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Default Extension="wmf" ContentType="image/x-wmf"/>
  <Override PartName="/ppt/notesSlides/notesSlide4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notesSlides/notesSlide5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5.xml" ContentType="application/vnd.openxmlformats-officedocument.presentationml.notes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Override PartName="/ppt/notesSlides/notesSlide48.xml" ContentType="application/vnd.openxmlformats-officedocument.presentationml.notesSlide+xml"/>
  <Default Extension="png" ContentType="image/png"/>
  <Override PartName="/ppt/slides/slide83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slides/slide84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8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notesSlides/notesSlide63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82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6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notesSlides/notesSlide6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484" r:id="rId3"/>
    <p:sldId id="485" r:id="rId4"/>
    <p:sldId id="486" r:id="rId5"/>
    <p:sldId id="487" r:id="rId6"/>
    <p:sldId id="488" r:id="rId7"/>
    <p:sldId id="489" r:id="rId8"/>
    <p:sldId id="490" r:id="rId9"/>
    <p:sldId id="491" r:id="rId10"/>
    <p:sldId id="492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546" r:id="rId21"/>
    <p:sldId id="547" r:id="rId22"/>
    <p:sldId id="502" r:id="rId23"/>
    <p:sldId id="503" r:id="rId24"/>
    <p:sldId id="504" r:id="rId25"/>
    <p:sldId id="505" r:id="rId26"/>
    <p:sldId id="506" r:id="rId27"/>
    <p:sldId id="507" r:id="rId28"/>
    <p:sldId id="508" r:id="rId29"/>
    <p:sldId id="509" r:id="rId30"/>
    <p:sldId id="511" r:id="rId31"/>
    <p:sldId id="512" r:id="rId32"/>
    <p:sldId id="510" r:id="rId33"/>
    <p:sldId id="513" r:id="rId34"/>
    <p:sldId id="514" r:id="rId35"/>
    <p:sldId id="515" r:id="rId36"/>
    <p:sldId id="516" r:id="rId37"/>
    <p:sldId id="517" r:id="rId38"/>
    <p:sldId id="518" r:id="rId39"/>
    <p:sldId id="519" r:id="rId40"/>
    <p:sldId id="520" r:id="rId41"/>
    <p:sldId id="521" r:id="rId42"/>
    <p:sldId id="522" r:id="rId43"/>
    <p:sldId id="523" r:id="rId44"/>
    <p:sldId id="524" r:id="rId45"/>
    <p:sldId id="525" r:id="rId46"/>
    <p:sldId id="526" r:id="rId47"/>
    <p:sldId id="527" r:id="rId48"/>
    <p:sldId id="528" r:id="rId49"/>
    <p:sldId id="553" r:id="rId50"/>
    <p:sldId id="555" r:id="rId51"/>
    <p:sldId id="559" r:id="rId52"/>
    <p:sldId id="561" r:id="rId53"/>
    <p:sldId id="557" r:id="rId54"/>
    <p:sldId id="558" r:id="rId55"/>
    <p:sldId id="562" r:id="rId56"/>
    <p:sldId id="573" r:id="rId57"/>
    <p:sldId id="574" r:id="rId58"/>
    <p:sldId id="575" r:id="rId59"/>
    <p:sldId id="576" r:id="rId60"/>
    <p:sldId id="563" r:id="rId61"/>
    <p:sldId id="551" r:id="rId62"/>
    <p:sldId id="552" r:id="rId63"/>
    <p:sldId id="529" r:id="rId64"/>
    <p:sldId id="550" r:id="rId65"/>
    <p:sldId id="530" r:id="rId66"/>
    <p:sldId id="531" r:id="rId67"/>
    <p:sldId id="532" r:id="rId68"/>
    <p:sldId id="533" r:id="rId69"/>
    <p:sldId id="534" r:id="rId70"/>
    <p:sldId id="535" r:id="rId71"/>
    <p:sldId id="536" r:id="rId72"/>
    <p:sldId id="537" r:id="rId73"/>
    <p:sldId id="538" r:id="rId74"/>
    <p:sldId id="539" r:id="rId75"/>
    <p:sldId id="540" r:id="rId76"/>
    <p:sldId id="541" r:id="rId77"/>
    <p:sldId id="542" r:id="rId78"/>
    <p:sldId id="564" r:id="rId79"/>
    <p:sldId id="545" r:id="rId80"/>
    <p:sldId id="408" r:id="rId81"/>
    <p:sldId id="480" r:id="rId82"/>
    <p:sldId id="483" r:id="rId83"/>
    <p:sldId id="456" r:id="rId84"/>
    <p:sldId id="461" r:id="rId85"/>
    <p:sldId id="462" r:id="rId86"/>
    <p:sldId id="467" r:id="rId87"/>
  </p:sldIdLst>
  <p:sldSz cx="9144000" cy="6858000" type="letter"/>
  <p:notesSz cx="9601200" cy="7315200"/>
  <p:custDataLst>
    <p:tags r:id="rId9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003399"/>
    <a:srgbClr val="336699"/>
    <a:srgbClr val="008080"/>
    <a:srgbClr val="009999"/>
    <a:srgbClr val="FFCCCC"/>
    <a:srgbClr val="00FFFF"/>
    <a:srgbClr val="B2B2B2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81" d="100"/>
          <a:sy n="81" d="100"/>
        </p:scale>
        <p:origin x="-1032" y="-112"/>
      </p:cViewPr>
      <p:guideLst>
        <p:guide orient="horz" pos="2304"/>
        <p:guide pos="268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4" d="100"/>
          <a:sy n="54" d="100"/>
        </p:scale>
        <p:origin x="-1500" y="-96"/>
      </p:cViewPr>
      <p:guideLst>
        <p:guide orient="horz" pos="2304"/>
        <p:guide pos="302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95" Type="http://schemas.openxmlformats.org/officeDocument/2006/relationships/tableStyles" Target="tableStyles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94" Type="http://schemas.openxmlformats.org/officeDocument/2006/relationships/theme" Target="theme/theme1.xml"/><Relationship Id="rId10" Type="http://schemas.openxmlformats.org/officeDocument/2006/relationships/slide" Target="slides/slide9.xml"/><Relationship Id="rId90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85" Type="http://schemas.openxmlformats.org/officeDocument/2006/relationships/slide" Target="slides/slide8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92" Type="http://schemas.openxmlformats.org/officeDocument/2006/relationships/presProps" Target="presProps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9" Type="http://schemas.openxmlformats.org/officeDocument/2006/relationships/handoutMaster" Target="handoutMasters/handoutMaster1.xml"/><Relationship Id="rId88" Type="http://schemas.openxmlformats.org/officeDocument/2006/relationships/notesMaster" Target="notesMasters/notesMaster1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slide" Target="slides/slide7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slide" Target="slides/slide75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3" Type="http://schemas.openxmlformats.org/officeDocument/2006/relationships/slide" Target="slides/slide2.xml"/><Relationship Id="rId86" Type="http://schemas.openxmlformats.org/officeDocument/2006/relationships/slide" Target="slides/slide85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tags" Target="tags/tag1.xml"/><Relationship Id="rId83" Type="http://schemas.openxmlformats.org/officeDocument/2006/relationships/slide" Target="slides/slide82.xml"/><Relationship Id="rId93" Type="http://schemas.openxmlformats.org/officeDocument/2006/relationships/viewProps" Target="viewProps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slide" Target="slides/slide77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4.xml"/><Relationship Id="rId1" Type="http://schemas.openxmlformats.org/officeDocument/2006/relationships/slide" Target="slides/slide4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fld id="{FF16E298-8718-D54D-A455-2B9E917F797D}" type="datetime1">
              <a:rPr lang="en-US"/>
              <a:pPr>
                <a:defRPr/>
              </a:pPr>
              <a:t>4/21/09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fld id="{8AFDA8BE-9F59-F749-835F-296EBE7F2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973388" y="549275"/>
            <a:ext cx="3656012" cy="2741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3450"/>
            <a:ext cx="70421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fld id="{EEC3073E-DAB8-8248-B4F9-94E1B70232CA}" type="datetime1">
              <a:rPr lang="en-US"/>
              <a:pPr>
                <a:defRPr/>
              </a:pPr>
              <a:t>4/21/09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335" tIns="47668" rIns="95335" bIns="476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itchFamily="-65" charset="0"/>
              </a:defRPr>
            </a:lvl1pPr>
          </a:lstStyle>
          <a:p>
            <a:pPr>
              <a:defRPr/>
            </a:pPr>
            <a:fld id="{FF47D0A0-13C0-DB40-B768-5FBA6F392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5B67520-27EE-D341-9802-A17C6553D704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84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F5C223-E7E8-BA4D-861E-339C4367B585}" type="slidenum">
              <a:rPr lang="en-US">
                <a:latin typeface="Times New Roman" charset="0"/>
              </a:rPr>
              <a:pPr/>
              <a:t>1</a:t>
            </a:fld>
            <a:endParaRPr lang="en-US">
              <a:latin typeface="Times New Roman" charset="0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SFR – special function registers used</a:t>
            </a:r>
            <a:r>
              <a:rPr lang="en-US" baseline="0" dirty="0" smtClean="0"/>
              <a:t> for I/O</a:t>
            </a:r>
          </a:p>
          <a:p>
            <a:r>
              <a:rPr lang="en-US" baseline="0" dirty="0" smtClean="0"/>
              <a:t>SRAM – used for 8-bit registers and space for stack </a:t>
            </a:r>
            <a:r>
              <a:rPr lang="en-US" baseline="0" dirty="0" smtClean="0"/>
              <a:t>variables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PSW - Program Status Word </a:t>
            </a:r>
            <a:r>
              <a:rPr kumimoji="1" lang="en-US" sz="1200" b="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contains status bits that reflect the current CPU state</a:t>
            </a:r>
            <a:endParaRPr lang="en-US" b="0" baseline="0" dirty="0" smtClean="0"/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"B" register -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used by two 8051 instructions: MUL AB and DIV AB. Thus, if you want to quickly and easily multiply or divide A by another number, you may store the other number in "B" and make use of these two instructions.  Also can be used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for temporary storage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4/21/09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b="1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Peripheral Interface Controller (PIC)</a:t>
            </a:r>
          </a:p>
          <a:p>
            <a:r>
              <a:rPr kumimoji="1" lang="en-US" sz="1200" b="1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Harvard architecture –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code and data space are separate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1" kern="1200" baseline="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Instructions typically stored in EPROM, ROM, or flash ROM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1" kern="1200" baseline="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ISA -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35 instructions for the low-end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PICs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to over 80 instructions for the high-end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PICs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4/21/09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EC366-9EA8-5845-A3EE-C2B029AAA92B}" type="slidenum">
              <a:rPr lang="en-US"/>
              <a:pPr/>
              <a:t>13</a:t>
            </a:fld>
            <a:endParaRPr lang="en-US"/>
          </a:p>
        </p:txBody>
      </p:sp>
      <p:sp>
        <p:nvSpPr>
          <p:cNvPr id="587784" name="Rectangle 103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87785" name="Rectangle 103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Modified Harvard architecture 8-bit RISC single chip microcontroller (µC) which was developed by Atmel in 1996. The AVR was one of the first microcontroller families to use on-chip flash memory for program storage, as opposed to One-Time Programmable ROM, EPROM, or EEPROM used by other microcontrollers at the time</a:t>
            </a:r>
            <a:r>
              <a:rPr lang="en-US" dirty="0" smtClean="0"/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Atmel says that the name AVR is not an acronym and does not stand for anything in particular. But inside the walls of Atmel, the AVR is affectionately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refered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to as "Alf and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Vegard's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Risc".It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is also sometimes speculated that AVR might be the acronym for "Advanced Virtual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Risc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". Officially, the creators of the AVR give no definitive answer as to what the term "AVR" stands for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B2884-10CD-824F-8FA1-4895F80F49DA}" type="slidenum">
              <a:rPr lang="en-US"/>
              <a:pPr/>
              <a:t>14</a:t>
            </a:fld>
            <a:endParaRPr lang="en-US"/>
          </a:p>
        </p:txBody>
      </p:sp>
      <p:sp>
        <p:nvSpPr>
          <p:cNvPr id="586760" name="Rectangle 103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86761" name="Rectangle 103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Serial Peripheral Interface Bus or SPI (often pronounced "</a:t>
            </a:r>
            <a:r>
              <a:rPr lang="en-US" dirty="0" err="1" smtClean="0"/>
              <a:t>es-pē-ī</a:t>
            </a:r>
            <a:r>
              <a:rPr lang="en-US" baseline="0" dirty="0" smtClean="0"/>
              <a:t> </a:t>
            </a:r>
            <a:r>
              <a:rPr lang="en-US" dirty="0" smtClean="0"/>
              <a:t>or "spy”) bus is a synchronous serial data link standard named by Motorola that operates in full duplex mode.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AA8841-ADC5-4943-8CD0-97E741A02B40}" type="slidenum">
              <a:rPr lang="en-US"/>
              <a:pPr/>
              <a:t>15</a:t>
            </a:fld>
            <a:endParaRPr lang="en-US"/>
          </a:p>
        </p:txBody>
      </p:sp>
      <p:sp>
        <p:nvSpPr>
          <p:cNvPr id="584712" name="Rectangle 103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84713" name="Rectangle 103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F167080-9ED3-6449-A044-EFD26A381B63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0F612C-F46C-334D-B04C-A3967DAE3105}" type="slidenum">
              <a:rPr lang="en-US">
                <a:latin typeface="Times New Roman" charset="0"/>
              </a:rPr>
              <a:pPr/>
              <a:t>16</a:t>
            </a:fld>
            <a:endParaRPr lang="en-US">
              <a:latin typeface="Times New Roman" charset="0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The six </a:t>
            </a:r>
            <a:r>
              <a:rPr lang="en-US" sz="1200" dirty="0" err="1" smtClean="0"/>
              <a:t>microengines</a:t>
            </a:r>
            <a:r>
              <a:rPr lang="en-US" sz="1200" dirty="0" smtClean="0"/>
              <a:t> each provide the following features</a:t>
            </a:r>
          </a:p>
          <a:p>
            <a:pPr>
              <a:lnSpc>
                <a:spcPct val="90000"/>
              </a:lnSpc>
            </a:pPr>
            <a:r>
              <a:rPr lang="en-US" sz="1200" dirty="0" smtClean="0"/>
              <a:t>Hardware multithreaded support for four contexts – context switching is non preemptive</a:t>
            </a:r>
          </a:p>
          <a:p>
            <a:pPr>
              <a:lnSpc>
                <a:spcPct val="90000"/>
              </a:lnSpc>
            </a:pPr>
            <a:r>
              <a:rPr lang="en-US" sz="1200" dirty="0" smtClean="0"/>
              <a:t>Can hold 1024 instructions in the instruction control store</a:t>
            </a:r>
          </a:p>
          <a:p>
            <a:pPr>
              <a:lnSpc>
                <a:spcPct val="90000"/>
              </a:lnSpc>
            </a:pPr>
            <a:r>
              <a:rPr lang="en-US" sz="1200" dirty="0" smtClean="0"/>
              <a:t>Five stage pipeline enables 1 clock cycle per instruction when fully loaded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4/21/09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OC-48 is a network line with transmission speeds of up to 2488.32 </a:t>
            </a:r>
            <a:r>
              <a:rPr lang="en-US" dirty="0" err="1" smtClean="0"/>
              <a:t>Mbit/s</a:t>
            </a:r>
            <a:r>
              <a:rPr lang="en-US" dirty="0" smtClean="0"/>
              <a:t> (payload: 2405.376 </a:t>
            </a:r>
            <a:r>
              <a:rPr lang="en-US" dirty="0" err="1" smtClean="0"/>
              <a:t>Mbit/s</a:t>
            </a:r>
            <a:r>
              <a:rPr lang="en-US" dirty="0" smtClean="0"/>
              <a:t>; overhead: 82.944 </a:t>
            </a:r>
            <a:r>
              <a:rPr lang="en-US" dirty="0" err="1" smtClean="0"/>
              <a:t>Mbit/s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4/21/09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D027945-5B28-1649-B1BC-8A3F43317206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5529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38455D-A854-414F-BB57-BE667FAE811F}" type="slidenum">
              <a:rPr lang="en-US">
                <a:latin typeface="Times New Roman" charset="0"/>
              </a:rPr>
              <a:pPr/>
              <a:t>29</a:t>
            </a:fld>
            <a:endParaRPr lang="en-US">
              <a:latin typeface="Times New Roman" charset="0"/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Answer: 90nm 9-layer Interconnect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4/21/09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17AA0DF-FCA1-D74D-9F03-2FA727EF0833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471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7E93A1-5162-B743-942E-13D34731F28A}" type="slidenum">
              <a:rPr lang="en-US">
                <a:latin typeface="Times New Roman" charset="0"/>
              </a:rPr>
              <a:pPr/>
              <a:t>2</a:t>
            </a:fld>
            <a:endParaRPr lang="en-US">
              <a:latin typeface="Times New Roman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72B6A31-2F2B-D544-BB8A-91D756E61E40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634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51FAA1-BD45-474B-8A41-05607B450EBD}" type="slidenum">
              <a:rPr lang="en-US">
                <a:latin typeface="Times New Roman" charset="0"/>
              </a:rPr>
              <a:pPr/>
              <a:t>32</a:t>
            </a:fld>
            <a:endParaRPr lang="en-US">
              <a:latin typeface="Times New Roman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48FF0DC-6717-5A46-B510-9B900AC9B6E5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614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D8045E-4689-9846-981D-F2680BDD4263}" type="slidenum">
              <a:rPr lang="en-US">
                <a:latin typeface="Times New Roman" charset="0"/>
              </a:rPr>
              <a:pPr/>
              <a:t>33</a:t>
            </a:fld>
            <a:endParaRPr lang="en-US">
              <a:latin typeface="Times New Roman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1147736-4687-A74C-9EC2-78126B534F6B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655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94D26-7AF9-7C41-A8AA-EFF845082541}" type="slidenum">
              <a:rPr lang="en-US">
                <a:latin typeface="Times New Roman" charset="0"/>
              </a:rPr>
              <a:pPr/>
              <a:t>34</a:t>
            </a:fld>
            <a:endParaRPr lang="en-US">
              <a:latin typeface="Times New Roman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E738462-FCCE-7148-B19D-8E5C97D1C844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6758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559879-5EEB-BE4E-AB81-F1491DA88B93}" type="slidenum">
              <a:rPr lang="en-US">
                <a:latin typeface="Times New Roman" charset="0"/>
              </a:rPr>
              <a:pPr/>
              <a:t>35</a:t>
            </a:fld>
            <a:endParaRPr lang="en-US">
              <a:latin typeface="Times New Roman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889E124-4BEB-1D4C-9C87-D2CDEDC1540F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696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6BA260-D273-9F4D-BB8E-B45F3CB24DB5}" type="slidenum">
              <a:rPr lang="en-US">
                <a:latin typeface="Times New Roman" charset="0"/>
              </a:rPr>
              <a:pPr/>
              <a:t>36</a:t>
            </a:fld>
            <a:endParaRPr lang="en-US">
              <a:latin typeface="Times New Roman" charset="0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EF9A2CB-4287-FC4E-90CD-4BE9E4FDE538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7168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B44266-E389-6047-9285-C296EEAD7626}" type="slidenum">
              <a:rPr lang="en-US">
                <a:latin typeface="Times New Roman" charset="0"/>
              </a:rPr>
              <a:pPr/>
              <a:t>37</a:t>
            </a:fld>
            <a:endParaRPr lang="en-US">
              <a:latin typeface="Times New Roman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C986D42-7027-5B4D-AFF5-FCD11AFAFFFB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737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247012-C754-6746-A547-84F872C3F6F6}" type="slidenum">
              <a:rPr lang="en-US">
                <a:latin typeface="Times New Roman" charset="0"/>
              </a:rPr>
              <a:pPr/>
              <a:t>38</a:t>
            </a:fld>
            <a:endParaRPr lang="en-US">
              <a:latin typeface="Times New Roman" charset="0"/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AE61D6B-C141-FB43-A8AC-7EE1AAD3E3C7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757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1D6B0-7481-AC40-BDEA-CF5552DB7C42}" type="slidenum">
              <a:rPr lang="en-US">
                <a:latin typeface="Times New Roman" charset="0"/>
              </a:rPr>
              <a:pPr/>
              <a:t>39</a:t>
            </a:fld>
            <a:endParaRPr lang="en-US">
              <a:latin typeface="Times New Roman" charset="0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5B5F5EC-66D8-1D4E-A161-AD5EAD77A45E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7782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780AED-6A0A-6541-A52A-9DAE75B14AE4}" type="slidenum">
              <a:rPr lang="en-US">
                <a:latin typeface="Times New Roman" charset="0"/>
              </a:rPr>
              <a:pPr/>
              <a:t>40</a:t>
            </a:fld>
            <a:endParaRPr lang="en-US">
              <a:latin typeface="Times New Roman" charset="0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642938"/>
            <a:ext cx="3405187" cy="2554287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7475" y="3487738"/>
            <a:ext cx="6826250" cy="3305175"/>
          </a:xfrm>
          <a:noFill/>
          <a:ln/>
        </p:spPr>
        <p:txBody>
          <a:bodyPr/>
          <a:lstStyle/>
          <a:p>
            <a:endParaRPr lang="en-AU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7D72C47-8376-134E-B3B7-4A343C4A3187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798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28A94-0B08-5749-89EB-B9338471D579}" type="slidenum">
              <a:rPr lang="en-US">
                <a:latin typeface="Times New Roman" charset="0"/>
              </a:rPr>
              <a:pPr/>
              <a:t>41</a:t>
            </a:fld>
            <a:endParaRPr lang="en-US">
              <a:latin typeface="Times New Roman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7213" y="642938"/>
            <a:ext cx="3405187" cy="2554287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7475" y="3487738"/>
            <a:ext cx="6826250" cy="3305175"/>
          </a:xfrm>
          <a:noFill/>
          <a:ln/>
        </p:spPr>
        <p:txBody>
          <a:bodyPr/>
          <a:lstStyle/>
          <a:p>
            <a:endParaRPr lang="en-AU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A031EE5-774B-BE44-AC22-6C382DE6F208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491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C9BA78-B665-0A48-94A0-A5D8FEDA02EA}" type="slidenum">
              <a:rPr lang="en-US">
                <a:latin typeface="Times New Roman" charset="0"/>
              </a:rPr>
              <a:pPr/>
              <a:t>3</a:t>
            </a:fld>
            <a:endParaRPr lang="en-US">
              <a:latin typeface="Times New Roman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0F3C0C2-175B-5041-AFCB-FB72AD9DD529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819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E69AA-AD6D-284D-B07B-CB3CAD82A12A}" type="slidenum">
              <a:rPr lang="en-US">
                <a:latin typeface="Times New Roman" charset="0"/>
              </a:rPr>
              <a:pPr/>
              <a:t>42</a:t>
            </a:fld>
            <a:endParaRPr lang="en-US">
              <a:latin typeface="Times New Roman" charset="0"/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E4A630A-1C62-0D48-A9C5-84939DE4368C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839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A69236-CB8F-C14B-9C10-F520607108B7}" type="slidenum">
              <a:rPr lang="en-US">
                <a:latin typeface="Times New Roman" charset="0"/>
              </a:rPr>
              <a:pPr/>
              <a:t>43</a:t>
            </a:fld>
            <a:endParaRPr lang="en-US">
              <a:latin typeface="Times New Roman" charset="0"/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5F4B282-BDC2-3E4C-BBB0-11B2DA2A6699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860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7BD95-1480-C94E-864C-3516D2D7F50B}" type="slidenum">
              <a:rPr lang="en-US">
                <a:latin typeface="Times New Roman" charset="0"/>
              </a:rPr>
              <a:pPr/>
              <a:t>44</a:t>
            </a:fld>
            <a:endParaRPr lang="en-US">
              <a:latin typeface="Times New Roman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D554D30-F07D-8949-9B58-B50943A22E9C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880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A909B-6543-4E41-92B1-1E7E47434389}" type="slidenum">
              <a:rPr lang="en-US">
                <a:latin typeface="Times New Roman" charset="0"/>
              </a:rPr>
              <a:pPr/>
              <a:t>45</a:t>
            </a:fld>
            <a:endParaRPr lang="en-US">
              <a:latin typeface="Times New Roman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5A44F9F-759C-4847-A5D3-9A5AD29660DB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901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12B6DA-192A-4B4E-B713-C9CFA227D1D1}" type="slidenum">
              <a:rPr lang="en-US">
                <a:latin typeface="Times New Roman" charset="0"/>
              </a:rPr>
              <a:pPr/>
              <a:t>46</a:t>
            </a:fld>
            <a:endParaRPr lang="en-US">
              <a:latin typeface="Times New Roman" charset="0"/>
            </a:endParaRPr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9F43D1C-C625-A848-B951-9AAFEE18E3A7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9216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423E37-2C16-F746-8F38-FA39AF057C0C}" type="slidenum">
              <a:rPr lang="en-US">
                <a:latin typeface="Times New Roman" charset="0"/>
              </a:rPr>
              <a:pPr/>
              <a:t>47</a:t>
            </a:fld>
            <a:endParaRPr lang="en-US">
              <a:latin typeface="Times New Roman" charset="0"/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D16BF-BA2D-D446-81DD-3774FF40048E}" type="slidenum">
              <a:rPr lang="en-US"/>
              <a:pPr/>
              <a:t>48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3474720"/>
            <a:ext cx="7040880" cy="329184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EE141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790AA4-655A-224B-9D5D-7EDAD78DA901}" type="slidenum">
              <a:rPr lang="en-US"/>
              <a:pPr/>
              <a:t>51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Inverter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EE141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84449B-52E8-6E4B-9409-F12BDDA12063}" type="slidenum">
              <a:rPr lang="en-US"/>
              <a:pPr/>
              <a:t>52</a:t>
            </a:fld>
            <a:endParaRPr lang="en-US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EE141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7711D-B41A-9645-800B-54F68237B6BF}" type="slidenum">
              <a:rPr lang="en-US"/>
              <a:pPr/>
              <a:t>53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542925"/>
            <a:ext cx="3702050" cy="2776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4603" y="3501390"/>
            <a:ext cx="7056437" cy="326009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520" tIns="44760" rIns="89520" bIns="44760">
            <a:prstTxWarp prst="textNoShape">
              <a:avLst/>
            </a:prstTxWarp>
          </a:bodyPr>
          <a:lstStyle/>
          <a:p>
            <a:r>
              <a:rPr lang="en-US"/>
              <a:t>Contacts and wells not shown.</a:t>
            </a:r>
          </a:p>
          <a:p>
            <a:endParaRPr lang="en-US"/>
          </a:p>
          <a:p>
            <a:r>
              <a:rPr lang="en-US"/>
              <a:t>What does this implement??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D6FFE41-2924-4740-92B1-83E541EBDA5B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5734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CD344-6C73-7A45-8161-1B0F32E82386}" type="slidenum">
              <a:rPr lang="en-US">
                <a:latin typeface="Times New Roman" charset="0"/>
              </a:rPr>
              <a:pPr/>
              <a:t>4</a:t>
            </a:fld>
            <a:endParaRPr lang="en-US">
              <a:latin typeface="Times New Roman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EE141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F5DEB8-1D0C-E14E-9FD1-08E6CAB7CA49}" type="slidenum">
              <a:rPr lang="en-US"/>
              <a:pPr/>
              <a:t>54</a:t>
            </a:fld>
            <a:endParaRPr lang="en-US"/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542925"/>
            <a:ext cx="3702050" cy="2776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4603" y="3501390"/>
            <a:ext cx="7056437" cy="326009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520" tIns="44760" rIns="89520" bIns="44760">
            <a:prstTxWarp prst="textNoShape">
              <a:avLst/>
            </a:prstTxWarp>
          </a:bodyPr>
          <a:lstStyle/>
          <a:p>
            <a:r>
              <a:rPr lang="en-US"/>
              <a:t>Contacts and wells not shown.</a:t>
            </a:r>
          </a:p>
          <a:p>
            <a:endParaRPr lang="en-US"/>
          </a:p>
          <a:p>
            <a:r>
              <a:rPr lang="en-US"/>
              <a:t>What does this implement??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Old </a:t>
            </a:r>
            <a:r>
              <a:rPr lang="en-US" dirty="0" err="1" smtClean="0"/>
              <a:t>vs</a:t>
            </a:r>
            <a:r>
              <a:rPr lang="en-US" dirty="0" smtClean="0"/>
              <a:t> New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4/21/09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C3073E-DAB8-8248-B4F9-94E1B70232CA}" type="datetime1">
              <a:rPr lang="en-US" smtClean="0"/>
              <a:pPr>
                <a:defRPr/>
              </a:pPr>
              <a:t>4/21/09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47D0A0-13C0-DB40-B768-5FBA6F392ED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AE1E8-6FA1-194B-8BC5-06FBF42739C9}" type="slidenum">
              <a:rPr lang="en-US"/>
              <a:pPr/>
              <a:t>61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1904" y="3475564"/>
            <a:ext cx="7037392" cy="329165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B791D3-BDE4-8248-B3BA-FA169B1FD65F}" type="slidenum">
              <a:rPr lang="en-US"/>
              <a:pPr/>
              <a:t>62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4975" y="549275"/>
            <a:ext cx="3654425" cy="2741613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248" y="3474313"/>
            <a:ext cx="7682704" cy="329165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81BF4A-5FF1-AE43-9AE0-770FFB85160D}" type="slidenum">
              <a:rPr lang="en-US"/>
              <a:pPr/>
              <a:t>64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4A0738C-627E-184F-9A17-278657D58173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0649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82483-9102-9846-838B-952CBE2858E0}" type="slidenum">
              <a:rPr lang="en-US">
                <a:latin typeface="Times New Roman" charset="0"/>
              </a:rPr>
              <a:pPr/>
              <a:t>65</a:t>
            </a:fld>
            <a:endParaRPr lang="en-US">
              <a:latin typeface="Times New Roman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8711255-81EE-444E-81EF-FE9CC3ECBBE7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126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913F8-D872-D341-BD5A-8D294FB193A2}" type="slidenum">
              <a:rPr lang="en-US">
                <a:latin typeface="Times New Roman" charset="0"/>
              </a:rPr>
              <a:pPr/>
              <a:t>66</a:t>
            </a:fld>
            <a:endParaRPr lang="en-US">
              <a:latin typeface="Times New Roman" charset="0"/>
            </a:endParaRPr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A71B782-FC17-7E47-99EB-68D66E284977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146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F80C48-8672-5343-B0AB-7218DCBD5B56}" type="slidenum">
              <a:rPr lang="en-US">
                <a:latin typeface="Times New Roman" charset="0"/>
              </a:rPr>
              <a:pPr/>
              <a:t>67</a:t>
            </a:fld>
            <a:endParaRPr lang="en-US">
              <a:latin typeface="Times New Roman" charset="0"/>
            </a:endParaRPr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A71A96B-D957-9841-836E-949E5072606F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167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4BAF5-9D79-E449-93EB-137921B97A28}" type="slidenum">
              <a:rPr lang="en-US">
                <a:latin typeface="Times New Roman" charset="0"/>
              </a:rPr>
              <a:pPr/>
              <a:t>68</a:t>
            </a:fld>
            <a:endParaRPr lang="en-US">
              <a:latin typeface="Times New Roman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DB2182-7C72-D547-9E5D-4B20F376AE3D}" type="slidenum">
              <a:rPr lang="en-US"/>
              <a:pPr/>
              <a:t>6</a:t>
            </a:fld>
            <a:endParaRPr lang="en-US"/>
          </a:p>
        </p:txBody>
      </p:sp>
      <p:sp>
        <p:nvSpPr>
          <p:cNvPr id="592904" name="Rectangle 103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2905" name="Rectangle 103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A9663A3-F8AA-8641-83FA-2C3881EC157A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1878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4FA6C3-0D9D-0349-8BFD-85D8675C5BC0}" type="slidenum">
              <a:rPr lang="en-US">
                <a:latin typeface="Times New Roman" charset="0"/>
              </a:rPr>
              <a:pPr/>
              <a:t>69</a:t>
            </a:fld>
            <a:endParaRPr lang="en-US">
              <a:latin typeface="Times New Roman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FE11669-F845-7347-9705-54CE09BC62A6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2288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6EFEA9-4D28-984B-BE06-C714779A4D74}" type="slidenum">
              <a:rPr lang="en-US">
                <a:latin typeface="Times New Roman" charset="0"/>
              </a:rPr>
              <a:pPr/>
              <a:t>70</a:t>
            </a:fld>
            <a:endParaRPr lang="en-US">
              <a:latin typeface="Times New Roman" charset="0"/>
            </a:endParaRPr>
          </a:p>
        </p:txBody>
      </p:sp>
      <p:sp>
        <p:nvSpPr>
          <p:cNvPr id="122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986042A-930D-6C44-A367-16E9CBB76AC5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962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8BA28-3F3E-844D-9E95-C6158EF2E272}" type="slidenum">
              <a:rPr lang="en-US">
                <a:latin typeface="Times New Roman" charset="0"/>
              </a:rPr>
              <a:pPr/>
              <a:t>71</a:t>
            </a:fld>
            <a:endParaRPr lang="en-US">
              <a:latin typeface="Times New Roman" charset="0"/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8F7211A-9175-8542-BD5F-BA139B82B2E1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983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D43723-AF78-3A41-B2EA-1ED08BBAAE22}" type="slidenum">
              <a:rPr lang="en-US">
                <a:latin typeface="Times New Roman" charset="0"/>
              </a:rPr>
              <a:pPr/>
              <a:t>72</a:t>
            </a:fld>
            <a:endParaRPr lang="en-US">
              <a:latin typeface="Times New Roman" charset="0"/>
            </a:endParaRPr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BF7187F-C67E-CF4F-B86D-159F63B0503C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249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9379A-069B-254C-BEDC-37D5E8EB120B}" type="slidenum">
              <a:rPr lang="en-US">
                <a:latin typeface="Times New Roman" charset="0"/>
              </a:rPr>
              <a:pPr/>
              <a:t>73</a:t>
            </a:fld>
            <a:endParaRPr lang="en-US">
              <a:latin typeface="Times New Roman" charset="0"/>
            </a:endParaRPr>
          </a:p>
        </p:txBody>
      </p:sp>
      <p:sp>
        <p:nvSpPr>
          <p:cNvPr id="124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DADABA8-23B0-F040-BA95-084378C25ABB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269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11049C-8E82-A249-A1A4-61A70BB7F60C}" type="slidenum">
              <a:rPr lang="en-US">
                <a:latin typeface="Times New Roman" charset="0"/>
              </a:rPr>
              <a:pPr/>
              <a:t>74</a:t>
            </a:fld>
            <a:endParaRPr lang="en-US">
              <a:latin typeface="Times New Roman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6DE3237-0D0F-B54F-AED8-3B1609E79DC7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2902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EC9DEC-EB9D-224E-8AD2-8482529CEB6C}" type="slidenum">
              <a:rPr lang="en-US">
                <a:latin typeface="Times New Roman" charset="0"/>
              </a:rPr>
              <a:pPr/>
              <a:t>75</a:t>
            </a:fld>
            <a:endParaRPr lang="en-US">
              <a:latin typeface="Times New Roman" charset="0"/>
            </a:endParaRPr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39F0699-AAC2-904C-AA5C-3673708FD420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0854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D3638-2801-0642-9D14-DFDC27C22E83}" type="slidenum">
              <a:rPr lang="en-US">
                <a:latin typeface="Times New Roman" charset="0"/>
              </a:rPr>
              <a:pPr/>
              <a:t>76</a:t>
            </a:fld>
            <a:endParaRPr lang="en-US">
              <a:latin typeface="Times New Roman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799CE54-295F-9543-9D0D-77BB48FF22E8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1059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8E7CC8-9C5E-8D4B-8360-D65A021B73CC}" type="slidenum">
              <a:rPr lang="en-US">
                <a:latin typeface="Times New Roman" charset="0"/>
              </a:rPr>
              <a:pPr/>
              <a:t>77</a:t>
            </a:fld>
            <a:endParaRPr lang="en-US">
              <a:latin typeface="Times New Roman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F69FDF4-144D-B04C-8AE1-92C8CA6E0E6C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024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2EA36D-697F-404A-A15A-D949F15B8231}" type="slidenum">
              <a:rPr lang="en-US">
                <a:latin typeface="Times New Roman" charset="0"/>
              </a:rPr>
              <a:pPr/>
              <a:t>80</a:t>
            </a:fld>
            <a:endParaRPr lang="en-US">
              <a:latin typeface="Times New Roman" charset="0"/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5B76D-38EC-A244-87C0-7EE1DB371D76}" type="slidenum">
              <a:rPr lang="en-US"/>
              <a:pPr/>
              <a:t>7</a:t>
            </a:fld>
            <a:endParaRPr lang="en-US"/>
          </a:p>
        </p:txBody>
      </p:sp>
      <p:sp>
        <p:nvSpPr>
          <p:cNvPr id="591880" name="Rectangle 103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1881" name="Rectangle 103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3) Usually only for heavy ADC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3F0F943-CBAF-984C-A8ED-B9DED0C39C78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389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04F82-8810-F548-9A53-8D147A8BD3C3}" type="slidenum">
              <a:rPr lang="en-US">
                <a:latin typeface="Times New Roman" charset="0"/>
              </a:rPr>
              <a:pPr/>
              <a:t>81</a:t>
            </a:fld>
            <a:endParaRPr lang="en-US">
              <a:latin typeface="Times New Roman" charset="0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C93210F-22C0-5449-8D7A-FABDAE3939DA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532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8FE3C-BD36-8E4D-BFD3-6C462A24B559}" type="slidenum">
              <a:rPr lang="en-US">
                <a:latin typeface="Times New Roman" charset="0"/>
              </a:rPr>
              <a:pPr/>
              <a:t>83</a:t>
            </a:fld>
            <a:endParaRPr lang="en-US">
              <a:latin typeface="Times New Roman" charset="0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B2681BC-F5FF-AA40-B8E1-E7B783F986D6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003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25149F-C4B0-004D-AF9A-203490217972}" type="slidenum">
              <a:rPr lang="en-US">
                <a:latin typeface="Times New Roman" charset="0"/>
              </a:rPr>
              <a:pPr/>
              <a:t>84</a:t>
            </a:fld>
            <a:endParaRPr lang="en-US">
              <a:latin typeface="Times New Roman" charset="0"/>
            </a:endParaRPr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87344F2-58F3-154A-B574-45C6DD2576EE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1044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F0F6B-E7B7-F145-AF16-DE315C54D952}" type="slidenum">
              <a:rPr lang="en-US">
                <a:latin typeface="Times New Roman" charset="0"/>
              </a:rPr>
              <a:pPr/>
              <a:t>85</a:t>
            </a:fld>
            <a:endParaRPr lang="en-US">
              <a:latin typeface="Times New Roman" charset="0"/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FA470E5-36A2-324C-99A6-1D50735E313B}" type="datetime1">
              <a:rPr lang="en-US">
                <a:latin typeface="Times New Roman" charset="0"/>
              </a:rPr>
              <a:pPr/>
              <a:t>4/21/09</a:t>
            </a:fld>
            <a:endParaRPr lang="en-US">
              <a:latin typeface="Times New Roman" charset="0"/>
            </a:endParaRPr>
          </a:p>
        </p:txBody>
      </p:sp>
      <p:sp>
        <p:nvSpPr>
          <p:cNvPr id="5939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F6866-946A-2149-B2C2-BCB361E60191}" type="slidenum">
              <a:rPr lang="en-US">
                <a:latin typeface="Times New Roman" charset="0"/>
              </a:rPr>
              <a:pPr/>
              <a:t>86</a:t>
            </a:fld>
            <a:endParaRPr lang="en-US">
              <a:latin typeface="Times New Roman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9275"/>
            <a:ext cx="3657600" cy="27432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765166-3743-2841-B16F-2CAD92102580}" type="slidenum">
              <a:rPr lang="en-US"/>
              <a:pPr/>
              <a:t>8</a:t>
            </a:fld>
            <a:endParaRPr lang="en-US"/>
          </a:p>
        </p:txBody>
      </p:sp>
      <p:sp>
        <p:nvSpPr>
          <p:cNvPr id="590856" name="Rectangle 103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0857" name="Rectangle 103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AE7997-49DA-D243-9825-387BFF347A36}" type="slidenum">
              <a:rPr lang="en-US"/>
              <a:pPr/>
              <a:t>9</a:t>
            </a:fld>
            <a:endParaRPr lang="en-US"/>
          </a:p>
        </p:txBody>
      </p:sp>
      <p:sp>
        <p:nvSpPr>
          <p:cNvPr id="543752" name="Rectangle 103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3753" name="Rectangle 103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Controlled by memory mapped registers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B9FBA7-5326-5241-8B94-A9457CB7791F}" type="slidenum">
              <a:rPr lang="en-US"/>
              <a:pPr/>
              <a:t>10</a:t>
            </a:fld>
            <a:endParaRPr lang="en-US"/>
          </a:p>
        </p:txBody>
      </p:sp>
      <p:sp>
        <p:nvSpPr>
          <p:cNvPr id="544776" name="Rectangle 103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4777" name="Rectangle 103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1.2) Watch for full duplex uart but half duplex registers</a:t>
            </a:r>
          </a:p>
          <a:p>
            <a:r>
              <a:rPr lang="en-US"/>
              <a:t>2.2) Multiple host side issues. Need custom driver or fit standard device class.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gray">
          <a:xfrm>
            <a:off x="0" y="3390900"/>
            <a:ext cx="9144000" cy="76200"/>
          </a:xfrm>
          <a:prstGeom prst="rect">
            <a:avLst/>
          </a:prstGeom>
          <a:gradFill rotWithShape="1">
            <a:gsLst>
              <a:gs pos="0">
                <a:srgbClr val="FFCC00">
                  <a:alpha val="80000"/>
                </a:srgbClr>
              </a:gs>
              <a:gs pos="50000">
                <a:srgbClr val="00007F"/>
              </a:gs>
              <a:gs pos="100000">
                <a:srgbClr val="FFCC00">
                  <a:alpha val="80000"/>
                </a:srgbClr>
              </a:gs>
            </a:gsLst>
            <a:lin ang="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zh-CN" altLang="en-US" sz="2400">
              <a:latin typeface="Tahoma" pitchFamily="-65" charset="0"/>
            </a:endParaRPr>
          </a:p>
        </p:txBody>
      </p:sp>
      <p:pic>
        <p:nvPicPr>
          <p:cNvPr id="5" name="Picture 2" descr="C:\Users\Ryan Kastner\Desktop\images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30718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8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919288"/>
          </a:xfrm>
        </p:spPr>
        <p:txBody>
          <a:bodyPr anchor="ctr" anchorCtr="1"/>
          <a:lstStyle>
            <a:lvl1pPr>
              <a:defRPr/>
            </a:lvl1pPr>
          </a:lstStyle>
          <a:p>
            <a:r>
              <a:rPr lang="en-US" altLang="zh-CN"/>
              <a:t>UC Santa Barbara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 anchor="ctr" anchorCtr="1"/>
          <a:lstStyle>
            <a:lvl1pPr marL="0" indent="0" algn="ctr">
              <a:buFont typeface="Wingdings" pitchFamily="-65" charset="2"/>
              <a:buNone/>
              <a:defRPr sz="1900" b="1" baseline="0">
                <a:solidFill>
                  <a:srgbClr val="00007F"/>
                </a:solidFill>
                <a:latin typeface="Lucida Sans Unicode" pitchFamily="-65" charset="-52"/>
              </a:defRPr>
            </a:lvl1pPr>
          </a:lstStyle>
          <a:p>
            <a:r>
              <a:rPr lang="en-US" altLang="zh-CN" smtClean="0"/>
              <a:t>Click to edit Master subtitle style</a:t>
            </a:r>
            <a:endParaRPr lang="en-US" altLang="zh-CN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 wrap="square" anchor="b"/>
          <a:lstStyle>
            <a:lvl1pPr algn="l">
              <a:defRPr sz="1400">
                <a:solidFill>
                  <a:schemeClr val="bg2"/>
                </a:solidFill>
                <a:latin typeface="Tahoma" pitchFamily="-65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 lIns="91440"/>
          <a:lstStyle>
            <a:lvl1pPr algn="ctr">
              <a:defRPr sz="1400">
                <a:solidFill>
                  <a:schemeClr val="bg2"/>
                </a:solidFill>
                <a:latin typeface="Tahoma" pitchFamily="-65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Tahoma" pitchFamily="-65" charset="0"/>
              </a:defRPr>
            </a:lvl1pPr>
          </a:lstStyle>
          <a:p>
            <a:pPr>
              <a:defRPr/>
            </a:pPr>
            <a:fld id="{F7311429-4344-C04D-AE7A-548889C7339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64BB2-13D1-AF4F-B63B-DDA7203B423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38113"/>
            <a:ext cx="2171700" cy="6056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8113"/>
            <a:ext cx="6362700" cy="6056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D5AEE-0A1F-A445-9C28-B8F77807498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8113"/>
            <a:ext cx="8686800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8686800" cy="2449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3744913"/>
            <a:ext cx="8686800" cy="244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D65F-1646-3A4A-A4AB-2F0399C2CC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8113"/>
            <a:ext cx="8686800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67200" cy="5051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143000"/>
            <a:ext cx="4267200" cy="5051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82058-E523-D945-95B9-6F57E156EB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8113"/>
            <a:ext cx="8686800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67200" cy="5051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267200" cy="5051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26EDF-D2BC-B341-97F8-FF693BB0B0C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8" y="273050"/>
            <a:ext cx="83312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50838" y="1187450"/>
            <a:ext cx="8331200" cy="4906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68300" y="6483350"/>
            <a:ext cx="698500" cy="282575"/>
          </a:xfrm>
        </p:spPr>
        <p:txBody>
          <a:bodyPr/>
          <a:lstStyle>
            <a:lvl1pPr>
              <a:defRPr smtClean="0"/>
            </a:lvl1pPr>
          </a:lstStyle>
          <a:p>
            <a:fld id="{CF313250-C5D6-004F-989A-AEFC806F50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FC815-9222-574C-BFFC-DE63CEA6558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8D3AB-970C-E740-9EEA-E22AE0F38D3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67200" cy="5051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267200" cy="5051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F7046-F24B-114D-B22F-56B6FC120F6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05FDC-A667-2347-9889-D494C885559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DB3BA-2FB2-0B4C-8131-6A39E244F1F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F30E0-4883-474E-9467-A802CC51A59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BF696-9839-BF4B-8691-8FF079C0FBA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BF418-0FD1-3F4F-ADB4-A7D9D2DF273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ChangeArrowheads="1"/>
          </p:cNvSpPr>
          <p:nvPr/>
        </p:nvSpPr>
        <p:spPr bwMode="gray">
          <a:xfrm>
            <a:off x="0" y="914400"/>
            <a:ext cx="9144000" cy="76200"/>
          </a:xfrm>
          <a:prstGeom prst="rect">
            <a:avLst/>
          </a:prstGeom>
          <a:gradFill rotWithShape="1">
            <a:gsLst>
              <a:gs pos="0">
                <a:srgbClr val="FFCC00">
                  <a:alpha val="80000"/>
                </a:srgbClr>
              </a:gs>
              <a:gs pos="50000">
                <a:srgbClr val="00007F"/>
              </a:gs>
              <a:gs pos="100000">
                <a:srgbClr val="FFCC00">
                  <a:alpha val="80000"/>
                </a:srgbClr>
              </a:gs>
            </a:gsLst>
            <a:lin ang="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zh-CN" altLang="en-US" sz="2400">
              <a:latin typeface="Tahoma" pitchFamily="-65" charset="0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868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13625" y="6613525"/>
            <a:ext cx="879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10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334125"/>
            <a:ext cx="62595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07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3425" y="6334125"/>
            <a:ext cx="19050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178292C4-BE7E-EA43-AC16-636CD6FB4B1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07912" name="Rectangle 8"/>
          <p:cNvSpPr>
            <a:spLocks noChangeArrowheads="1"/>
          </p:cNvSpPr>
          <p:nvPr/>
        </p:nvSpPr>
        <p:spPr bwMode="gray">
          <a:xfrm>
            <a:off x="0" y="6580188"/>
            <a:ext cx="9144000" cy="36512"/>
          </a:xfrm>
          <a:prstGeom prst="rect">
            <a:avLst/>
          </a:prstGeom>
          <a:gradFill rotWithShape="1">
            <a:gsLst>
              <a:gs pos="0">
                <a:srgbClr val="FFCC00">
                  <a:alpha val="80000"/>
                </a:srgbClr>
              </a:gs>
              <a:gs pos="50000">
                <a:srgbClr val="00007F"/>
              </a:gs>
              <a:gs pos="100000">
                <a:srgbClr val="FFCC00">
                  <a:alpha val="80000"/>
                </a:srgbClr>
              </a:gs>
            </a:gsLst>
            <a:lin ang="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zh-CN" altLang="en-US" sz="2400">
              <a:latin typeface="Tahoma" pitchFamily="-65" charset="0"/>
            </a:endParaRPr>
          </a:p>
        </p:txBody>
      </p:sp>
      <p:pic>
        <p:nvPicPr>
          <p:cNvPr id="1037" name="Picture 15" descr="C:\Users\Ryan Kastner\Desktop\ucsdlogoh.tif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6629400"/>
            <a:ext cx="139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7F"/>
          </a:solidFill>
          <a:latin typeface="Lucida Sans Unicode" pitchFamily="-65" charset="-52"/>
          <a:ea typeface="宋体" pitchFamily="-65" charset="-122"/>
          <a:cs typeface="宋体" pitchFamily="-65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SzPct val="75000"/>
        <a:buFont typeface="Wingdings" charset="2"/>
        <a:buChar char="v"/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charset="2"/>
        <a:buChar char="v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pitchFamily="-65" charset="2"/>
        <a:buChar char="v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pitchFamily="-65" charset="2"/>
        <a:buChar char="v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pitchFamily="-65" charset="2"/>
        <a:buChar char="v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7F"/>
        </a:buClr>
        <a:buSzPct val="75000"/>
        <a:buFont typeface="Wingdings" pitchFamily="-65" charset="2"/>
        <a:buChar char="v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atmel.com/products/product_selector.asp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msp430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at91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wmf"/><Relationship Id="rId3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Relationship Id="rId5" Type="http://schemas.openxmlformats.org/officeDocument/2006/relationships/oleObject" Target="../embeddings/Microsoft_Equation1.bin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9" Type="http://schemas.openxmlformats.org/officeDocument/2006/relationships/image" Target="../media/image38.png"/><Relationship Id="rId3" Type="http://schemas.openxmlformats.org/officeDocument/2006/relationships/image" Target="../media/image32.png"/><Relationship Id="rId6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4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w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250950"/>
            <a:ext cx="7086600" cy="1430338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Embedded </a:t>
            </a:r>
            <a:r>
              <a:rPr lang="en-US" sz="3200" dirty="0"/>
              <a:t>Computing</a:t>
            </a:r>
            <a:r>
              <a:rPr lang="en-US" sz="3200" dirty="0" smtClean="0"/>
              <a:t> Processors</a:t>
            </a:r>
            <a:endParaRPr lang="en-US" sz="32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dirty="0" smtClean="0">
                <a:latin typeface="Lucida Sans Unicode" charset="-52"/>
              </a:rPr>
              <a:t>CSE 237D: Spring 2009</a:t>
            </a:r>
            <a:endParaRPr lang="en-US" dirty="0" smtClean="0">
              <a:latin typeface="Lucida Sans Unicode" charset="-52"/>
            </a:endParaRPr>
          </a:p>
          <a:p>
            <a:pPr eaLnBrk="1" hangingPunct="1">
              <a:buFont typeface="Wingdings" charset="2"/>
              <a:buNone/>
            </a:pPr>
            <a:r>
              <a:rPr lang="en-US" dirty="0" smtClean="0">
                <a:latin typeface="Lucida Sans Unicode" charset="-52"/>
              </a:rPr>
              <a:t>Topic #3</a:t>
            </a:r>
          </a:p>
          <a:p>
            <a:pPr eaLnBrk="1" hangingPunct="1">
              <a:buFont typeface="Wingdings" charset="2"/>
              <a:buNone/>
            </a:pPr>
            <a:r>
              <a:rPr lang="en-US" dirty="0" smtClean="0">
                <a:latin typeface="Lucida Sans Unicode" charset="-52"/>
              </a:rPr>
              <a:t>Ryan </a:t>
            </a:r>
            <a:r>
              <a:rPr lang="en-US" dirty="0" smtClean="0">
                <a:latin typeface="Lucida Sans Unicode" charset="-52"/>
              </a:rPr>
              <a:t>Kastner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4250"/>
          </a:xfrm>
        </p:spPr>
        <p:txBody>
          <a:bodyPr anchor="ctr"/>
          <a:lstStyle/>
          <a:p>
            <a:r>
              <a:rPr lang="en-US" dirty="0" smtClean="0"/>
              <a:t>Microcontrollers Communication</a:t>
            </a:r>
            <a:endParaRPr lang="en-US" dirty="0"/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63" y="914400"/>
            <a:ext cx="8521700" cy="51720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UART: Basic hardware module which mediates serial communication (RS232) 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Simplest form of communication but limited by speed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Most modules are full duplex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USB</a:t>
            </a:r>
            <a:r>
              <a:rPr lang="en-US" sz="2400" dirty="0"/>
              <a:t>: High bandwidth serial communication between </a:t>
            </a:r>
            <a:r>
              <a:rPr lang="en-US" sz="2400" dirty="0" err="1"/>
              <a:t>uC</a:t>
            </a:r>
            <a:r>
              <a:rPr lang="en-US" sz="2400" dirty="0"/>
              <a:t> and a computer or an embedded host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Usually requires chips with specialized hardware and firmware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Host side </a:t>
            </a:r>
            <a:r>
              <a:rPr lang="en-US" sz="2000" dirty="0" smtClean="0"/>
              <a:t>issues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C: Half duplex master-slave 2-wire protocol for data transfer</a:t>
            </a:r>
          </a:p>
          <a:p>
            <a:pPr lvl="1">
              <a:lnSpc>
                <a:spcPct val="90000"/>
              </a:lnSpc>
            </a:pPr>
            <a:r>
              <a:rPr lang="en-US" sz="2000" dirty="0" err="1" smtClean="0"/>
              <a:t>kbit</a:t>
            </a:r>
            <a:r>
              <a:rPr lang="en-US" sz="2000" dirty="0" smtClean="0"/>
              <a:t> transfer rates</a:t>
            </a:r>
          </a:p>
          <a:p>
            <a:pPr lvl="1">
              <a:lnSpc>
                <a:spcPct val="90000"/>
              </a:lnSpc>
            </a:pPr>
            <a:r>
              <a:rPr lang="en-US" sz="2000" dirty="0" err="1" smtClean="0"/>
              <a:t>Tx</a:t>
            </a:r>
            <a:r>
              <a:rPr lang="en-US" sz="2000" dirty="0" smtClean="0"/>
              <a:t>/Rx based on slave addressing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Can invert protocol with sensors as masters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RF: Radio frequency (&gt;100 MHz) EM transmission of data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Built in to some newer special-purpose </a:t>
            </a:r>
            <a:r>
              <a:rPr lang="en-US" sz="2000" dirty="0" err="1" smtClean="0"/>
              <a:t>uC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Wireless spherical transmission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8051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024879"/>
            <a:ext cx="4714875" cy="552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8051_ar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00217"/>
            <a:ext cx="4429125" cy="237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990600"/>
            <a:ext cx="5727700" cy="57830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4250"/>
          </a:xfrm>
        </p:spPr>
        <p:txBody>
          <a:bodyPr anchor="ctr"/>
          <a:lstStyle/>
          <a:p>
            <a:r>
              <a:rPr lang="en-US" dirty="0" smtClean="0"/>
              <a:t>AVR</a:t>
            </a:r>
            <a:endParaRPr lang="en-US" dirty="0"/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8-bit RISC series of microcontroller chips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Large range of available devices covering many interfaces, speeds, memory sizes, and package sizes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Large hobbyist development community with many available free </a:t>
            </a:r>
            <a:r>
              <a:rPr lang="en-US" sz="2400" dirty="0" err="1"/>
              <a:t>toolchains</a:t>
            </a:r>
            <a:r>
              <a:rPr lang="en-US" sz="2400" dirty="0"/>
              <a:t> and sample applications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General specs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One MIPS per MHz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Models available up to 20MHz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Max 128K program space / 8K RAM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ADC/LCD Driver/Motor Control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UART/CAN/USB/IIC/SPI/DAC/LCD/PWM/Comparators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hlinkClick r:id="rId3"/>
              </a:rPr>
              <a:t>http://www.atmel.com/products/product_selector.asp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3860800" cy="984250"/>
          </a:xfrm>
        </p:spPr>
        <p:txBody>
          <a:bodyPr anchor="ctr"/>
          <a:lstStyle/>
          <a:p>
            <a:r>
              <a:rPr lang="en-US" smtClean="0"/>
              <a:t>TI </a:t>
            </a:r>
            <a:r>
              <a:rPr lang="en-US" dirty="0"/>
              <a:t>MSP430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63" y="1066800"/>
            <a:ext cx="8521700" cy="5337175"/>
          </a:xfrm>
        </p:spPr>
        <p:txBody>
          <a:bodyPr/>
          <a:lstStyle/>
          <a:p>
            <a:r>
              <a:rPr lang="en-US" dirty="0"/>
              <a:t>Proprietary TI low-power low-cost RISC chips</a:t>
            </a:r>
          </a:p>
          <a:p>
            <a:pPr lvl="1"/>
            <a:r>
              <a:rPr lang="en-US" dirty="0"/>
              <a:t>Well supported by TI with good program chain</a:t>
            </a:r>
          </a:p>
          <a:p>
            <a:pPr lvl="1"/>
            <a:r>
              <a:rPr lang="en-US" dirty="0"/>
              <a:t>Designed for intermittent sampling and fast startup</a:t>
            </a:r>
          </a:p>
          <a:p>
            <a:r>
              <a:rPr lang="en-US" dirty="0"/>
              <a:t>General specs</a:t>
            </a:r>
          </a:p>
          <a:p>
            <a:pPr lvl="1"/>
            <a:r>
              <a:rPr lang="en-US" dirty="0"/>
              <a:t>Very low power (flexible)</a:t>
            </a:r>
          </a:p>
          <a:p>
            <a:pPr lvl="1"/>
            <a:r>
              <a:rPr lang="en-US" dirty="0"/>
              <a:t>Max 32KHz / 8 MIPS</a:t>
            </a:r>
          </a:p>
          <a:p>
            <a:pPr lvl="1"/>
            <a:r>
              <a:rPr lang="en-US" dirty="0"/>
              <a:t>Max 50K program space / 10K RAM</a:t>
            </a:r>
          </a:p>
          <a:p>
            <a:pPr lvl="1"/>
            <a:r>
              <a:rPr lang="en-US" dirty="0"/>
              <a:t>Max 16 bit ADC</a:t>
            </a:r>
          </a:p>
          <a:p>
            <a:pPr lvl="1"/>
            <a:r>
              <a:rPr lang="en-US" dirty="0"/>
              <a:t>UART/SPI/DAC/LCD/PWM/Comparators</a:t>
            </a:r>
          </a:p>
          <a:p>
            <a:r>
              <a:rPr lang="en-US" dirty="0">
                <a:hlinkClick r:id="rId3"/>
              </a:rPr>
              <a:t>http://www.msp430.com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41350" y="0"/>
            <a:ext cx="7391400" cy="984250"/>
          </a:xfrm>
        </p:spPr>
        <p:txBody>
          <a:bodyPr anchor="ctr"/>
          <a:lstStyle/>
          <a:p>
            <a:r>
              <a:rPr lang="en-US" smtClean="0"/>
              <a:t>Atmel </a:t>
            </a:r>
            <a:r>
              <a:rPr lang="en-US" dirty="0" smtClean="0"/>
              <a:t>ARM7</a:t>
            </a:r>
            <a:endParaRPr lang="en-US" dirty="0"/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32-bit ARM microcontroller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Low power (for 32-bit machines)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run in 16-bit mode if needed</a:t>
            </a:r>
          </a:p>
          <a:p>
            <a:pPr>
              <a:lnSpc>
                <a:spcPct val="90000"/>
              </a:lnSpc>
            </a:pPr>
            <a:r>
              <a:rPr lang="en-US" dirty="0"/>
              <a:t>General specs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Lots of memory (8-64KB RAM, 32-256KB flash)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Variable speed up to 55MHz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Packed with peripherals (USB, ADC, SPI, etc.</a:t>
            </a:r>
            <a:r>
              <a:rPr lang="en-US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Common in systems that require more processing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://www.at91.com/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Many Types of Programmable Processors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3400" y="11430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Char char="n"/>
            </a:pPr>
            <a:r>
              <a:rPr kumimoji="1" lang="en-US" sz="3200" dirty="0">
                <a:latin typeface="Arial" charset="0"/>
              </a:rPr>
              <a:t>Past</a:t>
            </a:r>
            <a:endParaRPr kumimoji="1" lang="en-US" sz="24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kumimoji="1" lang="en-US" sz="2800" dirty="0">
                <a:latin typeface="Arial" charset="0"/>
              </a:rPr>
              <a:t>Microprocessor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kumimoji="1" lang="en-US" sz="2800" dirty="0">
                <a:latin typeface="Arial" charset="0"/>
              </a:rPr>
              <a:t>Microcontroller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kumimoji="1" lang="en-US" sz="2800" dirty="0">
                <a:latin typeface="Arial" charset="0"/>
              </a:rPr>
              <a:t>DSP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kumimoji="1" lang="en-US" sz="2800" dirty="0">
                <a:latin typeface="Arial" charset="0"/>
              </a:rPr>
              <a:t>Graphics Processor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343400" y="1143000"/>
            <a:ext cx="4572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Char char="n"/>
            </a:pPr>
            <a:r>
              <a:rPr kumimoji="1" lang="en-US" sz="3200" dirty="0">
                <a:latin typeface="Arial" charset="0"/>
              </a:rPr>
              <a:t>Now / Future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kumimoji="1" lang="en-US" sz="2800" dirty="0">
                <a:latin typeface="Arial" charset="0"/>
              </a:rPr>
              <a:t>Network Processor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kumimoji="1" lang="en-US" sz="2800" dirty="0">
                <a:latin typeface="Arial" charset="0"/>
              </a:rPr>
              <a:t>Sensor Processor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kumimoji="1" lang="en-US" sz="2800" dirty="0" err="1">
                <a:latin typeface="Arial" charset="0"/>
              </a:rPr>
              <a:t>Cryptoprocessor</a:t>
            </a:r>
            <a:r>
              <a:rPr kumimoji="1" lang="en-US" sz="2800" dirty="0">
                <a:latin typeface="Arial" charset="0"/>
              </a:rPr>
              <a:t>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kumimoji="1" lang="en-US" sz="2800" dirty="0">
                <a:latin typeface="Arial" charset="0"/>
              </a:rPr>
              <a:t>Game Processor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kumimoji="1" lang="en-US" sz="2800" dirty="0">
                <a:latin typeface="Arial" charset="0"/>
              </a:rPr>
              <a:t>Wearable Processor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kumimoji="1" lang="en-US" sz="2800" dirty="0">
                <a:latin typeface="Arial" charset="0"/>
              </a:rPr>
              <a:t>Mobile Processor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7467600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Typical Network Processor Architecture</a:t>
            </a:r>
            <a:endParaRPr lang="en-US" sz="3200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38200" y="1600200"/>
            <a:ext cx="6884988" cy="4114800"/>
            <a:chOff x="288" y="1296"/>
            <a:chExt cx="4337" cy="2592"/>
          </a:xfrm>
        </p:grpSpPr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1440" y="1296"/>
              <a:ext cx="970" cy="39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SDRAM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(Packet buffer)</a:t>
              </a:r>
            </a:p>
          </p:txBody>
        </p:sp>
        <p:sp>
          <p:nvSpPr>
            <p:cNvPr id="46" name="Text Box 5"/>
            <p:cNvSpPr txBox="1">
              <a:spLocks noChangeArrowheads="1"/>
            </p:cNvSpPr>
            <p:nvPr/>
          </p:nvSpPr>
          <p:spPr bwMode="auto">
            <a:xfrm>
              <a:off x="2544" y="1296"/>
              <a:ext cx="1008" cy="39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SRAM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(Routing table)</a:t>
              </a:r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1632" y="2160"/>
              <a:ext cx="1152" cy="192"/>
            </a:xfrm>
            <a:prstGeom prst="rect">
              <a:avLst/>
            </a:prstGeom>
            <a:solidFill>
              <a:srgbClr val="00E4A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7"/>
            <p:cNvSpPr>
              <a:spLocks noChangeArrowheads="1"/>
            </p:cNvSpPr>
            <p:nvPr/>
          </p:nvSpPr>
          <p:spPr bwMode="auto">
            <a:xfrm>
              <a:off x="1728" y="2256"/>
              <a:ext cx="1152" cy="192"/>
            </a:xfrm>
            <a:prstGeom prst="rect">
              <a:avLst/>
            </a:prstGeom>
            <a:solidFill>
              <a:srgbClr val="00E4A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8"/>
            <p:cNvSpPr>
              <a:spLocks noChangeArrowheads="1"/>
            </p:cNvSpPr>
            <p:nvPr/>
          </p:nvSpPr>
          <p:spPr bwMode="auto">
            <a:xfrm>
              <a:off x="1824" y="2352"/>
              <a:ext cx="1152" cy="192"/>
            </a:xfrm>
            <a:prstGeom prst="rect">
              <a:avLst/>
            </a:prstGeom>
            <a:solidFill>
              <a:srgbClr val="00E4A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Rectangle 9"/>
            <p:cNvSpPr>
              <a:spLocks noChangeArrowheads="1"/>
            </p:cNvSpPr>
            <p:nvPr/>
          </p:nvSpPr>
          <p:spPr bwMode="auto">
            <a:xfrm>
              <a:off x="1920" y="2448"/>
              <a:ext cx="1152" cy="192"/>
            </a:xfrm>
            <a:prstGeom prst="rect">
              <a:avLst/>
            </a:prstGeom>
            <a:solidFill>
              <a:srgbClr val="00E4A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Rectangle 10"/>
            <p:cNvSpPr>
              <a:spLocks noChangeArrowheads="1"/>
            </p:cNvSpPr>
            <p:nvPr/>
          </p:nvSpPr>
          <p:spPr bwMode="auto">
            <a:xfrm>
              <a:off x="2064" y="2784"/>
              <a:ext cx="1152" cy="192"/>
            </a:xfrm>
            <a:prstGeom prst="rect">
              <a:avLst/>
            </a:prstGeom>
            <a:solidFill>
              <a:srgbClr val="00E4A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Line 11"/>
            <p:cNvSpPr>
              <a:spLocks noChangeShapeType="1"/>
            </p:cNvSpPr>
            <p:nvPr/>
          </p:nvSpPr>
          <p:spPr bwMode="auto">
            <a:xfrm>
              <a:off x="2352" y="2736"/>
              <a:ext cx="288" cy="0"/>
            </a:xfrm>
            <a:prstGeom prst="line">
              <a:avLst/>
            </a:prstGeom>
            <a:noFill/>
            <a:ln w="7620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Text Box 12"/>
            <p:cNvSpPr txBox="1">
              <a:spLocks noChangeArrowheads="1"/>
            </p:cNvSpPr>
            <p:nvPr/>
          </p:nvSpPr>
          <p:spPr bwMode="auto">
            <a:xfrm>
              <a:off x="1344" y="1920"/>
              <a:ext cx="2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multi-threaded processing elements</a:t>
              </a:r>
            </a:p>
          </p:txBody>
        </p:sp>
        <p:sp>
          <p:nvSpPr>
            <p:cNvPr id="54" name="Rectangle 13"/>
            <p:cNvSpPr>
              <a:spLocks noChangeArrowheads="1"/>
            </p:cNvSpPr>
            <p:nvPr/>
          </p:nvSpPr>
          <p:spPr bwMode="auto">
            <a:xfrm>
              <a:off x="1680" y="3024"/>
              <a:ext cx="1056" cy="28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Co-processor</a:t>
              </a:r>
            </a:p>
          </p:txBody>
        </p:sp>
        <p:sp>
          <p:nvSpPr>
            <p:cNvPr id="55" name="Rectangle 14"/>
            <p:cNvSpPr>
              <a:spLocks noChangeArrowheads="1"/>
            </p:cNvSpPr>
            <p:nvPr/>
          </p:nvSpPr>
          <p:spPr bwMode="auto">
            <a:xfrm>
              <a:off x="1344" y="1872"/>
              <a:ext cx="2352" cy="1776"/>
            </a:xfrm>
            <a:prstGeom prst="rect">
              <a:avLst/>
            </a:prstGeom>
            <a:noFill/>
            <a:ln w="28575">
              <a:solidFill>
                <a:srgbClr val="0066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AutoShape 15"/>
            <p:cNvSpPr>
              <a:spLocks noChangeArrowheads="1"/>
            </p:cNvSpPr>
            <p:nvPr/>
          </p:nvSpPr>
          <p:spPr bwMode="auto">
            <a:xfrm>
              <a:off x="1872" y="1680"/>
              <a:ext cx="144" cy="192"/>
            </a:xfrm>
            <a:prstGeom prst="upDownArrow">
              <a:avLst>
                <a:gd name="adj1" fmla="val 50000"/>
                <a:gd name="adj2" fmla="val 26667"/>
              </a:avLst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AutoShape 16"/>
            <p:cNvSpPr>
              <a:spLocks noChangeArrowheads="1"/>
            </p:cNvSpPr>
            <p:nvPr/>
          </p:nvSpPr>
          <p:spPr bwMode="auto">
            <a:xfrm>
              <a:off x="2976" y="1680"/>
              <a:ext cx="144" cy="192"/>
            </a:xfrm>
            <a:prstGeom prst="upDownArrow">
              <a:avLst>
                <a:gd name="adj1" fmla="val 50000"/>
                <a:gd name="adj2" fmla="val 26667"/>
              </a:avLst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mainfrm"/>
            <p:cNvSpPr>
              <a:spLocks noEditPoints="1" noChangeArrowheads="1"/>
            </p:cNvSpPr>
            <p:nvPr/>
          </p:nvSpPr>
          <p:spPr bwMode="auto">
            <a:xfrm>
              <a:off x="720" y="1968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0603 w 21600"/>
                <a:gd name="T9" fmla="*/ 21600 h 21600"/>
                <a:gd name="T10" fmla="*/ 10800 w 21600"/>
                <a:gd name="T11" fmla="*/ 21600 h 21600"/>
                <a:gd name="T12" fmla="*/ 1163 w 21600"/>
                <a:gd name="T13" fmla="*/ 21600 h 21600"/>
                <a:gd name="T14" fmla="*/ 0 w 21600"/>
                <a:gd name="T15" fmla="*/ 10800 h 21600"/>
                <a:gd name="T16" fmla="*/ 332 w 21600"/>
                <a:gd name="T17" fmla="*/ 22174 h 21600"/>
                <a:gd name="T18" fmla="*/ 21579 w 21600"/>
                <a:gd name="T19" fmla="*/ 279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21600" y="10885"/>
                  </a:moveTo>
                  <a:lnTo>
                    <a:pt x="21600" y="0"/>
                  </a:lnTo>
                  <a:lnTo>
                    <a:pt x="10634" y="0"/>
                  </a:lnTo>
                  <a:lnTo>
                    <a:pt x="0" y="0"/>
                  </a:lnTo>
                  <a:lnTo>
                    <a:pt x="0" y="10885"/>
                  </a:lnTo>
                  <a:lnTo>
                    <a:pt x="0" y="19729"/>
                  </a:lnTo>
                  <a:lnTo>
                    <a:pt x="1163" y="19729"/>
                  </a:lnTo>
                  <a:lnTo>
                    <a:pt x="1163" y="21600"/>
                  </a:lnTo>
                  <a:lnTo>
                    <a:pt x="10800" y="21600"/>
                  </a:lnTo>
                  <a:lnTo>
                    <a:pt x="20603" y="21600"/>
                  </a:lnTo>
                  <a:lnTo>
                    <a:pt x="20603" y="19729"/>
                  </a:lnTo>
                  <a:lnTo>
                    <a:pt x="21600" y="19729"/>
                  </a:lnTo>
                  <a:lnTo>
                    <a:pt x="21600" y="10885"/>
                  </a:lnTo>
                  <a:close/>
                </a:path>
                <a:path w="21600" h="21600" extrusionOk="0">
                  <a:moveTo>
                    <a:pt x="1163" y="19729"/>
                  </a:moveTo>
                  <a:lnTo>
                    <a:pt x="4320" y="19729"/>
                  </a:lnTo>
                  <a:lnTo>
                    <a:pt x="16449" y="19729"/>
                  </a:lnTo>
                  <a:lnTo>
                    <a:pt x="20603" y="19729"/>
                  </a:lnTo>
                  <a:lnTo>
                    <a:pt x="1163" y="19729"/>
                  </a:lnTo>
                  <a:moveTo>
                    <a:pt x="1495" y="2381"/>
                  </a:moveTo>
                  <a:lnTo>
                    <a:pt x="2160" y="2381"/>
                  </a:lnTo>
                  <a:lnTo>
                    <a:pt x="4985" y="2381"/>
                  </a:lnTo>
                  <a:lnTo>
                    <a:pt x="5982" y="2381"/>
                  </a:lnTo>
                  <a:lnTo>
                    <a:pt x="1495" y="2381"/>
                  </a:lnTo>
                  <a:lnTo>
                    <a:pt x="1495" y="3402"/>
                  </a:lnTo>
                  <a:lnTo>
                    <a:pt x="2160" y="3402"/>
                  </a:lnTo>
                  <a:lnTo>
                    <a:pt x="4985" y="3402"/>
                  </a:lnTo>
                  <a:lnTo>
                    <a:pt x="5982" y="3402"/>
                  </a:lnTo>
                  <a:lnTo>
                    <a:pt x="1495" y="3402"/>
                  </a:lnTo>
                  <a:lnTo>
                    <a:pt x="1495" y="4422"/>
                  </a:lnTo>
                  <a:lnTo>
                    <a:pt x="2160" y="4422"/>
                  </a:lnTo>
                  <a:lnTo>
                    <a:pt x="4985" y="4422"/>
                  </a:lnTo>
                  <a:lnTo>
                    <a:pt x="5982" y="4422"/>
                  </a:lnTo>
                  <a:lnTo>
                    <a:pt x="1495" y="4422"/>
                  </a:lnTo>
                  <a:lnTo>
                    <a:pt x="1495" y="5443"/>
                  </a:lnTo>
                  <a:lnTo>
                    <a:pt x="2160" y="5443"/>
                  </a:lnTo>
                  <a:lnTo>
                    <a:pt x="4985" y="5443"/>
                  </a:lnTo>
                  <a:lnTo>
                    <a:pt x="5982" y="5443"/>
                  </a:lnTo>
                  <a:lnTo>
                    <a:pt x="1495" y="5443"/>
                  </a:lnTo>
                  <a:lnTo>
                    <a:pt x="1495" y="6463"/>
                  </a:lnTo>
                  <a:lnTo>
                    <a:pt x="2160" y="6463"/>
                  </a:lnTo>
                  <a:lnTo>
                    <a:pt x="4985" y="6463"/>
                  </a:lnTo>
                  <a:lnTo>
                    <a:pt x="5982" y="6463"/>
                  </a:lnTo>
                  <a:lnTo>
                    <a:pt x="1495" y="6463"/>
                  </a:lnTo>
                  <a:lnTo>
                    <a:pt x="1495" y="7483"/>
                  </a:lnTo>
                  <a:lnTo>
                    <a:pt x="2160" y="7483"/>
                  </a:lnTo>
                  <a:lnTo>
                    <a:pt x="4985" y="7483"/>
                  </a:lnTo>
                  <a:lnTo>
                    <a:pt x="5982" y="7483"/>
                  </a:lnTo>
                  <a:lnTo>
                    <a:pt x="1495" y="7483"/>
                  </a:lnTo>
                  <a:lnTo>
                    <a:pt x="1495" y="8504"/>
                  </a:lnTo>
                  <a:lnTo>
                    <a:pt x="2160" y="8504"/>
                  </a:lnTo>
                  <a:lnTo>
                    <a:pt x="4985" y="8504"/>
                  </a:lnTo>
                  <a:lnTo>
                    <a:pt x="5982" y="8504"/>
                  </a:lnTo>
                  <a:lnTo>
                    <a:pt x="1495" y="8504"/>
                  </a:lnTo>
                  <a:lnTo>
                    <a:pt x="1495" y="9524"/>
                  </a:lnTo>
                  <a:lnTo>
                    <a:pt x="2160" y="9524"/>
                  </a:lnTo>
                  <a:lnTo>
                    <a:pt x="4985" y="9524"/>
                  </a:lnTo>
                  <a:lnTo>
                    <a:pt x="5982" y="9524"/>
                  </a:lnTo>
                  <a:lnTo>
                    <a:pt x="1495" y="9524"/>
                  </a:lnTo>
                  <a:lnTo>
                    <a:pt x="1495" y="10545"/>
                  </a:lnTo>
                  <a:lnTo>
                    <a:pt x="2160" y="10545"/>
                  </a:lnTo>
                  <a:lnTo>
                    <a:pt x="4985" y="10545"/>
                  </a:lnTo>
                  <a:lnTo>
                    <a:pt x="5982" y="10545"/>
                  </a:lnTo>
                  <a:lnTo>
                    <a:pt x="1495" y="10545"/>
                  </a:lnTo>
                  <a:lnTo>
                    <a:pt x="1495" y="11565"/>
                  </a:lnTo>
                  <a:lnTo>
                    <a:pt x="2160" y="11565"/>
                  </a:lnTo>
                  <a:lnTo>
                    <a:pt x="4985" y="11565"/>
                  </a:lnTo>
                  <a:lnTo>
                    <a:pt x="5982" y="11565"/>
                  </a:lnTo>
                  <a:lnTo>
                    <a:pt x="1495" y="11565"/>
                  </a:lnTo>
                  <a:lnTo>
                    <a:pt x="1495" y="12586"/>
                  </a:lnTo>
                  <a:lnTo>
                    <a:pt x="2160" y="12586"/>
                  </a:lnTo>
                  <a:lnTo>
                    <a:pt x="4985" y="12586"/>
                  </a:lnTo>
                  <a:lnTo>
                    <a:pt x="5982" y="12586"/>
                  </a:lnTo>
                  <a:lnTo>
                    <a:pt x="1495" y="12586"/>
                  </a:lnTo>
                  <a:lnTo>
                    <a:pt x="1495" y="13606"/>
                  </a:lnTo>
                  <a:lnTo>
                    <a:pt x="2160" y="13606"/>
                  </a:lnTo>
                  <a:lnTo>
                    <a:pt x="4985" y="13606"/>
                  </a:lnTo>
                  <a:lnTo>
                    <a:pt x="5982" y="13606"/>
                  </a:lnTo>
                  <a:lnTo>
                    <a:pt x="1495" y="13606"/>
                  </a:lnTo>
                  <a:lnTo>
                    <a:pt x="1495" y="14627"/>
                  </a:lnTo>
                  <a:lnTo>
                    <a:pt x="2160" y="14627"/>
                  </a:lnTo>
                  <a:lnTo>
                    <a:pt x="4985" y="14627"/>
                  </a:lnTo>
                  <a:lnTo>
                    <a:pt x="5982" y="14627"/>
                  </a:lnTo>
                  <a:lnTo>
                    <a:pt x="1495" y="14627"/>
                  </a:lnTo>
                  <a:lnTo>
                    <a:pt x="1495" y="15647"/>
                  </a:lnTo>
                  <a:lnTo>
                    <a:pt x="2160" y="15647"/>
                  </a:lnTo>
                  <a:lnTo>
                    <a:pt x="4985" y="15647"/>
                  </a:lnTo>
                  <a:lnTo>
                    <a:pt x="5982" y="15647"/>
                  </a:lnTo>
                  <a:lnTo>
                    <a:pt x="1495" y="15647"/>
                  </a:lnTo>
                  <a:lnTo>
                    <a:pt x="1495" y="16668"/>
                  </a:lnTo>
                  <a:lnTo>
                    <a:pt x="2160" y="16668"/>
                  </a:lnTo>
                  <a:lnTo>
                    <a:pt x="4985" y="16668"/>
                  </a:lnTo>
                  <a:lnTo>
                    <a:pt x="5982" y="16668"/>
                  </a:lnTo>
                  <a:lnTo>
                    <a:pt x="1495" y="16668"/>
                  </a:lnTo>
                  <a:lnTo>
                    <a:pt x="1495" y="17688"/>
                  </a:lnTo>
                  <a:lnTo>
                    <a:pt x="2160" y="17688"/>
                  </a:lnTo>
                  <a:lnTo>
                    <a:pt x="4985" y="17688"/>
                  </a:lnTo>
                  <a:lnTo>
                    <a:pt x="5982" y="17688"/>
                  </a:lnTo>
                  <a:lnTo>
                    <a:pt x="1495" y="17688"/>
                  </a:lnTo>
                  <a:moveTo>
                    <a:pt x="1994" y="19729"/>
                  </a:moveTo>
                  <a:lnTo>
                    <a:pt x="1994" y="20069"/>
                  </a:lnTo>
                  <a:lnTo>
                    <a:pt x="1994" y="21260"/>
                  </a:lnTo>
                  <a:lnTo>
                    <a:pt x="1994" y="21600"/>
                  </a:lnTo>
                  <a:lnTo>
                    <a:pt x="1994" y="19729"/>
                  </a:lnTo>
                  <a:lnTo>
                    <a:pt x="2658" y="19729"/>
                  </a:lnTo>
                  <a:lnTo>
                    <a:pt x="2658" y="20069"/>
                  </a:lnTo>
                  <a:lnTo>
                    <a:pt x="2658" y="21260"/>
                  </a:lnTo>
                  <a:lnTo>
                    <a:pt x="2658" y="21600"/>
                  </a:lnTo>
                  <a:lnTo>
                    <a:pt x="2658" y="19729"/>
                  </a:lnTo>
                  <a:lnTo>
                    <a:pt x="3489" y="19729"/>
                  </a:lnTo>
                  <a:lnTo>
                    <a:pt x="3489" y="20069"/>
                  </a:lnTo>
                  <a:lnTo>
                    <a:pt x="3489" y="21260"/>
                  </a:lnTo>
                  <a:lnTo>
                    <a:pt x="3489" y="21600"/>
                  </a:lnTo>
                  <a:lnTo>
                    <a:pt x="3489" y="19729"/>
                  </a:lnTo>
                  <a:lnTo>
                    <a:pt x="4320" y="19729"/>
                  </a:lnTo>
                  <a:lnTo>
                    <a:pt x="4320" y="20069"/>
                  </a:lnTo>
                  <a:lnTo>
                    <a:pt x="4320" y="21260"/>
                  </a:lnTo>
                  <a:lnTo>
                    <a:pt x="4320" y="21600"/>
                  </a:lnTo>
                  <a:lnTo>
                    <a:pt x="4320" y="19729"/>
                  </a:lnTo>
                  <a:lnTo>
                    <a:pt x="5151" y="19729"/>
                  </a:lnTo>
                  <a:lnTo>
                    <a:pt x="5151" y="20069"/>
                  </a:lnTo>
                  <a:lnTo>
                    <a:pt x="5151" y="21260"/>
                  </a:lnTo>
                  <a:lnTo>
                    <a:pt x="5151" y="21600"/>
                  </a:lnTo>
                  <a:lnTo>
                    <a:pt x="5151" y="19729"/>
                  </a:lnTo>
                  <a:lnTo>
                    <a:pt x="5982" y="19729"/>
                  </a:lnTo>
                  <a:lnTo>
                    <a:pt x="5982" y="20069"/>
                  </a:lnTo>
                  <a:lnTo>
                    <a:pt x="5982" y="21260"/>
                  </a:lnTo>
                  <a:lnTo>
                    <a:pt x="5982" y="21600"/>
                  </a:lnTo>
                  <a:lnTo>
                    <a:pt x="5982" y="19729"/>
                  </a:lnTo>
                  <a:lnTo>
                    <a:pt x="6812" y="19729"/>
                  </a:lnTo>
                  <a:lnTo>
                    <a:pt x="6812" y="20069"/>
                  </a:lnTo>
                  <a:lnTo>
                    <a:pt x="6812" y="21260"/>
                  </a:lnTo>
                  <a:lnTo>
                    <a:pt x="6812" y="21600"/>
                  </a:lnTo>
                  <a:lnTo>
                    <a:pt x="6812" y="19729"/>
                  </a:lnTo>
                  <a:lnTo>
                    <a:pt x="7643" y="19729"/>
                  </a:lnTo>
                  <a:lnTo>
                    <a:pt x="7643" y="20069"/>
                  </a:lnTo>
                  <a:lnTo>
                    <a:pt x="7643" y="21260"/>
                  </a:lnTo>
                  <a:lnTo>
                    <a:pt x="7643" y="21600"/>
                  </a:lnTo>
                  <a:lnTo>
                    <a:pt x="7643" y="19729"/>
                  </a:lnTo>
                  <a:lnTo>
                    <a:pt x="8474" y="19729"/>
                  </a:lnTo>
                  <a:lnTo>
                    <a:pt x="8474" y="20069"/>
                  </a:lnTo>
                  <a:lnTo>
                    <a:pt x="8474" y="21260"/>
                  </a:lnTo>
                  <a:lnTo>
                    <a:pt x="8474" y="21600"/>
                  </a:lnTo>
                  <a:lnTo>
                    <a:pt x="8474" y="19729"/>
                  </a:lnTo>
                  <a:lnTo>
                    <a:pt x="9305" y="19729"/>
                  </a:lnTo>
                  <a:lnTo>
                    <a:pt x="9305" y="20069"/>
                  </a:lnTo>
                  <a:lnTo>
                    <a:pt x="9305" y="21260"/>
                  </a:lnTo>
                  <a:lnTo>
                    <a:pt x="9305" y="21600"/>
                  </a:lnTo>
                  <a:lnTo>
                    <a:pt x="9305" y="19729"/>
                  </a:lnTo>
                  <a:lnTo>
                    <a:pt x="10135" y="19729"/>
                  </a:lnTo>
                  <a:lnTo>
                    <a:pt x="10135" y="20069"/>
                  </a:lnTo>
                  <a:lnTo>
                    <a:pt x="10135" y="21260"/>
                  </a:lnTo>
                  <a:lnTo>
                    <a:pt x="10135" y="21600"/>
                  </a:lnTo>
                  <a:lnTo>
                    <a:pt x="10135" y="19729"/>
                  </a:lnTo>
                  <a:lnTo>
                    <a:pt x="10966" y="19729"/>
                  </a:lnTo>
                  <a:lnTo>
                    <a:pt x="10966" y="20069"/>
                  </a:lnTo>
                  <a:lnTo>
                    <a:pt x="10966" y="21260"/>
                  </a:lnTo>
                  <a:lnTo>
                    <a:pt x="10966" y="21600"/>
                  </a:lnTo>
                  <a:lnTo>
                    <a:pt x="10966" y="19729"/>
                  </a:lnTo>
                  <a:lnTo>
                    <a:pt x="11797" y="19729"/>
                  </a:lnTo>
                  <a:lnTo>
                    <a:pt x="11797" y="20069"/>
                  </a:lnTo>
                  <a:lnTo>
                    <a:pt x="11797" y="21260"/>
                  </a:lnTo>
                  <a:lnTo>
                    <a:pt x="11797" y="21600"/>
                  </a:lnTo>
                  <a:lnTo>
                    <a:pt x="11797" y="19729"/>
                  </a:lnTo>
                  <a:lnTo>
                    <a:pt x="12462" y="19729"/>
                  </a:lnTo>
                  <a:lnTo>
                    <a:pt x="12462" y="20069"/>
                  </a:lnTo>
                  <a:lnTo>
                    <a:pt x="12462" y="21260"/>
                  </a:lnTo>
                  <a:lnTo>
                    <a:pt x="12462" y="21600"/>
                  </a:lnTo>
                  <a:lnTo>
                    <a:pt x="12462" y="19729"/>
                  </a:lnTo>
                  <a:lnTo>
                    <a:pt x="13292" y="19729"/>
                  </a:lnTo>
                  <a:lnTo>
                    <a:pt x="13292" y="20069"/>
                  </a:lnTo>
                  <a:lnTo>
                    <a:pt x="13292" y="21260"/>
                  </a:lnTo>
                  <a:lnTo>
                    <a:pt x="13292" y="21600"/>
                  </a:lnTo>
                  <a:lnTo>
                    <a:pt x="13292" y="19729"/>
                  </a:lnTo>
                  <a:lnTo>
                    <a:pt x="14123" y="19729"/>
                  </a:lnTo>
                  <a:lnTo>
                    <a:pt x="14123" y="20069"/>
                  </a:lnTo>
                  <a:lnTo>
                    <a:pt x="14123" y="21260"/>
                  </a:lnTo>
                  <a:lnTo>
                    <a:pt x="14123" y="21600"/>
                  </a:lnTo>
                  <a:lnTo>
                    <a:pt x="14123" y="19729"/>
                  </a:lnTo>
                  <a:lnTo>
                    <a:pt x="14954" y="19729"/>
                  </a:lnTo>
                  <a:lnTo>
                    <a:pt x="14954" y="20069"/>
                  </a:lnTo>
                  <a:lnTo>
                    <a:pt x="14954" y="21260"/>
                  </a:lnTo>
                  <a:lnTo>
                    <a:pt x="14954" y="21600"/>
                  </a:lnTo>
                  <a:lnTo>
                    <a:pt x="14954" y="19729"/>
                  </a:lnTo>
                  <a:lnTo>
                    <a:pt x="15785" y="19729"/>
                  </a:lnTo>
                  <a:lnTo>
                    <a:pt x="15785" y="20069"/>
                  </a:lnTo>
                  <a:lnTo>
                    <a:pt x="15785" y="21260"/>
                  </a:lnTo>
                  <a:lnTo>
                    <a:pt x="15785" y="21600"/>
                  </a:lnTo>
                  <a:lnTo>
                    <a:pt x="15785" y="19729"/>
                  </a:lnTo>
                  <a:lnTo>
                    <a:pt x="16615" y="19729"/>
                  </a:lnTo>
                  <a:lnTo>
                    <a:pt x="16615" y="20069"/>
                  </a:lnTo>
                  <a:lnTo>
                    <a:pt x="16615" y="21260"/>
                  </a:lnTo>
                  <a:lnTo>
                    <a:pt x="16615" y="21600"/>
                  </a:lnTo>
                  <a:lnTo>
                    <a:pt x="16615" y="19729"/>
                  </a:lnTo>
                  <a:lnTo>
                    <a:pt x="17446" y="19729"/>
                  </a:lnTo>
                  <a:lnTo>
                    <a:pt x="17446" y="20069"/>
                  </a:lnTo>
                  <a:lnTo>
                    <a:pt x="17446" y="21260"/>
                  </a:lnTo>
                  <a:lnTo>
                    <a:pt x="17446" y="21600"/>
                  </a:lnTo>
                  <a:lnTo>
                    <a:pt x="17446" y="19729"/>
                  </a:lnTo>
                  <a:lnTo>
                    <a:pt x="18277" y="19729"/>
                  </a:lnTo>
                  <a:lnTo>
                    <a:pt x="18277" y="20069"/>
                  </a:lnTo>
                  <a:lnTo>
                    <a:pt x="18277" y="21260"/>
                  </a:lnTo>
                  <a:lnTo>
                    <a:pt x="18277" y="21600"/>
                  </a:lnTo>
                  <a:lnTo>
                    <a:pt x="18277" y="19729"/>
                  </a:lnTo>
                  <a:lnTo>
                    <a:pt x="19108" y="19729"/>
                  </a:lnTo>
                  <a:lnTo>
                    <a:pt x="19108" y="20069"/>
                  </a:lnTo>
                  <a:lnTo>
                    <a:pt x="19108" y="21260"/>
                  </a:lnTo>
                  <a:lnTo>
                    <a:pt x="19108" y="21600"/>
                  </a:lnTo>
                  <a:lnTo>
                    <a:pt x="19108" y="19729"/>
                  </a:lnTo>
                  <a:lnTo>
                    <a:pt x="19938" y="19729"/>
                  </a:lnTo>
                  <a:lnTo>
                    <a:pt x="19938" y="20069"/>
                  </a:lnTo>
                  <a:lnTo>
                    <a:pt x="19938" y="21260"/>
                  </a:lnTo>
                  <a:lnTo>
                    <a:pt x="19938" y="21600"/>
                  </a:lnTo>
                  <a:lnTo>
                    <a:pt x="19938" y="19729"/>
                  </a:lnTo>
                  <a:moveTo>
                    <a:pt x="1495" y="1531"/>
                  </a:moveTo>
                  <a:lnTo>
                    <a:pt x="5982" y="1531"/>
                  </a:lnTo>
                  <a:lnTo>
                    <a:pt x="5982" y="18539"/>
                  </a:lnTo>
                  <a:lnTo>
                    <a:pt x="1495" y="18539"/>
                  </a:lnTo>
                  <a:lnTo>
                    <a:pt x="1495" y="1531"/>
                  </a:lnTo>
                  <a:moveTo>
                    <a:pt x="7311" y="1531"/>
                  </a:moveTo>
                  <a:lnTo>
                    <a:pt x="7975" y="1531"/>
                  </a:lnTo>
                  <a:lnTo>
                    <a:pt x="7975" y="8334"/>
                  </a:lnTo>
                  <a:lnTo>
                    <a:pt x="7311" y="8334"/>
                  </a:lnTo>
                  <a:lnTo>
                    <a:pt x="7311" y="1531"/>
                  </a:lnTo>
                  <a:moveTo>
                    <a:pt x="7145" y="9865"/>
                  </a:moveTo>
                  <a:lnTo>
                    <a:pt x="8142" y="9865"/>
                  </a:lnTo>
                  <a:lnTo>
                    <a:pt x="8142" y="10715"/>
                  </a:lnTo>
                  <a:lnTo>
                    <a:pt x="7145" y="10715"/>
                  </a:lnTo>
                  <a:lnTo>
                    <a:pt x="7145" y="9865"/>
                  </a:lnTo>
                  <a:moveTo>
                    <a:pt x="8972" y="1531"/>
                  </a:moveTo>
                  <a:lnTo>
                    <a:pt x="12462" y="1531"/>
                  </a:lnTo>
                  <a:lnTo>
                    <a:pt x="12462" y="5443"/>
                  </a:lnTo>
                  <a:lnTo>
                    <a:pt x="8972" y="5443"/>
                  </a:lnTo>
                  <a:lnTo>
                    <a:pt x="8972" y="1531"/>
                  </a:lnTo>
                  <a:moveTo>
                    <a:pt x="13625" y="1531"/>
                  </a:moveTo>
                  <a:lnTo>
                    <a:pt x="20271" y="1531"/>
                  </a:lnTo>
                  <a:lnTo>
                    <a:pt x="20271" y="5443"/>
                  </a:lnTo>
                  <a:lnTo>
                    <a:pt x="13625" y="5443"/>
                  </a:lnTo>
                  <a:lnTo>
                    <a:pt x="13625" y="1531"/>
                  </a:lnTo>
                  <a:moveTo>
                    <a:pt x="18609" y="6463"/>
                  </a:moveTo>
                  <a:lnTo>
                    <a:pt x="20437" y="6463"/>
                  </a:lnTo>
                  <a:lnTo>
                    <a:pt x="20437" y="10885"/>
                  </a:lnTo>
                  <a:lnTo>
                    <a:pt x="18609" y="10885"/>
                  </a:lnTo>
                  <a:lnTo>
                    <a:pt x="18609" y="6463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mainfrm"/>
            <p:cNvSpPr>
              <a:spLocks noEditPoints="1" noChangeArrowheads="1"/>
            </p:cNvSpPr>
            <p:nvPr/>
          </p:nvSpPr>
          <p:spPr bwMode="auto">
            <a:xfrm>
              <a:off x="720" y="2256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0603 w 21600"/>
                <a:gd name="T9" fmla="*/ 21600 h 21600"/>
                <a:gd name="T10" fmla="*/ 10800 w 21600"/>
                <a:gd name="T11" fmla="*/ 21600 h 21600"/>
                <a:gd name="T12" fmla="*/ 1163 w 21600"/>
                <a:gd name="T13" fmla="*/ 21600 h 21600"/>
                <a:gd name="T14" fmla="*/ 0 w 21600"/>
                <a:gd name="T15" fmla="*/ 10800 h 21600"/>
                <a:gd name="T16" fmla="*/ 332 w 21600"/>
                <a:gd name="T17" fmla="*/ 22174 h 21600"/>
                <a:gd name="T18" fmla="*/ 21579 w 21600"/>
                <a:gd name="T19" fmla="*/ 279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21600" y="10885"/>
                  </a:moveTo>
                  <a:lnTo>
                    <a:pt x="21600" y="0"/>
                  </a:lnTo>
                  <a:lnTo>
                    <a:pt x="10634" y="0"/>
                  </a:lnTo>
                  <a:lnTo>
                    <a:pt x="0" y="0"/>
                  </a:lnTo>
                  <a:lnTo>
                    <a:pt x="0" y="10885"/>
                  </a:lnTo>
                  <a:lnTo>
                    <a:pt x="0" y="19729"/>
                  </a:lnTo>
                  <a:lnTo>
                    <a:pt x="1163" y="19729"/>
                  </a:lnTo>
                  <a:lnTo>
                    <a:pt x="1163" y="21600"/>
                  </a:lnTo>
                  <a:lnTo>
                    <a:pt x="10800" y="21600"/>
                  </a:lnTo>
                  <a:lnTo>
                    <a:pt x="20603" y="21600"/>
                  </a:lnTo>
                  <a:lnTo>
                    <a:pt x="20603" y="19729"/>
                  </a:lnTo>
                  <a:lnTo>
                    <a:pt x="21600" y="19729"/>
                  </a:lnTo>
                  <a:lnTo>
                    <a:pt x="21600" y="10885"/>
                  </a:lnTo>
                  <a:close/>
                </a:path>
                <a:path w="21600" h="21600" extrusionOk="0">
                  <a:moveTo>
                    <a:pt x="1163" y="19729"/>
                  </a:moveTo>
                  <a:lnTo>
                    <a:pt x="4320" y="19729"/>
                  </a:lnTo>
                  <a:lnTo>
                    <a:pt x="16449" y="19729"/>
                  </a:lnTo>
                  <a:lnTo>
                    <a:pt x="20603" y="19729"/>
                  </a:lnTo>
                  <a:lnTo>
                    <a:pt x="1163" y="19729"/>
                  </a:lnTo>
                  <a:moveTo>
                    <a:pt x="1495" y="2381"/>
                  </a:moveTo>
                  <a:lnTo>
                    <a:pt x="2160" y="2381"/>
                  </a:lnTo>
                  <a:lnTo>
                    <a:pt x="4985" y="2381"/>
                  </a:lnTo>
                  <a:lnTo>
                    <a:pt x="5982" y="2381"/>
                  </a:lnTo>
                  <a:lnTo>
                    <a:pt x="1495" y="2381"/>
                  </a:lnTo>
                  <a:lnTo>
                    <a:pt x="1495" y="3402"/>
                  </a:lnTo>
                  <a:lnTo>
                    <a:pt x="2160" y="3402"/>
                  </a:lnTo>
                  <a:lnTo>
                    <a:pt x="4985" y="3402"/>
                  </a:lnTo>
                  <a:lnTo>
                    <a:pt x="5982" y="3402"/>
                  </a:lnTo>
                  <a:lnTo>
                    <a:pt x="1495" y="3402"/>
                  </a:lnTo>
                  <a:lnTo>
                    <a:pt x="1495" y="4422"/>
                  </a:lnTo>
                  <a:lnTo>
                    <a:pt x="2160" y="4422"/>
                  </a:lnTo>
                  <a:lnTo>
                    <a:pt x="4985" y="4422"/>
                  </a:lnTo>
                  <a:lnTo>
                    <a:pt x="5982" y="4422"/>
                  </a:lnTo>
                  <a:lnTo>
                    <a:pt x="1495" y="4422"/>
                  </a:lnTo>
                  <a:lnTo>
                    <a:pt x="1495" y="5443"/>
                  </a:lnTo>
                  <a:lnTo>
                    <a:pt x="2160" y="5443"/>
                  </a:lnTo>
                  <a:lnTo>
                    <a:pt x="4985" y="5443"/>
                  </a:lnTo>
                  <a:lnTo>
                    <a:pt x="5982" y="5443"/>
                  </a:lnTo>
                  <a:lnTo>
                    <a:pt x="1495" y="5443"/>
                  </a:lnTo>
                  <a:lnTo>
                    <a:pt x="1495" y="6463"/>
                  </a:lnTo>
                  <a:lnTo>
                    <a:pt x="2160" y="6463"/>
                  </a:lnTo>
                  <a:lnTo>
                    <a:pt x="4985" y="6463"/>
                  </a:lnTo>
                  <a:lnTo>
                    <a:pt x="5982" y="6463"/>
                  </a:lnTo>
                  <a:lnTo>
                    <a:pt x="1495" y="6463"/>
                  </a:lnTo>
                  <a:lnTo>
                    <a:pt x="1495" y="7483"/>
                  </a:lnTo>
                  <a:lnTo>
                    <a:pt x="2160" y="7483"/>
                  </a:lnTo>
                  <a:lnTo>
                    <a:pt x="4985" y="7483"/>
                  </a:lnTo>
                  <a:lnTo>
                    <a:pt x="5982" y="7483"/>
                  </a:lnTo>
                  <a:lnTo>
                    <a:pt x="1495" y="7483"/>
                  </a:lnTo>
                  <a:lnTo>
                    <a:pt x="1495" y="8504"/>
                  </a:lnTo>
                  <a:lnTo>
                    <a:pt x="2160" y="8504"/>
                  </a:lnTo>
                  <a:lnTo>
                    <a:pt x="4985" y="8504"/>
                  </a:lnTo>
                  <a:lnTo>
                    <a:pt x="5982" y="8504"/>
                  </a:lnTo>
                  <a:lnTo>
                    <a:pt x="1495" y="8504"/>
                  </a:lnTo>
                  <a:lnTo>
                    <a:pt x="1495" y="9524"/>
                  </a:lnTo>
                  <a:lnTo>
                    <a:pt x="2160" y="9524"/>
                  </a:lnTo>
                  <a:lnTo>
                    <a:pt x="4985" y="9524"/>
                  </a:lnTo>
                  <a:lnTo>
                    <a:pt x="5982" y="9524"/>
                  </a:lnTo>
                  <a:lnTo>
                    <a:pt x="1495" y="9524"/>
                  </a:lnTo>
                  <a:lnTo>
                    <a:pt x="1495" y="10545"/>
                  </a:lnTo>
                  <a:lnTo>
                    <a:pt x="2160" y="10545"/>
                  </a:lnTo>
                  <a:lnTo>
                    <a:pt x="4985" y="10545"/>
                  </a:lnTo>
                  <a:lnTo>
                    <a:pt x="5982" y="10545"/>
                  </a:lnTo>
                  <a:lnTo>
                    <a:pt x="1495" y="10545"/>
                  </a:lnTo>
                  <a:lnTo>
                    <a:pt x="1495" y="11565"/>
                  </a:lnTo>
                  <a:lnTo>
                    <a:pt x="2160" y="11565"/>
                  </a:lnTo>
                  <a:lnTo>
                    <a:pt x="4985" y="11565"/>
                  </a:lnTo>
                  <a:lnTo>
                    <a:pt x="5982" y="11565"/>
                  </a:lnTo>
                  <a:lnTo>
                    <a:pt x="1495" y="11565"/>
                  </a:lnTo>
                  <a:lnTo>
                    <a:pt x="1495" y="12586"/>
                  </a:lnTo>
                  <a:lnTo>
                    <a:pt x="2160" y="12586"/>
                  </a:lnTo>
                  <a:lnTo>
                    <a:pt x="4985" y="12586"/>
                  </a:lnTo>
                  <a:lnTo>
                    <a:pt x="5982" y="12586"/>
                  </a:lnTo>
                  <a:lnTo>
                    <a:pt x="1495" y="12586"/>
                  </a:lnTo>
                  <a:lnTo>
                    <a:pt x="1495" y="13606"/>
                  </a:lnTo>
                  <a:lnTo>
                    <a:pt x="2160" y="13606"/>
                  </a:lnTo>
                  <a:lnTo>
                    <a:pt x="4985" y="13606"/>
                  </a:lnTo>
                  <a:lnTo>
                    <a:pt x="5982" y="13606"/>
                  </a:lnTo>
                  <a:lnTo>
                    <a:pt x="1495" y="13606"/>
                  </a:lnTo>
                  <a:lnTo>
                    <a:pt x="1495" y="14627"/>
                  </a:lnTo>
                  <a:lnTo>
                    <a:pt x="2160" y="14627"/>
                  </a:lnTo>
                  <a:lnTo>
                    <a:pt x="4985" y="14627"/>
                  </a:lnTo>
                  <a:lnTo>
                    <a:pt x="5982" y="14627"/>
                  </a:lnTo>
                  <a:lnTo>
                    <a:pt x="1495" y="14627"/>
                  </a:lnTo>
                  <a:lnTo>
                    <a:pt x="1495" y="15647"/>
                  </a:lnTo>
                  <a:lnTo>
                    <a:pt x="2160" y="15647"/>
                  </a:lnTo>
                  <a:lnTo>
                    <a:pt x="4985" y="15647"/>
                  </a:lnTo>
                  <a:lnTo>
                    <a:pt x="5982" y="15647"/>
                  </a:lnTo>
                  <a:lnTo>
                    <a:pt x="1495" y="15647"/>
                  </a:lnTo>
                  <a:lnTo>
                    <a:pt x="1495" y="16668"/>
                  </a:lnTo>
                  <a:lnTo>
                    <a:pt x="2160" y="16668"/>
                  </a:lnTo>
                  <a:lnTo>
                    <a:pt x="4985" y="16668"/>
                  </a:lnTo>
                  <a:lnTo>
                    <a:pt x="5982" y="16668"/>
                  </a:lnTo>
                  <a:lnTo>
                    <a:pt x="1495" y="16668"/>
                  </a:lnTo>
                  <a:lnTo>
                    <a:pt x="1495" y="17688"/>
                  </a:lnTo>
                  <a:lnTo>
                    <a:pt x="2160" y="17688"/>
                  </a:lnTo>
                  <a:lnTo>
                    <a:pt x="4985" y="17688"/>
                  </a:lnTo>
                  <a:lnTo>
                    <a:pt x="5982" y="17688"/>
                  </a:lnTo>
                  <a:lnTo>
                    <a:pt x="1495" y="17688"/>
                  </a:lnTo>
                  <a:moveTo>
                    <a:pt x="1994" y="19729"/>
                  </a:moveTo>
                  <a:lnTo>
                    <a:pt x="1994" y="20069"/>
                  </a:lnTo>
                  <a:lnTo>
                    <a:pt x="1994" y="21260"/>
                  </a:lnTo>
                  <a:lnTo>
                    <a:pt x="1994" y="21600"/>
                  </a:lnTo>
                  <a:lnTo>
                    <a:pt x="1994" y="19729"/>
                  </a:lnTo>
                  <a:lnTo>
                    <a:pt x="2658" y="19729"/>
                  </a:lnTo>
                  <a:lnTo>
                    <a:pt x="2658" y="20069"/>
                  </a:lnTo>
                  <a:lnTo>
                    <a:pt x="2658" y="21260"/>
                  </a:lnTo>
                  <a:lnTo>
                    <a:pt x="2658" y="21600"/>
                  </a:lnTo>
                  <a:lnTo>
                    <a:pt x="2658" y="19729"/>
                  </a:lnTo>
                  <a:lnTo>
                    <a:pt x="3489" y="19729"/>
                  </a:lnTo>
                  <a:lnTo>
                    <a:pt x="3489" y="20069"/>
                  </a:lnTo>
                  <a:lnTo>
                    <a:pt x="3489" y="21260"/>
                  </a:lnTo>
                  <a:lnTo>
                    <a:pt x="3489" y="21600"/>
                  </a:lnTo>
                  <a:lnTo>
                    <a:pt x="3489" y="19729"/>
                  </a:lnTo>
                  <a:lnTo>
                    <a:pt x="4320" y="19729"/>
                  </a:lnTo>
                  <a:lnTo>
                    <a:pt x="4320" y="20069"/>
                  </a:lnTo>
                  <a:lnTo>
                    <a:pt x="4320" y="21260"/>
                  </a:lnTo>
                  <a:lnTo>
                    <a:pt x="4320" y="21600"/>
                  </a:lnTo>
                  <a:lnTo>
                    <a:pt x="4320" y="19729"/>
                  </a:lnTo>
                  <a:lnTo>
                    <a:pt x="5151" y="19729"/>
                  </a:lnTo>
                  <a:lnTo>
                    <a:pt x="5151" y="20069"/>
                  </a:lnTo>
                  <a:lnTo>
                    <a:pt x="5151" y="21260"/>
                  </a:lnTo>
                  <a:lnTo>
                    <a:pt x="5151" y="21600"/>
                  </a:lnTo>
                  <a:lnTo>
                    <a:pt x="5151" y="19729"/>
                  </a:lnTo>
                  <a:lnTo>
                    <a:pt x="5982" y="19729"/>
                  </a:lnTo>
                  <a:lnTo>
                    <a:pt x="5982" y="20069"/>
                  </a:lnTo>
                  <a:lnTo>
                    <a:pt x="5982" y="21260"/>
                  </a:lnTo>
                  <a:lnTo>
                    <a:pt x="5982" y="21600"/>
                  </a:lnTo>
                  <a:lnTo>
                    <a:pt x="5982" y="19729"/>
                  </a:lnTo>
                  <a:lnTo>
                    <a:pt x="6812" y="19729"/>
                  </a:lnTo>
                  <a:lnTo>
                    <a:pt x="6812" y="20069"/>
                  </a:lnTo>
                  <a:lnTo>
                    <a:pt x="6812" y="21260"/>
                  </a:lnTo>
                  <a:lnTo>
                    <a:pt x="6812" y="21600"/>
                  </a:lnTo>
                  <a:lnTo>
                    <a:pt x="6812" y="19729"/>
                  </a:lnTo>
                  <a:lnTo>
                    <a:pt x="7643" y="19729"/>
                  </a:lnTo>
                  <a:lnTo>
                    <a:pt x="7643" y="20069"/>
                  </a:lnTo>
                  <a:lnTo>
                    <a:pt x="7643" y="21260"/>
                  </a:lnTo>
                  <a:lnTo>
                    <a:pt x="7643" y="21600"/>
                  </a:lnTo>
                  <a:lnTo>
                    <a:pt x="7643" y="19729"/>
                  </a:lnTo>
                  <a:lnTo>
                    <a:pt x="8474" y="19729"/>
                  </a:lnTo>
                  <a:lnTo>
                    <a:pt x="8474" y="20069"/>
                  </a:lnTo>
                  <a:lnTo>
                    <a:pt x="8474" y="21260"/>
                  </a:lnTo>
                  <a:lnTo>
                    <a:pt x="8474" y="21600"/>
                  </a:lnTo>
                  <a:lnTo>
                    <a:pt x="8474" y="19729"/>
                  </a:lnTo>
                  <a:lnTo>
                    <a:pt x="9305" y="19729"/>
                  </a:lnTo>
                  <a:lnTo>
                    <a:pt x="9305" y="20069"/>
                  </a:lnTo>
                  <a:lnTo>
                    <a:pt x="9305" y="21260"/>
                  </a:lnTo>
                  <a:lnTo>
                    <a:pt x="9305" y="21600"/>
                  </a:lnTo>
                  <a:lnTo>
                    <a:pt x="9305" y="19729"/>
                  </a:lnTo>
                  <a:lnTo>
                    <a:pt x="10135" y="19729"/>
                  </a:lnTo>
                  <a:lnTo>
                    <a:pt x="10135" y="20069"/>
                  </a:lnTo>
                  <a:lnTo>
                    <a:pt x="10135" y="21260"/>
                  </a:lnTo>
                  <a:lnTo>
                    <a:pt x="10135" y="21600"/>
                  </a:lnTo>
                  <a:lnTo>
                    <a:pt x="10135" y="19729"/>
                  </a:lnTo>
                  <a:lnTo>
                    <a:pt x="10966" y="19729"/>
                  </a:lnTo>
                  <a:lnTo>
                    <a:pt x="10966" y="20069"/>
                  </a:lnTo>
                  <a:lnTo>
                    <a:pt x="10966" y="21260"/>
                  </a:lnTo>
                  <a:lnTo>
                    <a:pt x="10966" y="21600"/>
                  </a:lnTo>
                  <a:lnTo>
                    <a:pt x="10966" y="19729"/>
                  </a:lnTo>
                  <a:lnTo>
                    <a:pt x="11797" y="19729"/>
                  </a:lnTo>
                  <a:lnTo>
                    <a:pt x="11797" y="20069"/>
                  </a:lnTo>
                  <a:lnTo>
                    <a:pt x="11797" y="21260"/>
                  </a:lnTo>
                  <a:lnTo>
                    <a:pt x="11797" y="21600"/>
                  </a:lnTo>
                  <a:lnTo>
                    <a:pt x="11797" y="19729"/>
                  </a:lnTo>
                  <a:lnTo>
                    <a:pt x="12462" y="19729"/>
                  </a:lnTo>
                  <a:lnTo>
                    <a:pt x="12462" y="20069"/>
                  </a:lnTo>
                  <a:lnTo>
                    <a:pt x="12462" y="21260"/>
                  </a:lnTo>
                  <a:lnTo>
                    <a:pt x="12462" y="21600"/>
                  </a:lnTo>
                  <a:lnTo>
                    <a:pt x="12462" y="19729"/>
                  </a:lnTo>
                  <a:lnTo>
                    <a:pt x="13292" y="19729"/>
                  </a:lnTo>
                  <a:lnTo>
                    <a:pt x="13292" y="20069"/>
                  </a:lnTo>
                  <a:lnTo>
                    <a:pt x="13292" y="21260"/>
                  </a:lnTo>
                  <a:lnTo>
                    <a:pt x="13292" y="21600"/>
                  </a:lnTo>
                  <a:lnTo>
                    <a:pt x="13292" y="19729"/>
                  </a:lnTo>
                  <a:lnTo>
                    <a:pt x="14123" y="19729"/>
                  </a:lnTo>
                  <a:lnTo>
                    <a:pt x="14123" y="20069"/>
                  </a:lnTo>
                  <a:lnTo>
                    <a:pt x="14123" y="21260"/>
                  </a:lnTo>
                  <a:lnTo>
                    <a:pt x="14123" y="21600"/>
                  </a:lnTo>
                  <a:lnTo>
                    <a:pt x="14123" y="19729"/>
                  </a:lnTo>
                  <a:lnTo>
                    <a:pt x="14954" y="19729"/>
                  </a:lnTo>
                  <a:lnTo>
                    <a:pt x="14954" y="20069"/>
                  </a:lnTo>
                  <a:lnTo>
                    <a:pt x="14954" y="21260"/>
                  </a:lnTo>
                  <a:lnTo>
                    <a:pt x="14954" y="21600"/>
                  </a:lnTo>
                  <a:lnTo>
                    <a:pt x="14954" y="19729"/>
                  </a:lnTo>
                  <a:lnTo>
                    <a:pt x="15785" y="19729"/>
                  </a:lnTo>
                  <a:lnTo>
                    <a:pt x="15785" y="20069"/>
                  </a:lnTo>
                  <a:lnTo>
                    <a:pt x="15785" y="21260"/>
                  </a:lnTo>
                  <a:lnTo>
                    <a:pt x="15785" y="21600"/>
                  </a:lnTo>
                  <a:lnTo>
                    <a:pt x="15785" y="19729"/>
                  </a:lnTo>
                  <a:lnTo>
                    <a:pt x="16615" y="19729"/>
                  </a:lnTo>
                  <a:lnTo>
                    <a:pt x="16615" y="20069"/>
                  </a:lnTo>
                  <a:lnTo>
                    <a:pt x="16615" y="21260"/>
                  </a:lnTo>
                  <a:lnTo>
                    <a:pt x="16615" y="21600"/>
                  </a:lnTo>
                  <a:lnTo>
                    <a:pt x="16615" y="19729"/>
                  </a:lnTo>
                  <a:lnTo>
                    <a:pt x="17446" y="19729"/>
                  </a:lnTo>
                  <a:lnTo>
                    <a:pt x="17446" y="20069"/>
                  </a:lnTo>
                  <a:lnTo>
                    <a:pt x="17446" y="21260"/>
                  </a:lnTo>
                  <a:lnTo>
                    <a:pt x="17446" y="21600"/>
                  </a:lnTo>
                  <a:lnTo>
                    <a:pt x="17446" y="19729"/>
                  </a:lnTo>
                  <a:lnTo>
                    <a:pt x="18277" y="19729"/>
                  </a:lnTo>
                  <a:lnTo>
                    <a:pt x="18277" y="20069"/>
                  </a:lnTo>
                  <a:lnTo>
                    <a:pt x="18277" y="21260"/>
                  </a:lnTo>
                  <a:lnTo>
                    <a:pt x="18277" y="21600"/>
                  </a:lnTo>
                  <a:lnTo>
                    <a:pt x="18277" y="19729"/>
                  </a:lnTo>
                  <a:lnTo>
                    <a:pt x="19108" y="19729"/>
                  </a:lnTo>
                  <a:lnTo>
                    <a:pt x="19108" y="20069"/>
                  </a:lnTo>
                  <a:lnTo>
                    <a:pt x="19108" y="21260"/>
                  </a:lnTo>
                  <a:lnTo>
                    <a:pt x="19108" y="21600"/>
                  </a:lnTo>
                  <a:lnTo>
                    <a:pt x="19108" y="19729"/>
                  </a:lnTo>
                  <a:lnTo>
                    <a:pt x="19938" y="19729"/>
                  </a:lnTo>
                  <a:lnTo>
                    <a:pt x="19938" y="20069"/>
                  </a:lnTo>
                  <a:lnTo>
                    <a:pt x="19938" y="21260"/>
                  </a:lnTo>
                  <a:lnTo>
                    <a:pt x="19938" y="21600"/>
                  </a:lnTo>
                  <a:lnTo>
                    <a:pt x="19938" y="19729"/>
                  </a:lnTo>
                  <a:moveTo>
                    <a:pt x="1495" y="1531"/>
                  </a:moveTo>
                  <a:lnTo>
                    <a:pt x="5982" y="1531"/>
                  </a:lnTo>
                  <a:lnTo>
                    <a:pt x="5982" y="18539"/>
                  </a:lnTo>
                  <a:lnTo>
                    <a:pt x="1495" y="18539"/>
                  </a:lnTo>
                  <a:lnTo>
                    <a:pt x="1495" y="1531"/>
                  </a:lnTo>
                  <a:moveTo>
                    <a:pt x="7311" y="1531"/>
                  </a:moveTo>
                  <a:lnTo>
                    <a:pt x="7975" y="1531"/>
                  </a:lnTo>
                  <a:lnTo>
                    <a:pt x="7975" y="8334"/>
                  </a:lnTo>
                  <a:lnTo>
                    <a:pt x="7311" y="8334"/>
                  </a:lnTo>
                  <a:lnTo>
                    <a:pt x="7311" y="1531"/>
                  </a:lnTo>
                  <a:moveTo>
                    <a:pt x="7145" y="9865"/>
                  </a:moveTo>
                  <a:lnTo>
                    <a:pt x="8142" y="9865"/>
                  </a:lnTo>
                  <a:lnTo>
                    <a:pt x="8142" y="10715"/>
                  </a:lnTo>
                  <a:lnTo>
                    <a:pt x="7145" y="10715"/>
                  </a:lnTo>
                  <a:lnTo>
                    <a:pt x="7145" y="9865"/>
                  </a:lnTo>
                  <a:moveTo>
                    <a:pt x="8972" y="1531"/>
                  </a:moveTo>
                  <a:lnTo>
                    <a:pt x="12462" y="1531"/>
                  </a:lnTo>
                  <a:lnTo>
                    <a:pt x="12462" y="5443"/>
                  </a:lnTo>
                  <a:lnTo>
                    <a:pt x="8972" y="5443"/>
                  </a:lnTo>
                  <a:lnTo>
                    <a:pt x="8972" y="1531"/>
                  </a:lnTo>
                  <a:moveTo>
                    <a:pt x="13625" y="1531"/>
                  </a:moveTo>
                  <a:lnTo>
                    <a:pt x="20271" y="1531"/>
                  </a:lnTo>
                  <a:lnTo>
                    <a:pt x="20271" y="5443"/>
                  </a:lnTo>
                  <a:lnTo>
                    <a:pt x="13625" y="5443"/>
                  </a:lnTo>
                  <a:lnTo>
                    <a:pt x="13625" y="1531"/>
                  </a:lnTo>
                  <a:moveTo>
                    <a:pt x="18609" y="6463"/>
                  </a:moveTo>
                  <a:lnTo>
                    <a:pt x="20437" y="6463"/>
                  </a:lnTo>
                  <a:lnTo>
                    <a:pt x="20437" y="10885"/>
                  </a:lnTo>
                  <a:lnTo>
                    <a:pt x="18609" y="10885"/>
                  </a:lnTo>
                  <a:lnTo>
                    <a:pt x="18609" y="6463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mainfrm"/>
            <p:cNvSpPr>
              <a:spLocks noEditPoints="1" noChangeArrowheads="1"/>
            </p:cNvSpPr>
            <p:nvPr/>
          </p:nvSpPr>
          <p:spPr bwMode="auto">
            <a:xfrm>
              <a:off x="720" y="2592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0603 w 21600"/>
                <a:gd name="T9" fmla="*/ 21600 h 21600"/>
                <a:gd name="T10" fmla="*/ 10800 w 21600"/>
                <a:gd name="T11" fmla="*/ 21600 h 21600"/>
                <a:gd name="T12" fmla="*/ 1163 w 21600"/>
                <a:gd name="T13" fmla="*/ 21600 h 21600"/>
                <a:gd name="T14" fmla="*/ 0 w 21600"/>
                <a:gd name="T15" fmla="*/ 10800 h 21600"/>
                <a:gd name="T16" fmla="*/ 332 w 21600"/>
                <a:gd name="T17" fmla="*/ 22174 h 21600"/>
                <a:gd name="T18" fmla="*/ 21579 w 21600"/>
                <a:gd name="T19" fmla="*/ 279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21600" y="10885"/>
                  </a:moveTo>
                  <a:lnTo>
                    <a:pt x="21600" y="0"/>
                  </a:lnTo>
                  <a:lnTo>
                    <a:pt x="10634" y="0"/>
                  </a:lnTo>
                  <a:lnTo>
                    <a:pt x="0" y="0"/>
                  </a:lnTo>
                  <a:lnTo>
                    <a:pt x="0" y="10885"/>
                  </a:lnTo>
                  <a:lnTo>
                    <a:pt x="0" y="19729"/>
                  </a:lnTo>
                  <a:lnTo>
                    <a:pt x="1163" y="19729"/>
                  </a:lnTo>
                  <a:lnTo>
                    <a:pt x="1163" y="21600"/>
                  </a:lnTo>
                  <a:lnTo>
                    <a:pt x="10800" y="21600"/>
                  </a:lnTo>
                  <a:lnTo>
                    <a:pt x="20603" y="21600"/>
                  </a:lnTo>
                  <a:lnTo>
                    <a:pt x="20603" y="19729"/>
                  </a:lnTo>
                  <a:lnTo>
                    <a:pt x="21600" y="19729"/>
                  </a:lnTo>
                  <a:lnTo>
                    <a:pt x="21600" y="10885"/>
                  </a:lnTo>
                  <a:close/>
                </a:path>
                <a:path w="21600" h="21600" extrusionOk="0">
                  <a:moveTo>
                    <a:pt x="1163" y="19729"/>
                  </a:moveTo>
                  <a:lnTo>
                    <a:pt x="4320" y="19729"/>
                  </a:lnTo>
                  <a:lnTo>
                    <a:pt x="16449" y="19729"/>
                  </a:lnTo>
                  <a:lnTo>
                    <a:pt x="20603" y="19729"/>
                  </a:lnTo>
                  <a:lnTo>
                    <a:pt x="1163" y="19729"/>
                  </a:lnTo>
                  <a:moveTo>
                    <a:pt x="1495" y="2381"/>
                  </a:moveTo>
                  <a:lnTo>
                    <a:pt x="2160" y="2381"/>
                  </a:lnTo>
                  <a:lnTo>
                    <a:pt x="4985" y="2381"/>
                  </a:lnTo>
                  <a:lnTo>
                    <a:pt x="5982" y="2381"/>
                  </a:lnTo>
                  <a:lnTo>
                    <a:pt x="1495" y="2381"/>
                  </a:lnTo>
                  <a:lnTo>
                    <a:pt x="1495" y="3402"/>
                  </a:lnTo>
                  <a:lnTo>
                    <a:pt x="2160" y="3402"/>
                  </a:lnTo>
                  <a:lnTo>
                    <a:pt x="4985" y="3402"/>
                  </a:lnTo>
                  <a:lnTo>
                    <a:pt x="5982" y="3402"/>
                  </a:lnTo>
                  <a:lnTo>
                    <a:pt x="1495" y="3402"/>
                  </a:lnTo>
                  <a:lnTo>
                    <a:pt x="1495" y="4422"/>
                  </a:lnTo>
                  <a:lnTo>
                    <a:pt x="2160" y="4422"/>
                  </a:lnTo>
                  <a:lnTo>
                    <a:pt x="4985" y="4422"/>
                  </a:lnTo>
                  <a:lnTo>
                    <a:pt x="5982" y="4422"/>
                  </a:lnTo>
                  <a:lnTo>
                    <a:pt x="1495" y="4422"/>
                  </a:lnTo>
                  <a:lnTo>
                    <a:pt x="1495" y="5443"/>
                  </a:lnTo>
                  <a:lnTo>
                    <a:pt x="2160" y="5443"/>
                  </a:lnTo>
                  <a:lnTo>
                    <a:pt x="4985" y="5443"/>
                  </a:lnTo>
                  <a:lnTo>
                    <a:pt x="5982" y="5443"/>
                  </a:lnTo>
                  <a:lnTo>
                    <a:pt x="1495" y="5443"/>
                  </a:lnTo>
                  <a:lnTo>
                    <a:pt x="1495" y="6463"/>
                  </a:lnTo>
                  <a:lnTo>
                    <a:pt x="2160" y="6463"/>
                  </a:lnTo>
                  <a:lnTo>
                    <a:pt x="4985" y="6463"/>
                  </a:lnTo>
                  <a:lnTo>
                    <a:pt x="5982" y="6463"/>
                  </a:lnTo>
                  <a:lnTo>
                    <a:pt x="1495" y="6463"/>
                  </a:lnTo>
                  <a:lnTo>
                    <a:pt x="1495" y="7483"/>
                  </a:lnTo>
                  <a:lnTo>
                    <a:pt x="2160" y="7483"/>
                  </a:lnTo>
                  <a:lnTo>
                    <a:pt x="4985" y="7483"/>
                  </a:lnTo>
                  <a:lnTo>
                    <a:pt x="5982" y="7483"/>
                  </a:lnTo>
                  <a:lnTo>
                    <a:pt x="1495" y="7483"/>
                  </a:lnTo>
                  <a:lnTo>
                    <a:pt x="1495" y="8504"/>
                  </a:lnTo>
                  <a:lnTo>
                    <a:pt x="2160" y="8504"/>
                  </a:lnTo>
                  <a:lnTo>
                    <a:pt x="4985" y="8504"/>
                  </a:lnTo>
                  <a:lnTo>
                    <a:pt x="5982" y="8504"/>
                  </a:lnTo>
                  <a:lnTo>
                    <a:pt x="1495" y="8504"/>
                  </a:lnTo>
                  <a:lnTo>
                    <a:pt x="1495" y="9524"/>
                  </a:lnTo>
                  <a:lnTo>
                    <a:pt x="2160" y="9524"/>
                  </a:lnTo>
                  <a:lnTo>
                    <a:pt x="4985" y="9524"/>
                  </a:lnTo>
                  <a:lnTo>
                    <a:pt x="5982" y="9524"/>
                  </a:lnTo>
                  <a:lnTo>
                    <a:pt x="1495" y="9524"/>
                  </a:lnTo>
                  <a:lnTo>
                    <a:pt x="1495" y="10545"/>
                  </a:lnTo>
                  <a:lnTo>
                    <a:pt x="2160" y="10545"/>
                  </a:lnTo>
                  <a:lnTo>
                    <a:pt x="4985" y="10545"/>
                  </a:lnTo>
                  <a:lnTo>
                    <a:pt x="5982" y="10545"/>
                  </a:lnTo>
                  <a:lnTo>
                    <a:pt x="1495" y="10545"/>
                  </a:lnTo>
                  <a:lnTo>
                    <a:pt x="1495" y="11565"/>
                  </a:lnTo>
                  <a:lnTo>
                    <a:pt x="2160" y="11565"/>
                  </a:lnTo>
                  <a:lnTo>
                    <a:pt x="4985" y="11565"/>
                  </a:lnTo>
                  <a:lnTo>
                    <a:pt x="5982" y="11565"/>
                  </a:lnTo>
                  <a:lnTo>
                    <a:pt x="1495" y="11565"/>
                  </a:lnTo>
                  <a:lnTo>
                    <a:pt x="1495" y="12586"/>
                  </a:lnTo>
                  <a:lnTo>
                    <a:pt x="2160" y="12586"/>
                  </a:lnTo>
                  <a:lnTo>
                    <a:pt x="4985" y="12586"/>
                  </a:lnTo>
                  <a:lnTo>
                    <a:pt x="5982" y="12586"/>
                  </a:lnTo>
                  <a:lnTo>
                    <a:pt x="1495" y="12586"/>
                  </a:lnTo>
                  <a:lnTo>
                    <a:pt x="1495" y="13606"/>
                  </a:lnTo>
                  <a:lnTo>
                    <a:pt x="2160" y="13606"/>
                  </a:lnTo>
                  <a:lnTo>
                    <a:pt x="4985" y="13606"/>
                  </a:lnTo>
                  <a:lnTo>
                    <a:pt x="5982" y="13606"/>
                  </a:lnTo>
                  <a:lnTo>
                    <a:pt x="1495" y="13606"/>
                  </a:lnTo>
                  <a:lnTo>
                    <a:pt x="1495" y="14627"/>
                  </a:lnTo>
                  <a:lnTo>
                    <a:pt x="2160" y="14627"/>
                  </a:lnTo>
                  <a:lnTo>
                    <a:pt x="4985" y="14627"/>
                  </a:lnTo>
                  <a:lnTo>
                    <a:pt x="5982" y="14627"/>
                  </a:lnTo>
                  <a:lnTo>
                    <a:pt x="1495" y="14627"/>
                  </a:lnTo>
                  <a:lnTo>
                    <a:pt x="1495" y="15647"/>
                  </a:lnTo>
                  <a:lnTo>
                    <a:pt x="2160" y="15647"/>
                  </a:lnTo>
                  <a:lnTo>
                    <a:pt x="4985" y="15647"/>
                  </a:lnTo>
                  <a:lnTo>
                    <a:pt x="5982" y="15647"/>
                  </a:lnTo>
                  <a:lnTo>
                    <a:pt x="1495" y="15647"/>
                  </a:lnTo>
                  <a:lnTo>
                    <a:pt x="1495" y="16668"/>
                  </a:lnTo>
                  <a:lnTo>
                    <a:pt x="2160" y="16668"/>
                  </a:lnTo>
                  <a:lnTo>
                    <a:pt x="4985" y="16668"/>
                  </a:lnTo>
                  <a:lnTo>
                    <a:pt x="5982" y="16668"/>
                  </a:lnTo>
                  <a:lnTo>
                    <a:pt x="1495" y="16668"/>
                  </a:lnTo>
                  <a:lnTo>
                    <a:pt x="1495" y="17688"/>
                  </a:lnTo>
                  <a:lnTo>
                    <a:pt x="2160" y="17688"/>
                  </a:lnTo>
                  <a:lnTo>
                    <a:pt x="4985" y="17688"/>
                  </a:lnTo>
                  <a:lnTo>
                    <a:pt x="5982" y="17688"/>
                  </a:lnTo>
                  <a:lnTo>
                    <a:pt x="1495" y="17688"/>
                  </a:lnTo>
                  <a:moveTo>
                    <a:pt x="1994" y="19729"/>
                  </a:moveTo>
                  <a:lnTo>
                    <a:pt x="1994" y="20069"/>
                  </a:lnTo>
                  <a:lnTo>
                    <a:pt x="1994" y="21260"/>
                  </a:lnTo>
                  <a:lnTo>
                    <a:pt x="1994" y="21600"/>
                  </a:lnTo>
                  <a:lnTo>
                    <a:pt x="1994" y="19729"/>
                  </a:lnTo>
                  <a:lnTo>
                    <a:pt x="2658" y="19729"/>
                  </a:lnTo>
                  <a:lnTo>
                    <a:pt x="2658" y="20069"/>
                  </a:lnTo>
                  <a:lnTo>
                    <a:pt x="2658" y="21260"/>
                  </a:lnTo>
                  <a:lnTo>
                    <a:pt x="2658" y="21600"/>
                  </a:lnTo>
                  <a:lnTo>
                    <a:pt x="2658" y="19729"/>
                  </a:lnTo>
                  <a:lnTo>
                    <a:pt x="3489" y="19729"/>
                  </a:lnTo>
                  <a:lnTo>
                    <a:pt x="3489" y="20069"/>
                  </a:lnTo>
                  <a:lnTo>
                    <a:pt x="3489" y="21260"/>
                  </a:lnTo>
                  <a:lnTo>
                    <a:pt x="3489" y="21600"/>
                  </a:lnTo>
                  <a:lnTo>
                    <a:pt x="3489" y="19729"/>
                  </a:lnTo>
                  <a:lnTo>
                    <a:pt x="4320" y="19729"/>
                  </a:lnTo>
                  <a:lnTo>
                    <a:pt x="4320" y="20069"/>
                  </a:lnTo>
                  <a:lnTo>
                    <a:pt x="4320" y="21260"/>
                  </a:lnTo>
                  <a:lnTo>
                    <a:pt x="4320" y="21600"/>
                  </a:lnTo>
                  <a:lnTo>
                    <a:pt x="4320" y="19729"/>
                  </a:lnTo>
                  <a:lnTo>
                    <a:pt x="5151" y="19729"/>
                  </a:lnTo>
                  <a:lnTo>
                    <a:pt x="5151" y="20069"/>
                  </a:lnTo>
                  <a:lnTo>
                    <a:pt x="5151" y="21260"/>
                  </a:lnTo>
                  <a:lnTo>
                    <a:pt x="5151" y="21600"/>
                  </a:lnTo>
                  <a:lnTo>
                    <a:pt x="5151" y="19729"/>
                  </a:lnTo>
                  <a:lnTo>
                    <a:pt x="5982" y="19729"/>
                  </a:lnTo>
                  <a:lnTo>
                    <a:pt x="5982" y="20069"/>
                  </a:lnTo>
                  <a:lnTo>
                    <a:pt x="5982" y="21260"/>
                  </a:lnTo>
                  <a:lnTo>
                    <a:pt x="5982" y="21600"/>
                  </a:lnTo>
                  <a:lnTo>
                    <a:pt x="5982" y="19729"/>
                  </a:lnTo>
                  <a:lnTo>
                    <a:pt x="6812" y="19729"/>
                  </a:lnTo>
                  <a:lnTo>
                    <a:pt x="6812" y="20069"/>
                  </a:lnTo>
                  <a:lnTo>
                    <a:pt x="6812" y="21260"/>
                  </a:lnTo>
                  <a:lnTo>
                    <a:pt x="6812" y="21600"/>
                  </a:lnTo>
                  <a:lnTo>
                    <a:pt x="6812" y="19729"/>
                  </a:lnTo>
                  <a:lnTo>
                    <a:pt x="7643" y="19729"/>
                  </a:lnTo>
                  <a:lnTo>
                    <a:pt x="7643" y="20069"/>
                  </a:lnTo>
                  <a:lnTo>
                    <a:pt x="7643" y="21260"/>
                  </a:lnTo>
                  <a:lnTo>
                    <a:pt x="7643" y="21600"/>
                  </a:lnTo>
                  <a:lnTo>
                    <a:pt x="7643" y="19729"/>
                  </a:lnTo>
                  <a:lnTo>
                    <a:pt x="8474" y="19729"/>
                  </a:lnTo>
                  <a:lnTo>
                    <a:pt x="8474" y="20069"/>
                  </a:lnTo>
                  <a:lnTo>
                    <a:pt x="8474" y="21260"/>
                  </a:lnTo>
                  <a:lnTo>
                    <a:pt x="8474" y="21600"/>
                  </a:lnTo>
                  <a:lnTo>
                    <a:pt x="8474" y="19729"/>
                  </a:lnTo>
                  <a:lnTo>
                    <a:pt x="9305" y="19729"/>
                  </a:lnTo>
                  <a:lnTo>
                    <a:pt x="9305" y="20069"/>
                  </a:lnTo>
                  <a:lnTo>
                    <a:pt x="9305" y="21260"/>
                  </a:lnTo>
                  <a:lnTo>
                    <a:pt x="9305" y="21600"/>
                  </a:lnTo>
                  <a:lnTo>
                    <a:pt x="9305" y="19729"/>
                  </a:lnTo>
                  <a:lnTo>
                    <a:pt x="10135" y="19729"/>
                  </a:lnTo>
                  <a:lnTo>
                    <a:pt x="10135" y="20069"/>
                  </a:lnTo>
                  <a:lnTo>
                    <a:pt x="10135" y="21260"/>
                  </a:lnTo>
                  <a:lnTo>
                    <a:pt x="10135" y="21600"/>
                  </a:lnTo>
                  <a:lnTo>
                    <a:pt x="10135" y="19729"/>
                  </a:lnTo>
                  <a:lnTo>
                    <a:pt x="10966" y="19729"/>
                  </a:lnTo>
                  <a:lnTo>
                    <a:pt x="10966" y="20069"/>
                  </a:lnTo>
                  <a:lnTo>
                    <a:pt x="10966" y="21260"/>
                  </a:lnTo>
                  <a:lnTo>
                    <a:pt x="10966" y="21600"/>
                  </a:lnTo>
                  <a:lnTo>
                    <a:pt x="10966" y="19729"/>
                  </a:lnTo>
                  <a:lnTo>
                    <a:pt x="11797" y="19729"/>
                  </a:lnTo>
                  <a:lnTo>
                    <a:pt x="11797" y="20069"/>
                  </a:lnTo>
                  <a:lnTo>
                    <a:pt x="11797" y="21260"/>
                  </a:lnTo>
                  <a:lnTo>
                    <a:pt x="11797" y="21600"/>
                  </a:lnTo>
                  <a:lnTo>
                    <a:pt x="11797" y="19729"/>
                  </a:lnTo>
                  <a:lnTo>
                    <a:pt x="12462" y="19729"/>
                  </a:lnTo>
                  <a:lnTo>
                    <a:pt x="12462" y="20069"/>
                  </a:lnTo>
                  <a:lnTo>
                    <a:pt x="12462" y="21260"/>
                  </a:lnTo>
                  <a:lnTo>
                    <a:pt x="12462" y="21600"/>
                  </a:lnTo>
                  <a:lnTo>
                    <a:pt x="12462" y="19729"/>
                  </a:lnTo>
                  <a:lnTo>
                    <a:pt x="13292" y="19729"/>
                  </a:lnTo>
                  <a:lnTo>
                    <a:pt x="13292" y="20069"/>
                  </a:lnTo>
                  <a:lnTo>
                    <a:pt x="13292" y="21260"/>
                  </a:lnTo>
                  <a:lnTo>
                    <a:pt x="13292" y="21600"/>
                  </a:lnTo>
                  <a:lnTo>
                    <a:pt x="13292" y="19729"/>
                  </a:lnTo>
                  <a:lnTo>
                    <a:pt x="14123" y="19729"/>
                  </a:lnTo>
                  <a:lnTo>
                    <a:pt x="14123" y="20069"/>
                  </a:lnTo>
                  <a:lnTo>
                    <a:pt x="14123" y="21260"/>
                  </a:lnTo>
                  <a:lnTo>
                    <a:pt x="14123" y="21600"/>
                  </a:lnTo>
                  <a:lnTo>
                    <a:pt x="14123" y="19729"/>
                  </a:lnTo>
                  <a:lnTo>
                    <a:pt x="14954" y="19729"/>
                  </a:lnTo>
                  <a:lnTo>
                    <a:pt x="14954" y="20069"/>
                  </a:lnTo>
                  <a:lnTo>
                    <a:pt x="14954" y="21260"/>
                  </a:lnTo>
                  <a:lnTo>
                    <a:pt x="14954" y="21600"/>
                  </a:lnTo>
                  <a:lnTo>
                    <a:pt x="14954" y="19729"/>
                  </a:lnTo>
                  <a:lnTo>
                    <a:pt x="15785" y="19729"/>
                  </a:lnTo>
                  <a:lnTo>
                    <a:pt x="15785" y="20069"/>
                  </a:lnTo>
                  <a:lnTo>
                    <a:pt x="15785" y="21260"/>
                  </a:lnTo>
                  <a:lnTo>
                    <a:pt x="15785" y="21600"/>
                  </a:lnTo>
                  <a:lnTo>
                    <a:pt x="15785" y="19729"/>
                  </a:lnTo>
                  <a:lnTo>
                    <a:pt x="16615" y="19729"/>
                  </a:lnTo>
                  <a:lnTo>
                    <a:pt x="16615" y="20069"/>
                  </a:lnTo>
                  <a:lnTo>
                    <a:pt x="16615" y="21260"/>
                  </a:lnTo>
                  <a:lnTo>
                    <a:pt x="16615" y="21600"/>
                  </a:lnTo>
                  <a:lnTo>
                    <a:pt x="16615" y="19729"/>
                  </a:lnTo>
                  <a:lnTo>
                    <a:pt x="17446" y="19729"/>
                  </a:lnTo>
                  <a:lnTo>
                    <a:pt x="17446" y="20069"/>
                  </a:lnTo>
                  <a:lnTo>
                    <a:pt x="17446" y="21260"/>
                  </a:lnTo>
                  <a:lnTo>
                    <a:pt x="17446" y="21600"/>
                  </a:lnTo>
                  <a:lnTo>
                    <a:pt x="17446" y="19729"/>
                  </a:lnTo>
                  <a:lnTo>
                    <a:pt x="18277" y="19729"/>
                  </a:lnTo>
                  <a:lnTo>
                    <a:pt x="18277" y="20069"/>
                  </a:lnTo>
                  <a:lnTo>
                    <a:pt x="18277" y="21260"/>
                  </a:lnTo>
                  <a:lnTo>
                    <a:pt x="18277" y="21600"/>
                  </a:lnTo>
                  <a:lnTo>
                    <a:pt x="18277" y="19729"/>
                  </a:lnTo>
                  <a:lnTo>
                    <a:pt x="19108" y="19729"/>
                  </a:lnTo>
                  <a:lnTo>
                    <a:pt x="19108" y="20069"/>
                  </a:lnTo>
                  <a:lnTo>
                    <a:pt x="19108" y="21260"/>
                  </a:lnTo>
                  <a:lnTo>
                    <a:pt x="19108" y="21600"/>
                  </a:lnTo>
                  <a:lnTo>
                    <a:pt x="19108" y="19729"/>
                  </a:lnTo>
                  <a:lnTo>
                    <a:pt x="19938" y="19729"/>
                  </a:lnTo>
                  <a:lnTo>
                    <a:pt x="19938" y="20069"/>
                  </a:lnTo>
                  <a:lnTo>
                    <a:pt x="19938" y="21260"/>
                  </a:lnTo>
                  <a:lnTo>
                    <a:pt x="19938" y="21600"/>
                  </a:lnTo>
                  <a:lnTo>
                    <a:pt x="19938" y="19729"/>
                  </a:lnTo>
                  <a:moveTo>
                    <a:pt x="1495" y="1531"/>
                  </a:moveTo>
                  <a:lnTo>
                    <a:pt x="5982" y="1531"/>
                  </a:lnTo>
                  <a:lnTo>
                    <a:pt x="5982" y="18539"/>
                  </a:lnTo>
                  <a:lnTo>
                    <a:pt x="1495" y="18539"/>
                  </a:lnTo>
                  <a:lnTo>
                    <a:pt x="1495" y="1531"/>
                  </a:lnTo>
                  <a:moveTo>
                    <a:pt x="7311" y="1531"/>
                  </a:moveTo>
                  <a:lnTo>
                    <a:pt x="7975" y="1531"/>
                  </a:lnTo>
                  <a:lnTo>
                    <a:pt x="7975" y="8334"/>
                  </a:lnTo>
                  <a:lnTo>
                    <a:pt x="7311" y="8334"/>
                  </a:lnTo>
                  <a:lnTo>
                    <a:pt x="7311" y="1531"/>
                  </a:lnTo>
                  <a:moveTo>
                    <a:pt x="7145" y="9865"/>
                  </a:moveTo>
                  <a:lnTo>
                    <a:pt x="8142" y="9865"/>
                  </a:lnTo>
                  <a:lnTo>
                    <a:pt x="8142" y="10715"/>
                  </a:lnTo>
                  <a:lnTo>
                    <a:pt x="7145" y="10715"/>
                  </a:lnTo>
                  <a:lnTo>
                    <a:pt x="7145" y="9865"/>
                  </a:lnTo>
                  <a:moveTo>
                    <a:pt x="8972" y="1531"/>
                  </a:moveTo>
                  <a:lnTo>
                    <a:pt x="12462" y="1531"/>
                  </a:lnTo>
                  <a:lnTo>
                    <a:pt x="12462" y="5443"/>
                  </a:lnTo>
                  <a:lnTo>
                    <a:pt x="8972" y="5443"/>
                  </a:lnTo>
                  <a:lnTo>
                    <a:pt x="8972" y="1531"/>
                  </a:lnTo>
                  <a:moveTo>
                    <a:pt x="13625" y="1531"/>
                  </a:moveTo>
                  <a:lnTo>
                    <a:pt x="20271" y="1531"/>
                  </a:lnTo>
                  <a:lnTo>
                    <a:pt x="20271" y="5443"/>
                  </a:lnTo>
                  <a:lnTo>
                    <a:pt x="13625" y="5443"/>
                  </a:lnTo>
                  <a:lnTo>
                    <a:pt x="13625" y="1531"/>
                  </a:lnTo>
                  <a:moveTo>
                    <a:pt x="18609" y="6463"/>
                  </a:moveTo>
                  <a:lnTo>
                    <a:pt x="20437" y="6463"/>
                  </a:lnTo>
                  <a:lnTo>
                    <a:pt x="20437" y="10885"/>
                  </a:lnTo>
                  <a:lnTo>
                    <a:pt x="18609" y="10885"/>
                  </a:lnTo>
                  <a:lnTo>
                    <a:pt x="18609" y="6463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mainfrm"/>
            <p:cNvSpPr>
              <a:spLocks noEditPoints="1" noChangeArrowheads="1"/>
            </p:cNvSpPr>
            <p:nvPr/>
          </p:nvSpPr>
          <p:spPr bwMode="auto">
            <a:xfrm>
              <a:off x="720" y="3408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0603 w 21600"/>
                <a:gd name="T9" fmla="*/ 21600 h 21600"/>
                <a:gd name="T10" fmla="*/ 10800 w 21600"/>
                <a:gd name="T11" fmla="*/ 21600 h 21600"/>
                <a:gd name="T12" fmla="*/ 1163 w 21600"/>
                <a:gd name="T13" fmla="*/ 21600 h 21600"/>
                <a:gd name="T14" fmla="*/ 0 w 21600"/>
                <a:gd name="T15" fmla="*/ 10800 h 21600"/>
                <a:gd name="T16" fmla="*/ 332 w 21600"/>
                <a:gd name="T17" fmla="*/ 22174 h 21600"/>
                <a:gd name="T18" fmla="*/ 21579 w 21600"/>
                <a:gd name="T19" fmla="*/ 279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21600" y="10885"/>
                  </a:moveTo>
                  <a:lnTo>
                    <a:pt x="21600" y="0"/>
                  </a:lnTo>
                  <a:lnTo>
                    <a:pt x="10634" y="0"/>
                  </a:lnTo>
                  <a:lnTo>
                    <a:pt x="0" y="0"/>
                  </a:lnTo>
                  <a:lnTo>
                    <a:pt x="0" y="10885"/>
                  </a:lnTo>
                  <a:lnTo>
                    <a:pt x="0" y="19729"/>
                  </a:lnTo>
                  <a:lnTo>
                    <a:pt x="1163" y="19729"/>
                  </a:lnTo>
                  <a:lnTo>
                    <a:pt x="1163" y="21600"/>
                  </a:lnTo>
                  <a:lnTo>
                    <a:pt x="10800" y="21600"/>
                  </a:lnTo>
                  <a:lnTo>
                    <a:pt x="20603" y="21600"/>
                  </a:lnTo>
                  <a:lnTo>
                    <a:pt x="20603" y="19729"/>
                  </a:lnTo>
                  <a:lnTo>
                    <a:pt x="21600" y="19729"/>
                  </a:lnTo>
                  <a:lnTo>
                    <a:pt x="21600" y="10885"/>
                  </a:lnTo>
                  <a:close/>
                </a:path>
                <a:path w="21600" h="21600" extrusionOk="0">
                  <a:moveTo>
                    <a:pt x="1163" y="19729"/>
                  </a:moveTo>
                  <a:lnTo>
                    <a:pt x="4320" y="19729"/>
                  </a:lnTo>
                  <a:lnTo>
                    <a:pt x="16449" y="19729"/>
                  </a:lnTo>
                  <a:lnTo>
                    <a:pt x="20603" y="19729"/>
                  </a:lnTo>
                  <a:lnTo>
                    <a:pt x="1163" y="19729"/>
                  </a:lnTo>
                  <a:moveTo>
                    <a:pt x="1495" y="2381"/>
                  </a:moveTo>
                  <a:lnTo>
                    <a:pt x="2160" y="2381"/>
                  </a:lnTo>
                  <a:lnTo>
                    <a:pt x="4985" y="2381"/>
                  </a:lnTo>
                  <a:lnTo>
                    <a:pt x="5982" y="2381"/>
                  </a:lnTo>
                  <a:lnTo>
                    <a:pt x="1495" y="2381"/>
                  </a:lnTo>
                  <a:lnTo>
                    <a:pt x="1495" y="3402"/>
                  </a:lnTo>
                  <a:lnTo>
                    <a:pt x="2160" y="3402"/>
                  </a:lnTo>
                  <a:lnTo>
                    <a:pt x="4985" y="3402"/>
                  </a:lnTo>
                  <a:lnTo>
                    <a:pt x="5982" y="3402"/>
                  </a:lnTo>
                  <a:lnTo>
                    <a:pt x="1495" y="3402"/>
                  </a:lnTo>
                  <a:lnTo>
                    <a:pt x="1495" y="4422"/>
                  </a:lnTo>
                  <a:lnTo>
                    <a:pt x="2160" y="4422"/>
                  </a:lnTo>
                  <a:lnTo>
                    <a:pt x="4985" y="4422"/>
                  </a:lnTo>
                  <a:lnTo>
                    <a:pt x="5982" y="4422"/>
                  </a:lnTo>
                  <a:lnTo>
                    <a:pt x="1495" y="4422"/>
                  </a:lnTo>
                  <a:lnTo>
                    <a:pt x="1495" y="5443"/>
                  </a:lnTo>
                  <a:lnTo>
                    <a:pt x="2160" y="5443"/>
                  </a:lnTo>
                  <a:lnTo>
                    <a:pt x="4985" y="5443"/>
                  </a:lnTo>
                  <a:lnTo>
                    <a:pt x="5982" y="5443"/>
                  </a:lnTo>
                  <a:lnTo>
                    <a:pt x="1495" y="5443"/>
                  </a:lnTo>
                  <a:lnTo>
                    <a:pt x="1495" y="6463"/>
                  </a:lnTo>
                  <a:lnTo>
                    <a:pt x="2160" y="6463"/>
                  </a:lnTo>
                  <a:lnTo>
                    <a:pt x="4985" y="6463"/>
                  </a:lnTo>
                  <a:lnTo>
                    <a:pt x="5982" y="6463"/>
                  </a:lnTo>
                  <a:lnTo>
                    <a:pt x="1495" y="6463"/>
                  </a:lnTo>
                  <a:lnTo>
                    <a:pt x="1495" y="7483"/>
                  </a:lnTo>
                  <a:lnTo>
                    <a:pt x="2160" y="7483"/>
                  </a:lnTo>
                  <a:lnTo>
                    <a:pt x="4985" y="7483"/>
                  </a:lnTo>
                  <a:lnTo>
                    <a:pt x="5982" y="7483"/>
                  </a:lnTo>
                  <a:lnTo>
                    <a:pt x="1495" y="7483"/>
                  </a:lnTo>
                  <a:lnTo>
                    <a:pt x="1495" y="8504"/>
                  </a:lnTo>
                  <a:lnTo>
                    <a:pt x="2160" y="8504"/>
                  </a:lnTo>
                  <a:lnTo>
                    <a:pt x="4985" y="8504"/>
                  </a:lnTo>
                  <a:lnTo>
                    <a:pt x="5982" y="8504"/>
                  </a:lnTo>
                  <a:lnTo>
                    <a:pt x="1495" y="8504"/>
                  </a:lnTo>
                  <a:lnTo>
                    <a:pt x="1495" y="9524"/>
                  </a:lnTo>
                  <a:lnTo>
                    <a:pt x="2160" y="9524"/>
                  </a:lnTo>
                  <a:lnTo>
                    <a:pt x="4985" y="9524"/>
                  </a:lnTo>
                  <a:lnTo>
                    <a:pt x="5982" y="9524"/>
                  </a:lnTo>
                  <a:lnTo>
                    <a:pt x="1495" y="9524"/>
                  </a:lnTo>
                  <a:lnTo>
                    <a:pt x="1495" y="10545"/>
                  </a:lnTo>
                  <a:lnTo>
                    <a:pt x="2160" y="10545"/>
                  </a:lnTo>
                  <a:lnTo>
                    <a:pt x="4985" y="10545"/>
                  </a:lnTo>
                  <a:lnTo>
                    <a:pt x="5982" y="10545"/>
                  </a:lnTo>
                  <a:lnTo>
                    <a:pt x="1495" y="10545"/>
                  </a:lnTo>
                  <a:lnTo>
                    <a:pt x="1495" y="11565"/>
                  </a:lnTo>
                  <a:lnTo>
                    <a:pt x="2160" y="11565"/>
                  </a:lnTo>
                  <a:lnTo>
                    <a:pt x="4985" y="11565"/>
                  </a:lnTo>
                  <a:lnTo>
                    <a:pt x="5982" y="11565"/>
                  </a:lnTo>
                  <a:lnTo>
                    <a:pt x="1495" y="11565"/>
                  </a:lnTo>
                  <a:lnTo>
                    <a:pt x="1495" y="12586"/>
                  </a:lnTo>
                  <a:lnTo>
                    <a:pt x="2160" y="12586"/>
                  </a:lnTo>
                  <a:lnTo>
                    <a:pt x="4985" y="12586"/>
                  </a:lnTo>
                  <a:lnTo>
                    <a:pt x="5982" y="12586"/>
                  </a:lnTo>
                  <a:lnTo>
                    <a:pt x="1495" y="12586"/>
                  </a:lnTo>
                  <a:lnTo>
                    <a:pt x="1495" y="13606"/>
                  </a:lnTo>
                  <a:lnTo>
                    <a:pt x="2160" y="13606"/>
                  </a:lnTo>
                  <a:lnTo>
                    <a:pt x="4985" y="13606"/>
                  </a:lnTo>
                  <a:lnTo>
                    <a:pt x="5982" y="13606"/>
                  </a:lnTo>
                  <a:lnTo>
                    <a:pt x="1495" y="13606"/>
                  </a:lnTo>
                  <a:lnTo>
                    <a:pt x="1495" y="14627"/>
                  </a:lnTo>
                  <a:lnTo>
                    <a:pt x="2160" y="14627"/>
                  </a:lnTo>
                  <a:lnTo>
                    <a:pt x="4985" y="14627"/>
                  </a:lnTo>
                  <a:lnTo>
                    <a:pt x="5982" y="14627"/>
                  </a:lnTo>
                  <a:lnTo>
                    <a:pt x="1495" y="14627"/>
                  </a:lnTo>
                  <a:lnTo>
                    <a:pt x="1495" y="15647"/>
                  </a:lnTo>
                  <a:lnTo>
                    <a:pt x="2160" y="15647"/>
                  </a:lnTo>
                  <a:lnTo>
                    <a:pt x="4985" y="15647"/>
                  </a:lnTo>
                  <a:lnTo>
                    <a:pt x="5982" y="15647"/>
                  </a:lnTo>
                  <a:lnTo>
                    <a:pt x="1495" y="15647"/>
                  </a:lnTo>
                  <a:lnTo>
                    <a:pt x="1495" y="16668"/>
                  </a:lnTo>
                  <a:lnTo>
                    <a:pt x="2160" y="16668"/>
                  </a:lnTo>
                  <a:lnTo>
                    <a:pt x="4985" y="16668"/>
                  </a:lnTo>
                  <a:lnTo>
                    <a:pt x="5982" y="16668"/>
                  </a:lnTo>
                  <a:lnTo>
                    <a:pt x="1495" y="16668"/>
                  </a:lnTo>
                  <a:lnTo>
                    <a:pt x="1495" y="17688"/>
                  </a:lnTo>
                  <a:lnTo>
                    <a:pt x="2160" y="17688"/>
                  </a:lnTo>
                  <a:lnTo>
                    <a:pt x="4985" y="17688"/>
                  </a:lnTo>
                  <a:lnTo>
                    <a:pt x="5982" y="17688"/>
                  </a:lnTo>
                  <a:lnTo>
                    <a:pt x="1495" y="17688"/>
                  </a:lnTo>
                  <a:moveTo>
                    <a:pt x="1994" y="19729"/>
                  </a:moveTo>
                  <a:lnTo>
                    <a:pt x="1994" y="20069"/>
                  </a:lnTo>
                  <a:lnTo>
                    <a:pt x="1994" y="21260"/>
                  </a:lnTo>
                  <a:lnTo>
                    <a:pt x="1994" y="21600"/>
                  </a:lnTo>
                  <a:lnTo>
                    <a:pt x="1994" y="19729"/>
                  </a:lnTo>
                  <a:lnTo>
                    <a:pt x="2658" y="19729"/>
                  </a:lnTo>
                  <a:lnTo>
                    <a:pt x="2658" y="20069"/>
                  </a:lnTo>
                  <a:lnTo>
                    <a:pt x="2658" y="21260"/>
                  </a:lnTo>
                  <a:lnTo>
                    <a:pt x="2658" y="21600"/>
                  </a:lnTo>
                  <a:lnTo>
                    <a:pt x="2658" y="19729"/>
                  </a:lnTo>
                  <a:lnTo>
                    <a:pt x="3489" y="19729"/>
                  </a:lnTo>
                  <a:lnTo>
                    <a:pt x="3489" y="20069"/>
                  </a:lnTo>
                  <a:lnTo>
                    <a:pt x="3489" y="21260"/>
                  </a:lnTo>
                  <a:lnTo>
                    <a:pt x="3489" y="21600"/>
                  </a:lnTo>
                  <a:lnTo>
                    <a:pt x="3489" y="19729"/>
                  </a:lnTo>
                  <a:lnTo>
                    <a:pt x="4320" y="19729"/>
                  </a:lnTo>
                  <a:lnTo>
                    <a:pt x="4320" y="20069"/>
                  </a:lnTo>
                  <a:lnTo>
                    <a:pt x="4320" y="21260"/>
                  </a:lnTo>
                  <a:lnTo>
                    <a:pt x="4320" y="21600"/>
                  </a:lnTo>
                  <a:lnTo>
                    <a:pt x="4320" y="19729"/>
                  </a:lnTo>
                  <a:lnTo>
                    <a:pt x="5151" y="19729"/>
                  </a:lnTo>
                  <a:lnTo>
                    <a:pt x="5151" y="20069"/>
                  </a:lnTo>
                  <a:lnTo>
                    <a:pt x="5151" y="21260"/>
                  </a:lnTo>
                  <a:lnTo>
                    <a:pt x="5151" y="21600"/>
                  </a:lnTo>
                  <a:lnTo>
                    <a:pt x="5151" y="19729"/>
                  </a:lnTo>
                  <a:lnTo>
                    <a:pt x="5982" y="19729"/>
                  </a:lnTo>
                  <a:lnTo>
                    <a:pt x="5982" y="20069"/>
                  </a:lnTo>
                  <a:lnTo>
                    <a:pt x="5982" y="21260"/>
                  </a:lnTo>
                  <a:lnTo>
                    <a:pt x="5982" y="21600"/>
                  </a:lnTo>
                  <a:lnTo>
                    <a:pt x="5982" y="19729"/>
                  </a:lnTo>
                  <a:lnTo>
                    <a:pt x="6812" y="19729"/>
                  </a:lnTo>
                  <a:lnTo>
                    <a:pt x="6812" y="20069"/>
                  </a:lnTo>
                  <a:lnTo>
                    <a:pt x="6812" y="21260"/>
                  </a:lnTo>
                  <a:lnTo>
                    <a:pt x="6812" y="21600"/>
                  </a:lnTo>
                  <a:lnTo>
                    <a:pt x="6812" y="19729"/>
                  </a:lnTo>
                  <a:lnTo>
                    <a:pt x="7643" y="19729"/>
                  </a:lnTo>
                  <a:lnTo>
                    <a:pt x="7643" y="20069"/>
                  </a:lnTo>
                  <a:lnTo>
                    <a:pt x="7643" y="21260"/>
                  </a:lnTo>
                  <a:lnTo>
                    <a:pt x="7643" y="21600"/>
                  </a:lnTo>
                  <a:lnTo>
                    <a:pt x="7643" y="19729"/>
                  </a:lnTo>
                  <a:lnTo>
                    <a:pt x="8474" y="19729"/>
                  </a:lnTo>
                  <a:lnTo>
                    <a:pt x="8474" y="20069"/>
                  </a:lnTo>
                  <a:lnTo>
                    <a:pt x="8474" y="21260"/>
                  </a:lnTo>
                  <a:lnTo>
                    <a:pt x="8474" y="21600"/>
                  </a:lnTo>
                  <a:lnTo>
                    <a:pt x="8474" y="19729"/>
                  </a:lnTo>
                  <a:lnTo>
                    <a:pt x="9305" y="19729"/>
                  </a:lnTo>
                  <a:lnTo>
                    <a:pt x="9305" y="20069"/>
                  </a:lnTo>
                  <a:lnTo>
                    <a:pt x="9305" y="21260"/>
                  </a:lnTo>
                  <a:lnTo>
                    <a:pt x="9305" y="21600"/>
                  </a:lnTo>
                  <a:lnTo>
                    <a:pt x="9305" y="19729"/>
                  </a:lnTo>
                  <a:lnTo>
                    <a:pt x="10135" y="19729"/>
                  </a:lnTo>
                  <a:lnTo>
                    <a:pt x="10135" y="20069"/>
                  </a:lnTo>
                  <a:lnTo>
                    <a:pt x="10135" y="21260"/>
                  </a:lnTo>
                  <a:lnTo>
                    <a:pt x="10135" y="21600"/>
                  </a:lnTo>
                  <a:lnTo>
                    <a:pt x="10135" y="19729"/>
                  </a:lnTo>
                  <a:lnTo>
                    <a:pt x="10966" y="19729"/>
                  </a:lnTo>
                  <a:lnTo>
                    <a:pt x="10966" y="20069"/>
                  </a:lnTo>
                  <a:lnTo>
                    <a:pt x="10966" y="21260"/>
                  </a:lnTo>
                  <a:lnTo>
                    <a:pt x="10966" y="21600"/>
                  </a:lnTo>
                  <a:lnTo>
                    <a:pt x="10966" y="19729"/>
                  </a:lnTo>
                  <a:lnTo>
                    <a:pt x="11797" y="19729"/>
                  </a:lnTo>
                  <a:lnTo>
                    <a:pt x="11797" y="20069"/>
                  </a:lnTo>
                  <a:lnTo>
                    <a:pt x="11797" y="21260"/>
                  </a:lnTo>
                  <a:lnTo>
                    <a:pt x="11797" y="21600"/>
                  </a:lnTo>
                  <a:lnTo>
                    <a:pt x="11797" y="19729"/>
                  </a:lnTo>
                  <a:lnTo>
                    <a:pt x="12462" y="19729"/>
                  </a:lnTo>
                  <a:lnTo>
                    <a:pt x="12462" y="20069"/>
                  </a:lnTo>
                  <a:lnTo>
                    <a:pt x="12462" y="21260"/>
                  </a:lnTo>
                  <a:lnTo>
                    <a:pt x="12462" y="21600"/>
                  </a:lnTo>
                  <a:lnTo>
                    <a:pt x="12462" y="19729"/>
                  </a:lnTo>
                  <a:lnTo>
                    <a:pt x="13292" y="19729"/>
                  </a:lnTo>
                  <a:lnTo>
                    <a:pt x="13292" y="20069"/>
                  </a:lnTo>
                  <a:lnTo>
                    <a:pt x="13292" y="21260"/>
                  </a:lnTo>
                  <a:lnTo>
                    <a:pt x="13292" y="21600"/>
                  </a:lnTo>
                  <a:lnTo>
                    <a:pt x="13292" y="19729"/>
                  </a:lnTo>
                  <a:lnTo>
                    <a:pt x="14123" y="19729"/>
                  </a:lnTo>
                  <a:lnTo>
                    <a:pt x="14123" y="20069"/>
                  </a:lnTo>
                  <a:lnTo>
                    <a:pt x="14123" y="21260"/>
                  </a:lnTo>
                  <a:lnTo>
                    <a:pt x="14123" y="21600"/>
                  </a:lnTo>
                  <a:lnTo>
                    <a:pt x="14123" y="19729"/>
                  </a:lnTo>
                  <a:lnTo>
                    <a:pt x="14954" y="19729"/>
                  </a:lnTo>
                  <a:lnTo>
                    <a:pt x="14954" y="20069"/>
                  </a:lnTo>
                  <a:lnTo>
                    <a:pt x="14954" y="21260"/>
                  </a:lnTo>
                  <a:lnTo>
                    <a:pt x="14954" y="21600"/>
                  </a:lnTo>
                  <a:lnTo>
                    <a:pt x="14954" y="19729"/>
                  </a:lnTo>
                  <a:lnTo>
                    <a:pt x="15785" y="19729"/>
                  </a:lnTo>
                  <a:lnTo>
                    <a:pt x="15785" y="20069"/>
                  </a:lnTo>
                  <a:lnTo>
                    <a:pt x="15785" y="21260"/>
                  </a:lnTo>
                  <a:lnTo>
                    <a:pt x="15785" y="21600"/>
                  </a:lnTo>
                  <a:lnTo>
                    <a:pt x="15785" y="19729"/>
                  </a:lnTo>
                  <a:lnTo>
                    <a:pt x="16615" y="19729"/>
                  </a:lnTo>
                  <a:lnTo>
                    <a:pt x="16615" y="20069"/>
                  </a:lnTo>
                  <a:lnTo>
                    <a:pt x="16615" y="21260"/>
                  </a:lnTo>
                  <a:lnTo>
                    <a:pt x="16615" y="21600"/>
                  </a:lnTo>
                  <a:lnTo>
                    <a:pt x="16615" y="19729"/>
                  </a:lnTo>
                  <a:lnTo>
                    <a:pt x="17446" y="19729"/>
                  </a:lnTo>
                  <a:lnTo>
                    <a:pt x="17446" y="20069"/>
                  </a:lnTo>
                  <a:lnTo>
                    <a:pt x="17446" y="21260"/>
                  </a:lnTo>
                  <a:lnTo>
                    <a:pt x="17446" y="21600"/>
                  </a:lnTo>
                  <a:lnTo>
                    <a:pt x="17446" y="19729"/>
                  </a:lnTo>
                  <a:lnTo>
                    <a:pt x="18277" y="19729"/>
                  </a:lnTo>
                  <a:lnTo>
                    <a:pt x="18277" y="20069"/>
                  </a:lnTo>
                  <a:lnTo>
                    <a:pt x="18277" y="21260"/>
                  </a:lnTo>
                  <a:lnTo>
                    <a:pt x="18277" y="21600"/>
                  </a:lnTo>
                  <a:lnTo>
                    <a:pt x="18277" y="19729"/>
                  </a:lnTo>
                  <a:lnTo>
                    <a:pt x="19108" y="19729"/>
                  </a:lnTo>
                  <a:lnTo>
                    <a:pt x="19108" y="20069"/>
                  </a:lnTo>
                  <a:lnTo>
                    <a:pt x="19108" y="21260"/>
                  </a:lnTo>
                  <a:lnTo>
                    <a:pt x="19108" y="21600"/>
                  </a:lnTo>
                  <a:lnTo>
                    <a:pt x="19108" y="19729"/>
                  </a:lnTo>
                  <a:lnTo>
                    <a:pt x="19938" y="19729"/>
                  </a:lnTo>
                  <a:lnTo>
                    <a:pt x="19938" y="20069"/>
                  </a:lnTo>
                  <a:lnTo>
                    <a:pt x="19938" y="21260"/>
                  </a:lnTo>
                  <a:lnTo>
                    <a:pt x="19938" y="21600"/>
                  </a:lnTo>
                  <a:lnTo>
                    <a:pt x="19938" y="19729"/>
                  </a:lnTo>
                  <a:moveTo>
                    <a:pt x="1495" y="1531"/>
                  </a:moveTo>
                  <a:lnTo>
                    <a:pt x="5982" y="1531"/>
                  </a:lnTo>
                  <a:lnTo>
                    <a:pt x="5982" y="18539"/>
                  </a:lnTo>
                  <a:lnTo>
                    <a:pt x="1495" y="18539"/>
                  </a:lnTo>
                  <a:lnTo>
                    <a:pt x="1495" y="1531"/>
                  </a:lnTo>
                  <a:moveTo>
                    <a:pt x="7311" y="1531"/>
                  </a:moveTo>
                  <a:lnTo>
                    <a:pt x="7975" y="1531"/>
                  </a:lnTo>
                  <a:lnTo>
                    <a:pt x="7975" y="8334"/>
                  </a:lnTo>
                  <a:lnTo>
                    <a:pt x="7311" y="8334"/>
                  </a:lnTo>
                  <a:lnTo>
                    <a:pt x="7311" y="1531"/>
                  </a:lnTo>
                  <a:moveTo>
                    <a:pt x="7145" y="9865"/>
                  </a:moveTo>
                  <a:lnTo>
                    <a:pt x="8142" y="9865"/>
                  </a:lnTo>
                  <a:lnTo>
                    <a:pt x="8142" y="10715"/>
                  </a:lnTo>
                  <a:lnTo>
                    <a:pt x="7145" y="10715"/>
                  </a:lnTo>
                  <a:lnTo>
                    <a:pt x="7145" y="9865"/>
                  </a:lnTo>
                  <a:moveTo>
                    <a:pt x="8972" y="1531"/>
                  </a:moveTo>
                  <a:lnTo>
                    <a:pt x="12462" y="1531"/>
                  </a:lnTo>
                  <a:lnTo>
                    <a:pt x="12462" y="5443"/>
                  </a:lnTo>
                  <a:lnTo>
                    <a:pt x="8972" y="5443"/>
                  </a:lnTo>
                  <a:lnTo>
                    <a:pt x="8972" y="1531"/>
                  </a:lnTo>
                  <a:moveTo>
                    <a:pt x="13625" y="1531"/>
                  </a:moveTo>
                  <a:lnTo>
                    <a:pt x="20271" y="1531"/>
                  </a:lnTo>
                  <a:lnTo>
                    <a:pt x="20271" y="5443"/>
                  </a:lnTo>
                  <a:lnTo>
                    <a:pt x="13625" y="5443"/>
                  </a:lnTo>
                  <a:lnTo>
                    <a:pt x="13625" y="1531"/>
                  </a:lnTo>
                  <a:moveTo>
                    <a:pt x="18609" y="6463"/>
                  </a:moveTo>
                  <a:lnTo>
                    <a:pt x="20437" y="6463"/>
                  </a:lnTo>
                  <a:lnTo>
                    <a:pt x="20437" y="10885"/>
                  </a:lnTo>
                  <a:lnTo>
                    <a:pt x="18609" y="10885"/>
                  </a:lnTo>
                  <a:lnTo>
                    <a:pt x="18609" y="6463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mainfrm"/>
            <p:cNvSpPr>
              <a:spLocks noEditPoints="1" noChangeArrowheads="1"/>
            </p:cNvSpPr>
            <p:nvPr/>
          </p:nvSpPr>
          <p:spPr bwMode="auto">
            <a:xfrm>
              <a:off x="3936" y="1968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0603 w 21600"/>
                <a:gd name="T9" fmla="*/ 21600 h 21600"/>
                <a:gd name="T10" fmla="*/ 10800 w 21600"/>
                <a:gd name="T11" fmla="*/ 21600 h 21600"/>
                <a:gd name="T12" fmla="*/ 1163 w 21600"/>
                <a:gd name="T13" fmla="*/ 21600 h 21600"/>
                <a:gd name="T14" fmla="*/ 0 w 21600"/>
                <a:gd name="T15" fmla="*/ 10800 h 21600"/>
                <a:gd name="T16" fmla="*/ 332 w 21600"/>
                <a:gd name="T17" fmla="*/ 22174 h 21600"/>
                <a:gd name="T18" fmla="*/ 21579 w 21600"/>
                <a:gd name="T19" fmla="*/ 279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21600" y="10885"/>
                  </a:moveTo>
                  <a:lnTo>
                    <a:pt x="21600" y="0"/>
                  </a:lnTo>
                  <a:lnTo>
                    <a:pt x="10634" y="0"/>
                  </a:lnTo>
                  <a:lnTo>
                    <a:pt x="0" y="0"/>
                  </a:lnTo>
                  <a:lnTo>
                    <a:pt x="0" y="10885"/>
                  </a:lnTo>
                  <a:lnTo>
                    <a:pt x="0" y="19729"/>
                  </a:lnTo>
                  <a:lnTo>
                    <a:pt x="1163" y="19729"/>
                  </a:lnTo>
                  <a:lnTo>
                    <a:pt x="1163" y="21600"/>
                  </a:lnTo>
                  <a:lnTo>
                    <a:pt x="10800" y="21600"/>
                  </a:lnTo>
                  <a:lnTo>
                    <a:pt x="20603" y="21600"/>
                  </a:lnTo>
                  <a:lnTo>
                    <a:pt x="20603" y="19729"/>
                  </a:lnTo>
                  <a:lnTo>
                    <a:pt x="21600" y="19729"/>
                  </a:lnTo>
                  <a:lnTo>
                    <a:pt x="21600" y="10885"/>
                  </a:lnTo>
                  <a:close/>
                </a:path>
                <a:path w="21600" h="21600" extrusionOk="0">
                  <a:moveTo>
                    <a:pt x="1163" y="19729"/>
                  </a:moveTo>
                  <a:lnTo>
                    <a:pt x="4320" y="19729"/>
                  </a:lnTo>
                  <a:lnTo>
                    <a:pt x="16449" y="19729"/>
                  </a:lnTo>
                  <a:lnTo>
                    <a:pt x="20603" y="19729"/>
                  </a:lnTo>
                  <a:lnTo>
                    <a:pt x="1163" y="19729"/>
                  </a:lnTo>
                  <a:moveTo>
                    <a:pt x="1495" y="2381"/>
                  </a:moveTo>
                  <a:lnTo>
                    <a:pt x="2160" y="2381"/>
                  </a:lnTo>
                  <a:lnTo>
                    <a:pt x="4985" y="2381"/>
                  </a:lnTo>
                  <a:lnTo>
                    <a:pt x="5982" y="2381"/>
                  </a:lnTo>
                  <a:lnTo>
                    <a:pt x="1495" y="2381"/>
                  </a:lnTo>
                  <a:lnTo>
                    <a:pt x="1495" y="3402"/>
                  </a:lnTo>
                  <a:lnTo>
                    <a:pt x="2160" y="3402"/>
                  </a:lnTo>
                  <a:lnTo>
                    <a:pt x="4985" y="3402"/>
                  </a:lnTo>
                  <a:lnTo>
                    <a:pt x="5982" y="3402"/>
                  </a:lnTo>
                  <a:lnTo>
                    <a:pt x="1495" y="3402"/>
                  </a:lnTo>
                  <a:lnTo>
                    <a:pt x="1495" y="4422"/>
                  </a:lnTo>
                  <a:lnTo>
                    <a:pt x="2160" y="4422"/>
                  </a:lnTo>
                  <a:lnTo>
                    <a:pt x="4985" y="4422"/>
                  </a:lnTo>
                  <a:lnTo>
                    <a:pt x="5982" y="4422"/>
                  </a:lnTo>
                  <a:lnTo>
                    <a:pt x="1495" y="4422"/>
                  </a:lnTo>
                  <a:lnTo>
                    <a:pt x="1495" y="5443"/>
                  </a:lnTo>
                  <a:lnTo>
                    <a:pt x="2160" y="5443"/>
                  </a:lnTo>
                  <a:lnTo>
                    <a:pt x="4985" y="5443"/>
                  </a:lnTo>
                  <a:lnTo>
                    <a:pt x="5982" y="5443"/>
                  </a:lnTo>
                  <a:lnTo>
                    <a:pt x="1495" y="5443"/>
                  </a:lnTo>
                  <a:lnTo>
                    <a:pt x="1495" y="6463"/>
                  </a:lnTo>
                  <a:lnTo>
                    <a:pt x="2160" y="6463"/>
                  </a:lnTo>
                  <a:lnTo>
                    <a:pt x="4985" y="6463"/>
                  </a:lnTo>
                  <a:lnTo>
                    <a:pt x="5982" y="6463"/>
                  </a:lnTo>
                  <a:lnTo>
                    <a:pt x="1495" y="6463"/>
                  </a:lnTo>
                  <a:lnTo>
                    <a:pt x="1495" y="7483"/>
                  </a:lnTo>
                  <a:lnTo>
                    <a:pt x="2160" y="7483"/>
                  </a:lnTo>
                  <a:lnTo>
                    <a:pt x="4985" y="7483"/>
                  </a:lnTo>
                  <a:lnTo>
                    <a:pt x="5982" y="7483"/>
                  </a:lnTo>
                  <a:lnTo>
                    <a:pt x="1495" y="7483"/>
                  </a:lnTo>
                  <a:lnTo>
                    <a:pt x="1495" y="8504"/>
                  </a:lnTo>
                  <a:lnTo>
                    <a:pt x="2160" y="8504"/>
                  </a:lnTo>
                  <a:lnTo>
                    <a:pt x="4985" y="8504"/>
                  </a:lnTo>
                  <a:lnTo>
                    <a:pt x="5982" y="8504"/>
                  </a:lnTo>
                  <a:lnTo>
                    <a:pt x="1495" y="8504"/>
                  </a:lnTo>
                  <a:lnTo>
                    <a:pt x="1495" y="9524"/>
                  </a:lnTo>
                  <a:lnTo>
                    <a:pt x="2160" y="9524"/>
                  </a:lnTo>
                  <a:lnTo>
                    <a:pt x="4985" y="9524"/>
                  </a:lnTo>
                  <a:lnTo>
                    <a:pt x="5982" y="9524"/>
                  </a:lnTo>
                  <a:lnTo>
                    <a:pt x="1495" y="9524"/>
                  </a:lnTo>
                  <a:lnTo>
                    <a:pt x="1495" y="10545"/>
                  </a:lnTo>
                  <a:lnTo>
                    <a:pt x="2160" y="10545"/>
                  </a:lnTo>
                  <a:lnTo>
                    <a:pt x="4985" y="10545"/>
                  </a:lnTo>
                  <a:lnTo>
                    <a:pt x="5982" y="10545"/>
                  </a:lnTo>
                  <a:lnTo>
                    <a:pt x="1495" y="10545"/>
                  </a:lnTo>
                  <a:lnTo>
                    <a:pt x="1495" y="11565"/>
                  </a:lnTo>
                  <a:lnTo>
                    <a:pt x="2160" y="11565"/>
                  </a:lnTo>
                  <a:lnTo>
                    <a:pt x="4985" y="11565"/>
                  </a:lnTo>
                  <a:lnTo>
                    <a:pt x="5982" y="11565"/>
                  </a:lnTo>
                  <a:lnTo>
                    <a:pt x="1495" y="11565"/>
                  </a:lnTo>
                  <a:lnTo>
                    <a:pt x="1495" y="12586"/>
                  </a:lnTo>
                  <a:lnTo>
                    <a:pt x="2160" y="12586"/>
                  </a:lnTo>
                  <a:lnTo>
                    <a:pt x="4985" y="12586"/>
                  </a:lnTo>
                  <a:lnTo>
                    <a:pt x="5982" y="12586"/>
                  </a:lnTo>
                  <a:lnTo>
                    <a:pt x="1495" y="12586"/>
                  </a:lnTo>
                  <a:lnTo>
                    <a:pt x="1495" y="13606"/>
                  </a:lnTo>
                  <a:lnTo>
                    <a:pt x="2160" y="13606"/>
                  </a:lnTo>
                  <a:lnTo>
                    <a:pt x="4985" y="13606"/>
                  </a:lnTo>
                  <a:lnTo>
                    <a:pt x="5982" y="13606"/>
                  </a:lnTo>
                  <a:lnTo>
                    <a:pt x="1495" y="13606"/>
                  </a:lnTo>
                  <a:lnTo>
                    <a:pt x="1495" y="14627"/>
                  </a:lnTo>
                  <a:lnTo>
                    <a:pt x="2160" y="14627"/>
                  </a:lnTo>
                  <a:lnTo>
                    <a:pt x="4985" y="14627"/>
                  </a:lnTo>
                  <a:lnTo>
                    <a:pt x="5982" y="14627"/>
                  </a:lnTo>
                  <a:lnTo>
                    <a:pt x="1495" y="14627"/>
                  </a:lnTo>
                  <a:lnTo>
                    <a:pt x="1495" y="15647"/>
                  </a:lnTo>
                  <a:lnTo>
                    <a:pt x="2160" y="15647"/>
                  </a:lnTo>
                  <a:lnTo>
                    <a:pt x="4985" y="15647"/>
                  </a:lnTo>
                  <a:lnTo>
                    <a:pt x="5982" y="15647"/>
                  </a:lnTo>
                  <a:lnTo>
                    <a:pt x="1495" y="15647"/>
                  </a:lnTo>
                  <a:lnTo>
                    <a:pt x="1495" y="16668"/>
                  </a:lnTo>
                  <a:lnTo>
                    <a:pt x="2160" y="16668"/>
                  </a:lnTo>
                  <a:lnTo>
                    <a:pt x="4985" y="16668"/>
                  </a:lnTo>
                  <a:lnTo>
                    <a:pt x="5982" y="16668"/>
                  </a:lnTo>
                  <a:lnTo>
                    <a:pt x="1495" y="16668"/>
                  </a:lnTo>
                  <a:lnTo>
                    <a:pt x="1495" y="17688"/>
                  </a:lnTo>
                  <a:lnTo>
                    <a:pt x="2160" y="17688"/>
                  </a:lnTo>
                  <a:lnTo>
                    <a:pt x="4985" y="17688"/>
                  </a:lnTo>
                  <a:lnTo>
                    <a:pt x="5982" y="17688"/>
                  </a:lnTo>
                  <a:lnTo>
                    <a:pt x="1495" y="17688"/>
                  </a:lnTo>
                  <a:moveTo>
                    <a:pt x="1994" y="19729"/>
                  </a:moveTo>
                  <a:lnTo>
                    <a:pt x="1994" y="20069"/>
                  </a:lnTo>
                  <a:lnTo>
                    <a:pt x="1994" y="21260"/>
                  </a:lnTo>
                  <a:lnTo>
                    <a:pt x="1994" y="21600"/>
                  </a:lnTo>
                  <a:lnTo>
                    <a:pt x="1994" y="19729"/>
                  </a:lnTo>
                  <a:lnTo>
                    <a:pt x="2658" y="19729"/>
                  </a:lnTo>
                  <a:lnTo>
                    <a:pt x="2658" y="20069"/>
                  </a:lnTo>
                  <a:lnTo>
                    <a:pt x="2658" y="21260"/>
                  </a:lnTo>
                  <a:lnTo>
                    <a:pt x="2658" y="21600"/>
                  </a:lnTo>
                  <a:lnTo>
                    <a:pt x="2658" y="19729"/>
                  </a:lnTo>
                  <a:lnTo>
                    <a:pt x="3489" y="19729"/>
                  </a:lnTo>
                  <a:lnTo>
                    <a:pt x="3489" y="20069"/>
                  </a:lnTo>
                  <a:lnTo>
                    <a:pt x="3489" y="21260"/>
                  </a:lnTo>
                  <a:lnTo>
                    <a:pt x="3489" y="21600"/>
                  </a:lnTo>
                  <a:lnTo>
                    <a:pt x="3489" y="19729"/>
                  </a:lnTo>
                  <a:lnTo>
                    <a:pt x="4320" y="19729"/>
                  </a:lnTo>
                  <a:lnTo>
                    <a:pt x="4320" y="20069"/>
                  </a:lnTo>
                  <a:lnTo>
                    <a:pt x="4320" y="21260"/>
                  </a:lnTo>
                  <a:lnTo>
                    <a:pt x="4320" y="21600"/>
                  </a:lnTo>
                  <a:lnTo>
                    <a:pt x="4320" y="19729"/>
                  </a:lnTo>
                  <a:lnTo>
                    <a:pt x="5151" y="19729"/>
                  </a:lnTo>
                  <a:lnTo>
                    <a:pt x="5151" y="20069"/>
                  </a:lnTo>
                  <a:lnTo>
                    <a:pt x="5151" y="21260"/>
                  </a:lnTo>
                  <a:lnTo>
                    <a:pt x="5151" y="21600"/>
                  </a:lnTo>
                  <a:lnTo>
                    <a:pt x="5151" y="19729"/>
                  </a:lnTo>
                  <a:lnTo>
                    <a:pt x="5982" y="19729"/>
                  </a:lnTo>
                  <a:lnTo>
                    <a:pt x="5982" y="20069"/>
                  </a:lnTo>
                  <a:lnTo>
                    <a:pt x="5982" y="21260"/>
                  </a:lnTo>
                  <a:lnTo>
                    <a:pt x="5982" y="21600"/>
                  </a:lnTo>
                  <a:lnTo>
                    <a:pt x="5982" y="19729"/>
                  </a:lnTo>
                  <a:lnTo>
                    <a:pt x="6812" y="19729"/>
                  </a:lnTo>
                  <a:lnTo>
                    <a:pt x="6812" y="20069"/>
                  </a:lnTo>
                  <a:lnTo>
                    <a:pt x="6812" y="21260"/>
                  </a:lnTo>
                  <a:lnTo>
                    <a:pt x="6812" y="21600"/>
                  </a:lnTo>
                  <a:lnTo>
                    <a:pt x="6812" y="19729"/>
                  </a:lnTo>
                  <a:lnTo>
                    <a:pt x="7643" y="19729"/>
                  </a:lnTo>
                  <a:lnTo>
                    <a:pt x="7643" y="20069"/>
                  </a:lnTo>
                  <a:lnTo>
                    <a:pt x="7643" y="21260"/>
                  </a:lnTo>
                  <a:lnTo>
                    <a:pt x="7643" y="21600"/>
                  </a:lnTo>
                  <a:lnTo>
                    <a:pt x="7643" y="19729"/>
                  </a:lnTo>
                  <a:lnTo>
                    <a:pt x="8474" y="19729"/>
                  </a:lnTo>
                  <a:lnTo>
                    <a:pt x="8474" y="20069"/>
                  </a:lnTo>
                  <a:lnTo>
                    <a:pt x="8474" y="21260"/>
                  </a:lnTo>
                  <a:lnTo>
                    <a:pt x="8474" y="21600"/>
                  </a:lnTo>
                  <a:lnTo>
                    <a:pt x="8474" y="19729"/>
                  </a:lnTo>
                  <a:lnTo>
                    <a:pt x="9305" y="19729"/>
                  </a:lnTo>
                  <a:lnTo>
                    <a:pt x="9305" y="20069"/>
                  </a:lnTo>
                  <a:lnTo>
                    <a:pt x="9305" y="21260"/>
                  </a:lnTo>
                  <a:lnTo>
                    <a:pt x="9305" y="21600"/>
                  </a:lnTo>
                  <a:lnTo>
                    <a:pt x="9305" y="19729"/>
                  </a:lnTo>
                  <a:lnTo>
                    <a:pt x="10135" y="19729"/>
                  </a:lnTo>
                  <a:lnTo>
                    <a:pt x="10135" y="20069"/>
                  </a:lnTo>
                  <a:lnTo>
                    <a:pt x="10135" y="21260"/>
                  </a:lnTo>
                  <a:lnTo>
                    <a:pt x="10135" y="21600"/>
                  </a:lnTo>
                  <a:lnTo>
                    <a:pt x="10135" y="19729"/>
                  </a:lnTo>
                  <a:lnTo>
                    <a:pt x="10966" y="19729"/>
                  </a:lnTo>
                  <a:lnTo>
                    <a:pt x="10966" y="20069"/>
                  </a:lnTo>
                  <a:lnTo>
                    <a:pt x="10966" y="21260"/>
                  </a:lnTo>
                  <a:lnTo>
                    <a:pt x="10966" y="21600"/>
                  </a:lnTo>
                  <a:lnTo>
                    <a:pt x="10966" y="19729"/>
                  </a:lnTo>
                  <a:lnTo>
                    <a:pt x="11797" y="19729"/>
                  </a:lnTo>
                  <a:lnTo>
                    <a:pt x="11797" y="20069"/>
                  </a:lnTo>
                  <a:lnTo>
                    <a:pt x="11797" y="21260"/>
                  </a:lnTo>
                  <a:lnTo>
                    <a:pt x="11797" y="21600"/>
                  </a:lnTo>
                  <a:lnTo>
                    <a:pt x="11797" y="19729"/>
                  </a:lnTo>
                  <a:lnTo>
                    <a:pt x="12462" y="19729"/>
                  </a:lnTo>
                  <a:lnTo>
                    <a:pt x="12462" y="20069"/>
                  </a:lnTo>
                  <a:lnTo>
                    <a:pt x="12462" y="21260"/>
                  </a:lnTo>
                  <a:lnTo>
                    <a:pt x="12462" y="21600"/>
                  </a:lnTo>
                  <a:lnTo>
                    <a:pt x="12462" y="19729"/>
                  </a:lnTo>
                  <a:lnTo>
                    <a:pt x="13292" y="19729"/>
                  </a:lnTo>
                  <a:lnTo>
                    <a:pt x="13292" y="20069"/>
                  </a:lnTo>
                  <a:lnTo>
                    <a:pt x="13292" y="21260"/>
                  </a:lnTo>
                  <a:lnTo>
                    <a:pt x="13292" y="21600"/>
                  </a:lnTo>
                  <a:lnTo>
                    <a:pt x="13292" y="19729"/>
                  </a:lnTo>
                  <a:lnTo>
                    <a:pt x="14123" y="19729"/>
                  </a:lnTo>
                  <a:lnTo>
                    <a:pt x="14123" y="20069"/>
                  </a:lnTo>
                  <a:lnTo>
                    <a:pt x="14123" y="21260"/>
                  </a:lnTo>
                  <a:lnTo>
                    <a:pt x="14123" y="21600"/>
                  </a:lnTo>
                  <a:lnTo>
                    <a:pt x="14123" y="19729"/>
                  </a:lnTo>
                  <a:lnTo>
                    <a:pt x="14954" y="19729"/>
                  </a:lnTo>
                  <a:lnTo>
                    <a:pt x="14954" y="20069"/>
                  </a:lnTo>
                  <a:lnTo>
                    <a:pt x="14954" y="21260"/>
                  </a:lnTo>
                  <a:lnTo>
                    <a:pt x="14954" y="21600"/>
                  </a:lnTo>
                  <a:lnTo>
                    <a:pt x="14954" y="19729"/>
                  </a:lnTo>
                  <a:lnTo>
                    <a:pt x="15785" y="19729"/>
                  </a:lnTo>
                  <a:lnTo>
                    <a:pt x="15785" y="20069"/>
                  </a:lnTo>
                  <a:lnTo>
                    <a:pt x="15785" y="21260"/>
                  </a:lnTo>
                  <a:lnTo>
                    <a:pt x="15785" y="21600"/>
                  </a:lnTo>
                  <a:lnTo>
                    <a:pt x="15785" y="19729"/>
                  </a:lnTo>
                  <a:lnTo>
                    <a:pt x="16615" y="19729"/>
                  </a:lnTo>
                  <a:lnTo>
                    <a:pt x="16615" y="20069"/>
                  </a:lnTo>
                  <a:lnTo>
                    <a:pt x="16615" y="21260"/>
                  </a:lnTo>
                  <a:lnTo>
                    <a:pt x="16615" y="21600"/>
                  </a:lnTo>
                  <a:lnTo>
                    <a:pt x="16615" y="19729"/>
                  </a:lnTo>
                  <a:lnTo>
                    <a:pt x="17446" y="19729"/>
                  </a:lnTo>
                  <a:lnTo>
                    <a:pt x="17446" y="20069"/>
                  </a:lnTo>
                  <a:lnTo>
                    <a:pt x="17446" y="21260"/>
                  </a:lnTo>
                  <a:lnTo>
                    <a:pt x="17446" y="21600"/>
                  </a:lnTo>
                  <a:lnTo>
                    <a:pt x="17446" y="19729"/>
                  </a:lnTo>
                  <a:lnTo>
                    <a:pt x="18277" y="19729"/>
                  </a:lnTo>
                  <a:lnTo>
                    <a:pt x="18277" y="20069"/>
                  </a:lnTo>
                  <a:lnTo>
                    <a:pt x="18277" y="21260"/>
                  </a:lnTo>
                  <a:lnTo>
                    <a:pt x="18277" y="21600"/>
                  </a:lnTo>
                  <a:lnTo>
                    <a:pt x="18277" y="19729"/>
                  </a:lnTo>
                  <a:lnTo>
                    <a:pt x="19108" y="19729"/>
                  </a:lnTo>
                  <a:lnTo>
                    <a:pt x="19108" y="20069"/>
                  </a:lnTo>
                  <a:lnTo>
                    <a:pt x="19108" y="21260"/>
                  </a:lnTo>
                  <a:lnTo>
                    <a:pt x="19108" y="21600"/>
                  </a:lnTo>
                  <a:lnTo>
                    <a:pt x="19108" y="19729"/>
                  </a:lnTo>
                  <a:lnTo>
                    <a:pt x="19938" y="19729"/>
                  </a:lnTo>
                  <a:lnTo>
                    <a:pt x="19938" y="20069"/>
                  </a:lnTo>
                  <a:lnTo>
                    <a:pt x="19938" y="21260"/>
                  </a:lnTo>
                  <a:lnTo>
                    <a:pt x="19938" y="21600"/>
                  </a:lnTo>
                  <a:lnTo>
                    <a:pt x="19938" y="19729"/>
                  </a:lnTo>
                  <a:moveTo>
                    <a:pt x="1495" y="1531"/>
                  </a:moveTo>
                  <a:lnTo>
                    <a:pt x="5982" y="1531"/>
                  </a:lnTo>
                  <a:lnTo>
                    <a:pt x="5982" y="18539"/>
                  </a:lnTo>
                  <a:lnTo>
                    <a:pt x="1495" y="18539"/>
                  </a:lnTo>
                  <a:lnTo>
                    <a:pt x="1495" y="1531"/>
                  </a:lnTo>
                  <a:moveTo>
                    <a:pt x="7311" y="1531"/>
                  </a:moveTo>
                  <a:lnTo>
                    <a:pt x="7975" y="1531"/>
                  </a:lnTo>
                  <a:lnTo>
                    <a:pt x="7975" y="8334"/>
                  </a:lnTo>
                  <a:lnTo>
                    <a:pt x="7311" y="8334"/>
                  </a:lnTo>
                  <a:lnTo>
                    <a:pt x="7311" y="1531"/>
                  </a:lnTo>
                  <a:moveTo>
                    <a:pt x="7145" y="9865"/>
                  </a:moveTo>
                  <a:lnTo>
                    <a:pt x="8142" y="9865"/>
                  </a:lnTo>
                  <a:lnTo>
                    <a:pt x="8142" y="10715"/>
                  </a:lnTo>
                  <a:lnTo>
                    <a:pt x="7145" y="10715"/>
                  </a:lnTo>
                  <a:lnTo>
                    <a:pt x="7145" y="9865"/>
                  </a:lnTo>
                  <a:moveTo>
                    <a:pt x="8972" y="1531"/>
                  </a:moveTo>
                  <a:lnTo>
                    <a:pt x="12462" y="1531"/>
                  </a:lnTo>
                  <a:lnTo>
                    <a:pt x="12462" y="5443"/>
                  </a:lnTo>
                  <a:lnTo>
                    <a:pt x="8972" y="5443"/>
                  </a:lnTo>
                  <a:lnTo>
                    <a:pt x="8972" y="1531"/>
                  </a:lnTo>
                  <a:moveTo>
                    <a:pt x="13625" y="1531"/>
                  </a:moveTo>
                  <a:lnTo>
                    <a:pt x="20271" y="1531"/>
                  </a:lnTo>
                  <a:lnTo>
                    <a:pt x="20271" y="5443"/>
                  </a:lnTo>
                  <a:lnTo>
                    <a:pt x="13625" y="5443"/>
                  </a:lnTo>
                  <a:lnTo>
                    <a:pt x="13625" y="1531"/>
                  </a:lnTo>
                  <a:moveTo>
                    <a:pt x="18609" y="6463"/>
                  </a:moveTo>
                  <a:lnTo>
                    <a:pt x="20437" y="6463"/>
                  </a:lnTo>
                  <a:lnTo>
                    <a:pt x="20437" y="10885"/>
                  </a:lnTo>
                  <a:lnTo>
                    <a:pt x="18609" y="10885"/>
                  </a:lnTo>
                  <a:lnTo>
                    <a:pt x="18609" y="6463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mainfrm"/>
            <p:cNvSpPr>
              <a:spLocks noEditPoints="1" noChangeArrowheads="1"/>
            </p:cNvSpPr>
            <p:nvPr/>
          </p:nvSpPr>
          <p:spPr bwMode="auto">
            <a:xfrm>
              <a:off x="3936" y="3360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0603 w 21600"/>
                <a:gd name="T9" fmla="*/ 21600 h 21600"/>
                <a:gd name="T10" fmla="*/ 10800 w 21600"/>
                <a:gd name="T11" fmla="*/ 21600 h 21600"/>
                <a:gd name="T12" fmla="*/ 1163 w 21600"/>
                <a:gd name="T13" fmla="*/ 21600 h 21600"/>
                <a:gd name="T14" fmla="*/ 0 w 21600"/>
                <a:gd name="T15" fmla="*/ 10800 h 21600"/>
                <a:gd name="T16" fmla="*/ 332 w 21600"/>
                <a:gd name="T17" fmla="*/ 22174 h 21600"/>
                <a:gd name="T18" fmla="*/ 21579 w 21600"/>
                <a:gd name="T19" fmla="*/ 279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21600" y="10885"/>
                  </a:moveTo>
                  <a:lnTo>
                    <a:pt x="21600" y="0"/>
                  </a:lnTo>
                  <a:lnTo>
                    <a:pt x="10634" y="0"/>
                  </a:lnTo>
                  <a:lnTo>
                    <a:pt x="0" y="0"/>
                  </a:lnTo>
                  <a:lnTo>
                    <a:pt x="0" y="10885"/>
                  </a:lnTo>
                  <a:lnTo>
                    <a:pt x="0" y="19729"/>
                  </a:lnTo>
                  <a:lnTo>
                    <a:pt x="1163" y="19729"/>
                  </a:lnTo>
                  <a:lnTo>
                    <a:pt x="1163" y="21600"/>
                  </a:lnTo>
                  <a:lnTo>
                    <a:pt x="10800" y="21600"/>
                  </a:lnTo>
                  <a:lnTo>
                    <a:pt x="20603" y="21600"/>
                  </a:lnTo>
                  <a:lnTo>
                    <a:pt x="20603" y="19729"/>
                  </a:lnTo>
                  <a:lnTo>
                    <a:pt x="21600" y="19729"/>
                  </a:lnTo>
                  <a:lnTo>
                    <a:pt x="21600" y="10885"/>
                  </a:lnTo>
                  <a:close/>
                </a:path>
                <a:path w="21600" h="21600" extrusionOk="0">
                  <a:moveTo>
                    <a:pt x="1163" y="19729"/>
                  </a:moveTo>
                  <a:lnTo>
                    <a:pt x="4320" y="19729"/>
                  </a:lnTo>
                  <a:lnTo>
                    <a:pt x="16449" y="19729"/>
                  </a:lnTo>
                  <a:lnTo>
                    <a:pt x="20603" y="19729"/>
                  </a:lnTo>
                  <a:lnTo>
                    <a:pt x="1163" y="19729"/>
                  </a:lnTo>
                  <a:moveTo>
                    <a:pt x="1495" y="2381"/>
                  </a:moveTo>
                  <a:lnTo>
                    <a:pt x="2160" y="2381"/>
                  </a:lnTo>
                  <a:lnTo>
                    <a:pt x="4985" y="2381"/>
                  </a:lnTo>
                  <a:lnTo>
                    <a:pt x="5982" y="2381"/>
                  </a:lnTo>
                  <a:lnTo>
                    <a:pt x="1495" y="2381"/>
                  </a:lnTo>
                  <a:lnTo>
                    <a:pt x="1495" y="3402"/>
                  </a:lnTo>
                  <a:lnTo>
                    <a:pt x="2160" y="3402"/>
                  </a:lnTo>
                  <a:lnTo>
                    <a:pt x="4985" y="3402"/>
                  </a:lnTo>
                  <a:lnTo>
                    <a:pt x="5982" y="3402"/>
                  </a:lnTo>
                  <a:lnTo>
                    <a:pt x="1495" y="3402"/>
                  </a:lnTo>
                  <a:lnTo>
                    <a:pt x="1495" y="4422"/>
                  </a:lnTo>
                  <a:lnTo>
                    <a:pt x="2160" y="4422"/>
                  </a:lnTo>
                  <a:lnTo>
                    <a:pt x="4985" y="4422"/>
                  </a:lnTo>
                  <a:lnTo>
                    <a:pt x="5982" y="4422"/>
                  </a:lnTo>
                  <a:lnTo>
                    <a:pt x="1495" y="4422"/>
                  </a:lnTo>
                  <a:lnTo>
                    <a:pt x="1495" y="5443"/>
                  </a:lnTo>
                  <a:lnTo>
                    <a:pt x="2160" y="5443"/>
                  </a:lnTo>
                  <a:lnTo>
                    <a:pt x="4985" y="5443"/>
                  </a:lnTo>
                  <a:lnTo>
                    <a:pt x="5982" y="5443"/>
                  </a:lnTo>
                  <a:lnTo>
                    <a:pt x="1495" y="5443"/>
                  </a:lnTo>
                  <a:lnTo>
                    <a:pt x="1495" y="6463"/>
                  </a:lnTo>
                  <a:lnTo>
                    <a:pt x="2160" y="6463"/>
                  </a:lnTo>
                  <a:lnTo>
                    <a:pt x="4985" y="6463"/>
                  </a:lnTo>
                  <a:lnTo>
                    <a:pt x="5982" y="6463"/>
                  </a:lnTo>
                  <a:lnTo>
                    <a:pt x="1495" y="6463"/>
                  </a:lnTo>
                  <a:lnTo>
                    <a:pt x="1495" y="7483"/>
                  </a:lnTo>
                  <a:lnTo>
                    <a:pt x="2160" y="7483"/>
                  </a:lnTo>
                  <a:lnTo>
                    <a:pt x="4985" y="7483"/>
                  </a:lnTo>
                  <a:lnTo>
                    <a:pt x="5982" y="7483"/>
                  </a:lnTo>
                  <a:lnTo>
                    <a:pt x="1495" y="7483"/>
                  </a:lnTo>
                  <a:lnTo>
                    <a:pt x="1495" y="8504"/>
                  </a:lnTo>
                  <a:lnTo>
                    <a:pt x="2160" y="8504"/>
                  </a:lnTo>
                  <a:lnTo>
                    <a:pt x="4985" y="8504"/>
                  </a:lnTo>
                  <a:lnTo>
                    <a:pt x="5982" y="8504"/>
                  </a:lnTo>
                  <a:lnTo>
                    <a:pt x="1495" y="8504"/>
                  </a:lnTo>
                  <a:lnTo>
                    <a:pt x="1495" y="9524"/>
                  </a:lnTo>
                  <a:lnTo>
                    <a:pt x="2160" y="9524"/>
                  </a:lnTo>
                  <a:lnTo>
                    <a:pt x="4985" y="9524"/>
                  </a:lnTo>
                  <a:lnTo>
                    <a:pt x="5982" y="9524"/>
                  </a:lnTo>
                  <a:lnTo>
                    <a:pt x="1495" y="9524"/>
                  </a:lnTo>
                  <a:lnTo>
                    <a:pt x="1495" y="10545"/>
                  </a:lnTo>
                  <a:lnTo>
                    <a:pt x="2160" y="10545"/>
                  </a:lnTo>
                  <a:lnTo>
                    <a:pt x="4985" y="10545"/>
                  </a:lnTo>
                  <a:lnTo>
                    <a:pt x="5982" y="10545"/>
                  </a:lnTo>
                  <a:lnTo>
                    <a:pt x="1495" y="10545"/>
                  </a:lnTo>
                  <a:lnTo>
                    <a:pt x="1495" y="11565"/>
                  </a:lnTo>
                  <a:lnTo>
                    <a:pt x="2160" y="11565"/>
                  </a:lnTo>
                  <a:lnTo>
                    <a:pt x="4985" y="11565"/>
                  </a:lnTo>
                  <a:lnTo>
                    <a:pt x="5982" y="11565"/>
                  </a:lnTo>
                  <a:lnTo>
                    <a:pt x="1495" y="11565"/>
                  </a:lnTo>
                  <a:lnTo>
                    <a:pt x="1495" y="12586"/>
                  </a:lnTo>
                  <a:lnTo>
                    <a:pt x="2160" y="12586"/>
                  </a:lnTo>
                  <a:lnTo>
                    <a:pt x="4985" y="12586"/>
                  </a:lnTo>
                  <a:lnTo>
                    <a:pt x="5982" y="12586"/>
                  </a:lnTo>
                  <a:lnTo>
                    <a:pt x="1495" y="12586"/>
                  </a:lnTo>
                  <a:lnTo>
                    <a:pt x="1495" y="13606"/>
                  </a:lnTo>
                  <a:lnTo>
                    <a:pt x="2160" y="13606"/>
                  </a:lnTo>
                  <a:lnTo>
                    <a:pt x="4985" y="13606"/>
                  </a:lnTo>
                  <a:lnTo>
                    <a:pt x="5982" y="13606"/>
                  </a:lnTo>
                  <a:lnTo>
                    <a:pt x="1495" y="13606"/>
                  </a:lnTo>
                  <a:lnTo>
                    <a:pt x="1495" y="14627"/>
                  </a:lnTo>
                  <a:lnTo>
                    <a:pt x="2160" y="14627"/>
                  </a:lnTo>
                  <a:lnTo>
                    <a:pt x="4985" y="14627"/>
                  </a:lnTo>
                  <a:lnTo>
                    <a:pt x="5982" y="14627"/>
                  </a:lnTo>
                  <a:lnTo>
                    <a:pt x="1495" y="14627"/>
                  </a:lnTo>
                  <a:lnTo>
                    <a:pt x="1495" y="15647"/>
                  </a:lnTo>
                  <a:lnTo>
                    <a:pt x="2160" y="15647"/>
                  </a:lnTo>
                  <a:lnTo>
                    <a:pt x="4985" y="15647"/>
                  </a:lnTo>
                  <a:lnTo>
                    <a:pt x="5982" y="15647"/>
                  </a:lnTo>
                  <a:lnTo>
                    <a:pt x="1495" y="15647"/>
                  </a:lnTo>
                  <a:lnTo>
                    <a:pt x="1495" y="16668"/>
                  </a:lnTo>
                  <a:lnTo>
                    <a:pt x="2160" y="16668"/>
                  </a:lnTo>
                  <a:lnTo>
                    <a:pt x="4985" y="16668"/>
                  </a:lnTo>
                  <a:lnTo>
                    <a:pt x="5982" y="16668"/>
                  </a:lnTo>
                  <a:lnTo>
                    <a:pt x="1495" y="16668"/>
                  </a:lnTo>
                  <a:lnTo>
                    <a:pt x="1495" y="17688"/>
                  </a:lnTo>
                  <a:lnTo>
                    <a:pt x="2160" y="17688"/>
                  </a:lnTo>
                  <a:lnTo>
                    <a:pt x="4985" y="17688"/>
                  </a:lnTo>
                  <a:lnTo>
                    <a:pt x="5982" y="17688"/>
                  </a:lnTo>
                  <a:lnTo>
                    <a:pt x="1495" y="17688"/>
                  </a:lnTo>
                  <a:moveTo>
                    <a:pt x="1994" y="19729"/>
                  </a:moveTo>
                  <a:lnTo>
                    <a:pt x="1994" y="20069"/>
                  </a:lnTo>
                  <a:lnTo>
                    <a:pt x="1994" y="21260"/>
                  </a:lnTo>
                  <a:lnTo>
                    <a:pt x="1994" y="21600"/>
                  </a:lnTo>
                  <a:lnTo>
                    <a:pt x="1994" y="19729"/>
                  </a:lnTo>
                  <a:lnTo>
                    <a:pt x="2658" y="19729"/>
                  </a:lnTo>
                  <a:lnTo>
                    <a:pt x="2658" y="20069"/>
                  </a:lnTo>
                  <a:lnTo>
                    <a:pt x="2658" y="21260"/>
                  </a:lnTo>
                  <a:lnTo>
                    <a:pt x="2658" y="21600"/>
                  </a:lnTo>
                  <a:lnTo>
                    <a:pt x="2658" y="19729"/>
                  </a:lnTo>
                  <a:lnTo>
                    <a:pt x="3489" y="19729"/>
                  </a:lnTo>
                  <a:lnTo>
                    <a:pt x="3489" y="20069"/>
                  </a:lnTo>
                  <a:lnTo>
                    <a:pt x="3489" y="21260"/>
                  </a:lnTo>
                  <a:lnTo>
                    <a:pt x="3489" y="21600"/>
                  </a:lnTo>
                  <a:lnTo>
                    <a:pt x="3489" y="19729"/>
                  </a:lnTo>
                  <a:lnTo>
                    <a:pt x="4320" y="19729"/>
                  </a:lnTo>
                  <a:lnTo>
                    <a:pt x="4320" y="20069"/>
                  </a:lnTo>
                  <a:lnTo>
                    <a:pt x="4320" y="21260"/>
                  </a:lnTo>
                  <a:lnTo>
                    <a:pt x="4320" y="21600"/>
                  </a:lnTo>
                  <a:lnTo>
                    <a:pt x="4320" y="19729"/>
                  </a:lnTo>
                  <a:lnTo>
                    <a:pt x="5151" y="19729"/>
                  </a:lnTo>
                  <a:lnTo>
                    <a:pt x="5151" y="20069"/>
                  </a:lnTo>
                  <a:lnTo>
                    <a:pt x="5151" y="21260"/>
                  </a:lnTo>
                  <a:lnTo>
                    <a:pt x="5151" y="21600"/>
                  </a:lnTo>
                  <a:lnTo>
                    <a:pt x="5151" y="19729"/>
                  </a:lnTo>
                  <a:lnTo>
                    <a:pt x="5982" y="19729"/>
                  </a:lnTo>
                  <a:lnTo>
                    <a:pt x="5982" y="20069"/>
                  </a:lnTo>
                  <a:lnTo>
                    <a:pt x="5982" y="21260"/>
                  </a:lnTo>
                  <a:lnTo>
                    <a:pt x="5982" y="21600"/>
                  </a:lnTo>
                  <a:lnTo>
                    <a:pt x="5982" y="19729"/>
                  </a:lnTo>
                  <a:lnTo>
                    <a:pt x="6812" y="19729"/>
                  </a:lnTo>
                  <a:lnTo>
                    <a:pt x="6812" y="20069"/>
                  </a:lnTo>
                  <a:lnTo>
                    <a:pt x="6812" y="21260"/>
                  </a:lnTo>
                  <a:lnTo>
                    <a:pt x="6812" y="21600"/>
                  </a:lnTo>
                  <a:lnTo>
                    <a:pt x="6812" y="19729"/>
                  </a:lnTo>
                  <a:lnTo>
                    <a:pt x="7643" y="19729"/>
                  </a:lnTo>
                  <a:lnTo>
                    <a:pt x="7643" y="20069"/>
                  </a:lnTo>
                  <a:lnTo>
                    <a:pt x="7643" y="21260"/>
                  </a:lnTo>
                  <a:lnTo>
                    <a:pt x="7643" y="21600"/>
                  </a:lnTo>
                  <a:lnTo>
                    <a:pt x="7643" y="19729"/>
                  </a:lnTo>
                  <a:lnTo>
                    <a:pt x="8474" y="19729"/>
                  </a:lnTo>
                  <a:lnTo>
                    <a:pt x="8474" y="20069"/>
                  </a:lnTo>
                  <a:lnTo>
                    <a:pt x="8474" y="21260"/>
                  </a:lnTo>
                  <a:lnTo>
                    <a:pt x="8474" y="21600"/>
                  </a:lnTo>
                  <a:lnTo>
                    <a:pt x="8474" y="19729"/>
                  </a:lnTo>
                  <a:lnTo>
                    <a:pt x="9305" y="19729"/>
                  </a:lnTo>
                  <a:lnTo>
                    <a:pt x="9305" y="20069"/>
                  </a:lnTo>
                  <a:lnTo>
                    <a:pt x="9305" y="21260"/>
                  </a:lnTo>
                  <a:lnTo>
                    <a:pt x="9305" y="21600"/>
                  </a:lnTo>
                  <a:lnTo>
                    <a:pt x="9305" y="19729"/>
                  </a:lnTo>
                  <a:lnTo>
                    <a:pt x="10135" y="19729"/>
                  </a:lnTo>
                  <a:lnTo>
                    <a:pt x="10135" y="20069"/>
                  </a:lnTo>
                  <a:lnTo>
                    <a:pt x="10135" y="21260"/>
                  </a:lnTo>
                  <a:lnTo>
                    <a:pt x="10135" y="21600"/>
                  </a:lnTo>
                  <a:lnTo>
                    <a:pt x="10135" y="19729"/>
                  </a:lnTo>
                  <a:lnTo>
                    <a:pt x="10966" y="19729"/>
                  </a:lnTo>
                  <a:lnTo>
                    <a:pt x="10966" y="20069"/>
                  </a:lnTo>
                  <a:lnTo>
                    <a:pt x="10966" y="21260"/>
                  </a:lnTo>
                  <a:lnTo>
                    <a:pt x="10966" y="21600"/>
                  </a:lnTo>
                  <a:lnTo>
                    <a:pt x="10966" y="19729"/>
                  </a:lnTo>
                  <a:lnTo>
                    <a:pt x="11797" y="19729"/>
                  </a:lnTo>
                  <a:lnTo>
                    <a:pt x="11797" y="20069"/>
                  </a:lnTo>
                  <a:lnTo>
                    <a:pt x="11797" y="21260"/>
                  </a:lnTo>
                  <a:lnTo>
                    <a:pt x="11797" y="21600"/>
                  </a:lnTo>
                  <a:lnTo>
                    <a:pt x="11797" y="19729"/>
                  </a:lnTo>
                  <a:lnTo>
                    <a:pt x="12462" y="19729"/>
                  </a:lnTo>
                  <a:lnTo>
                    <a:pt x="12462" y="20069"/>
                  </a:lnTo>
                  <a:lnTo>
                    <a:pt x="12462" y="21260"/>
                  </a:lnTo>
                  <a:lnTo>
                    <a:pt x="12462" y="21600"/>
                  </a:lnTo>
                  <a:lnTo>
                    <a:pt x="12462" y="19729"/>
                  </a:lnTo>
                  <a:lnTo>
                    <a:pt x="13292" y="19729"/>
                  </a:lnTo>
                  <a:lnTo>
                    <a:pt x="13292" y="20069"/>
                  </a:lnTo>
                  <a:lnTo>
                    <a:pt x="13292" y="21260"/>
                  </a:lnTo>
                  <a:lnTo>
                    <a:pt x="13292" y="21600"/>
                  </a:lnTo>
                  <a:lnTo>
                    <a:pt x="13292" y="19729"/>
                  </a:lnTo>
                  <a:lnTo>
                    <a:pt x="14123" y="19729"/>
                  </a:lnTo>
                  <a:lnTo>
                    <a:pt x="14123" y="20069"/>
                  </a:lnTo>
                  <a:lnTo>
                    <a:pt x="14123" y="21260"/>
                  </a:lnTo>
                  <a:lnTo>
                    <a:pt x="14123" y="21600"/>
                  </a:lnTo>
                  <a:lnTo>
                    <a:pt x="14123" y="19729"/>
                  </a:lnTo>
                  <a:lnTo>
                    <a:pt x="14954" y="19729"/>
                  </a:lnTo>
                  <a:lnTo>
                    <a:pt x="14954" y="20069"/>
                  </a:lnTo>
                  <a:lnTo>
                    <a:pt x="14954" y="21260"/>
                  </a:lnTo>
                  <a:lnTo>
                    <a:pt x="14954" y="21600"/>
                  </a:lnTo>
                  <a:lnTo>
                    <a:pt x="14954" y="19729"/>
                  </a:lnTo>
                  <a:lnTo>
                    <a:pt x="15785" y="19729"/>
                  </a:lnTo>
                  <a:lnTo>
                    <a:pt x="15785" y="20069"/>
                  </a:lnTo>
                  <a:lnTo>
                    <a:pt x="15785" y="21260"/>
                  </a:lnTo>
                  <a:lnTo>
                    <a:pt x="15785" y="21600"/>
                  </a:lnTo>
                  <a:lnTo>
                    <a:pt x="15785" y="19729"/>
                  </a:lnTo>
                  <a:lnTo>
                    <a:pt x="16615" y="19729"/>
                  </a:lnTo>
                  <a:lnTo>
                    <a:pt x="16615" y="20069"/>
                  </a:lnTo>
                  <a:lnTo>
                    <a:pt x="16615" y="21260"/>
                  </a:lnTo>
                  <a:lnTo>
                    <a:pt x="16615" y="21600"/>
                  </a:lnTo>
                  <a:lnTo>
                    <a:pt x="16615" y="19729"/>
                  </a:lnTo>
                  <a:lnTo>
                    <a:pt x="17446" y="19729"/>
                  </a:lnTo>
                  <a:lnTo>
                    <a:pt x="17446" y="20069"/>
                  </a:lnTo>
                  <a:lnTo>
                    <a:pt x="17446" y="21260"/>
                  </a:lnTo>
                  <a:lnTo>
                    <a:pt x="17446" y="21600"/>
                  </a:lnTo>
                  <a:lnTo>
                    <a:pt x="17446" y="19729"/>
                  </a:lnTo>
                  <a:lnTo>
                    <a:pt x="18277" y="19729"/>
                  </a:lnTo>
                  <a:lnTo>
                    <a:pt x="18277" y="20069"/>
                  </a:lnTo>
                  <a:lnTo>
                    <a:pt x="18277" y="21260"/>
                  </a:lnTo>
                  <a:lnTo>
                    <a:pt x="18277" y="21600"/>
                  </a:lnTo>
                  <a:lnTo>
                    <a:pt x="18277" y="19729"/>
                  </a:lnTo>
                  <a:lnTo>
                    <a:pt x="19108" y="19729"/>
                  </a:lnTo>
                  <a:lnTo>
                    <a:pt x="19108" y="20069"/>
                  </a:lnTo>
                  <a:lnTo>
                    <a:pt x="19108" y="21260"/>
                  </a:lnTo>
                  <a:lnTo>
                    <a:pt x="19108" y="21600"/>
                  </a:lnTo>
                  <a:lnTo>
                    <a:pt x="19108" y="19729"/>
                  </a:lnTo>
                  <a:lnTo>
                    <a:pt x="19938" y="19729"/>
                  </a:lnTo>
                  <a:lnTo>
                    <a:pt x="19938" y="20069"/>
                  </a:lnTo>
                  <a:lnTo>
                    <a:pt x="19938" y="21260"/>
                  </a:lnTo>
                  <a:lnTo>
                    <a:pt x="19938" y="21600"/>
                  </a:lnTo>
                  <a:lnTo>
                    <a:pt x="19938" y="19729"/>
                  </a:lnTo>
                  <a:moveTo>
                    <a:pt x="1495" y="1531"/>
                  </a:moveTo>
                  <a:lnTo>
                    <a:pt x="5982" y="1531"/>
                  </a:lnTo>
                  <a:lnTo>
                    <a:pt x="5982" y="18539"/>
                  </a:lnTo>
                  <a:lnTo>
                    <a:pt x="1495" y="18539"/>
                  </a:lnTo>
                  <a:lnTo>
                    <a:pt x="1495" y="1531"/>
                  </a:lnTo>
                  <a:moveTo>
                    <a:pt x="7311" y="1531"/>
                  </a:moveTo>
                  <a:lnTo>
                    <a:pt x="7975" y="1531"/>
                  </a:lnTo>
                  <a:lnTo>
                    <a:pt x="7975" y="8334"/>
                  </a:lnTo>
                  <a:lnTo>
                    <a:pt x="7311" y="8334"/>
                  </a:lnTo>
                  <a:lnTo>
                    <a:pt x="7311" y="1531"/>
                  </a:lnTo>
                  <a:moveTo>
                    <a:pt x="7145" y="9865"/>
                  </a:moveTo>
                  <a:lnTo>
                    <a:pt x="8142" y="9865"/>
                  </a:lnTo>
                  <a:lnTo>
                    <a:pt x="8142" y="10715"/>
                  </a:lnTo>
                  <a:lnTo>
                    <a:pt x="7145" y="10715"/>
                  </a:lnTo>
                  <a:lnTo>
                    <a:pt x="7145" y="9865"/>
                  </a:lnTo>
                  <a:moveTo>
                    <a:pt x="8972" y="1531"/>
                  </a:moveTo>
                  <a:lnTo>
                    <a:pt x="12462" y="1531"/>
                  </a:lnTo>
                  <a:lnTo>
                    <a:pt x="12462" y="5443"/>
                  </a:lnTo>
                  <a:lnTo>
                    <a:pt x="8972" y="5443"/>
                  </a:lnTo>
                  <a:lnTo>
                    <a:pt x="8972" y="1531"/>
                  </a:lnTo>
                  <a:moveTo>
                    <a:pt x="13625" y="1531"/>
                  </a:moveTo>
                  <a:lnTo>
                    <a:pt x="20271" y="1531"/>
                  </a:lnTo>
                  <a:lnTo>
                    <a:pt x="20271" y="5443"/>
                  </a:lnTo>
                  <a:lnTo>
                    <a:pt x="13625" y="5443"/>
                  </a:lnTo>
                  <a:lnTo>
                    <a:pt x="13625" y="1531"/>
                  </a:lnTo>
                  <a:moveTo>
                    <a:pt x="18609" y="6463"/>
                  </a:moveTo>
                  <a:lnTo>
                    <a:pt x="20437" y="6463"/>
                  </a:lnTo>
                  <a:lnTo>
                    <a:pt x="20437" y="10885"/>
                  </a:lnTo>
                  <a:lnTo>
                    <a:pt x="18609" y="10885"/>
                  </a:lnTo>
                  <a:lnTo>
                    <a:pt x="18609" y="6463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mainfrm"/>
            <p:cNvSpPr>
              <a:spLocks noEditPoints="1" noChangeArrowheads="1"/>
            </p:cNvSpPr>
            <p:nvPr/>
          </p:nvSpPr>
          <p:spPr bwMode="auto">
            <a:xfrm>
              <a:off x="3936" y="2592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0603 w 21600"/>
                <a:gd name="T9" fmla="*/ 21600 h 21600"/>
                <a:gd name="T10" fmla="*/ 10800 w 21600"/>
                <a:gd name="T11" fmla="*/ 21600 h 21600"/>
                <a:gd name="T12" fmla="*/ 1163 w 21600"/>
                <a:gd name="T13" fmla="*/ 21600 h 21600"/>
                <a:gd name="T14" fmla="*/ 0 w 21600"/>
                <a:gd name="T15" fmla="*/ 10800 h 21600"/>
                <a:gd name="T16" fmla="*/ 332 w 21600"/>
                <a:gd name="T17" fmla="*/ 22174 h 21600"/>
                <a:gd name="T18" fmla="*/ 21579 w 21600"/>
                <a:gd name="T19" fmla="*/ 279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21600" y="10885"/>
                  </a:moveTo>
                  <a:lnTo>
                    <a:pt x="21600" y="0"/>
                  </a:lnTo>
                  <a:lnTo>
                    <a:pt x="10634" y="0"/>
                  </a:lnTo>
                  <a:lnTo>
                    <a:pt x="0" y="0"/>
                  </a:lnTo>
                  <a:lnTo>
                    <a:pt x="0" y="10885"/>
                  </a:lnTo>
                  <a:lnTo>
                    <a:pt x="0" y="19729"/>
                  </a:lnTo>
                  <a:lnTo>
                    <a:pt x="1163" y="19729"/>
                  </a:lnTo>
                  <a:lnTo>
                    <a:pt x="1163" y="21600"/>
                  </a:lnTo>
                  <a:lnTo>
                    <a:pt x="10800" y="21600"/>
                  </a:lnTo>
                  <a:lnTo>
                    <a:pt x="20603" y="21600"/>
                  </a:lnTo>
                  <a:lnTo>
                    <a:pt x="20603" y="19729"/>
                  </a:lnTo>
                  <a:lnTo>
                    <a:pt x="21600" y="19729"/>
                  </a:lnTo>
                  <a:lnTo>
                    <a:pt x="21600" y="10885"/>
                  </a:lnTo>
                  <a:close/>
                </a:path>
                <a:path w="21600" h="21600" extrusionOk="0">
                  <a:moveTo>
                    <a:pt x="1163" y="19729"/>
                  </a:moveTo>
                  <a:lnTo>
                    <a:pt x="4320" y="19729"/>
                  </a:lnTo>
                  <a:lnTo>
                    <a:pt x="16449" y="19729"/>
                  </a:lnTo>
                  <a:lnTo>
                    <a:pt x="20603" y="19729"/>
                  </a:lnTo>
                  <a:lnTo>
                    <a:pt x="1163" y="19729"/>
                  </a:lnTo>
                  <a:moveTo>
                    <a:pt x="1495" y="2381"/>
                  </a:moveTo>
                  <a:lnTo>
                    <a:pt x="2160" y="2381"/>
                  </a:lnTo>
                  <a:lnTo>
                    <a:pt x="4985" y="2381"/>
                  </a:lnTo>
                  <a:lnTo>
                    <a:pt x="5982" y="2381"/>
                  </a:lnTo>
                  <a:lnTo>
                    <a:pt x="1495" y="2381"/>
                  </a:lnTo>
                  <a:lnTo>
                    <a:pt x="1495" y="3402"/>
                  </a:lnTo>
                  <a:lnTo>
                    <a:pt x="2160" y="3402"/>
                  </a:lnTo>
                  <a:lnTo>
                    <a:pt x="4985" y="3402"/>
                  </a:lnTo>
                  <a:lnTo>
                    <a:pt x="5982" y="3402"/>
                  </a:lnTo>
                  <a:lnTo>
                    <a:pt x="1495" y="3402"/>
                  </a:lnTo>
                  <a:lnTo>
                    <a:pt x="1495" y="4422"/>
                  </a:lnTo>
                  <a:lnTo>
                    <a:pt x="2160" y="4422"/>
                  </a:lnTo>
                  <a:lnTo>
                    <a:pt x="4985" y="4422"/>
                  </a:lnTo>
                  <a:lnTo>
                    <a:pt x="5982" y="4422"/>
                  </a:lnTo>
                  <a:lnTo>
                    <a:pt x="1495" y="4422"/>
                  </a:lnTo>
                  <a:lnTo>
                    <a:pt x="1495" y="5443"/>
                  </a:lnTo>
                  <a:lnTo>
                    <a:pt x="2160" y="5443"/>
                  </a:lnTo>
                  <a:lnTo>
                    <a:pt x="4985" y="5443"/>
                  </a:lnTo>
                  <a:lnTo>
                    <a:pt x="5982" y="5443"/>
                  </a:lnTo>
                  <a:lnTo>
                    <a:pt x="1495" y="5443"/>
                  </a:lnTo>
                  <a:lnTo>
                    <a:pt x="1495" y="6463"/>
                  </a:lnTo>
                  <a:lnTo>
                    <a:pt x="2160" y="6463"/>
                  </a:lnTo>
                  <a:lnTo>
                    <a:pt x="4985" y="6463"/>
                  </a:lnTo>
                  <a:lnTo>
                    <a:pt x="5982" y="6463"/>
                  </a:lnTo>
                  <a:lnTo>
                    <a:pt x="1495" y="6463"/>
                  </a:lnTo>
                  <a:lnTo>
                    <a:pt x="1495" y="7483"/>
                  </a:lnTo>
                  <a:lnTo>
                    <a:pt x="2160" y="7483"/>
                  </a:lnTo>
                  <a:lnTo>
                    <a:pt x="4985" y="7483"/>
                  </a:lnTo>
                  <a:lnTo>
                    <a:pt x="5982" y="7483"/>
                  </a:lnTo>
                  <a:lnTo>
                    <a:pt x="1495" y="7483"/>
                  </a:lnTo>
                  <a:lnTo>
                    <a:pt x="1495" y="8504"/>
                  </a:lnTo>
                  <a:lnTo>
                    <a:pt x="2160" y="8504"/>
                  </a:lnTo>
                  <a:lnTo>
                    <a:pt x="4985" y="8504"/>
                  </a:lnTo>
                  <a:lnTo>
                    <a:pt x="5982" y="8504"/>
                  </a:lnTo>
                  <a:lnTo>
                    <a:pt x="1495" y="8504"/>
                  </a:lnTo>
                  <a:lnTo>
                    <a:pt x="1495" y="9524"/>
                  </a:lnTo>
                  <a:lnTo>
                    <a:pt x="2160" y="9524"/>
                  </a:lnTo>
                  <a:lnTo>
                    <a:pt x="4985" y="9524"/>
                  </a:lnTo>
                  <a:lnTo>
                    <a:pt x="5982" y="9524"/>
                  </a:lnTo>
                  <a:lnTo>
                    <a:pt x="1495" y="9524"/>
                  </a:lnTo>
                  <a:lnTo>
                    <a:pt x="1495" y="10545"/>
                  </a:lnTo>
                  <a:lnTo>
                    <a:pt x="2160" y="10545"/>
                  </a:lnTo>
                  <a:lnTo>
                    <a:pt x="4985" y="10545"/>
                  </a:lnTo>
                  <a:lnTo>
                    <a:pt x="5982" y="10545"/>
                  </a:lnTo>
                  <a:lnTo>
                    <a:pt x="1495" y="10545"/>
                  </a:lnTo>
                  <a:lnTo>
                    <a:pt x="1495" y="11565"/>
                  </a:lnTo>
                  <a:lnTo>
                    <a:pt x="2160" y="11565"/>
                  </a:lnTo>
                  <a:lnTo>
                    <a:pt x="4985" y="11565"/>
                  </a:lnTo>
                  <a:lnTo>
                    <a:pt x="5982" y="11565"/>
                  </a:lnTo>
                  <a:lnTo>
                    <a:pt x="1495" y="11565"/>
                  </a:lnTo>
                  <a:lnTo>
                    <a:pt x="1495" y="12586"/>
                  </a:lnTo>
                  <a:lnTo>
                    <a:pt x="2160" y="12586"/>
                  </a:lnTo>
                  <a:lnTo>
                    <a:pt x="4985" y="12586"/>
                  </a:lnTo>
                  <a:lnTo>
                    <a:pt x="5982" y="12586"/>
                  </a:lnTo>
                  <a:lnTo>
                    <a:pt x="1495" y="12586"/>
                  </a:lnTo>
                  <a:lnTo>
                    <a:pt x="1495" y="13606"/>
                  </a:lnTo>
                  <a:lnTo>
                    <a:pt x="2160" y="13606"/>
                  </a:lnTo>
                  <a:lnTo>
                    <a:pt x="4985" y="13606"/>
                  </a:lnTo>
                  <a:lnTo>
                    <a:pt x="5982" y="13606"/>
                  </a:lnTo>
                  <a:lnTo>
                    <a:pt x="1495" y="13606"/>
                  </a:lnTo>
                  <a:lnTo>
                    <a:pt x="1495" y="14627"/>
                  </a:lnTo>
                  <a:lnTo>
                    <a:pt x="2160" y="14627"/>
                  </a:lnTo>
                  <a:lnTo>
                    <a:pt x="4985" y="14627"/>
                  </a:lnTo>
                  <a:lnTo>
                    <a:pt x="5982" y="14627"/>
                  </a:lnTo>
                  <a:lnTo>
                    <a:pt x="1495" y="14627"/>
                  </a:lnTo>
                  <a:lnTo>
                    <a:pt x="1495" y="15647"/>
                  </a:lnTo>
                  <a:lnTo>
                    <a:pt x="2160" y="15647"/>
                  </a:lnTo>
                  <a:lnTo>
                    <a:pt x="4985" y="15647"/>
                  </a:lnTo>
                  <a:lnTo>
                    <a:pt x="5982" y="15647"/>
                  </a:lnTo>
                  <a:lnTo>
                    <a:pt x="1495" y="15647"/>
                  </a:lnTo>
                  <a:lnTo>
                    <a:pt x="1495" y="16668"/>
                  </a:lnTo>
                  <a:lnTo>
                    <a:pt x="2160" y="16668"/>
                  </a:lnTo>
                  <a:lnTo>
                    <a:pt x="4985" y="16668"/>
                  </a:lnTo>
                  <a:lnTo>
                    <a:pt x="5982" y="16668"/>
                  </a:lnTo>
                  <a:lnTo>
                    <a:pt x="1495" y="16668"/>
                  </a:lnTo>
                  <a:lnTo>
                    <a:pt x="1495" y="17688"/>
                  </a:lnTo>
                  <a:lnTo>
                    <a:pt x="2160" y="17688"/>
                  </a:lnTo>
                  <a:lnTo>
                    <a:pt x="4985" y="17688"/>
                  </a:lnTo>
                  <a:lnTo>
                    <a:pt x="5982" y="17688"/>
                  </a:lnTo>
                  <a:lnTo>
                    <a:pt x="1495" y="17688"/>
                  </a:lnTo>
                  <a:moveTo>
                    <a:pt x="1994" y="19729"/>
                  </a:moveTo>
                  <a:lnTo>
                    <a:pt x="1994" y="20069"/>
                  </a:lnTo>
                  <a:lnTo>
                    <a:pt x="1994" y="21260"/>
                  </a:lnTo>
                  <a:lnTo>
                    <a:pt x="1994" y="21600"/>
                  </a:lnTo>
                  <a:lnTo>
                    <a:pt x="1994" y="19729"/>
                  </a:lnTo>
                  <a:lnTo>
                    <a:pt x="2658" y="19729"/>
                  </a:lnTo>
                  <a:lnTo>
                    <a:pt x="2658" y="20069"/>
                  </a:lnTo>
                  <a:lnTo>
                    <a:pt x="2658" y="21260"/>
                  </a:lnTo>
                  <a:lnTo>
                    <a:pt x="2658" y="21600"/>
                  </a:lnTo>
                  <a:lnTo>
                    <a:pt x="2658" y="19729"/>
                  </a:lnTo>
                  <a:lnTo>
                    <a:pt x="3489" y="19729"/>
                  </a:lnTo>
                  <a:lnTo>
                    <a:pt x="3489" y="20069"/>
                  </a:lnTo>
                  <a:lnTo>
                    <a:pt x="3489" y="21260"/>
                  </a:lnTo>
                  <a:lnTo>
                    <a:pt x="3489" y="21600"/>
                  </a:lnTo>
                  <a:lnTo>
                    <a:pt x="3489" y="19729"/>
                  </a:lnTo>
                  <a:lnTo>
                    <a:pt x="4320" y="19729"/>
                  </a:lnTo>
                  <a:lnTo>
                    <a:pt x="4320" y="20069"/>
                  </a:lnTo>
                  <a:lnTo>
                    <a:pt x="4320" y="21260"/>
                  </a:lnTo>
                  <a:lnTo>
                    <a:pt x="4320" y="21600"/>
                  </a:lnTo>
                  <a:lnTo>
                    <a:pt x="4320" y="19729"/>
                  </a:lnTo>
                  <a:lnTo>
                    <a:pt x="5151" y="19729"/>
                  </a:lnTo>
                  <a:lnTo>
                    <a:pt x="5151" y="20069"/>
                  </a:lnTo>
                  <a:lnTo>
                    <a:pt x="5151" y="21260"/>
                  </a:lnTo>
                  <a:lnTo>
                    <a:pt x="5151" y="21600"/>
                  </a:lnTo>
                  <a:lnTo>
                    <a:pt x="5151" y="19729"/>
                  </a:lnTo>
                  <a:lnTo>
                    <a:pt x="5982" y="19729"/>
                  </a:lnTo>
                  <a:lnTo>
                    <a:pt x="5982" y="20069"/>
                  </a:lnTo>
                  <a:lnTo>
                    <a:pt x="5982" y="21260"/>
                  </a:lnTo>
                  <a:lnTo>
                    <a:pt x="5982" y="21600"/>
                  </a:lnTo>
                  <a:lnTo>
                    <a:pt x="5982" y="19729"/>
                  </a:lnTo>
                  <a:lnTo>
                    <a:pt x="6812" y="19729"/>
                  </a:lnTo>
                  <a:lnTo>
                    <a:pt x="6812" y="20069"/>
                  </a:lnTo>
                  <a:lnTo>
                    <a:pt x="6812" y="21260"/>
                  </a:lnTo>
                  <a:lnTo>
                    <a:pt x="6812" y="21600"/>
                  </a:lnTo>
                  <a:lnTo>
                    <a:pt x="6812" y="19729"/>
                  </a:lnTo>
                  <a:lnTo>
                    <a:pt x="7643" y="19729"/>
                  </a:lnTo>
                  <a:lnTo>
                    <a:pt x="7643" y="20069"/>
                  </a:lnTo>
                  <a:lnTo>
                    <a:pt x="7643" y="21260"/>
                  </a:lnTo>
                  <a:lnTo>
                    <a:pt x="7643" y="21600"/>
                  </a:lnTo>
                  <a:lnTo>
                    <a:pt x="7643" y="19729"/>
                  </a:lnTo>
                  <a:lnTo>
                    <a:pt x="8474" y="19729"/>
                  </a:lnTo>
                  <a:lnTo>
                    <a:pt x="8474" y="20069"/>
                  </a:lnTo>
                  <a:lnTo>
                    <a:pt x="8474" y="21260"/>
                  </a:lnTo>
                  <a:lnTo>
                    <a:pt x="8474" y="21600"/>
                  </a:lnTo>
                  <a:lnTo>
                    <a:pt x="8474" y="19729"/>
                  </a:lnTo>
                  <a:lnTo>
                    <a:pt x="9305" y="19729"/>
                  </a:lnTo>
                  <a:lnTo>
                    <a:pt x="9305" y="20069"/>
                  </a:lnTo>
                  <a:lnTo>
                    <a:pt x="9305" y="21260"/>
                  </a:lnTo>
                  <a:lnTo>
                    <a:pt x="9305" y="21600"/>
                  </a:lnTo>
                  <a:lnTo>
                    <a:pt x="9305" y="19729"/>
                  </a:lnTo>
                  <a:lnTo>
                    <a:pt x="10135" y="19729"/>
                  </a:lnTo>
                  <a:lnTo>
                    <a:pt x="10135" y="20069"/>
                  </a:lnTo>
                  <a:lnTo>
                    <a:pt x="10135" y="21260"/>
                  </a:lnTo>
                  <a:lnTo>
                    <a:pt x="10135" y="21600"/>
                  </a:lnTo>
                  <a:lnTo>
                    <a:pt x="10135" y="19729"/>
                  </a:lnTo>
                  <a:lnTo>
                    <a:pt x="10966" y="19729"/>
                  </a:lnTo>
                  <a:lnTo>
                    <a:pt x="10966" y="20069"/>
                  </a:lnTo>
                  <a:lnTo>
                    <a:pt x="10966" y="21260"/>
                  </a:lnTo>
                  <a:lnTo>
                    <a:pt x="10966" y="21600"/>
                  </a:lnTo>
                  <a:lnTo>
                    <a:pt x="10966" y="19729"/>
                  </a:lnTo>
                  <a:lnTo>
                    <a:pt x="11797" y="19729"/>
                  </a:lnTo>
                  <a:lnTo>
                    <a:pt x="11797" y="20069"/>
                  </a:lnTo>
                  <a:lnTo>
                    <a:pt x="11797" y="21260"/>
                  </a:lnTo>
                  <a:lnTo>
                    <a:pt x="11797" y="21600"/>
                  </a:lnTo>
                  <a:lnTo>
                    <a:pt x="11797" y="19729"/>
                  </a:lnTo>
                  <a:lnTo>
                    <a:pt x="12462" y="19729"/>
                  </a:lnTo>
                  <a:lnTo>
                    <a:pt x="12462" y="20069"/>
                  </a:lnTo>
                  <a:lnTo>
                    <a:pt x="12462" y="21260"/>
                  </a:lnTo>
                  <a:lnTo>
                    <a:pt x="12462" y="21600"/>
                  </a:lnTo>
                  <a:lnTo>
                    <a:pt x="12462" y="19729"/>
                  </a:lnTo>
                  <a:lnTo>
                    <a:pt x="13292" y="19729"/>
                  </a:lnTo>
                  <a:lnTo>
                    <a:pt x="13292" y="20069"/>
                  </a:lnTo>
                  <a:lnTo>
                    <a:pt x="13292" y="21260"/>
                  </a:lnTo>
                  <a:lnTo>
                    <a:pt x="13292" y="21600"/>
                  </a:lnTo>
                  <a:lnTo>
                    <a:pt x="13292" y="19729"/>
                  </a:lnTo>
                  <a:lnTo>
                    <a:pt x="14123" y="19729"/>
                  </a:lnTo>
                  <a:lnTo>
                    <a:pt x="14123" y="20069"/>
                  </a:lnTo>
                  <a:lnTo>
                    <a:pt x="14123" y="21260"/>
                  </a:lnTo>
                  <a:lnTo>
                    <a:pt x="14123" y="21600"/>
                  </a:lnTo>
                  <a:lnTo>
                    <a:pt x="14123" y="19729"/>
                  </a:lnTo>
                  <a:lnTo>
                    <a:pt x="14954" y="19729"/>
                  </a:lnTo>
                  <a:lnTo>
                    <a:pt x="14954" y="20069"/>
                  </a:lnTo>
                  <a:lnTo>
                    <a:pt x="14954" y="21260"/>
                  </a:lnTo>
                  <a:lnTo>
                    <a:pt x="14954" y="21600"/>
                  </a:lnTo>
                  <a:lnTo>
                    <a:pt x="14954" y="19729"/>
                  </a:lnTo>
                  <a:lnTo>
                    <a:pt x="15785" y="19729"/>
                  </a:lnTo>
                  <a:lnTo>
                    <a:pt x="15785" y="20069"/>
                  </a:lnTo>
                  <a:lnTo>
                    <a:pt x="15785" y="21260"/>
                  </a:lnTo>
                  <a:lnTo>
                    <a:pt x="15785" y="21600"/>
                  </a:lnTo>
                  <a:lnTo>
                    <a:pt x="15785" y="19729"/>
                  </a:lnTo>
                  <a:lnTo>
                    <a:pt x="16615" y="19729"/>
                  </a:lnTo>
                  <a:lnTo>
                    <a:pt x="16615" y="20069"/>
                  </a:lnTo>
                  <a:lnTo>
                    <a:pt x="16615" y="21260"/>
                  </a:lnTo>
                  <a:lnTo>
                    <a:pt x="16615" y="21600"/>
                  </a:lnTo>
                  <a:lnTo>
                    <a:pt x="16615" y="19729"/>
                  </a:lnTo>
                  <a:lnTo>
                    <a:pt x="17446" y="19729"/>
                  </a:lnTo>
                  <a:lnTo>
                    <a:pt x="17446" y="20069"/>
                  </a:lnTo>
                  <a:lnTo>
                    <a:pt x="17446" y="21260"/>
                  </a:lnTo>
                  <a:lnTo>
                    <a:pt x="17446" y="21600"/>
                  </a:lnTo>
                  <a:lnTo>
                    <a:pt x="17446" y="19729"/>
                  </a:lnTo>
                  <a:lnTo>
                    <a:pt x="18277" y="19729"/>
                  </a:lnTo>
                  <a:lnTo>
                    <a:pt x="18277" y="20069"/>
                  </a:lnTo>
                  <a:lnTo>
                    <a:pt x="18277" y="21260"/>
                  </a:lnTo>
                  <a:lnTo>
                    <a:pt x="18277" y="21600"/>
                  </a:lnTo>
                  <a:lnTo>
                    <a:pt x="18277" y="19729"/>
                  </a:lnTo>
                  <a:lnTo>
                    <a:pt x="19108" y="19729"/>
                  </a:lnTo>
                  <a:lnTo>
                    <a:pt x="19108" y="20069"/>
                  </a:lnTo>
                  <a:lnTo>
                    <a:pt x="19108" y="21260"/>
                  </a:lnTo>
                  <a:lnTo>
                    <a:pt x="19108" y="21600"/>
                  </a:lnTo>
                  <a:lnTo>
                    <a:pt x="19108" y="19729"/>
                  </a:lnTo>
                  <a:lnTo>
                    <a:pt x="19938" y="19729"/>
                  </a:lnTo>
                  <a:lnTo>
                    <a:pt x="19938" y="20069"/>
                  </a:lnTo>
                  <a:lnTo>
                    <a:pt x="19938" y="21260"/>
                  </a:lnTo>
                  <a:lnTo>
                    <a:pt x="19938" y="21600"/>
                  </a:lnTo>
                  <a:lnTo>
                    <a:pt x="19938" y="19729"/>
                  </a:lnTo>
                  <a:moveTo>
                    <a:pt x="1495" y="1531"/>
                  </a:moveTo>
                  <a:lnTo>
                    <a:pt x="5982" y="1531"/>
                  </a:lnTo>
                  <a:lnTo>
                    <a:pt x="5982" y="18539"/>
                  </a:lnTo>
                  <a:lnTo>
                    <a:pt x="1495" y="18539"/>
                  </a:lnTo>
                  <a:lnTo>
                    <a:pt x="1495" y="1531"/>
                  </a:lnTo>
                  <a:moveTo>
                    <a:pt x="7311" y="1531"/>
                  </a:moveTo>
                  <a:lnTo>
                    <a:pt x="7975" y="1531"/>
                  </a:lnTo>
                  <a:lnTo>
                    <a:pt x="7975" y="8334"/>
                  </a:lnTo>
                  <a:lnTo>
                    <a:pt x="7311" y="8334"/>
                  </a:lnTo>
                  <a:lnTo>
                    <a:pt x="7311" y="1531"/>
                  </a:lnTo>
                  <a:moveTo>
                    <a:pt x="7145" y="9865"/>
                  </a:moveTo>
                  <a:lnTo>
                    <a:pt x="8142" y="9865"/>
                  </a:lnTo>
                  <a:lnTo>
                    <a:pt x="8142" y="10715"/>
                  </a:lnTo>
                  <a:lnTo>
                    <a:pt x="7145" y="10715"/>
                  </a:lnTo>
                  <a:lnTo>
                    <a:pt x="7145" y="9865"/>
                  </a:lnTo>
                  <a:moveTo>
                    <a:pt x="8972" y="1531"/>
                  </a:moveTo>
                  <a:lnTo>
                    <a:pt x="12462" y="1531"/>
                  </a:lnTo>
                  <a:lnTo>
                    <a:pt x="12462" y="5443"/>
                  </a:lnTo>
                  <a:lnTo>
                    <a:pt x="8972" y="5443"/>
                  </a:lnTo>
                  <a:lnTo>
                    <a:pt x="8972" y="1531"/>
                  </a:lnTo>
                  <a:moveTo>
                    <a:pt x="13625" y="1531"/>
                  </a:moveTo>
                  <a:lnTo>
                    <a:pt x="20271" y="1531"/>
                  </a:lnTo>
                  <a:lnTo>
                    <a:pt x="20271" y="5443"/>
                  </a:lnTo>
                  <a:lnTo>
                    <a:pt x="13625" y="5443"/>
                  </a:lnTo>
                  <a:lnTo>
                    <a:pt x="13625" y="1531"/>
                  </a:lnTo>
                  <a:moveTo>
                    <a:pt x="18609" y="6463"/>
                  </a:moveTo>
                  <a:lnTo>
                    <a:pt x="20437" y="6463"/>
                  </a:lnTo>
                  <a:lnTo>
                    <a:pt x="20437" y="10885"/>
                  </a:lnTo>
                  <a:lnTo>
                    <a:pt x="18609" y="10885"/>
                  </a:lnTo>
                  <a:lnTo>
                    <a:pt x="18609" y="6463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mainfrm"/>
            <p:cNvSpPr>
              <a:spLocks noEditPoints="1" noChangeArrowheads="1"/>
            </p:cNvSpPr>
            <p:nvPr/>
          </p:nvSpPr>
          <p:spPr bwMode="auto">
            <a:xfrm>
              <a:off x="3936" y="2256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0603 w 21600"/>
                <a:gd name="T9" fmla="*/ 21600 h 21600"/>
                <a:gd name="T10" fmla="*/ 10800 w 21600"/>
                <a:gd name="T11" fmla="*/ 21600 h 21600"/>
                <a:gd name="T12" fmla="*/ 1163 w 21600"/>
                <a:gd name="T13" fmla="*/ 21600 h 21600"/>
                <a:gd name="T14" fmla="*/ 0 w 21600"/>
                <a:gd name="T15" fmla="*/ 10800 h 21600"/>
                <a:gd name="T16" fmla="*/ 332 w 21600"/>
                <a:gd name="T17" fmla="*/ 22174 h 21600"/>
                <a:gd name="T18" fmla="*/ 21579 w 21600"/>
                <a:gd name="T19" fmla="*/ 279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21600" y="10885"/>
                  </a:moveTo>
                  <a:lnTo>
                    <a:pt x="21600" y="0"/>
                  </a:lnTo>
                  <a:lnTo>
                    <a:pt x="10634" y="0"/>
                  </a:lnTo>
                  <a:lnTo>
                    <a:pt x="0" y="0"/>
                  </a:lnTo>
                  <a:lnTo>
                    <a:pt x="0" y="10885"/>
                  </a:lnTo>
                  <a:lnTo>
                    <a:pt x="0" y="19729"/>
                  </a:lnTo>
                  <a:lnTo>
                    <a:pt x="1163" y="19729"/>
                  </a:lnTo>
                  <a:lnTo>
                    <a:pt x="1163" y="21600"/>
                  </a:lnTo>
                  <a:lnTo>
                    <a:pt x="10800" y="21600"/>
                  </a:lnTo>
                  <a:lnTo>
                    <a:pt x="20603" y="21600"/>
                  </a:lnTo>
                  <a:lnTo>
                    <a:pt x="20603" y="19729"/>
                  </a:lnTo>
                  <a:lnTo>
                    <a:pt x="21600" y="19729"/>
                  </a:lnTo>
                  <a:lnTo>
                    <a:pt x="21600" y="10885"/>
                  </a:lnTo>
                  <a:close/>
                </a:path>
                <a:path w="21600" h="21600" extrusionOk="0">
                  <a:moveTo>
                    <a:pt x="1163" y="19729"/>
                  </a:moveTo>
                  <a:lnTo>
                    <a:pt x="4320" y="19729"/>
                  </a:lnTo>
                  <a:lnTo>
                    <a:pt x="16449" y="19729"/>
                  </a:lnTo>
                  <a:lnTo>
                    <a:pt x="20603" y="19729"/>
                  </a:lnTo>
                  <a:lnTo>
                    <a:pt x="1163" y="19729"/>
                  </a:lnTo>
                  <a:moveTo>
                    <a:pt x="1495" y="2381"/>
                  </a:moveTo>
                  <a:lnTo>
                    <a:pt x="2160" y="2381"/>
                  </a:lnTo>
                  <a:lnTo>
                    <a:pt x="4985" y="2381"/>
                  </a:lnTo>
                  <a:lnTo>
                    <a:pt x="5982" y="2381"/>
                  </a:lnTo>
                  <a:lnTo>
                    <a:pt x="1495" y="2381"/>
                  </a:lnTo>
                  <a:lnTo>
                    <a:pt x="1495" y="3402"/>
                  </a:lnTo>
                  <a:lnTo>
                    <a:pt x="2160" y="3402"/>
                  </a:lnTo>
                  <a:lnTo>
                    <a:pt x="4985" y="3402"/>
                  </a:lnTo>
                  <a:lnTo>
                    <a:pt x="5982" y="3402"/>
                  </a:lnTo>
                  <a:lnTo>
                    <a:pt x="1495" y="3402"/>
                  </a:lnTo>
                  <a:lnTo>
                    <a:pt x="1495" y="4422"/>
                  </a:lnTo>
                  <a:lnTo>
                    <a:pt x="2160" y="4422"/>
                  </a:lnTo>
                  <a:lnTo>
                    <a:pt x="4985" y="4422"/>
                  </a:lnTo>
                  <a:lnTo>
                    <a:pt x="5982" y="4422"/>
                  </a:lnTo>
                  <a:lnTo>
                    <a:pt x="1495" y="4422"/>
                  </a:lnTo>
                  <a:lnTo>
                    <a:pt x="1495" y="5443"/>
                  </a:lnTo>
                  <a:lnTo>
                    <a:pt x="2160" y="5443"/>
                  </a:lnTo>
                  <a:lnTo>
                    <a:pt x="4985" y="5443"/>
                  </a:lnTo>
                  <a:lnTo>
                    <a:pt x="5982" y="5443"/>
                  </a:lnTo>
                  <a:lnTo>
                    <a:pt x="1495" y="5443"/>
                  </a:lnTo>
                  <a:lnTo>
                    <a:pt x="1495" y="6463"/>
                  </a:lnTo>
                  <a:lnTo>
                    <a:pt x="2160" y="6463"/>
                  </a:lnTo>
                  <a:lnTo>
                    <a:pt x="4985" y="6463"/>
                  </a:lnTo>
                  <a:lnTo>
                    <a:pt x="5982" y="6463"/>
                  </a:lnTo>
                  <a:lnTo>
                    <a:pt x="1495" y="6463"/>
                  </a:lnTo>
                  <a:lnTo>
                    <a:pt x="1495" y="7483"/>
                  </a:lnTo>
                  <a:lnTo>
                    <a:pt x="2160" y="7483"/>
                  </a:lnTo>
                  <a:lnTo>
                    <a:pt x="4985" y="7483"/>
                  </a:lnTo>
                  <a:lnTo>
                    <a:pt x="5982" y="7483"/>
                  </a:lnTo>
                  <a:lnTo>
                    <a:pt x="1495" y="7483"/>
                  </a:lnTo>
                  <a:lnTo>
                    <a:pt x="1495" y="8504"/>
                  </a:lnTo>
                  <a:lnTo>
                    <a:pt x="2160" y="8504"/>
                  </a:lnTo>
                  <a:lnTo>
                    <a:pt x="4985" y="8504"/>
                  </a:lnTo>
                  <a:lnTo>
                    <a:pt x="5982" y="8504"/>
                  </a:lnTo>
                  <a:lnTo>
                    <a:pt x="1495" y="8504"/>
                  </a:lnTo>
                  <a:lnTo>
                    <a:pt x="1495" y="9524"/>
                  </a:lnTo>
                  <a:lnTo>
                    <a:pt x="2160" y="9524"/>
                  </a:lnTo>
                  <a:lnTo>
                    <a:pt x="4985" y="9524"/>
                  </a:lnTo>
                  <a:lnTo>
                    <a:pt x="5982" y="9524"/>
                  </a:lnTo>
                  <a:lnTo>
                    <a:pt x="1495" y="9524"/>
                  </a:lnTo>
                  <a:lnTo>
                    <a:pt x="1495" y="10545"/>
                  </a:lnTo>
                  <a:lnTo>
                    <a:pt x="2160" y="10545"/>
                  </a:lnTo>
                  <a:lnTo>
                    <a:pt x="4985" y="10545"/>
                  </a:lnTo>
                  <a:lnTo>
                    <a:pt x="5982" y="10545"/>
                  </a:lnTo>
                  <a:lnTo>
                    <a:pt x="1495" y="10545"/>
                  </a:lnTo>
                  <a:lnTo>
                    <a:pt x="1495" y="11565"/>
                  </a:lnTo>
                  <a:lnTo>
                    <a:pt x="2160" y="11565"/>
                  </a:lnTo>
                  <a:lnTo>
                    <a:pt x="4985" y="11565"/>
                  </a:lnTo>
                  <a:lnTo>
                    <a:pt x="5982" y="11565"/>
                  </a:lnTo>
                  <a:lnTo>
                    <a:pt x="1495" y="11565"/>
                  </a:lnTo>
                  <a:lnTo>
                    <a:pt x="1495" y="12586"/>
                  </a:lnTo>
                  <a:lnTo>
                    <a:pt x="2160" y="12586"/>
                  </a:lnTo>
                  <a:lnTo>
                    <a:pt x="4985" y="12586"/>
                  </a:lnTo>
                  <a:lnTo>
                    <a:pt x="5982" y="12586"/>
                  </a:lnTo>
                  <a:lnTo>
                    <a:pt x="1495" y="12586"/>
                  </a:lnTo>
                  <a:lnTo>
                    <a:pt x="1495" y="13606"/>
                  </a:lnTo>
                  <a:lnTo>
                    <a:pt x="2160" y="13606"/>
                  </a:lnTo>
                  <a:lnTo>
                    <a:pt x="4985" y="13606"/>
                  </a:lnTo>
                  <a:lnTo>
                    <a:pt x="5982" y="13606"/>
                  </a:lnTo>
                  <a:lnTo>
                    <a:pt x="1495" y="13606"/>
                  </a:lnTo>
                  <a:lnTo>
                    <a:pt x="1495" y="14627"/>
                  </a:lnTo>
                  <a:lnTo>
                    <a:pt x="2160" y="14627"/>
                  </a:lnTo>
                  <a:lnTo>
                    <a:pt x="4985" y="14627"/>
                  </a:lnTo>
                  <a:lnTo>
                    <a:pt x="5982" y="14627"/>
                  </a:lnTo>
                  <a:lnTo>
                    <a:pt x="1495" y="14627"/>
                  </a:lnTo>
                  <a:lnTo>
                    <a:pt x="1495" y="15647"/>
                  </a:lnTo>
                  <a:lnTo>
                    <a:pt x="2160" y="15647"/>
                  </a:lnTo>
                  <a:lnTo>
                    <a:pt x="4985" y="15647"/>
                  </a:lnTo>
                  <a:lnTo>
                    <a:pt x="5982" y="15647"/>
                  </a:lnTo>
                  <a:lnTo>
                    <a:pt x="1495" y="15647"/>
                  </a:lnTo>
                  <a:lnTo>
                    <a:pt x="1495" y="16668"/>
                  </a:lnTo>
                  <a:lnTo>
                    <a:pt x="2160" y="16668"/>
                  </a:lnTo>
                  <a:lnTo>
                    <a:pt x="4985" y="16668"/>
                  </a:lnTo>
                  <a:lnTo>
                    <a:pt x="5982" y="16668"/>
                  </a:lnTo>
                  <a:lnTo>
                    <a:pt x="1495" y="16668"/>
                  </a:lnTo>
                  <a:lnTo>
                    <a:pt x="1495" y="17688"/>
                  </a:lnTo>
                  <a:lnTo>
                    <a:pt x="2160" y="17688"/>
                  </a:lnTo>
                  <a:lnTo>
                    <a:pt x="4985" y="17688"/>
                  </a:lnTo>
                  <a:lnTo>
                    <a:pt x="5982" y="17688"/>
                  </a:lnTo>
                  <a:lnTo>
                    <a:pt x="1495" y="17688"/>
                  </a:lnTo>
                  <a:moveTo>
                    <a:pt x="1994" y="19729"/>
                  </a:moveTo>
                  <a:lnTo>
                    <a:pt x="1994" y="20069"/>
                  </a:lnTo>
                  <a:lnTo>
                    <a:pt x="1994" y="21260"/>
                  </a:lnTo>
                  <a:lnTo>
                    <a:pt x="1994" y="21600"/>
                  </a:lnTo>
                  <a:lnTo>
                    <a:pt x="1994" y="19729"/>
                  </a:lnTo>
                  <a:lnTo>
                    <a:pt x="2658" y="19729"/>
                  </a:lnTo>
                  <a:lnTo>
                    <a:pt x="2658" y="20069"/>
                  </a:lnTo>
                  <a:lnTo>
                    <a:pt x="2658" y="21260"/>
                  </a:lnTo>
                  <a:lnTo>
                    <a:pt x="2658" y="21600"/>
                  </a:lnTo>
                  <a:lnTo>
                    <a:pt x="2658" y="19729"/>
                  </a:lnTo>
                  <a:lnTo>
                    <a:pt x="3489" y="19729"/>
                  </a:lnTo>
                  <a:lnTo>
                    <a:pt x="3489" y="20069"/>
                  </a:lnTo>
                  <a:lnTo>
                    <a:pt x="3489" y="21260"/>
                  </a:lnTo>
                  <a:lnTo>
                    <a:pt x="3489" y="21600"/>
                  </a:lnTo>
                  <a:lnTo>
                    <a:pt x="3489" y="19729"/>
                  </a:lnTo>
                  <a:lnTo>
                    <a:pt x="4320" y="19729"/>
                  </a:lnTo>
                  <a:lnTo>
                    <a:pt x="4320" y="20069"/>
                  </a:lnTo>
                  <a:lnTo>
                    <a:pt x="4320" y="21260"/>
                  </a:lnTo>
                  <a:lnTo>
                    <a:pt x="4320" y="21600"/>
                  </a:lnTo>
                  <a:lnTo>
                    <a:pt x="4320" y="19729"/>
                  </a:lnTo>
                  <a:lnTo>
                    <a:pt x="5151" y="19729"/>
                  </a:lnTo>
                  <a:lnTo>
                    <a:pt x="5151" y="20069"/>
                  </a:lnTo>
                  <a:lnTo>
                    <a:pt x="5151" y="21260"/>
                  </a:lnTo>
                  <a:lnTo>
                    <a:pt x="5151" y="21600"/>
                  </a:lnTo>
                  <a:lnTo>
                    <a:pt x="5151" y="19729"/>
                  </a:lnTo>
                  <a:lnTo>
                    <a:pt x="5982" y="19729"/>
                  </a:lnTo>
                  <a:lnTo>
                    <a:pt x="5982" y="20069"/>
                  </a:lnTo>
                  <a:lnTo>
                    <a:pt x="5982" y="21260"/>
                  </a:lnTo>
                  <a:lnTo>
                    <a:pt x="5982" y="21600"/>
                  </a:lnTo>
                  <a:lnTo>
                    <a:pt x="5982" y="19729"/>
                  </a:lnTo>
                  <a:lnTo>
                    <a:pt x="6812" y="19729"/>
                  </a:lnTo>
                  <a:lnTo>
                    <a:pt x="6812" y="20069"/>
                  </a:lnTo>
                  <a:lnTo>
                    <a:pt x="6812" y="21260"/>
                  </a:lnTo>
                  <a:lnTo>
                    <a:pt x="6812" y="21600"/>
                  </a:lnTo>
                  <a:lnTo>
                    <a:pt x="6812" y="19729"/>
                  </a:lnTo>
                  <a:lnTo>
                    <a:pt x="7643" y="19729"/>
                  </a:lnTo>
                  <a:lnTo>
                    <a:pt x="7643" y="20069"/>
                  </a:lnTo>
                  <a:lnTo>
                    <a:pt x="7643" y="21260"/>
                  </a:lnTo>
                  <a:lnTo>
                    <a:pt x="7643" y="21600"/>
                  </a:lnTo>
                  <a:lnTo>
                    <a:pt x="7643" y="19729"/>
                  </a:lnTo>
                  <a:lnTo>
                    <a:pt x="8474" y="19729"/>
                  </a:lnTo>
                  <a:lnTo>
                    <a:pt x="8474" y="20069"/>
                  </a:lnTo>
                  <a:lnTo>
                    <a:pt x="8474" y="21260"/>
                  </a:lnTo>
                  <a:lnTo>
                    <a:pt x="8474" y="21600"/>
                  </a:lnTo>
                  <a:lnTo>
                    <a:pt x="8474" y="19729"/>
                  </a:lnTo>
                  <a:lnTo>
                    <a:pt x="9305" y="19729"/>
                  </a:lnTo>
                  <a:lnTo>
                    <a:pt x="9305" y="20069"/>
                  </a:lnTo>
                  <a:lnTo>
                    <a:pt x="9305" y="21260"/>
                  </a:lnTo>
                  <a:lnTo>
                    <a:pt x="9305" y="21600"/>
                  </a:lnTo>
                  <a:lnTo>
                    <a:pt x="9305" y="19729"/>
                  </a:lnTo>
                  <a:lnTo>
                    <a:pt x="10135" y="19729"/>
                  </a:lnTo>
                  <a:lnTo>
                    <a:pt x="10135" y="20069"/>
                  </a:lnTo>
                  <a:lnTo>
                    <a:pt x="10135" y="21260"/>
                  </a:lnTo>
                  <a:lnTo>
                    <a:pt x="10135" y="21600"/>
                  </a:lnTo>
                  <a:lnTo>
                    <a:pt x="10135" y="19729"/>
                  </a:lnTo>
                  <a:lnTo>
                    <a:pt x="10966" y="19729"/>
                  </a:lnTo>
                  <a:lnTo>
                    <a:pt x="10966" y="20069"/>
                  </a:lnTo>
                  <a:lnTo>
                    <a:pt x="10966" y="21260"/>
                  </a:lnTo>
                  <a:lnTo>
                    <a:pt x="10966" y="21600"/>
                  </a:lnTo>
                  <a:lnTo>
                    <a:pt x="10966" y="19729"/>
                  </a:lnTo>
                  <a:lnTo>
                    <a:pt x="11797" y="19729"/>
                  </a:lnTo>
                  <a:lnTo>
                    <a:pt x="11797" y="20069"/>
                  </a:lnTo>
                  <a:lnTo>
                    <a:pt x="11797" y="21260"/>
                  </a:lnTo>
                  <a:lnTo>
                    <a:pt x="11797" y="21600"/>
                  </a:lnTo>
                  <a:lnTo>
                    <a:pt x="11797" y="19729"/>
                  </a:lnTo>
                  <a:lnTo>
                    <a:pt x="12462" y="19729"/>
                  </a:lnTo>
                  <a:lnTo>
                    <a:pt x="12462" y="20069"/>
                  </a:lnTo>
                  <a:lnTo>
                    <a:pt x="12462" y="21260"/>
                  </a:lnTo>
                  <a:lnTo>
                    <a:pt x="12462" y="21600"/>
                  </a:lnTo>
                  <a:lnTo>
                    <a:pt x="12462" y="19729"/>
                  </a:lnTo>
                  <a:lnTo>
                    <a:pt x="13292" y="19729"/>
                  </a:lnTo>
                  <a:lnTo>
                    <a:pt x="13292" y="20069"/>
                  </a:lnTo>
                  <a:lnTo>
                    <a:pt x="13292" y="21260"/>
                  </a:lnTo>
                  <a:lnTo>
                    <a:pt x="13292" y="21600"/>
                  </a:lnTo>
                  <a:lnTo>
                    <a:pt x="13292" y="19729"/>
                  </a:lnTo>
                  <a:lnTo>
                    <a:pt x="14123" y="19729"/>
                  </a:lnTo>
                  <a:lnTo>
                    <a:pt x="14123" y="20069"/>
                  </a:lnTo>
                  <a:lnTo>
                    <a:pt x="14123" y="21260"/>
                  </a:lnTo>
                  <a:lnTo>
                    <a:pt x="14123" y="21600"/>
                  </a:lnTo>
                  <a:lnTo>
                    <a:pt x="14123" y="19729"/>
                  </a:lnTo>
                  <a:lnTo>
                    <a:pt x="14954" y="19729"/>
                  </a:lnTo>
                  <a:lnTo>
                    <a:pt x="14954" y="20069"/>
                  </a:lnTo>
                  <a:lnTo>
                    <a:pt x="14954" y="21260"/>
                  </a:lnTo>
                  <a:lnTo>
                    <a:pt x="14954" y="21600"/>
                  </a:lnTo>
                  <a:lnTo>
                    <a:pt x="14954" y="19729"/>
                  </a:lnTo>
                  <a:lnTo>
                    <a:pt x="15785" y="19729"/>
                  </a:lnTo>
                  <a:lnTo>
                    <a:pt x="15785" y="20069"/>
                  </a:lnTo>
                  <a:lnTo>
                    <a:pt x="15785" y="21260"/>
                  </a:lnTo>
                  <a:lnTo>
                    <a:pt x="15785" y="21600"/>
                  </a:lnTo>
                  <a:lnTo>
                    <a:pt x="15785" y="19729"/>
                  </a:lnTo>
                  <a:lnTo>
                    <a:pt x="16615" y="19729"/>
                  </a:lnTo>
                  <a:lnTo>
                    <a:pt x="16615" y="20069"/>
                  </a:lnTo>
                  <a:lnTo>
                    <a:pt x="16615" y="21260"/>
                  </a:lnTo>
                  <a:lnTo>
                    <a:pt x="16615" y="21600"/>
                  </a:lnTo>
                  <a:lnTo>
                    <a:pt x="16615" y="19729"/>
                  </a:lnTo>
                  <a:lnTo>
                    <a:pt x="17446" y="19729"/>
                  </a:lnTo>
                  <a:lnTo>
                    <a:pt x="17446" y="20069"/>
                  </a:lnTo>
                  <a:lnTo>
                    <a:pt x="17446" y="21260"/>
                  </a:lnTo>
                  <a:lnTo>
                    <a:pt x="17446" y="21600"/>
                  </a:lnTo>
                  <a:lnTo>
                    <a:pt x="17446" y="19729"/>
                  </a:lnTo>
                  <a:lnTo>
                    <a:pt x="18277" y="19729"/>
                  </a:lnTo>
                  <a:lnTo>
                    <a:pt x="18277" y="20069"/>
                  </a:lnTo>
                  <a:lnTo>
                    <a:pt x="18277" y="21260"/>
                  </a:lnTo>
                  <a:lnTo>
                    <a:pt x="18277" y="21600"/>
                  </a:lnTo>
                  <a:lnTo>
                    <a:pt x="18277" y="19729"/>
                  </a:lnTo>
                  <a:lnTo>
                    <a:pt x="19108" y="19729"/>
                  </a:lnTo>
                  <a:lnTo>
                    <a:pt x="19108" y="20069"/>
                  </a:lnTo>
                  <a:lnTo>
                    <a:pt x="19108" y="21260"/>
                  </a:lnTo>
                  <a:lnTo>
                    <a:pt x="19108" y="21600"/>
                  </a:lnTo>
                  <a:lnTo>
                    <a:pt x="19108" y="19729"/>
                  </a:lnTo>
                  <a:lnTo>
                    <a:pt x="19938" y="19729"/>
                  </a:lnTo>
                  <a:lnTo>
                    <a:pt x="19938" y="20069"/>
                  </a:lnTo>
                  <a:lnTo>
                    <a:pt x="19938" y="21260"/>
                  </a:lnTo>
                  <a:lnTo>
                    <a:pt x="19938" y="21600"/>
                  </a:lnTo>
                  <a:lnTo>
                    <a:pt x="19938" y="19729"/>
                  </a:lnTo>
                  <a:moveTo>
                    <a:pt x="1495" y="1531"/>
                  </a:moveTo>
                  <a:lnTo>
                    <a:pt x="5982" y="1531"/>
                  </a:lnTo>
                  <a:lnTo>
                    <a:pt x="5982" y="18539"/>
                  </a:lnTo>
                  <a:lnTo>
                    <a:pt x="1495" y="18539"/>
                  </a:lnTo>
                  <a:lnTo>
                    <a:pt x="1495" y="1531"/>
                  </a:lnTo>
                  <a:moveTo>
                    <a:pt x="7311" y="1531"/>
                  </a:moveTo>
                  <a:lnTo>
                    <a:pt x="7975" y="1531"/>
                  </a:lnTo>
                  <a:lnTo>
                    <a:pt x="7975" y="8334"/>
                  </a:lnTo>
                  <a:lnTo>
                    <a:pt x="7311" y="8334"/>
                  </a:lnTo>
                  <a:lnTo>
                    <a:pt x="7311" y="1531"/>
                  </a:lnTo>
                  <a:moveTo>
                    <a:pt x="7145" y="9865"/>
                  </a:moveTo>
                  <a:lnTo>
                    <a:pt x="8142" y="9865"/>
                  </a:lnTo>
                  <a:lnTo>
                    <a:pt x="8142" y="10715"/>
                  </a:lnTo>
                  <a:lnTo>
                    <a:pt x="7145" y="10715"/>
                  </a:lnTo>
                  <a:lnTo>
                    <a:pt x="7145" y="9865"/>
                  </a:lnTo>
                  <a:moveTo>
                    <a:pt x="8972" y="1531"/>
                  </a:moveTo>
                  <a:lnTo>
                    <a:pt x="12462" y="1531"/>
                  </a:lnTo>
                  <a:lnTo>
                    <a:pt x="12462" y="5443"/>
                  </a:lnTo>
                  <a:lnTo>
                    <a:pt x="8972" y="5443"/>
                  </a:lnTo>
                  <a:lnTo>
                    <a:pt x="8972" y="1531"/>
                  </a:lnTo>
                  <a:moveTo>
                    <a:pt x="13625" y="1531"/>
                  </a:moveTo>
                  <a:lnTo>
                    <a:pt x="20271" y="1531"/>
                  </a:lnTo>
                  <a:lnTo>
                    <a:pt x="20271" y="5443"/>
                  </a:lnTo>
                  <a:lnTo>
                    <a:pt x="13625" y="5443"/>
                  </a:lnTo>
                  <a:lnTo>
                    <a:pt x="13625" y="1531"/>
                  </a:lnTo>
                  <a:moveTo>
                    <a:pt x="18609" y="6463"/>
                  </a:moveTo>
                  <a:lnTo>
                    <a:pt x="20437" y="6463"/>
                  </a:lnTo>
                  <a:lnTo>
                    <a:pt x="20437" y="10885"/>
                  </a:lnTo>
                  <a:lnTo>
                    <a:pt x="18609" y="10885"/>
                  </a:lnTo>
                  <a:lnTo>
                    <a:pt x="18609" y="6463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 rot="5207878">
              <a:off x="816" y="3072"/>
              <a:ext cx="289" cy="1"/>
            </a:xfrm>
            <a:prstGeom prst="line">
              <a:avLst/>
            </a:prstGeom>
            <a:noFill/>
            <a:ln w="7620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26"/>
            <p:cNvSpPr>
              <a:spLocks noChangeShapeType="1"/>
            </p:cNvSpPr>
            <p:nvPr/>
          </p:nvSpPr>
          <p:spPr bwMode="auto">
            <a:xfrm rot="5207878">
              <a:off x="3936" y="3072"/>
              <a:ext cx="289" cy="1"/>
            </a:xfrm>
            <a:prstGeom prst="line">
              <a:avLst/>
            </a:prstGeom>
            <a:noFill/>
            <a:ln w="7620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tangle 27"/>
            <p:cNvSpPr>
              <a:spLocks noChangeArrowheads="1"/>
            </p:cNvSpPr>
            <p:nvPr/>
          </p:nvSpPr>
          <p:spPr bwMode="auto">
            <a:xfrm>
              <a:off x="1248" y="1680"/>
              <a:ext cx="48" cy="220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Rectangle 28"/>
            <p:cNvSpPr>
              <a:spLocks noChangeArrowheads="1"/>
            </p:cNvSpPr>
            <p:nvPr/>
          </p:nvSpPr>
          <p:spPr bwMode="auto">
            <a:xfrm>
              <a:off x="3744" y="1680"/>
              <a:ext cx="48" cy="220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AutoShape 29"/>
            <p:cNvSpPr>
              <a:spLocks noChangeArrowheads="1"/>
            </p:cNvSpPr>
            <p:nvPr/>
          </p:nvSpPr>
          <p:spPr bwMode="auto">
            <a:xfrm>
              <a:off x="1104" y="2016"/>
              <a:ext cx="144" cy="48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utoShape 30"/>
            <p:cNvSpPr>
              <a:spLocks noChangeArrowheads="1"/>
            </p:cNvSpPr>
            <p:nvPr/>
          </p:nvSpPr>
          <p:spPr bwMode="auto">
            <a:xfrm>
              <a:off x="1104" y="2304"/>
              <a:ext cx="144" cy="48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AutoShape 31"/>
            <p:cNvSpPr>
              <a:spLocks noChangeArrowheads="1"/>
            </p:cNvSpPr>
            <p:nvPr/>
          </p:nvSpPr>
          <p:spPr bwMode="auto">
            <a:xfrm>
              <a:off x="1296" y="2496"/>
              <a:ext cx="240" cy="144"/>
            </a:xfrm>
            <a:prstGeom prst="leftRightArrow">
              <a:avLst>
                <a:gd name="adj1" fmla="val 50000"/>
                <a:gd name="adj2" fmla="val 33333"/>
              </a:avLst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AutoShape 32"/>
            <p:cNvSpPr>
              <a:spLocks noChangeArrowheads="1"/>
            </p:cNvSpPr>
            <p:nvPr/>
          </p:nvSpPr>
          <p:spPr bwMode="auto">
            <a:xfrm>
              <a:off x="1104" y="3504"/>
              <a:ext cx="144" cy="48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AutoShape 33"/>
            <p:cNvSpPr>
              <a:spLocks noChangeArrowheads="1"/>
            </p:cNvSpPr>
            <p:nvPr/>
          </p:nvSpPr>
          <p:spPr bwMode="auto">
            <a:xfrm>
              <a:off x="3792" y="2640"/>
              <a:ext cx="144" cy="48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AutoShape 34"/>
            <p:cNvSpPr>
              <a:spLocks noChangeArrowheads="1"/>
            </p:cNvSpPr>
            <p:nvPr/>
          </p:nvSpPr>
          <p:spPr bwMode="auto">
            <a:xfrm>
              <a:off x="3792" y="3456"/>
              <a:ext cx="144" cy="48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AutoShape 35"/>
            <p:cNvSpPr>
              <a:spLocks noChangeArrowheads="1"/>
            </p:cNvSpPr>
            <p:nvPr/>
          </p:nvSpPr>
          <p:spPr bwMode="auto">
            <a:xfrm>
              <a:off x="3792" y="2304"/>
              <a:ext cx="144" cy="48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AutoShape 36"/>
            <p:cNvSpPr>
              <a:spLocks noChangeArrowheads="1"/>
            </p:cNvSpPr>
            <p:nvPr/>
          </p:nvSpPr>
          <p:spPr bwMode="auto">
            <a:xfrm>
              <a:off x="3792" y="2016"/>
              <a:ext cx="144" cy="48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AutoShape 37"/>
            <p:cNvSpPr>
              <a:spLocks noChangeArrowheads="1"/>
            </p:cNvSpPr>
            <p:nvPr/>
          </p:nvSpPr>
          <p:spPr bwMode="auto">
            <a:xfrm>
              <a:off x="1104" y="2640"/>
              <a:ext cx="144" cy="48"/>
            </a:xfrm>
            <a:prstGeom prst="leftRightArrow">
              <a:avLst>
                <a:gd name="adj1" fmla="val 50000"/>
                <a:gd name="adj2" fmla="val 60000"/>
              </a:avLst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AutoShape 38"/>
            <p:cNvSpPr>
              <a:spLocks noChangeArrowheads="1"/>
            </p:cNvSpPr>
            <p:nvPr/>
          </p:nvSpPr>
          <p:spPr bwMode="auto">
            <a:xfrm>
              <a:off x="3504" y="2496"/>
              <a:ext cx="240" cy="144"/>
            </a:xfrm>
            <a:prstGeom prst="leftRightArrow">
              <a:avLst>
                <a:gd name="adj1" fmla="val 50000"/>
                <a:gd name="adj2" fmla="val 33333"/>
              </a:avLst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Text Box 39"/>
            <p:cNvSpPr txBox="1">
              <a:spLocks noChangeArrowheads="1"/>
            </p:cNvSpPr>
            <p:nvPr/>
          </p:nvSpPr>
          <p:spPr bwMode="auto">
            <a:xfrm>
              <a:off x="288" y="1742"/>
              <a:ext cx="7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Input ports</a:t>
              </a:r>
            </a:p>
          </p:txBody>
        </p:sp>
        <p:sp>
          <p:nvSpPr>
            <p:cNvPr id="81" name="Text Box 40"/>
            <p:cNvSpPr txBox="1">
              <a:spLocks noChangeArrowheads="1"/>
            </p:cNvSpPr>
            <p:nvPr/>
          </p:nvSpPr>
          <p:spPr bwMode="auto">
            <a:xfrm>
              <a:off x="3792" y="1728"/>
              <a:ext cx="8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Output ports</a:t>
              </a:r>
            </a:p>
          </p:txBody>
        </p:sp>
        <p:sp>
          <p:nvSpPr>
            <p:cNvPr id="82" name="Text Box 41"/>
            <p:cNvSpPr txBox="1">
              <a:spLocks noChangeArrowheads="1"/>
            </p:cNvSpPr>
            <p:nvPr/>
          </p:nvSpPr>
          <p:spPr bwMode="auto">
            <a:xfrm>
              <a:off x="1574" y="3333"/>
              <a:ext cx="16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</a:rPr>
                <a:t>Network Processor</a:t>
              </a:r>
            </a:p>
          </p:txBody>
        </p:sp>
        <p:sp>
          <p:nvSpPr>
            <p:cNvPr id="83" name="Text Box 42"/>
            <p:cNvSpPr txBox="1">
              <a:spLocks noChangeArrowheads="1"/>
            </p:cNvSpPr>
            <p:nvPr/>
          </p:nvSpPr>
          <p:spPr bwMode="auto">
            <a:xfrm>
              <a:off x="1121" y="1440"/>
              <a:ext cx="3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Bus</a:t>
              </a:r>
            </a:p>
          </p:txBody>
        </p:sp>
        <p:sp>
          <p:nvSpPr>
            <p:cNvPr id="84" name="Text Box 43"/>
            <p:cNvSpPr txBox="1">
              <a:spLocks noChangeArrowheads="1"/>
            </p:cNvSpPr>
            <p:nvPr/>
          </p:nvSpPr>
          <p:spPr bwMode="auto">
            <a:xfrm>
              <a:off x="3600" y="1440"/>
              <a:ext cx="3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Bus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IXP1200 Network Processor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062538" y="1290638"/>
            <a:ext cx="3471862" cy="5110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203200" marR="0" lvl="0" indent="-203200" algn="l" defTabSz="914400" rtl="0" eaLnBrk="0" fontAlgn="base" latinLnBrk="0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Tx/>
              <a:buSzPct val="100000"/>
              <a:buFontTx/>
              <a:buChar char="°"/>
              <a:tabLst/>
              <a:defRPr/>
            </a:pPr>
            <a:r>
              <a:rPr kumimoji="0" lang="en-US" sz="25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StrongARM processing core</a:t>
            </a:r>
          </a:p>
          <a:p>
            <a:pPr marL="203200" marR="0" lvl="0" indent="-203200" algn="l" defTabSz="914400" rtl="0" eaLnBrk="0" fontAlgn="base" latinLnBrk="0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Tx/>
              <a:buSzPct val="100000"/>
              <a:buFontTx/>
              <a:buChar char="°"/>
              <a:tabLst/>
              <a:defRPr/>
            </a:pPr>
            <a:r>
              <a:rPr kumimoji="0" lang="en-US" sz="25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Microengines introduce new ISA</a:t>
            </a:r>
          </a:p>
          <a:p>
            <a:pPr marL="203200" marR="0" lvl="0" indent="-203200" algn="l" defTabSz="914400" rtl="0" eaLnBrk="0" fontAlgn="base" latinLnBrk="0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Tx/>
              <a:buSzPct val="100000"/>
              <a:buFontTx/>
              <a:buChar char="°"/>
              <a:tabLst/>
              <a:defRPr/>
            </a:pPr>
            <a:r>
              <a:rPr kumimoji="0" lang="en-US" sz="25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I/O</a:t>
            </a:r>
          </a:p>
          <a:p>
            <a:pPr marL="685800" marR="0" lvl="1" indent="-1905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PCI</a:t>
            </a:r>
          </a:p>
          <a:p>
            <a:pPr marL="685800" marR="0" lvl="1" indent="-1905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SDRAM</a:t>
            </a:r>
          </a:p>
          <a:p>
            <a:pPr marL="685800" marR="0" lvl="1" indent="-1905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SRAM</a:t>
            </a:r>
          </a:p>
          <a:p>
            <a:pPr marL="685800" marR="0" lvl="1" indent="-1905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IX : PCI-like packet bus</a:t>
            </a:r>
          </a:p>
          <a:p>
            <a:pPr marL="203200" marR="0" lvl="0" indent="-203200" algn="l" defTabSz="914400" rtl="0" eaLnBrk="0" fontAlgn="base" latinLnBrk="0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Tx/>
              <a:buSzPct val="100000"/>
              <a:buFontTx/>
              <a:buChar char="°"/>
              <a:tabLst/>
              <a:defRPr/>
            </a:pPr>
            <a:r>
              <a:rPr kumimoji="0" lang="en-US" sz="25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chip FIFOs</a:t>
            </a:r>
          </a:p>
          <a:p>
            <a:pPr marL="685800" marR="0" lvl="1" indent="-1905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16 entry 64B each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4" name="Picture 4" descr="IXP1200 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47800"/>
            <a:ext cx="45386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IXP1200 </a:t>
            </a:r>
            <a:r>
              <a:rPr lang="en-US" dirty="0" err="1" smtClean="0"/>
              <a:t>Microengine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28600" y="1052513"/>
            <a:ext cx="4495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hardware contexts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Single issue processor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Explicit optional context switch on SRAM access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Registers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All are single ported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Separate GPR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256*6 = 1536 registers total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32-bit ALU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Can access GPR or XFER registers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Shared hash unit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1/2/3 values – 48b/64b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For IP routing hashing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5 stage pipeline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4KB SRAM instruction store – not a cache!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Barrel shifter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 descr="IXP1200 F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86000"/>
            <a:ext cx="411162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kind of</a:t>
            </a:r>
            <a:r>
              <a:rPr lang="en-US" dirty="0" smtClean="0"/>
              <a:t> embedded processor?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are our options for processors in embedded systems?</a:t>
            </a:r>
          </a:p>
          <a:p>
            <a:pPr eaLnBrk="1" hangingPunct="1"/>
            <a:r>
              <a:rPr lang="en-US" dirty="0" smtClean="0"/>
              <a:t>What performance metrics are we worried about?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IBM </a:t>
            </a:r>
            <a:r>
              <a:rPr lang="en-US" dirty="0" err="1" smtClean="0"/>
              <a:t>PowerNP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143000"/>
            <a:ext cx="487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1066800"/>
            <a:ext cx="3881437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16 </a:t>
            </a:r>
            <a:r>
              <a:rPr lang="en-US" sz="2000" kern="0" dirty="0" err="1" smtClean="0">
                <a:latin typeface="+mn-lt"/>
              </a:rPr>
              <a:t>pico</a:t>
            </a:r>
            <a:r>
              <a:rPr lang="en-US" sz="2000" kern="0" dirty="0" smtClean="0">
                <a:latin typeface="+mn-lt"/>
              </a:rPr>
              <a:t>-processors and 1 PowerPC</a:t>
            </a:r>
          </a:p>
          <a:p>
            <a:pPr marL="800100" lvl="1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Each </a:t>
            </a:r>
            <a:r>
              <a:rPr lang="en-US" sz="2000" kern="0" dirty="0" err="1" smtClean="0">
                <a:latin typeface="+mn-lt"/>
              </a:rPr>
              <a:t>pico</a:t>
            </a:r>
            <a:r>
              <a:rPr lang="en-US" sz="2000" kern="0" dirty="0" smtClean="0">
                <a:latin typeface="+mn-lt"/>
              </a:rPr>
              <a:t>-processor support 2 hardware threads</a:t>
            </a:r>
          </a:p>
          <a:p>
            <a:pPr marL="800100" lvl="1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3 stage pipeline : fetch/decode/execute</a:t>
            </a:r>
          </a:p>
          <a:p>
            <a:pPr marL="342900" lvl="0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Dyadic Processing Unit</a:t>
            </a:r>
          </a:p>
          <a:p>
            <a:pPr marL="800100" lvl="1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Two </a:t>
            </a:r>
            <a:r>
              <a:rPr lang="en-US" sz="2000" kern="0" dirty="0" err="1" smtClean="0">
                <a:latin typeface="+mn-lt"/>
              </a:rPr>
              <a:t>pico</a:t>
            </a:r>
            <a:r>
              <a:rPr lang="en-US" sz="2000" kern="0" dirty="0" smtClean="0">
                <a:latin typeface="+mn-lt"/>
              </a:rPr>
              <a:t>-processors</a:t>
            </a:r>
          </a:p>
          <a:p>
            <a:pPr marL="800100" lvl="1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2KB Shared memory</a:t>
            </a:r>
          </a:p>
          <a:p>
            <a:pPr marL="800100" lvl="1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Tree search engine</a:t>
            </a:r>
          </a:p>
          <a:p>
            <a:pPr marL="342900" lvl="0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Focus is Network layers 2-4</a:t>
            </a:r>
          </a:p>
          <a:p>
            <a:pPr marL="342900" lvl="0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PowerPC 405 for control plane operations</a:t>
            </a:r>
          </a:p>
          <a:p>
            <a:pPr marL="800100" lvl="1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16K I and D caches</a:t>
            </a:r>
          </a:p>
          <a:p>
            <a:pPr marL="342900" lvl="0" indent="-342900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000" kern="0" dirty="0" smtClean="0">
                <a:latin typeface="+mn-lt"/>
              </a:rPr>
              <a:t>Target is OC-48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10000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228600" y="4191000"/>
            <a:ext cx="8686800" cy="2003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Almost all data plane operations execute on the programmable XMC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Pipeline stages are assigned tasks – e.g. classification, routing, firewall, MPLS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Classic SW load balancing problem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External SDRAM shared by common pipe stages</a:t>
            </a:r>
            <a:endParaRPr lang="en-US" sz="4400" dirty="0" smtClean="0"/>
          </a:p>
          <a:p>
            <a:endParaRPr lang="en-US" sz="44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2" y="1035050"/>
            <a:ext cx="8002588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Processor to ASIP</a:t>
            </a:r>
            <a:endParaRPr lang="en-US" dirty="0"/>
          </a:p>
        </p:txBody>
      </p:sp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2028825" y="2819400"/>
            <a:ext cx="1076325" cy="31432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400"/>
              <a:t>Source</a:t>
            </a:r>
          </a:p>
        </p:txBody>
      </p:sp>
      <p:sp>
        <p:nvSpPr>
          <p:cNvPr id="76" name="Rectangle 7"/>
          <p:cNvSpPr>
            <a:spLocks noChangeArrowheads="1"/>
          </p:cNvSpPr>
          <p:nvPr/>
        </p:nvSpPr>
        <p:spPr bwMode="auto">
          <a:xfrm>
            <a:off x="2178050" y="2176463"/>
            <a:ext cx="719138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Rectangle 8"/>
          <p:cNvSpPr>
            <a:spLocks noChangeArrowheads="1"/>
          </p:cNvSpPr>
          <p:nvPr/>
        </p:nvSpPr>
        <p:spPr bwMode="auto">
          <a:xfrm>
            <a:off x="2138363" y="2233613"/>
            <a:ext cx="720725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9"/>
          <p:cNvSpPr>
            <a:spLocks noChangeArrowheads="1"/>
          </p:cNvSpPr>
          <p:nvPr/>
        </p:nvSpPr>
        <p:spPr bwMode="auto">
          <a:xfrm>
            <a:off x="2087563" y="2290763"/>
            <a:ext cx="719137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400"/>
              <a:t>RF0</a:t>
            </a:r>
          </a:p>
        </p:txBody>
      </p:sp>
      <p:sp>
        <p:nvSpPr>
          <p:cNvPr id="79" name="Rectangle 21"/>
          <p:cNvSpPr>
            <a:spLocks noChangeArrowheads="1"/>
          </p:cNvSpPr>
          <p:nvPr/>
        </p:nvSpPr>
        <p:spPr bwMode="auto">
          <a:xfrm>
            <a:off x="2058988" y="3395663"/>
            <a:ext cx="785812" cy="180975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/>
              <a:t>FU0</a:t>
            </a:r>
          </a:p>
        </p:txBody>
      </p:sp>
      <p:sp>
        <p:nvSpPr>
          <p:cNvPr id="80" name="Rectangle 25"/>
          <p:cNvSpPr>
            <a:spLocks noChangeArrowheads="1"/>
          </p:cNvSpPr>
          <p:nvPr/>
        </p:nvSpPr>
        <p:spPr bwMode="auto">
          <a:xfrm>
            <a:off x="1609725" y="5524500"/>
            <a:ext cx="1476375" cy="31432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400"/>
              <a:t>Result</a:t>
            </a:r>
          </a:p>
        </p:txBody>
      </p:sp>
      <p:sp>
        <p:nvSpPr>
          <p:cNvPr id="81" name="Line 26"/>
          <p:cNvSpPr>
            <a:spLocks noChangeShapeType="1"/>
          </p:cNvSpPr>
          <p:nvPr/>
        </p:nvSpPr>
        <p:spPr bwMode="auto">
          <a:xfrm>
            <a:off x="222885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27"/>
          <p:cNvSpPr>
            <a:spLocks noChangeShapeType="1"/>
          </p:cNvSpPr>
          <p:nvPr/>
        </p:nvSpPr>
        <p:spPr bwMode="auto">
          <a:xfrm>
            <a:off x="260985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34"/>
          <p:cNvSpPr>
            <a:spLocks noChangeShapeType="1"/>
          </p:cNvSpPr>
          <p:nvPr/>
        </p:nvSpPr>
        <p:spPr bwMode="auto">
          <a:xfrm>
            <a:off x="2219325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35"/>
          <p:cNvSpPr>
            <a:spLocks noChangeShapeType="1"/>
          </p:cNvSpPr>
          <p:nvPr/>
        </p:nvSpPr>
        <p:spPr bwMode="auto">
          <a:xfrm>
            <a:off x="24384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36"/>
          <p:cNvSpPr>
            <a:spLocks noChangeShapeType="1"/>
          </p:cNvSpPr>
          <p:nvPr/>
        </p:nvSpPr>
        <p:spPr bwMode="auto">
          <a:xfrm>
            <a:off x="26670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42"/>
          <p:cNvSpPr>
            <a:spLocks noChangeShapeType="1"/>
          </p:cNvSpPr>
          <p:nvPr/>
        </p:nvSpPr>
        <p:spPr bwMode="auto">
          <a:xfrm>
            <a:off x="220980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43"/>
          <p:cNvSpPr>
            <a:spLocks noChangeShapeType="1"/>
          </p:cNvSpPr>
          <p:nvPr/>
        </p:nvSpPr>
        <p:spPr bwMode="auto">
          <a:xfrm>
            <a:off x="265747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51"/>
          <p:cNvSpPr>
            <a:spLocks noChangeShapeType="1"/>
          </p:cNvSpPr>
          <p:nvPr/>
        </p:nvSpPr>
        <p:spPr bwMode="auto">
          <a:xfrm>
            <a:off x="2486025" y="193357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56"/>
          <p:cNvSpPr>
            <a:spLocks noChangeArrowheads="1"/>
          </p:cNvSpPr>
          <p:nvPr/>
        </p:nvSpPr>
        <p:spPr bwMode="auto">
          <a:xfrm>
            <a:off x="1609725" y="1771650"/>
            <a:ext cx="323850" cy="406717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57"/>
          <p:cNvSpPr>
            <a:spLocks noChangeArrowheads="1"/>
          </p:cNvSpPr>
          <p:nvPr/>
        </p:nvSpPr>
        <p:spPr bwMode="auto">
          <a:xfrm>
            <a:off x="1609725" y="1676400"/>
            <a:ext cx="1647825" cy="27622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1414463" y="1619250"/>
            <a:ext cx="2038350" cy="4267200"/>
            <a:chOff x="891" y="1020"/>
            <a:chExt cx="3300" cy="2688"/>
          </a:xfrm>
        </p:grpSpPr>
        <p:sp>
          <p:nvSpPr>
            <p:cNvPr id="92" name="Line 58"/>
            <p:cNvSpPr>
              <a:spLocks noChangeShapeType="1"/>
            </p:cNvSpPr>
            <p:nvPr/>
          </p:nvSpPr>
          <p:spPr bwMode="auto">
            <a:xfrm flipV="1">
              <a:off x="891" y="1020"/>
              <a:ext cx="33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59"/>
            <p:cNvSpPr>
              <a:spLocks noChangeShapeType="1"/>
            </p:cNvSpPr>
            <p:nvPr/>
          </p:nvSpPr>
          <p:spPr bwMode="auto">
            <a:xfrm flipV="1">
              <a:off x="891" y="1692"/>
              <a:ext cx="33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60"/>
            <p:cNvSpPr>
              <a:spLocks noChangeShapeType="1"/>
            </p:cNvSpPr>
            <p:nvPr/>
          </p:nvSpPr>
          <p:spPr bwMode="auto">
            <a:xfrm flipV="1">
              <a:off x="891" y="3708"/>
              <a:ext cx="33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5" name="Rectangle 61"/>
          <p:cNvSpPr>
            <a:spLocks noChangeArrowheads="1"/>
          </p:cNvSpPr>
          <p:nvPr/>
        </p:nvSpPr>
        <p:spPr bwMode="auto">
          <a:xfrm>
            <a:off x="762000" y="1685925"/>
            <a:ext cx="752475" cy="361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400"/>
              <a:t>Decoder</a:t>
            </a:r>
          </a:p>
        </p:txBody>
      </p:sp>
      <p:sp>
        <p:nvSpPr>
          <p:cNvPr id="96" name="Line 62"/>
          <p:cNvSpPr>
            <a:spLocks noChangeShapeType="1"/>
          </p:cNvSpPr>
          <p:nvPr/>
        </p:nvSpPr>
        <p:spPr bwMode="auto">
          <a:xfrm flipH="1">
            <a:off x="1066800" y="2047875"/>
            <a:ext cx="0" cy="37242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63"/>
          <p:cNvSpPr>
            <a:spLocks noChangeShapeType="1"/>
          </p:cNvSpPr>
          <p:nvPr/>
        </p:nvSpPr>
        <p:spPr bwMode="auto">
          <a:xfrm flipV="1">
            <a:off x="1066800" y="226695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V="1">
            <a:off x="1066800" y="2947988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65"/>
          <p:cNvSpPr>
            <a:spLocks noChangeShapeType="1"/>
          </p:cNvSpPr>
          <p:nvPr/>
        </p:nvSpPr>
        <p:spPr bwMode="auto">
          <a:xfrm flipV="1">
            <a:off x="1066800" y="3630613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66"/>
          <p:cNvSpPr>
            <a:spLocks noChangeShapeType="1"/>
          </p:cNvSpPr>
          <p:nvPr/>
        </p:nvSpPr>
        <p:spPr bwMode="auto">
          <a:xfrm flipV="1">
            <a:off x="1066800" y="431165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67"/>
          <p:cNvSpPr>
            <a:spLocks noChangeShapeType="1"/>
          </p:cNvSpPr>
          <p:nvPr/>
        </p:nvSpPr>
        <p:spPr bwMode="auto">
          <a:xfrm flipV="1">
            <a:off x="1066800" y="4994275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68"/>
          <p:cNvSpPr>
            <a:spLocks noChangeShapeType="1"/>
          </p:cNvSpPr>
          <p:nvPr/>
        </p:nvSpPr>
        <p:spPr bwMode="auto">
          <a:xfrm flipV="1">
            <a:off x="1066800" y="567690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Text Box 69"/>
          <p:cNvSpPr txBox="1">
            <a:spLocks noChangeArrowheads="1"/>
          </p:cNvSpPr>
          <p:nvPr/>
        </p:nvSpPr>
        <p:spPr bwMode="auto">
          <a:xfrm rot="16200000">
            <a:off x="510381" y="3761582"/>
            <a:ext cx="8143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Control</a:t>
            </a:r>
          </a:p>
        </p:txBody>
      </p: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3048000" y="3390900"/>
            <a:ext cx="3492500" cy="2000250"/>
            <a:chOff x="1920" y="2136"/>
            <a:chExt cx="2200" cy="1260"/>
          </a:xfrm>
        </p:grpSpPr>
        <p:sp>
          <p:nvSpPr>
            <p:cNvPr id="105" name="AutoShape 76"/>
            <p:cNvSpPr>
              <a:spLocks noChangeArrowheads="1"/>
            </p:cNvSpPr>
            <p:nvPr/>
          </p:nvSpPr>
          <p:spPr bwMode="auto">
            <a:xfrm>
              <a:off x="1920" y="2136"/>
              <a:ext cx="348" cy="972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800 w 21600"/>
                <a:gd name="T5" fmla="*/ -1 h 21600"/>
                <a:gd name="T6" fmla="*/ 2699 w 21600"/>
                <a:gd name="T7" fmla="*/ 10799 h 21600"/>
                <a:gd name="T8" fmla="*/ 10800 w 21600"/>
                <a:gd name="T9" fmla="*/ 5399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-1" y="10799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C0128"/>
            </a:solidFill>
            <a:ln w="12700">
              <a:solidFill>
                <a:srgbClr val="FC0128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06" name="AutoShape 77"/>
            <p:cNvSpPr>
              <a:spLocks noChangeArrowheads="1"/>
            </p:cNvSpPr>
            <p:nvPr/>
          </p:nvSpPr>
          <p:spPr bwMode="auto">
            <a:xfrm flipH="1" flipV="1">
              <a:off x="1926" y="2424"/>
              <a:ext cx="348" cy="972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800 w 21600"/>
                <a:gd name="T5" fmla="*/ -1 h 21600"/>
                <a:gd name="T6" fmla="*/ 2699 w 21600"/>
                <a:gd name="T7" fmla="*/ 10799 h 21600"/>
                <a:gd name="T8" fmla="*/ 10800 w 21600"/>
                <a:gd name="T9" fmla="*/ 5399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-1" y="10799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C0128"/>
            </a:solidFill>
            <a:ln w="12700">
              <a:solidFill>
                <a:srgbClr val="FC0128"/>
              </a:solidFill>
              <a:miter lim="800000"/>
              <a:headEnd/>
              <a:tailEnd/>
            </a:ln>
            <a:effectLst/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07" name="Text Box 78"/>
            <p:cNvSpPr txBox="1">
              <a:spLocks noChangeArrowheads="1"/>
            </p:cNvSpPr>
            <p:nvPr/>
          </p:nvSpPr>
          <p:spPr bwMode="auto">
            <a:xfrm>
              <a:off x="2308" y="2513"/>
              <a:ext cx="1812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rgbClr val="FC0128"/>
                  </a:solidFill>
                </a:rPr>
                <a:t>Temporal bottleneck:</a:t>
              </a:r>
            </a:p>
            <a:p>
              <a:pPr lvl="1" algn="l"/>
              <a:r>
                <a:rPr lang="en-US" b="1">
                  <a:solidFill>
                    <a:srgbClr val="FC0128"/>
                  </a:solidFill>
                </a:rPr>
                <a:t>Limited functionality</a:t>
              </a:r>
            </a:p>
          </p:txBody>
        </p:sp>
      </p:grp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1400175" y="2751138"/>
            <a:ext cx="5118100" cy="641350"/>
            <a:chOff x="840" y="1733"/>
            <a:chExt cx="3224" cy="404"/>
          </a:xfrm>
        </p:grpSpPr>
        <p:sp>
          <p:nvSpPr>
            <p:cNvPr id="109" name="Line 81"/>
            <p:cNvSpPr>
              <a:spLocks noChangeShapeType="1"/>
            </p:cNvSpPr>
            <p:nvPr/>
          </p:nvSpPr>
          <p:spPr bwMode="auto">
            <a:xfrm>
              <a:off x="840" y="2028"/>
              <a:ext cx="1326" cy="0"/>
            </a:xfrm>
            <a:prstGeom prst="line">
              <a:avLst/>
            </a:prstGeom>
            <a:noFill/>
            <a:ln w="57150">
              <a:solidFill>
                <a:srgbClr val="FC0128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Text Box 82"/>
            <p:cNvSpPr txBox="1">
              <a:spLocks noChangeArrowheads="1"/>
            </p:cNvSpPr>
            <p:nvPr/>
          </p:nvSpPr>
          <p:spPr bwMode="auto">
            <a:xfrm>
              <a:off x="2116" y="1733"/>
              <a:ext cx="1948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rgbClr val="FC0128"/>
                  </a:solidFill>
                </a:rPr>
                <a:t>Spatial bottleneck:</a:t>
              </a:r>
            </a:p>
            <a:p>
              <a:pPr lvl="1" algn="l"/>
              <a:r>
                <a:rPr lang="en-US" b="1">
                  <a:solidFill>
                    <a:srgbClr val="FC0128"/>
                  </a:solidFill>
                </a:rPr>
                <a:t>not enough bandwidth</a:t>
              </a:r>
            </a:p>
          </p:txBody>
        </p:sp>
      </p:grp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7848600" y="6581001"/>
            <a:ext cx="1302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Tensilica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Custom Functional Units</a:t>
            </a:r>
            <a:endParaRPr lang="en-US" dirty="0"/>
          </a:p>
        </p:txBody>
      </p:sp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2028825" y="2819400"/>
            <a:ext cx="4505325" cy="31432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Source routing</a:t>
            </a:r>
          </a:p>
        </p:txBody>
      </p:sp>
      <p:sp>
        <p:nvSpPr>
          <p:cNvPr id="50" name="Rectangle 42"/>
          <p:cNvSpPr>
            <a:spLocks noChangeArrowheads="1"/>
          </p:cNvSpPr>
          <p:nvPr/>
        </p:nvSpPr>
        <p:spPr bwMode="auto">
          <a:xfrm>
            <a:off x="2178050" y="2176463"/>
            <a:ext cx="719138" cy="228600"/>
          </a:xfrm>
          <a:prstGeom prst="rect">
            <a:avLst/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Rectangle 43"/>
          <p:cNvSpPr>
            <a:spLocks noChangeArrowheads="1"/>
          </p:cNvSpPr>
          <p:nvPr/>
        </p:nvSpPr>
        <p:spPr bwMode="auto">
          <a:xfrm>
            <a:off x="2138363" y="2233613"/>
            <a:ext cx="720725" cy="228600"/>
          </a:xfrm>
          <a:prstGeom prst="rect">
            <a:avLst/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Rectangle 44"/>
          <p:cNvSpPr>
            <a:spLocks noChangeArrowheads="1"/>
          </p:cNvSpPr>
          <p:nvPr/>
        </p:nvSpPr>
        <p:spPr bwMode="auto">
          <a:xfrm>
            <a:off x="2087563" y="2290763"/>
            <a:ext cx="719137" cy="228600"/>
          </a:xfrm>
          <a:prstGeom prst="rect">
            <a:avLst/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RF0</a:t>
            </a: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2058988" y="3395663"/>
            <a:ext cx="785812" cy="1809750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FU0</a:t>
            </a:r>
          </a:p>
        </p:txBody>
      </p:sp>
      <p:sp>
        <p:nvSpPr>
          <p:cNvPr id="54" name="Rectangle 56"/>
          <p:cNvSpPr>
            <a:spLocks noChangeArrowheads="1"/>
          </p:cNvSpPr>
          <p:nvPr/>
        </p:nvSpPr>
        <p:spPr bwMode="auto">
          <a:xfrm>
            <a:off x="3306763" y="3395663"/>
            <a:ext cx="785812" cy="1809750"/>
          </a:xfrm>
          <a:prstGeom prst="rect">
            <a:avLst/>
          </a:prstGeom>
          <a:solidFill>
            <a:srgbClr val="FC0128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FU1</a:t>
            </a:r>
          </a:p>
        </p:txBody>
      </p:sp>
      <p:sp>
        <p:nvSpPr>
          <p:cNvPr id="55" name="Rectangle 57"/>
          <p:cNvSpPr>
            <a:spLocks noChangeArrowheads="1"/>
          </p:cNvSpPr>
          <p:nvPr/>
        </p:nvSpPr>
        <p:spPr bwMode="auto">
          <a:xfrm>
            <a:off x="4554538" y="3395663"/>
            <a:ext cx="785812" cy="1809750"/>
          </a:xfrm>
          <a:prstGeom prst="rect">
            <a:avLst/>
          </a:prstGeom>
          <a:solidFill>
            <a:srgbClr val="FC0128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FU2</a:t>
            </a:r>
          </a:p>
        </p:txBody>
      </p:sp>
      <p:sp>
        <p:nvSpPr>
          <p:cNvPr id="56" name="Rectangle 58"/>
          <p:cNvSpPr>
            <a:spLocks noChangeArrowheads="1"/>
          </p:cNvSpPr>
          <p:nvPr/>
        </p:nvSpPr>
        <p:spPr bwMode="auto">
          <a:xfrm>
            <a:off x="5716588" y="3395663"/>
            <a:ext cx="785812" cy="1809750"/>
          </a:xfrm>
          <a:prstGeom prst="rect">
            <a:avLst/>
          </a:prstGeom>
          <a:solidFill>
            <a:srgbClr val="FC0128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FU3</a:t>
            </a:r>
          </a:p>
        </p:txBody>
      </p:sp>
      <p:sp>
        <p:nvSpPr>
          <p:cNvPr id="57" name="Rectangle 59"/>
          <p:cNvSpPr>
            <a:spLocks noChangeArrowheads="1"/>
          </p:cNvSpPr>
          <p:nvPr/>
        </p:nvSpPr>
        <p:spPr bwMode="auto">
          <a:xfrm>
            <a:off x="1609725" y="5524500"/>
            <a:ext cx="4924425" cy="31432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routing</a:t>
            </a:r>
          </a:p>
        </p:txBody>
      </p:sp>
      <p:sp>
        <p:nvSpPr>
          <p:cNvPr id="58" name="Line 60"/>
          <p:cNvSpPr>
            <a:spLocks noChangeShapeType="1"/>
          </p:cNvSpPr>
          <p:nvPr/>
        </p:nvSpPr>
        <p:spPr bwMode="auto">
          <a:xfrm>
            <a:off x="222885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Line 61"/>
          <p:cNvSpPr>
            <a:spLocks noChangeShapeType="1"/>
          </p:cNvSpPr>
          <p:nvPr/>
        </p:nvSpPr>
        <p:spPr bwMode="auto">
          <a:xfrm>
            <a:off x="260985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Line 68"/>
          <p:cNvSpPr>
            <a:spLocks noChangeShapeType="1"/>
          </p:cNvSpPr>
          <p:nvPr/>
        </p:nvSpPr>
        <p:spPr bwMode="auto">
          <a:xfrm>
            <a:off x="2219325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Line 69"/>
          <p:cNvSpPr>
            <a:spLocks noChangeShapeType="1"/>
          </p:cNvSpPr>
          <p:nvPr/>
        </p:nvSpPr>
        <p:spPr bwMode="auto">
          <a:xfrm>
            <a:off x="24384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Line 70"/>
          <p:cNvSpPr>
            <a:spLocks noChangeShapeType="1"/>
          </p:cNvSpPr>
          <p:nvPr/>
        </p:nvSpPr>
        <p:spPr bwMode="auto">
          <a:xfrm>
            <a:off x="26670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Line 71"/>
          <p:cNvSpPr>
            <a:spLocks noChangeShapeType="1"/>
          </p:cNvSpPr>
          <p:nvPr/>
        </p:nvSpPr>
        <p:spPr bwMode="auto">
          <a:xfrm>
            <a:off x="34671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Line 72"/>
          <p:cNvSpPr>
            <a:spLocks noChangeShapeType="1"/>
          </p:cNvSpPr>
          <p:nvPr/>
        </p:nvSpPr>
        <p:spPr bwMode="auto">
          <a:xfrm>
            <a:off x="386715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Line 73"/>
          <p:cNvSpPr>
            <a:spLocks noChangeShapeType="1"/>
          </p:cNvSpPr>
          <p:nvPr/>
        </p:nvSpPr>
        <p:spPr bwMode="auto">
          <a:xfrm>
            <a:off x="4752975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Line 74"/>
          <p:cNvSpPr>
            <a:spLocks noChangeShapeType="1"/>
          </p:cNvSpPr>
          <p:nvPr/>
        </p:nvSpPr>
        <p:spPr bwMode="auto">
          <a:xfrm>
            <a:off x="516255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Line 75"/>
          <p:cNvSpPr>
            <a:spLocks noChangeShapeType="1"/>
          </p:cNvSpPr>
          <p:nvPr/>
        </p:nvSpPr>
        <p:spPr bwMode="auto">
          <a:xfrm>
            <a:off x="6086475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Line 76"/>
          <p:cNvSpPr>
            <a:spLocks noChangeShapeType="1"/>
          </p:cNvSpPr>
          <p:nvPr/>
        </p:nvSpPr>
        <p:spPr bwMode="auto">
          <a:xfrm>
            <a:off x="220980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Line 77"/>
          <p:cNvSpPr>
            <a:spLocks noChangeShapeType="1"/>
          </p:cNvSpPr>
          <p:nvPr/>
        </p:nvSpPr>
        <p:spPr bwMode="auto">
          <a:xfrm>
            <a:off x="265747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Line 78"/>
          <p:cNvSpPr>
            <a:spLocks noChangeShapeType="1"/>
          </p:cNvSpPr>
          <p:nvPr/>
        </p:nvSpPr>
        <p:spPr bwMode="auto">
          <a:xfrm>
            <a:off x="345757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Line 79"/>
          <p:cNvSpPr>
            <a:spLocks noChangeShapeType="1"/>
          </p:cNvSpPr>
          <p:nvPr/>
        </p:nvSpPr>
        <p:spPr bwMode="auto">
          <a:xfrm>
            <a:off x="36766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Line 80"/>
          <p:cNvSpPr>
            <a:spLocks noChangeShapeType="1"/>
          </p:cNvSpPr>
          <p:nvPr/>
        </p:nvSpPr>
        <p:spPr bwMode="auto">
          <a:xfrm>
            <a:off x="39052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Line 81"/>
          <p:cNvSpPr>
            <a:spLocks noChangeShapeType="1"/>
          </p:cNvSpPr>
          <p:nvPr/>
        </p:nvSpPr>
        <p:spPr bwMode="auto">
          <a:xfrm>
            <a:off x="47053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Line 82"/>
          <p:cNvSpPr>
            <a:spLocks noChangeShapeType="1"/>
          </p:cNvSpPr>
          <p:nvPr/>
        </p:nvSpPr>
        <p:spPr bwMode="auto">
          <a:xfrm>
            <a:off x="515302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Line 83"/>
          <p:cNvSpPr>
            <a:spLocks noChangeShapeType="1"/>
          </p:cNvSpPr>
          <p:nvPr/>
        </p:nvSpPr>
        <p:spPr bwMode="auto">
          <a:xfrm>
            <a:off x="585787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Line 84"/>
          <p:cNvSpPr>
            <a:spLocks noChangeShapeType="1"/>
          </p:cNvSpPr>
          <p:nvPr/>
        </p:nvSpPr>
        <p:spPr bwMode="auto">
          <a:xfrm>
            <a:off x="609600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Line 85"/>
          <p:cNvSpPr>
            <a:spLocks noChangeShapeType="1"/>
          </p:cNvSpPr>
          <p:nvPr/>
        </p:nvSpPr>
        <p:spPr bwMode="auto">
          <a:xfrm>
            <a:off x="63055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Line 86"/>
          <p:cNvSpPr>
            <a:spLocks noChangeShapeType="1"/>
          </p:cNvSpPr>
          <p:nvPr/>
        </p:nvSpPr>
        <p:spPr bwMode="auto">
          <a:xfrm>
            <a:off x="2486025" y="193357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Rectangle 91"/>
          <p:cNvSpPr>
            <a:spLocks noChangeArrowheads="1"/>
          </p:cNvSpPr>
          <p:nvPr/>
        </p:nvSpPr>
        <p:spPr bwMode="auto">
          <a:xfrm>
            <a:off x="1609725" y="1771650"/>
            <a:ext cx="323850" cy="406717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Rectangle 92"/>
          <p:cNvSpPr>
            <a:spLocks noChangeArrowheads="1"/>
          </p:cNvSpPr>
          <p:nvPr/>
        </p:nvSpPr>
        <p:spPr bwMode="auto">
          <a:xfrm>
            <a:off x="1609725" y="1676400"/>
            <a:ext cx="1381125" cy="27622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" name="Line 93"/>
          <p:cNvSpPr>
            <a:spLocks noChangeShapeType="1"/>
          </p:cNvSpPr>
          <p:nvPr/>
        </p:nvSpPr>
        <p:spPr bwMode="auto">
          <a:xfrm>
            <a:off x="1414463" y="1619250"/>
            <a:ext cx="1638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Line 94"/>
          <p:cNvSpPr>
            <a:spLocks noChangeShapeType="1"/>
          </p:cNvSpPr>
          <p:nvPr/>
        </p:nvSpPr>
        <p:spPr bwMode="auto">
          <a:xfrm flipV="1">
            <a:off x="1414463" y="2686050"/>
            <a:ext cx="52387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Line 95"/>
          <p:cNvSpPr>
            <a:spLocks noChangeShapeType="1"/>
          </p:cNvSpPr>
          <p:nvPr/>
        </p:nvSpPr>
        <p:spPr bwMode="auto">
          <a:xfrm flipV="1">
            <a:off x="1414463" y="5886450"/>
            <a:ext cx="52387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Rectangle 96"/>
          <p:cNvSpPr>
            <a:spLocks noChangeArrowheads="1"/>
          </p:cNvSpPr>
          <p:nvPr/>
        </p:nvSpPr>
        <p:spPr bwMode="auto">
          <a:xfrm>
            <a:off x="762000" y="1685925"/>
            <a:ext cx="752475" cy="361950"/>
          </a:xfrm>
          <a:prstGeom prst="rect">
            <a:avLst/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Decoder</a:t>
            </a:r>
          </a:p>
        </p:txBody>
      </p:sp>
      <p:sp>
        <p:nvSpPr>
          <p:cNvPr id="85" name="Line 97"/>
          <p:cNvSpPr>
            <a:spLocks noChangeShapeType="1"/>
          </p:cNvSpPr>
          <p:nvPr/>
        </p:nvSpPr>
        <p:spPr bwMode="auto">
          <a:xfrm flipH="1">
            <a:off x="1066800" y="2047875"/>
            <a:ext cx="0" cy="37242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98"/>
          <p:cNvSpPr>
            <a:spLocks noChangeShapeType="1"/>
          </p:cNvSpPr>
          <p:nvPr/>
        </p:nvSpPr>
        <p:spPr bwMode="auto">
          <a:xfrm flipV="1">
            <a:off x="1066800" y="226695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Line 99"/>
          <p:cNvSpPr>
            <a:spLocks noChangeShapeType="1"/>
          </p:cNvSpPr>
          <p:nvPr/>
        </p:nvSpPr>
        <p:spPr bwMode="auto">
          <a:xfrm flipV="1">
            <a:off x="1066800" y="2947988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Line 100"/>
          <p:cNvSpPr>
            <a:spLocks noChangeShapeType="1"/>
          </p:cNvSpPr>
          <p:nvPr/>
        </p:nvSpPr>
        <p:spPr bwMode="auto">
          <a:xfrm flipV="1">
            <a:off x="1066800" y="3630613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Line 101"/>
          <p:cNvSpPr>
            <a:spLocks noChangeShapeType="1"/>
          </p:cNvSpPr>
          <p:nvPr/>
        </p:nvSpPr>
        <p:spPr bwMode="auto">
          <a:xfrm flipV="1">
            <a:off x="1066800" y="431165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Line 102"/>
          <p:cNvSpPr>
            <a:spLocks noChangeShapeType="1"/>
          </p:cNvSpPr>
          <p:nvPr/>
        </p:nvSpPr>
        <p:spPr bwMode="auto">
          <a:xfrm flipV="1">
            <a:off x="1066800" y="4994275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" name="Line 103"/>
          <p:cNvSpPr>
            <a:spLocks noChangeShapeType="1"/>
          </p:cNvSpPr>
          <p:nvPr/>
        </p:nvSpPr>
        <p:spPr bwMode="auto">
          <a:xfrm flipV="1">
            <a:off x="1066800" y="567690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Text Box 104"/>
          <p:cNvSpPr txBox="1">
            <a:spLocks noChangeArrowheads="1"/>
          </p:cNvSpPr>
          <p:nvPr/>
        </p:nvSpPr>
        <p:spPr bwMode="auto">
          <a:xfrm rot="16200000">
            <a:off x="510381" y="3761582"/>
            <a:ext cx="8143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Control</a:t>
            </a:r>
          </a:p>
        </p:txBody>
      </p:sp>
      <p:pic>
        <p:nvPicPr>
          <p:cNvPr id="93" name="Picture 1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3088" y="1133475"/>
            <a:ext cx="1985962" cy="126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4" name="Line 141"/>
          <p:cNvSpPr>
            <a:spLocks noChangeShapeType="1"/>
          </p:cNvSpPr>
          <p:nvPr/>
        </p:nvSpPr>
        <p:spPr bwMode="auto">
          <a:xfrm flipH="1">
            <a:off x="5400675" y="2095500"/>
            <a:ext cx="1581150" cy="1304925"/>
          </a:xfrm>
          <a:prstGeom prst="line">
            <a:avLst/>
          </a:prstGeom>
          <a:noFill/>
          <a:ln w="57150">
            <a:solidFill>
              <a:srgbClr val="AA7636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7848600" y="6581001"/>
            <a:ext cx="1302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Tensilica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Customize Memory</a:t>
            </a:r>
            <a:endParaRPr lang="en-US" dirty="0"/>
          </a:p>
        </p:txBody>
      </p:sp>
      <p:sp>
        <p:nvSpPr>
          <p:cNvPr id="139" name="Rectangle 3"/>
          <p:cNvSpPr>
            <a:spLocks noChangeArrowheads="1"/>
          </p:cNvSpPr>
          <p:nvPr/>
        </p:nvSpPr>
        <p:spPr bwMode="auto">
          <a:xfrm>
            <a:off x="2028825" y="2819400"/>
            <a:ext cx="4505325" cy="31432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Source routing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087563" y="2176463"/>
            <a:ext cx="809625" cy="342900"/>
            <a:chOff x="1284" y="1104"/>
            <a:chExt cx="510" cy="216"/>
          </a:xfrm>
        </p:grpSpPr>
        <p:sp>
          <p:nvSpPr>
            <p:cNvPr id="141" name="Rectangle 5"/>
            <p:cNvSpPr>
              <a:spLocks noChangeArrowheads="1"/>
            </p:cNvSpPr>
            <p:nvPr/>
          </p:nvSpPr>
          <p:spPr bwMode="auto">
            <a:xfrm>
              <a:off x="1341" y="1104"/>
              <a:ext cx="453" cy="144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Rectangle 6"/>
            <p:cNvSpPr>
              <a:spLocks noChangeArrowheads="1"/>
            </p:cNvSpPr>
            <p:nvPr/>
          </p:nvSpPr>
          <p:spPr bwMode="auto">
            <a:xfrm>
              <a:off x="1316" y="1140"/>
              <a:ext cx="454" cy="144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Rectangle 7"/>
            <p:cNvSpPr>
              <a:spLocks noChangeArrowheads="1"/>
            </p:cNvSpPr>
            <p:nvPr/>
          </p:nvSpPr>
          <p:spPr bwMode="auto">
            <a:xfrm>
              <a:off x="1284" y="1176"/>
              <a:ext cx="453" cy="144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RF0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173413" y="2176463"/>
            <a:ext cx="809625" cy="342900"/>
            <a:chOff x="1284" y="1104"/>
            <a:chExt cx="510" cy="216"/>
          </a:xfrm>
        </p:grpSpPr>
        <p:sp>
          <p:nvSpPr>
            <p:cNvPr id="145" name="Rectangle 9"/>
            <p:cNvSpPr>
              <a:spLocks noChangeArrowheads="1"/>
            </p:cNvSpPr>
            <p:nvPr/>
          </p:nvSpPr>
          <p:spPr bwMode="auto">
            <a:xfrm>
              <a:off x="1341" y="1104"/>
              <a:ext cx="453" cy="144"/>
            </a:xfrm>
            <a:prstGeom prst="rect">
              <a:avLst/>
            </a:prstGeom>
            <a:solidFill>
              <a:srgbClr val="FC012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Rectangle 10"/>
            <p:cNvSpPr>
              <a:spLocks noChangeArrowheads="1"/>
            </p:cNvSpPr>
            <p:nvPr/>
          </p:nvSpPr>
          <p:spPr bwMode="auto">
            <a:xfrm>
              <a:off x="1316" y="1140"/>
              <a:ext cx="454" cy="144"/>
            </a:xfrm>
            <a:prstGeom prst="rect">
              <a:avLst/>
            </a:prstGeom>
            <a:solidFill>
              <a:srgbClr val="FC012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Rectangle 11"/>
            <p:cNvSpPr>
              <a:spLocks noChangeArrowheads="1"/>
            </p:cNvSpPr>
            <p:nvPr/>
          </p:nvSpPr>
          <p:spPr bwMode="auto">
            <a:xfrm>
              <a:off x="1284" y="1176"/>
              <a:ext cx="453" cy="144"/>
            </a:xfrm>
            <a:prstGeom prst="rect">
              <a:avLst/>
            </a:prstGeom>
            <a:solidFill>
              <a:srgbClr val="FC012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RF1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211638" y="2176463"/>
            <a:ext cx="809625" cy="342900"/>
            <a:chOff x="1284" y="1104"/>
            <a:chExt cx="510" cy="216"/>
          </a:xfrm>
        </p:grpSpPr>
        <p:sp>
          <p:nvSpPr>
            <p:cNvPr id="149" name="Rectangle 13"/>
            <p:cNvSpPr>
              <a:spLocks noChangeArrowheads="1"/>
            </p:cNvSpPr>
            <p:nvPr/>
          </p:nvSpPr>
          <p:spPr bwMode="auto">
            <a:xfrm>
              <a:off x="1341" y="1104"/>
              <a:ext cx="453" cy="144"/>
            </a:xfrm>
            <a:prstGeom prst="rect">
              <a:avLst/>
            </a:prstGeom>
            <a:solidFill>
              <a:srgbClr val="FC012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Rectangle 14"/>
            <p:cNvSpPr>
              <a:spLocks noChangeArrowheads="1"/>
            </p:cNvSpPr>
            <p:nvPr/>
          </p:nvSpPr>
          <p:spPr bwMode="auto">
            <a:xfrm>
              <a:off x="1316" y="1140"/>
              <a:ext cx="454" cy="144"/>
            </a:xfrm>
            <a:prstGeom prst="rect">
              <a:avLst/>
            </a:prstGeom>
            <a:solidFill>
              <a:srgbClr val="FC012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Rectangle 15"/>
            <p:cNvSpPr>
              <a:spLocks noChangeArrowheads="1"/>
            </p:cNvSpPr>
            <p:nvPr/>
          </p:nvSpPr>
          <p:spPr bwMode="auto">
            <a:xfrm>
              <a:off x="1284" y="1176"/>
              <a:ext cx="453" cy="144"/>
            </a:xfrm>
            <a:prstGeom prst="rect">
              <a:avLst/>
            </a:prstGeom>
            <a:solidFill>
              <a:srgbClr val="FC012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RF2</a:t>
              </a:r>
            </a:p>
          </p:txBody>
        </p:sp>
      </p:grpSp>
      <p:sp>
        <p:nvSpPr>
          <p:cNvPr id="152" name="Rectangle 16"/>
          <p:cNvSpPr>
            <a:spLocks noChangeArrowheads="1"/>
          </p:cNvSpPr>
          <p:nvPr/>
        </p:nvSpPr>
        <p:spPr bwMode="auto">
          <a:xfrm>
            <a:off x="6002338" y="2233613"/>
            <a:ext cx="471487" cy="228600"/>
          </a:xfrm>
          <a:prstGeom prst="rect">
            <a:avLst/>
          </a:prstGeom>
          <a:solidFill>
            <a:srgbClr val="FC012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S1</a:t>
            </a:r>
          </a:p>
        </p:txBody>
      </p:sp>
      <p:sp>
        <p:nvSpPr>
          <p:cNvPr id="153" name="Rectangle 17"/>
          <p:cNvSpPr>
            <a:spLocks noChangeArrowheads="1"/>
          </p:cNvSpPr>
          <p:nvPr/>
        </p:nvSpPr>
        <p:spPr bwMode="auto">
          <a:xfrm>
            <a:off x="5297488" y="2233613"/>
            <a:ext cx="471487" cy="228600"/>
          </a:xfrm>
          <a:prstGeom prst="rect">
            <a:avLst/>
          </a:prstGeom>
          <a:solidFill>
            <a:srgbClr val="FC012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S0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2058988" y="3395663"/>
            <a:ext cx="4443412" cy="1809750"/>
            <a:chOff x="1281" y="1869"/>
            <a:chExt cx="2799" cy="1140"/>
          </a:xfrm>
        </p:grpSpPr>
        <p:sp>
          <p:nvSpPr>
            <p:cNvPr id="155" name="Rectangle 19"/>
            <p:cNvSpPr>
              <a:spLocks noChangeArrowheads="1"/>
            </p:cNvSpPr>
            <p:nvPr/>
          </p:nvSpPr>
          <p:spPr bwMode="auto">
            <a:xfrm>
              <a:off x="1281" y="1869"/>
              <a:ext cx="495" cy="1140"/>
            </a:xfrm>
            <a:prstGeom prst="rect">
              <a:avLst/>
            </a:prstGeom>
            <a:solidFill>
              <a:srgbClr val="00CC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FU0</a:t>
              </a:r>
            </a:p>
          </p:txBody>
        </p:sp>
        <p:sp>
          <p:nvSpPr>
            <p:cNvPr id="156" name="Rectangle 20"/>
            <p:cNvSpPr>
              <a:spLocks noChangeArrowheads="1"/>
            </p:cNvSpPr>
            <p:nvPr/>
          </p:nvSpPr>
          <p:spPr bwMode="auto">
            <a:xfrm>
              <a:off x="2067" y="1869"/>
              <a:ext cx="495" cy="1140"/>
            </a:xfrm>
            <a:prstGeom prst="rect">
              <a:avLst/>
            </a:prstGeom>
            <a:solidFill>
              <a:srgbClr val="00CC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FU1</a:t>
              </a:r>
            </a:p>
          </p:txBody>
        </p:sp>
        <p:sp>
          <p:nvSpPr>
            <p:cNvPr id="157" name="Rectangle 21"/>
            <p:cNvSpPr>
              <a:spLocks noChangeArrowheads="1"/>
            </p:cNvSpPr>
            <p:nvPr/>
          </p:nvSpPr>
          <p:spPr bwMode="auto">
            <a:xfrm>
              <a:off x="2853" y="1869"/>
              <a:ext cx="495" cy="1140"/>
            </a:xfrm>
            <a:prstGeom prst="rect">
              <a:avLst/>
            </a:prstGeom>
            <a:solidFill>
              <a:srgbClr val="00CC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FU2</a:t>
              </a:r>
            </a:p>
          </p:txBody>
        </p:sp>
        <p:sp>
          <p:nvSpPr>
            <p:cNvPr id="158" name="Rectangle 22"/>
            <p:cNvSpPr>
              <a:spLocks noChangeArrowheads="1"/>
            </p:cNvSpPr>
            <p:nvPr/>
          </p:nvSpPr>
          <p:spPr bwMode="auto">
            <a:xfrm>
              <a:off x="3585" y="1869"/>
              <a:ext cx="495" cy="1140"/>
            </a:xfrm>
            <a:prstGeom prst="rect">
              <a:avLst/>
            </a:prstGeom>
            <a:solidFill>
              <a:srgbClr val="00CC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FU3</a:t>
              </a:r>
            </a:p>
          </p:txBody>
        </p:sp>
      </p:grpSp>
      <p:sp>
        <p:nvSpPr>
          <p:cNvPr id="159" name="Rectangle 23"/>
          <p:cNvSpPr>
            <a:spLocks noChangeArrowheads="1"/>
          </p:cNvSpPr>
          <p:nvPr/>
        </p:nvSpPr>
        <p:spPr bwMode="auto">
          <a:xfrm>
            <a:off x="1609725" y="5524500"/>
            <a:ext cx="4924425" cy="31432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routing</a:t>
            </a:r>
          </a:p>
        </p:txBody>
      </p:sp>
      <p:sp>
        <p:nvSpPr>
          <p:cNvPr id="160" name="Line 24"/>
          <p:cNvSpPr>
            <a:spLocks noChangeShapeType="1"/>
          </p:cNvSpPr>
          <p:nvPr/>
        </p:nvSpPr>
        <p:spPr bwMode="auto">
          <a:xfrm>
            <a:off x="222885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1" name="Line 25"/>
          <p:cNvSpPr>
            <a:spLocks noChangeShapeType="1"/>
          </p:cNvSpPr>
          <p:nvPr/>
        </p:nvSpPr>
        <p:spPr bwMode="auto">
          <a:xfrm>
            <a:off x="260985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2" name="Line 26"/>
          <p:cNvSpPr>
            <a:spLocks noChangeShapeType="1"/>
          </p:cNvSpPr>
          <p:nvPr/>
        </p:nvSpPr>
        <p:spPr bwMode="auto">
          <a:xfrm>
            <a:off x="3305175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3" name="Line 27"/>
          <p:cNvSpPr>
            <a:spLocks noChangeShapeType="1"/>
          </p:cNvSpPr>
          <p:nvPr/>
        </p:nvSpPr>
        <p:spPr bwMode="auto">
          <a:xfrm>
            <a:off x="373380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4" name="Line 28"/>
          <p:cNvSpPr>
            <a:spLocks noChangeShapeType="1"/>
          </p:cNvSpPr>
          <p:nvPr/>
        </p:nvSpPr>
        <p:spPr bwMode="auto">
          <a:xfrm>
            <a:off x="4352925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Line 29"/>
          <p:cNvSpPr>
            <a:spLocks noChangeShapeType="1"/>
          </p:cNvSpPr>
          <p:nvPr/>
        </p:nvSpPr>
        <p:spPr bwMode="auto">
          <a:xfrm>
            <a:off x="476250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Line 30"/>
          <p:cNvSpPr>
            <a:spLocks noChangeShapeType="1"/>
          </p:cNvSpPr>
          <p:nvPr/>
        </p:nvSpPr>
        <p:spPr bwMode="auto">
          <a:xfrm>
            <a:off x="552450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Line 31"/>
          <p:cNvSpPr>
            <a:spLocks noChangeShapeType="1"/>
          </p:cNvSpPr>
          <p:nvPr/>
        </p:nvSpPr>
        <p:spPr bwMode="auto">
          <a:xfrm>
            <a:off x="622935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Line 32"/>
          <p:cNvSpPr>
            <a:spLocks noChangeShapeType="1"/>
          </p:cNvSpPr>
          <p:nvPr/>
        </p:nvSpPr>
        <p:spPr bwMode="auto">
          <a:xfrm>
            <a:off x="2219325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9" name="Line 33"/>
          <p:cNvSpPr>
            <a:spLocks noChangeShapeType="1"/>
          </p:cNvSpPr>
          <p:nvPr/>
        </p:nvSpPr>
        <p:spPr bwMode="auto">
          <a:xfrm>
            <a:off x="24384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Line 34"/>
          <p:cNvSpPr>
            <a:spLocks noChangeShapeType="1"/>
          </p:cNvSpPr>
          <p:nvPr/>
        </p:nvSpPr>
        <p:spPr bwMode="auto">
          <a:xfrm>
            <a:off x="26670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Line 35"/>
          <p:cNvSpPr>
            <a:spLocks noChangeShapeType="1"/>
          </p:cNvSpPr>
          <p:nvPr/>
        </p:nvSpPr>
        <p:spPr bwMode="auto">
          <a:xfrm>
            <a:off x="34671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2" name="Line 36"/>
          <p:cNvSpPr>
            <a:spLocks noChangeShapeType="1"/>
          </p:cNvSpPr>
          <p:nvPr/>
        </p:nvSpPr>
        <p:spPr bwMode="auto">
          <a:xfrm>
            <a:off x="386715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3" name="Line 37"/>
          <p:cNvSpPr>
            <a:spLocks noChangeShapeType="1"/>
          </p:cNvSpPr>
          <p:nvPr/>
        </p:nvSpPr>
        <p:spPr bwMode="auto">
          <a:xfrm>
            <a:off x="4752975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4" name="Line 38"/>
          <p:cNvSpPr>
            <a:spLocks noChangeShapeType="1"/>
          </p:cNvSpPr>
          <p:nvPr/>
        </p:nvSpPr>
        <p:spPr bwMode="auto">
          <a:xfrm>
            <a:off x="516255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5" name="Line 39"/>
          <p:cNvSpPr>
            <a:spLocks noChangeShapeType="1"/>
          </p:cNvSpPr>
          <p:nvPr/>
        </p:nvSpPr>
        <p:spPr bwMode="auto">
          <a:xfrm>
            <a:off x="6086475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6" name="Line 40"/>
          <p:cNvSpPr>
            <a:spLocks noChangeShapeType="1"/>
          </p:cNvSpPr>
          <p:nvPr/>
        </p:nvSpPr>
        <p:spPr bwMode="auto">
          <a:xfrm>
            <a:off x="220980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7" name="Line 41"/>
          <p:cNvSpPr>
            <a:spLocks noChangeShapeType="1"/>
          </p:cNvSpPr>
          <p:nvPr/>
        </p:nvSpPr>
        <p:spPr bwMode="auto">
          <a:xfrm>
            <a:off x="265747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8" name="Line 42"/>
          <p:cNvSpPr>
            <a:spLocks noChangeShapeType="1"/>
          </p:cNvSpPr>
          <p:nvPr/>
        </p:nvSpPr>
        <p:spPr bwMode="auto">
          <a:xfrm>
            <a:off x="345757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9" name="Line 43"/>
          <p:cNvSpPr>
            <a:spLocks noChangeShapeType="1"/>
          </p:cNvSpPr>
          <p:nvPr/>
        </p:nvSpPr>
        <p:spPr bwMode="auto">
          <a:xfrm>
            <a:off x="36766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0" name="Line 44"/>
          <p:cNvSpPr>
            <a:spLocks noChangeShapeType="1"/>
          </p:cNvSpPr>
          <p:nvPr/>
        </p:nvSpPr>
        <p:spPr bwMode="auto">
          <a:xfrm>
            <a:off x="39052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1" name="Line 45"/>
          <p:cNvSpPr>
            <a:spLocks noChangeShapeType="1"/>
          </p:cNvSpPr>
          <p:nvPr/>
        </p:nvSpPr>
        <p:spPr bwMode="auto">
          <a:xfrm>
            <a:off x="47053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2" name="Line 46"/>
          <p:cNvSpPr>
            <a:spLocks noChangeShapeType="1"/>
          </p:cNvSpPr>
          <p:nvPr/>
        </p:nvSpPr>
        <p:spPr bwMode="auto">
          <a:xfrm>
            <a:off x="515302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3" name="Line 47"/>
          <p:cNvSpPr>
            <a:spLocks noChangeShapeType="1"/>
          </p:cNvSpPr>
          <p:nvPr/>
        </p:nvSpPr>
        <p:spPr bwMode="auto">
          <a:xfrm>
            <a:off x="585787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4" name="Line 48"/>
          <p:cNvSpPr>
            <a:spLocks noChangeShapeType="1"/>
          </p:cNvSpPr>
          <p:nvPr/>
        </p:nvSpPr>
        <p:spPr bwMode="auto">
          <a:xfrm>
            <a:off x="609600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5" name="Line 49"/>
          <p:cNvSpPr>
            <a:spLocks noChangeShapeType="1"/>
          </p:cNvSpPr>
          <p:nvPr/>
        </p:nvSpPr>
        <p:spPr bwMode="auto">
          <a:xfrm>
            <a:off x="63055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6" name="Line 50"/>
          <p:cNvSpPr>
            <a:spLocks noChangeShapeType="1"/>
          </p:cNvSpPr>
          <p:nvPr/>
        </p:nvSpPr>
        <p:spPr bwMode="auto">
          <a:xfrm>
            <a:off x="2486025" y="193357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7" name="Line 51"/>
          <p:cNvSpPr>
            <a:spLocks noChangeShapeType="1"/>
          </p:cNvSpPr>
          <p:nvPr/>
        </p:nvSpPr>
        <p:spPr bwMode="auto">
          <a:xfrm>
            <a:off x="3562350" y="193357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8" name="Line 52"/>
          <p:cNvSpPr>
            <a:spLocks noChangeShapeType="1"/>
          </p:cNvSpPr>
          <p:nvPr/>
        </p:nvSpPr>
        <p:spPr bwMode="auto">
          <a:xfrm>
            <a:off x="4610100" y="193357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9" name="Line 53"/>
          <p:cNvSpPr>
            <a:spLocks noChangeShapeType="1"/>
          </p:cNvSpPr>
          <p:nvPr/>
        </p:nvSpPr>
        <p:spPr bwMode="auto">
          <a:xfrm>
            <a:off x="5543550" y="19621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0" name="Line 54"/>
          <p:cNvSpPr>
            <a:spLocks noChangeShapeType="1"/>
          </p:cNvSpPr>
          <p:nvPr/>
        </p:nvSpPr>
        <p:spPr bwMode="auto">
          <a:xfrm>
            <a:off x="6229350" y="19621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1" name="Rectangle 55"/>
          <p:cNvSpPr>
            <a:spLocks noChangeArrowheads="1"/>
          </p:cNvSpPr>
          <p:nvPr/>
        </p:nvSpPr>
        <p:spPr bwMode="auto">
          <a:xfrm>
            <a:off x="1609725" y="1771650"/>
            <a:ext cx="323850" cy="406717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2" name="Rectangle 56"/>
          <p:cNvSpPr>
            <a:spLocks noChangeArrowheads="1"/>
          </p:cNvSpPr>
          <p:nvPr/>
        </p:nvSpPr>
        <p:spPr bwMode="auto">
          <a:xfrm>
            <a:off x="1609725" y="1676400"/>
            <a:ext cx="4895850" cy="27622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3" name="Line 57"/>
          <p:cNvSpPr>
            <a:spLocks noChangeShapeType="1"/>
          </p:cNvSpPr>
          <p:nvPr/>
        </p:nvSpPr>
        <p:spPr bwMode="auto">
          <a:xfrm flipV="1">
            <a:off x="1414463" y="1619250"/>
            <a:ext cx="52387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4" name="Line 58"/>
          <p:cNvSpPr>
            <a:spLocks noChangeShapeType="1"/>
          </p:cNvSpPr>
          <p:nvPr/>
        </p:nvSpPr>
        <p:spPr bwMode="auto">
          <a:xfrm flipV="1">
            <a:off x="1414463" y="2686050"/>
            <a:ext cx="52387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5" name="Line 59"/>
          <p:cNvSpPr>
            <a:spLocks noChangeShapeType="1"/>
          </p:cNvSpPr>
          <p:nvPr/>
        </p:nvSpPr>
        <p:spPr bwMode="auto">
          <a:xfrm flipV="1">
            <a:off x="1414463" y="5886450"/>
            <a:ext cx="52387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6" name="Rectangle 60"/>
          <p:cNvSpPr>
            <a:spLocks noChangeArrowheads="1"/>
          </p:cNvSpPr>
          <p:nvPr/>
        </p:nvSpPr>
        <p:spPr bwMode="auto">
          <a:xfrm>
            <a:off x="762000" y="1685925"/>
            <a:ext cx="752475" cy="361950"/>
          </a:xfrm>
          <a:prstGeom prst="rect">
            <a:avLst/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Decoder</a:t>
            </a:r>
          </a:p>
        </p:txBody>
      </p:sp>
      <p:sp>
        <p:nvSpPr>
          <p:cNvPr id="197" name="Line 61"/>
          <p:cNvSpPr>
            <a:spLocks noChangeShapeType="1"/>
          </p:cNvSpPr>
          <p:nvPr/>
        </p:nvSpPr>
        <p:spPr bwMode="auto">
          <a:xfrm flipH="1">
            <a:off x="1066800" y="2047875"/>
            <a:ext cx="0" cy="37242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8" name="Line 62"/>
          <p:cNvSpPr>
            <a:spLocks noChangeShapeType="1"/>
          </p:cNvSpPr>
          <p:nvPr/>
        </p:nvSpPr>
        <p:spPr bwMode="auto">
          <a:xfrm flipV="1">
            <a:off x="1066800" y="226695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9" name="Line 63"/>
          <p:cNvSpPr>
            <a:spLocks noChangeShapeType="1"/>
          </p:cNvSpPr>
          <p:nvPr/>
        </p:nvSpPr>
        <p:spPr bwMode="auto">
          <a:xfrm flipV="1">
            <a:off x="1066800" y="2947988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0" name="Line 64"/>
          <p:cNvSpPr>
            <a:spLocks noChangeShapeType="1"/>
          </p:cNvSpPr>
          <p:nvPr/>
        </p:nvSpPr>
        <p:spPr bwMode="auto">
          <a:xfrm flipV="1">
            <a:off x="1066800" y="3630613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1" name="Line 65"/>
          <p:cNvSpPr>
            <a:spLocks noChangeShapeType="1"/>
          </p:cNvSpPr>
          <p:nvPr/>
        </p:nvSpPr>
        <p:spPr bwMode="auto">
          <a:xfrm flipV="1">
            <a:off x="1066800" y="431165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2" name="Line 66"/>
          <p:cNvSpPr>
            <a:spLocks noChangeShapeType="1"/>
          </p:cNvSpPr>
          <p:nvPr/>
        </p:nvSpPr>
        <p:spPr bwMode="auto">
          <a:xfrm flipV="1">
            <a:off x="1066800" y="4994275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3" name="Line 67"/>
          <p:cNvSpPr>
            <a:spLocks noChangeShapeType="1"/>
          </p:cNvSpPr>
          <p:nvPr/>
        </p:nvSpPr>
        <p:spPr bwMode="auto">
          <a:xfrm flipV="1">
            <a:off x="1066800" y="567690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4" name="Text Box 68"/>
          <p:cNvSpPr txBox="1">
            <a:spLocks noChangeArrowheads="1"/>
          </p:cNvSpPr>
          <p:nvPr/>
        </p:nvSpPr>
        <p:spPr bwMode="auto">
          <a:xfrm rot="16200000">
            <a:off x="510381" y="3761582"/>
            <a:ext cx="8143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Control</a:t>
            </a:r>
          </a:p>
        </p:txBody>
      </p:sp>
      <p:pic>
        <p:nvPicPr>
          <p:cNvPr id="205" name="Picture 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3088" y="1133475"/>
            <a:ext cx="1985962" cy="126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06" name="Line 70"/>
          <p:cNvSpPr>
            <a:spLocks noChangeShapeType="1"/>
          </p:cNvSpPr>
          <p:nvPr/>
        </p:nvSpPr>
        <p:spPr bwMode="auto">
          <a:xfrm flipH="1">
            <a:off x="5038725" y="1676400"/>
            <a:ext cx="3381375" cy="542925"/>
          </a:xfrm>
          <a:prstGeom prst="line">
            <a:avLst/>
          </a:prstGeom>
          <a:noFill/>
          <a:ln w="38100">
            <a:solidFill>
              <a:srgbClr val="AA7636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Text Box 5"/>
          <p:cNvSpPr txBox="1">
            <a:spLocks noChangeArrowheads="1"/>
          </p:cNvSpPr>
          <p:nvPr/>
        </p:nvSpPr>
        <p:spPr bwMode="auto">
          <a:xfrm>
            <a:off x="7848600" y="6581001"/>
            <a:ext cx="1302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Tensilica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Multicycle</a:t>
            </a:r>
            <a:r>
              <a:rPr lang="en-US" dirty="0" smtClean="0"/>
              <a:t> Instructions</a:t>
            </a:r>
            <a:endParaRPr lang="en-US" dirty="0"/>
          </a:p>
        </p:txBody>
      </p:sp>
      <p:sp>
        <p:nvSpPr>
          <p:cNvPr id="83" name="Rectangle 3"/>
          <p:cNvSpPr>
            <a:spLocks noChangeArrowheads="1"/>
          </p:cNvSpPr>
          <p:nvPr/>
        </p:nvSpPr>
        <p:spPr bwMode="auto">
          <a:xfrm>
            <a:off x="2028825" y="2819400"/>
            <a:ext cx="4505325" cy="31432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Source routing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087563" y="2176463"/>
            <a:ext cx="4386262" cy="342900"/>
            <a:chOff x="1284" y="1101"/>
            <a:chExt cx="2763" cy="216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1284" y="1101"/>
              <a:ext cx="510" cy="216"/>
              <a:chOff x="1284" y="1104"/>
              <a:chExt cx="510" cy="216"/>
            </a:xfrm>
          </p:grpSpPr>
          <p:sp>
            <p:nvSpPr>
              <p:cNvPr id="96" name="Rectangle 6"/>
              <p:cNvSpPr>
                <a:spLocks noChangeArrowheads="1"/>
              </p:cNvSpPr>
              <p:nvPr/>
            </p:nvSpPr>
            <p:spPr bwMode="auto">
              <a:xfrm>
                <a:off x="1341" y="1104"/>
                <a:ext cx="453" cy="144"/>
              </a:xfrm>
              <a:prstGeom prst="rect">
                <a:avLst/>
              </a:prstGeom>
              <a:solidFill>
                <a:srgbClr val="00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Rectangle 7"/>
              <p:cNvSpPr>
                <a:spLocks noChangeArrowheads="1"/>
              </p:cNvSpPr>
              <p:nvPr/>
            </p:nvSpPr>
            <p:spPr bwMode="auto">
              <a:xfrm>
                <a:off x="1316" y="1140"/>
                <a:ext cx="454" cy="144"/>
              </a:xfrm>
              <a:prstGeom prst="rect">
                <a:avLst/>
              </a:prstGeom>
              <a:solidFill>
                <a:srgbClr val="00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Rectangle 8"/>
              <p:cNvSpPr>
                <a:spLocks noChangeArrowheads="1"/>
              </p:cNvSpPr>
              <p:nvPr/>
            </p:nvSpPr>
            <p:spPr bwMode="auto">
              <a:xfrm>
                <a:off x="1284" y="1176"/>
                <a:ext cx="453" cy="144"/>
              </a:xfrm>
              <a:prstGeom prst="rect">
                <a:avLst/>
              </a:prstGeom>
              <a:solidFill>
                <a:srgbClr val="00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RF0</a:t>
                </a:r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968" y="1101"/>
              <a:ext cx="510" cy="216"/>
              <a:chOff x="1284" y="1104"/>
              <a:chExt cx="510" cy="216"/>
            </a:xfrm>
          </p:grpSpPr>
          <p:sp>
            <p:nvSpPr>
              <p:cNvPr id="93" name="Rectangle 10"/>
              <p:cNvSpPr>
                <a:spLocks noChangeArrowheads="1"/>
              </p:cNvSpPr>
              <p:nvPr/>
            </p:nvSpPr>
            <p:spPr bwMode="auto">
              <a:xfrm>
                <a:off x="1341" y="1104"/>
                <a:ext cx="453" cy="144"/>
              </a:xfrm>
              <a:prstGeom prst="rect">
                <a:avLst/>
              </a:prstGeom>
              <a:solidFill>
                <a:srgbClr val="00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Rectangle 11"/>
              <p:cNvSpPr>
                <a:spLocks noChangeArrowheads="1"/>
              </p:cNvSpPr>
              <p:nvPr/>
            </p:nvSpPr>
            <p:spPr bwMode="auto">
              <a:xfrm>
                <a:off x="1316" y="1140"/>
                <a:ext cx="454" cy="144"/>
              </a:xfrm>
              <a:prstGeom prst="rect">
                <a:avLst/>
              </a:prstGeom>
              <a:solidFill>
                <a:srgbClr val="00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Rectangle 12"/>
              <p:cNvSpPr>
                <a:spLocks noChangeArrowheads="1"/>
              </p:cNvSpPr>
              <p:nvPr/>
            </p:nvSpPr>
            <p:spPr bwMode="auto">
              <a:xfrm>
                <a:off x="1284" y="1176"/>
                <a:ext cx="453" cy="144"/>
              </a:xfrm>
              <a:prstGeom prst="rect">
                <a:avLst/>
              </a:prstGeom>
              <a:solidFill>
                <a:srgbClr val="00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RF1</a:t>
                </a: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622" y="1101"/>
              <a:ext cx="510" cy="216"/>
              <a:chOff x="1284" y="1104"/>
              <a:chExt cx="510" cy="216"/>
            </a:xfrm>
          </p:grpSpPr>
          <p:sp>
            <p:nvSpPr>
              <p:cNvPr id="90" name="Rectangle 14"/>
              <p:cNvSpPr>
                <a:spLocks noChangeArrowheads="1"/>
              </p:cNvSpPr>
              <p:nvPr/>
            </p:nvSpPr>
            <p:spPr bwMode="auto">
              <a:xfrm>
                <a:off x="1341" y="1104"/>
                <a:ext cx="453" cy="144"/>
              </a:xfrm>
              <a:prstGeom prst="rect">
                <a:avLst/>
              </a:prstGeom>
              <a:solidFill>
                <a:srgbClr val="00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Rectangle 15"/>
              <p:cNvSpPr>
                <a:spLocks noChangeArrowheads="1"/>
              </p:cNvSpPr>
              <p:nvPr/>
            </p:nvSpPr>
            <p:spPr bwMode="auto">
              <a:xfrm>
                <a:off x="1316" y="1140"/>
                <a:ext cx="454" cy="144"/>
              </a:xfrm>
              <a:prstGeom prst="rect">
                <a:avLst/>
              </a:prstGeom>
              <a:solidFill>
                <a:srgbClr val="00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Rectangle 16"/>
              <p:cNvSpPr>
                <a:spLocks noChangeArrowheads="1"/>
              </p:cNvSpPr>
              <p:nvPr/>
            </p:nvSpPr>
            <p:spPr bwMode="auto">
              <a:xfrm>
                <a:off x="1284" y="1176"/>
                <a:ext cx="453" cy="144"/>
              </a:xfrm>
              <a:prstGeom prst="rect">
                <a:avLst/>
              </a:prstGeom>
              <a:solidFill>
                <a:srgbClr val="00CC9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RF2</a:t>
                </a:r>
              </a:p>
            </p:txBody>
          </p:sp>
        </p:grpSp>
        <p:sp>
          <p:nvSpPr>
            <p:cNvPr id="88" name="Rectangle 17"/>
            <p:cNvSpPr>
              <a:spLocks noChangeArrowheads="1"/>
            </p:cNvSpPr>
            <p:nvPr/>
          </p:nvSpPr>
          <p:spPr bwMode="auto">
            <a:xfrm>
              <a:off x="3750" y="1137"/>
              <a:ext cx="297" cy="144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S1</a:t>
              </a:r>
            </a:p>
          </p:txBody>
        </p:sp>
        <p:sp>
          <p:nvSpPr>
            <p:cNvPr id="89" name="Rectangle 18"/>
            <p:cNvSpPr>
              <a:spLocks noChangeArrowheads="1"/>
            </p:cNvSpPr>
            <p:nvPr/>
          </p:nvSpPr>
          <p:spPr bwMode="auto">
            <a:xfrm>
              <a:off x="3306" y="1137"/>
              <a:ext cx="297" cy="144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S0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058988" y="3395663"/>
            <a:ext cx="4443412" cy="1809750"/>
            <a:chOff x="1281" y="1869"/>
            <a:chExt cx="2799" cy="1140"/>
          </a:xfrm>
        </p:grpSpPr>
        <p:sp>
          <p:nvSpPr>
            <p:cNvPr id="100" name="Rectangle 20"/>
            <p:cNvSpPr>
              <a:spLocks noChangeArrowheads="1"/>
            </p:cNvSpPr>
            <p:nvPr/>
          </p:nvSpPr>
          <p:spPr bwMode="auto">
            <a:xfrm>
              <a:off x="1281" y="1869"/>
              <a:ext cx="495" cy="1140"/>
            </a:xfrm>
            <a:prstGeom prst="rect">
              <a:avLst/>
            </a:prstGeom>
            <a:solidFill>
              <a:srgbClr val="00CC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FU0</a:t>
              </a:r>
            </a:p>
          </p:txBody>
        </p:sp>
        <p:sp>
          <p:nvSpPr>
            <p:cNvPr id="101" name="Rectangle 21"/>
            <p:cNvSpPr>
              <a:spLocks noChangeArrowheads="1"/>
            </p:cNvSpPr>
            <p:nvPr/>
          </p:nvSpPr>
          <p:spPr bwMode="auto">
            <a:xfrm>
              <a:off x="2067" y="1869"/>
              <a:ext cx="495" cy="1140"/>
            </a:xfrm>
            <a:prstGeom prst="rect">
              <a:avLst/>
            </a:prstGeom>
            <a:solidFill>
              <a:srgbClr val="00CC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FU1</a:t>
              </a:r>
            </a:p>
          </p:txBody>
        </p:sp>
        <p:sp>
          <p:nvSpPr>
            <p:cNvPr id="102" name="Rectangle 22"/>
            <p:cNvSpPr>
              <a:spLocks noChangeArrowheads="1"/>
            </p:cNvSpPr>
            <p:nvPr/>
          </p:nvSpPr>
          <p:spPr bwMode="auto">
            <a:xfrm>
              <a:off x="2853" y="1869"/>
              <a:ext cx="495" cy="1140"/>
            </a:xfrm>
            <a:prstGeom prst="rect">
              <a:avLst/>
            </a:prstGeom>
            <a:solidFill>
              <a:srgbClr val="00CC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FU2</a:t>
              </a:r>
            </a:p>
          </p:txBody>
        </p:sp>
        <p:sp>
          <p:nvSpPr>
            <p:cNvPr id="103" name="Rectangle 23"/>
            <p:cNvSpPr>
              <a:spLocks noChangeArrowheads="1"/>
            </p:cNvSpPr>
            <p:nvPr/>
          </p:nvSpPr>
          <p:spPr bwMode="auto">
            <a:xfrm>
              <a:off x="3585" y="1869"/>
              <a:ext cx="495" cy="1140"/>
            </a:xfrm>
            <a:prstGeom prst="rect">
              <a:avLst/>
            </a:prstGeom>
            <a:solidFill>
              <a:srgbClr val="00CC99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FU3</a:t>
              </a:r>
            </a:p>
          </p:txBody>
        </p:sp>
      </p:grpSp>
      <p:sp>
        <p:nvSpPr>
          <p:cNvPr id="104" name="Rectangle 24"/>
          <p:cNvSpPr>
            <a:spLocks noChangeArrowheads="1"/>
          </p:cNvSpPr>
          <p:nvPr/>
        </p:nvSpPr>
        <p:spPr bwMode="auto">
          <a:xfrm>
            <a:off x="1609725" y="5524500"/>
            <a:ext cx="4924425" cy="31432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routing</a:t>
            </a:r>
          </a:p>
        </p:txBody>
      </p:sp>
      <p:sp>
        <p:nvSpPr>
          <p:cNvPr id="105" name="Line 25"/>
          <p:cNvSpPr>
            <a:spLocks noChangeShapeType="1"/>
          </p:cNvSpPr>
          <p:nvPr/>
        </p:nvSpPr>
        <p:spPr bwMode="auto">
          <a:xfrm>
            <a:off x="222885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Line 26"/>
          <p:cNvSpPr>
            <a:spLocks noChangeShapeType="1"/>
          </p:cNvSpPr>
          <p:nvPr/>
        </p:nvSpPr>
        <p:spPr bwMode="auto">
          <a:xfrm>
            <a:off x="260985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7" name="Line 27"/>
          <p:cNvSpPr>
            <a:spLocks noChangeShapeType="1"/>
          </p:cNvSpPr>
          <p:nvPr/>
        </p:nvSpPr>
        <p:spPr bwMode="auto">
          <a:xfrm>
            <a:off x="3305175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8" name="Line 28"/>
          <p:cNvSpPr>
            <a:spLocks noChangeShapeType="1"/>
          </p:cNvSpPr>
          <p:nvPr/>
        </p:nvSpPr>
        <p:spPr bwMode="auto">
          <a:xfrm>
            <a:off x="373380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Line 29"/>
          <p:cNvSpPr>
            <a:spLocks noChangeShapeType="1"/>
          </p:cNvSpPr>
          <p:nvPr/>
        </p:nvSpPr>
        <p:spPr bwMode="auto">
          <a:xfrm>
            <a:off x="4352925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Line 30"/>
          <p:cNvSpPr>
            <a:spLocks noChangeShapeType="1"/>
          </p:cNvSpPr>
          <p:nvPr/>
        </p:nvSpPr>
        <p:spPr bwMode="auto">
          <a:xfrm>
            <a:off x="476250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" name="Line 31"/>
          <p:cNvSpPr>
            <a:spLocks noChangeShapeType="1"/>
          </p:cNvSpPr>
          <p:nvPr/>
        </p:nvSpPr>
        <p:spPr bwMode="auto">
          <a:xfrm>
            <a:off x="552450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2" name="Line 32"/>
          <p:cNvSpPr>
            <a:spLocks noChangeShapeType="1"/>
          </p:cNvSpPr>
          <p:nvPr/>
        </p:nvSpPr>
        <p:spPr bwMode="auto">
          <a:xfrm>
            <a:off x="6229350" y="256222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Line 33"/>
          <p:cNvSpPr>
            <a:spLocks noChangeShapeType="1"/>
          </p:cNvSpPr>
          <p:nvPr/>
        </p:nvSpPr>
        <p:spPr bwMode="auto">
          <a:xfrm>
            <a:off x="2219325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4" name="Line 34"/>
          <p:cNvSpPr>
            <a:spLocks noChangeShapeType="1"/>
          </p:cNvSpPr>
          <p:nvPr/>
        </p:nvSpPr>
        <p:spPr bwMode="auto">
          <a:xfrm>
            <a:off x="24384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Line 35"/>
          <p:cNvSpPr>
            <a:spLocks noChangeShapeType="1"/>
          </p:cNvSpPr>
          <p:nvPr/>
        </p:nvSpPr>
        <p:spPr bwMode="auto">
          <a:xfrm>
            <a:off x="26670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6" name="Line 36"/>
          <p:cNvSpPr>
            <a:spLocks noChangeShapeType="1"/>
          </p:cNvSpPr>
          <p:nvPr/>
        </p:nvSpPr>
        <p:spPr bwMode="auto">
          <a:xfrm>
            <a:off x="346710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Line 37"/>
          <p:cNvSpPr>
            <a:spLocks noChangeShapeType="1"/>
          </p:cNvSpPr>
          <p:nvPr/>
        </p:nvSpPr>
        <p:spPr bwMode="auto">
          <a:xfrm>
            <a:off x="386715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8" name="Line 38"/>
          <p:cNvSpPr>
            <a:spLocks noChangeShapeType="1"/>
          </p:cNvSpPr>
          <p:nvPr/>
        </p:nvSpPr>
        <p:spPr bwMode="auto">
          <a:xfrm>
            <a:off x="4752975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9" name="Line 39"/>
          <p:cNvSpPr>
            <a:spLocks noChangeShapeType="1"/>
          </p:cNvSpPr>
          <p:nvPr/>
        </p:nvSpPr>
        <p:spPr bwMode="auto">
          <a:xfrm>
            <a:off x="5162550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0" name="Line 40"/>
          <p:cNvSpPr>
            <a:spLocks noChangeShapeType="1"/>
          </p:cNvSpPr>
          <p:nvPr/>
        </p:nvSpPr>
        <p:spPr bwMode="auto">
          <a:xfrm>
            <a:off x="6086475" y="31432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1" name="Line 41"/>
          <p:cNvSpPr>
            <a:spLocks noChangeShapeType="1"/>
          </p:cNvSpPr>
          <p:nvPr/>
        </p:nvSpPr>
        <p:spPr bwMode="auto">
          <a:xfrm>
            <a:off x="220980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Line 42"/>
          <p:cNvSpPr>
            <a:spLocks noChangeShapeType="1"/>
          </p:cNvSpPr>
          <p:nvPr/>
        </p:nvSpPr>
        <p:spPr bwMode="auto">
          <a:xfrm>
            <a:off x="265747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Line 43"/>
          <p:cNvSpPr>
            <a:spLocks noChangeShapeType="1"/>
          </p:cNvSpPr>
          <p:nvPr/>
        </p:nvSpPr>
        <p:spPr bwMode="auto">
          <a:xfrm>
            <a:off x="345757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4" name="Line 44"/>
          <p:cNvSpPr>
            <a:spLocks noChangeShapeType="1"/>
          </p:cNvSpPr>
          <p:nvPr/>
        </p:nvSpPr>
        <p:spPr bwMode="auto">
          <a:xfrm>
            <a:off x="36766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Line 45"/>
          <p:cNvSpPr>
            <a:spLocks noChangeShapeType="1"/>
          </p:cNvSpPr>
          <p:nvPr/>
        </p:nvSpPr>
        <p:spPr bwMode="auto">
          <a:xfrm>
            <a:off x="39052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Line 46"/>
          <p:cNvSpPr>
            <a:spLocks noChangeShapeType="1"/>
          </p:cNvSpPr>
          <p:nvPr/>
        </p:nvSpPr>
        <p:spPr bwMode="auto">
          <a:xfrm>
            <a:off x="47053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Line 47"/>
          <p:cNvSpPr>
            <a:spLocks noChangeShapeType="1"/>
          </p:cNvSpPr>
          <p:nvPr/>
        </p:nvSpPr>
        <p:spPr bwMode="auto">
          <a:xfrm>
            <a:off x="515302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Line 48"/>
          <p:cNvSpPr>
            <a:spLocks noChangeShapeType="1"/>
          </p:cNvSpPr>
          <p:nvPr/>
        </p:nvSpPr>
        <p:spPr bwMode="auto">
          <a:xfrm>
            <a:off x="5857875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Line 49"/>
          <p:cNvSpPr>
            <a:spLocks noChangeShapeType="1"/>
          </p:cNvSpPr>
          <p:nvPr/>
        </p:nvSpPr>
        <p:spPr bwMode="auto">
          <a:xfrm>
            <a:off x="609600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Line 50"/>
          <p:cNvSpPr>
            <a:spLocks noChangeShapeType="1"/>
          </p:cNvSpPr>
          <p:nvPr/>
        </p:nvSpPr>
        <p:spPr bwMode="auto">
          <a:xfrm>
            <a:off x="6305550" y="5233988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Line 51"/>
          <p:cNvSpPr>
            <a:spLocks noChangeShapeType="1"/>
          </p:cNvSpPr>
          <p:nvPr/>
        </p:nvSpPr>
        <p:spPr bwMode="auto">
          <a:xfrm>
            <a:off x="2486025" y="193357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Line 52"/>
          <p:cNvSpPr>
            <a:spLocks noChangeShapeType="1"/>
          </p:cNvSpPr>
          <p:nvPr/>
        </p:nvSpPr>
        <p:spPr bwMode="auto">
          <a:xfrm>
            <a:off x="3562350" y="193357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" name="Line 53"/>
          <p:cNvSpPr>
            <a:spLocks noChangeShapeType="1"/>
          </p:cNvSpPr>
          <p:nvPr/>
        </p:nvSpPr>
        <p:spPr bwMode="auto">
          <a:xfrm>
            <a:off x="4610100" y="1933575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Line 54"/>
          <p:cNvSpPr>
            <a:spLocks noChangeShapeType="1"/>
          </p:cNvSpPr>
          <p:nvPr/>
        </p:nvSpPr>
        <p:spPr bwMode="auto">
          <a:xfrm>
            <a:off x="5543550" y="19621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Line 55"/>
          <p:cNvSpPr>
            <a:spLocks noChangeShapeType="1"/>
          </p:cNvSpPr>
          <p:nvPr/>
        </p:nvSpPr>
        <p:spPr bwMode="auto">
          <a:xfrm>
            <a:off x="6229350" y="1962150"/>
            <a:ext cx="0" cy="2571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6" name="Rectangle 56"/>
          <p:cNvSpPr>
            <a:spLocks noChangeArrowheads="1"/>
          </p:cNvSpPr>
          <p:nvPr/>
        </p:nvSpPr>
        <p:spPr bwMode="auto">
          <a:xfrm>
            <a:off x="1609725" y="1771650"/>
            <a:ext cx="323850" cy="406717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Rectangle 57"/>
          <p:cNvSpPr>
            <a:spLocks noChangeArrowheads="1"/>
          </p:cNvSpPr>
          <p:nvPr/>
        </p:nvSpPr>
        <p:spPr bwMode="auto">
          <a:xfrm>
            <a:off x="1609725" y="1676400"/>
            <a:ext cx="4895850" cy="276225"/>
          </a:xfrm>
          <a:prstGeom prst="rect">
            <a:avLst/>
          </a:prstGeom>
          <a:solidFill>
            <a:srgbClr val="00CC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Line 58"/>
          <p:cNvSpPr>
            <a:spLocks noChangeShapeType="1"/>
          </p:cNvSpPr>
          <p:nvPr/>
        </p:nvSpPr>
        <p:spPr bwMode="auto">
          <a:xfrm flipV="1">
            <a:off x="1414463" y="1619250"/>
            <a:ext cx="52387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Line 59"/>
          <p:cNvSpPr>
            <a:spLocks noChangeShapeType="1"/>
          </p:cNvSpPr>
          <p:nvPr/>
        </p:nvSpPr>
        <p:spPr bwMode="auto">
          <a:xfrm flipV="1">
            <a:off x="1414463" y="2686050"/>
            <a:ext cx="52387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Line 60"/>
          <p:cNvSpPr>
            <a:spLocks noChangeShapeType="1"/>
          </p:cNvSpPr>
          <p:nvPr/>
        </p:nvSpPr>
        <p:spPr bwMode="auto">
          <a:xfrm flipV="1">
            <a:off x="1414463" y="3752850"/>
            <a:ext cx="5238750" cy="0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Line 61"/>
          <p:cNvSpPr>
            <a:spLocks noChangeShapeType="1"/>
          </p:cNvSpPr>
          <p:nvPr/>
        </p:nvSpPr>
        <p:spPr bwMode="auto">
          <a:xfrm flipV="1">
            <a:off x="1414463" y="4819650"/>
            <a:ext cx="5238750" cy="0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Line 62"/>
          <p:cNvSpPr>
            <a:spLocks noChangeShapeType="1"/>
          </p:cNvSpPr>
          <p:nvPr/>
        </p:nvSpPr>
        <p:spPr bwMode="auto">
          <a:xfrm flipV="1">
            <a:off x="1414463" y="5886450"/>
            <a:ext cx="52387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Rectangle 63"/>
          <p:cNvSpPr>
            <a:spLocks noChangeArrowheads="1"/>
          </p:cNvSpPr>
          <p:nvPr/>
        </p:nvSpPr>
        <p:spPr bwMode="auto">
          <a:xfrm>
            <a:off x="762000" y="1685925"/>
            <a:ext cx="752475" cy="361950"/>
          </a:xfrm>
          <a:prstGeom prst="rect">
            <a:avLst/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Decoder</a:t>
            </a:r>
          </a:p>
        </p:txBody>
      </p:sp>
      <p:sp>
        <p:nvSpPr>
          <p:cNvPr id="144" name="Line 64"/>
          <p:cNvSpPr>
            <a:spLocks noChangeShapeType="1"/>
          </p:cNvSpPr>
          <p:nvPr/>
        </p:nvSpPr>
        <p:spPr bwMode="auto">
          <a:xfrm flipH="1">
            <a:off x="1066800" y="2047875"/>
            <a:ext cx="0" cy="3724275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5" name="Line 65"/>
          <p:cNvSpPr>
            <a:spLocks noChangeShapeType="1"/>
          </p:cNvSpPr>
          <p:nvPr/>
        </p:nvSpPr>
        <p:spPr bwMode="auto">
          <a:xfrm flipV="1">
            <a:off x="1066800" y="226695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6" name="Line 66"/>
          <p:cNvSpPr>
            <a:spLocks noChangeShapeType="1"/>
          </p:cNvSpPr>
          <p:nvPr/>
        </p:nvSpPr>
        <p:spPr bwMode="auto">
          <a:xfrm flipV="1">
            <a:off x="1066800" y="2947988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7" name="Line 67"/>
          <p:cNvSpPr>
            <a:spLocks noChangeShapeType="1"/>
          </p:cNvSpPr>
          <p:nvPr/>
        </p:nvSpPr>
        <p:spPr bwMode="auto">
          <a:xfrm flipV="1">
            <a:off x="1066800" y="3630613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8" name="Line 68"/>
          <p:cNvSpPr>
            <a:spLocks noChangeShapeType="1"/>
          </p:cNvSpPr>
          <p:nvPr/>
        </p:nvSpPr>
        <p:spPr bwMode="auto">
          <a:xfrm flipV="1">
            <a:off x="1066800" y="431165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9" name="Line 69"/>
          <p:cNvSpPr>
            <a:spLocks noChangeShapeType="1"/>
          </p:cNvSpPr>
          <p:nvPr/>
        </p:nvSpPr>
        <p:spPr bwMode="auto">
          <a:xfrm flipV="1">
            <a:off x="1066800" y="4994275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0" name="Line 70"/>
          <p:cNvSpPr>
            <a:spLocks noChangeShapeType="1"/>
          </p:cNvSpPr>
          <p:nvPr/>
        </p:nvSpPr>
        <p:spPr bwMode="auto">
          <a:xfrm flipV="1">
            <a:off x="1066800" y="5676900"/>
            <a:ext cx="238125" cy="0"/>
          </a:xfrm>
          <a:prstGeom prst="line">
            <a:avLst/>
          </a:prstGeom>
          <a:noFill/>
          <a:ln w="28575">
            <a:solidFill>
              <a:srgbClr val="009999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1" name="Text Box 71"/>
          <p:cNvSpPr txBox="1">
            <a:spLocks noChangeArrowheads="1"/>
          </p:cNvSpPr>
          <p:nvPr/>
        </p:nvSpPr>
        <p:spPr bwMode="auto">
          <a:xfrm rot="16200000">
            <a:off x="510381" y="3761582"/>
            <a:ext cx="8143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Control</a:t>
            </a:r>
          </a:p>
        </p:txBody>
      </p:sp>
      <p:pic>
        <p:nvPicPr>
          <p:cNvPr id="152" name="Picture 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3088" y="1133475"/>
            <a:ext cx="1985962" cy="126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53" name="Line 76"/>
          <p:cNvSpPr>
            <a:spLocks noChangeShapeType="1"/>
          </p:cNvSpPr>
          <p:nvPr/>
        </p:nvSpPr>
        <p:spPr bwMode="auto">
          <a:xfrm flipH="1">
            <a:off x="6600825" y="2124075"/>
            <a:ext cx="390525" cy="1562100"/>
          </a:xfrm>
          <a:prstGeom prst="line">
            <a:avLst/>
          </a:prstGeom>
          <a:noFill/>
          <a:ln w="38100">
            <a:solidFill>
              <a:srgbClr val="AA7636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4" name="Line 77"/>
          <p:cNvSpPr>
            <a:spLocks noChangeShapeType="1"/>
          </p:cNvSpPr>
          <p:nvPr/>
        </p:nvSpPr>
        <p:spPr bwMode="auto">
          <a:xfrm>
            <a:off x="2857500" y="5019675"/>
            <a:ext cx="161925" cy="0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5" name="Line 78"/>
          <p:cNvSpPr>
            <a:spLocks noChangeShapeType="1"/>
          </p:cNvSpPr>
          <p:nvPr/>
        </p:nvSpPr>
        <p:spPr bwMode="auto">
          <a:xfrm flipV="1">
            <a:off x="3019425" y="3581400"/>
            <a:ext cx="0" cy="1438275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6" name="Line 79"/>
          <p:cNvSpPr>
            <a:spLocks noChangeShapeType="1"/>
          </p:cNvSpPr>
          <p:nvPr/>
        </p:nvSpPr>
        <p:spPr bwMode="auto">
          <a:xfrm>
            <a:off x="3019425" y="3581400"/>
            <a:ext cx="276225" cy="0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7" name="Line 80"/>
          <p:cNvSpPr>
            <a:spLocks noChangeShapeType="1"/>
          </p:cNvSpPr>
          <p:nvPr/>
        </p:nvSpPr>
        <p:spPr bwMode="auto">
          <a:xfrm flipV="1">
            <a:off x="4095750" y="4286250"/>
            <a:ext cx="200025" cy="0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8" name="Line 81"/>
          <p:cNvSpPr>
            <a:spLocks noChangeShapeType="1"/>
          </p:cNvSpPr>
          <p:nvPr/>
        </p:nvSpPr>
        <p:spPr bwMode="auto">
          <a:xfrm flipV="1">
            <a:off x="4295775" y="3581400"/>
            <a:ext cx="0" cy="704850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9" name="Line 82"/>
          <p:cNvSpPr>
            <a:spLocks noChangeShapeType="1"/>
          </p:cNvSpPr>
          <p:nvPr/>
        </p:nvSpPr>
        <p:spPr bwMode="auto">
          <a:xfrm flipH="1">
            <a:off x="4095750" y="3581400"/>
            <a:ext cx="200025" cy="0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0" name="Line 83"/>
          <p:cNvSpPr>
            <a:spLocks noChangeShapeType="1"/>
          </p:cNvSpPr>
          <p:nvPr/>
        </p:nvSpPr>
        <p:spPr bwMode="auto">
          <a:xfrm flipH="1">
            <a:off x="5562600" y="4991100"/>
            <a:ext cx="152400" cy="0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1" name="Line 84"/>
          <p:cNvSpPr>
            <a:spLocks noChangeShapeType="1"/>
          </p:cNvSpPr>
          <p:nvPr/>
        </p:nvSpPr>
        <p:spPr bwMode="auto">
          <a:xfrm flipV="1">
            <a:off x="5562600" y="3914775"/>
            <a:ext cx="0" cy="1076325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2" name="Line 85"/>
          <p:cNvSpPr>
            <a:spLocks noChangeShapeType="1"/>
          </p:cNvSpPr>
          <p:nvPr/>
        </p:nvSpPr>
        <p:spPr bwMode="auto">
          <a:xfrm flipH="1">
            <a:off x="5353050" y="3914775"/>
            <a:ext cx="209550" cy="0"/>
          </a:xfrm>
          <a:prstGeom prst="line">
            <a:avLst/>
          </a:prstGeom>
          <a:noFill/>
          <a:ln w="28575">
            <a:solidFill>
              <a:srgbClr val="FC0128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7848600" y="6581001"/>
            <a:ext cx="1302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Tensilica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151563" y="1728788"/>
            <a:ext cx="2105025" cy="261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sz="1400"/>
              <a:t>Optional &amp; Configurable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161088" y="1506538"/>
            <a:ext cx="1601787" cy="261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sz="1400"/>
              <a:t>Optional Function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61088" y="1292225"/>
            <a:ext cx="1936750" cy="261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sz="1400"/>
              <a:t>Configurable Function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61088" y="1066800"/>
            <a:ext cx="1511300" cy="261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sz="1400"/>
              <a:t>Base ISA Feature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032500" y="1754188"/>
            <a:ext cx="184150" cy="166687"/>
          </a:xfrm>
          <a:prstGeom prst="rect">
            <a:avLst/>
          </a:prstGeom>
          <a:solidFill>
            <a:srgbClr val="99336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032500" y="1543050"/>
            <a:ext cx="184150" cy="166688"/>
          </a:xfrm>
          <a:prstGeom prst="rect">
            <a:avLst/>
          </a:prstGeom>
          <a:solidFill>
            <a:srgbClr val="0066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032500" y="1325563"/>
            <a:ext cx="184150" cy="166687"/>
          </a:xfrm>
          <a:prstGeom prst="rect">
            <a:avLst/>
          </a:prstGeom>
          <a:solidFill>
            <a:srgbClr val="33996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032500" y="1103313"/>
            <a:ext cx="184150" cy="166687"/>
          </a:xfrm>
          <a:prstGeom prst="rect">
            <a:avLst/>
          </a:prstGeom>
          <a:solidFill>
            <a:srgbClr val="333399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032500" y="1963738"/>
            <a:ext cx="184150" cy="166687"/>
          </a:xfrm>
          <a:prstGeom prst="rect">
            <a:avLst/>
          </a:prstGeom>
          <a:solidFill>
            <a:srgbClr val="0066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161088" y="1900238"/>
            <a:ext cx="1881187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sz="1400"/>
              <a:t>Advanced Designer </a:t>
            </a:r>
          </a:p>
          <a:p>
            <a:pPr algn="l" eaLnBrk="0" hangingPunct="0">
              <a:lnSpc>
                <a:spcPct val="80000"/>
              </a:lnSpc>
            </a:pPr>
            <a:r>
              <a:rPr lang="en-US" sz="1400"/>
              <a:t>Defined Coprocessors</a:t>
            </a: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688" y="1554163"/>
            <a:ext cx="4451350" cy="467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5316538" y="3683000"/>
            <a:ext cx="2728912" cy="94456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5557838" y="3684588"/>
            <a:ext cx="17541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357813" y="3703638"/>
            <a:ext cx="129381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External Interface</a:t>
            </a:r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441950" y="3389313"/>
            <a:ext cx="96838" cy="314325"/>
            <a:chOff x="3687" y="2409"/>
            <a:chExt cx="55" cy="178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3713" y="2459"/>
              <a:ext cx="2" cy="7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3689" y="2409"/>
              <a:ext cx="53" cy="53"/>
            </a:xfrm>
            <a:custGeom>
              <a:avLst/>
              <a:gdLst/>
              <a:ahLst/>
              <a:cxnLst>
                <a:cxn ang="0">
                  <a:pos x="108" y="107"/>
                </a:cxn>
                <a:cxn ang="0">
                  <a:pos x="55" y="0"/>
                </a:cxn>
                <a:cxn ang="0">
                  <a:pos x="0" y="106"/>
                </a:cxn>
                <a:cxn ang="0">
                  <a:pos x="108" y="107"/>
                </a:cxn>
              </a:cxnLst>
              <a:rect l="0" t="0" r="r" b="b"/>
              <a:pathLst>
                <a:path w="108" h="107">
                  <a:moveTo>
                    <a:pt x="108" y="107"/>
                  </a:moveTo>
                  <a:lnTo>
                    <a:pt x="55" y="0"/>
                  </a:lnTo>
                  <a:lnTo>
                    <a:pt x="0" y="106"/>
                  </a:lnTo>
                  <a:lnTo>
                    <a:pt x="108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3687" y="2534"/>
              <a:ext cx="54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108"/>
                </a:cxn>
                <a:cxn ang="0">
                  <a:pos x="107" y="2"/>
                </a:cxn>
                <a:cxn ang="0">
                  <a:pos x="0" y="0"/>
                </a:cxn>
              </a:cxnLst>
              <a:rect l="0" t="0" r="r" b="b"/>
              <a:pathLst>
                <a:path w="107" h="108">
                  <a:moveTo>
                    <a:pt x="0" y="0"/>
                  </a:moveTo>
                  <a:lnTo>
                    <a:pt x="51" y="108"/>
                  </a:lnTo>
                  <a:lnTo>
                    <a:pt x="10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5641975" y="3898900"/>
            <a:ext cx="1044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24"/>
          <p:cNvGrpSpPr>
            <a:grpSpLocks/>
          </p:cNvGrpSpPr>
          <p:nvPr/>
        </p:nvGrpSpPr>
        <p:grpSpPr bwMode="auto">
          <a:xfrm>
            <a:off x="6591300" y="3902075"/>
            <a:ext cx="1395413" cy="660400"/>
            <a:chOff x="4521" y="2698"/>
            <a:chExt cx="879" cy="416"/>
          </a:xfrm>
        </p:grpSpPr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4521" y="2698"/>
              <a:ext cx="879" cy="416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" name="Group 26"/>
            <p:cNvGrpSpPr>
              <a:grpSpLocks/>
            </p:cNvGrpSpPr>
            <p:nvPr/>
          </p:nvGrpSpPr>
          <p:grpSpPr bwMode="auto">
            <a:xfrm>
              <a:off x="4579" y="2742"/>
              <a:ext cx="761" cy="332"/>
              <a:chOff x="4474" y="2749"/>
              <a:chExt cx="698" cy="298"/>
            </a:xfrm>
          </p:grpSpPr>
          <p:sp>
            <p:nvSpPr>
              <p:cNvPr id="25" name="Rectangle 27"/>
              <p:cNvSpPr>
                <a:spLocks noChangeArrowheads="1"/>
              </p:cNvSpPr>
              <p:nvPr/>
            </p:nvSpPr>
            <p:spPr bwMode="auto">
              <a:xfrm>
                <a:off x="4474" y="2749"/>
                <a:ext cx="698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</a:rPr>
                  <a:t>Xtensa Processor</a:t>
                </a:r>
                <a:endParaRPr lang="en-US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8"/>
              <p:cNvSpPr>
                <a:spLocks noChangeArrowheads="1"/>
              </p:cNvSpPr>
              <p:nvPr/>
            </p:nvSpPr>
            <p:spPr bwMode="auto">
              <a:xfrm>
                <a:off x="4636" y="2846"/>
                <a:ext cx="375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 dirty="0">
                    <a:solidFill>
                      <a:srgbClr val="FFFFFF"/>
                    </a:solidFill>
                  </a:rPr>
                  <a:t>Interface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Rectangle 29"/>
              <p:cNvSpPr>
                <a:spLocks noChangeArrowheads="1"/>
              </p:cNvSpPr>
              <p:nvPr/>
            </p:nvSpPr>
            <p:spPr bwMode="auto">
              <a:xfrm>
                <a:off x="4727" y="2944"/>
                <a:ext cx="192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</a:rPr>
                  <a:t>(PIF)</a:t>
                </a:r>
                <a:endParaRPr lang="en-US" sz="12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Group 30"/>
          <p:cNvGrpSpPr>
            <a:grpSpLocks/>
          </p:cNvGrpSpPr>
          <p:nvPr/>
        </p:nvGrpSpPr>
        <p:grpSpPr bwMode="auto">
          <a:xfrm>
            <a:off x="5365750" y="3900488"/>
            <a:ext cx="1173163" cy="661987"/>
            <a:chOff x="3773" y="2697"/>
            <a:chExt cx="739" cy="417"/>
          </a:xfrm>
        </p:grpSpPr>
        <p:sp>
          <p:nvSpPr>
            <p:cNvPr id="29" name="Rectangle 31"/>
            <p:cNvSpPr>
              <a:spLocks noChangeArrowheads="1"/>
            </p:cNvSpPr>
            <p:nvPr/>
          </p:nvSpPr>
          <p:spPr bwMode="auto">
            <a:xfrm>
              <a:off x="3773" y="2697"/>
              <a:ext cx="739" cy="417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32"/>
            <p:cNvGrpSpPr>
              <a:grpSpLocks/>
            </p:cNvGrpSpPr>
            <p:nvPr/>
          </p:nvGrpSpPr>
          <p:grpSpPr bwMode="auto">
            <a:xfrm>
              <a:off x="3787" y="2739"/>
              <a:ext cx="735" cy="332"/>
              <a:chOff x="3792" y="2725"/>
              <a:chExt cx="672" cy="298"/>
            </a:xfrm>
          </p:grpSpPr>
          <p:sp>
            <p:nvSpPr>
              <p:cNvPr id="31" name="Rectangle 33"/>
              <p:cNvSpPr>
                <a:spLocks noChangeArrowheads="1"/>
              </p:cNvSpPr>
              <p:nvPr/>
            </p:nvSpPr>
            <p:spPr bwMode="auto">
              <a:xfrm>
                <a:off x="4015" y="2725"/>
                <a:ext cx="227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</a:rPr>
                  <a:t>Write</a:t>
                </a:r>
                <a:endParaRPr lang="en-US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Rectangle 34"/>
              <p:cNvSpPr>
                <a:spLocks noChangeArrowheads="1"/>
              </p:cNvSpPr>
              <p:nvPr/>
            </p:nvSpPr>
            <p:spPr bwMode="auto">
              <a:xfrm>
                <a:off x="3998" y="2823"/>
                <a:ext cx="258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</a:rPr>
                  <a:t>Buffer</a:t>
                </a:r>
                <a:endParaRPr lang="en-US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Rectangle 35"/>
              <p:cNvSpPr>
                <a:spLocks noChangeArrowheads="1"/>
              </p:cNvSpPr>
              <p:nvPr/>
            </p:nvSpPr>
            <p:spPr bwMode="auto">
              <a:xfrm>
                <a:off x="3792" y="2920"/>
                <a:ext cx="672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</a:rPr>
                  <a:t>(1 to 32 entries)</a:t>
                </a:r>
                <a:endParaRPr lang="en-US" sz="12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5305425" y="2406650"/>
            <a:ext cx="1162050" cy="1012825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37"/>
          <p:cNvGrpSpPr>
            <a:grpSpLocks/>
          </p:cNvGrpSpPr>
          <p:nvPr/>
        </p:nvGrpSpPr>
        <p:grpSpPr bwMode="auto">
          <a:xfrm>
            <a:off x="5473700" y="2660650"/>
            <a:ext cx="820738" cy="528638"/>
            <a:chOff x="3741" y="1997"/>
            <a:chExt cx="473" cy="299"/>
          </a:xfrm>
        </p:grpSpPr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3741" y="1997"/>
              <a:ext cx="473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Instruction 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37" name="Rectangle 39"/>
            <p:cNvSpPr>
              <a:spLocks noChangeArrowheads="1"/>
            </p:cNvSpPr>
            <p:nvPr/>
          </p:nvSpPr>
          <p:spPr bwMode="auto">
            <a:xfrm>
              <a:off x="3765" y="2095"/>
              <a:ext cx="426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Fetch / PC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38" name="Rectangle 40"/>
            <p:cNvSpPr>
              <a:spLocks noChangeArrowheads="1"/>
            </p:cNvSpPr>
            <p:nvPr/>
          </p:nvSpPr>
          <p:spPr bwMode="auto">
            <a:xfrm>
              <a:off x="3892" y="2193"/>
              <a:ext cx="171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Unit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</p:grp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6529388" y="2408238"/>
            <a:ext cx="603250" cy="419100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42"/>
          <p:cNvSpPr>
            <a:spLocks noChangeArrowheads="1"/>
          </p:cNvSpPr>
          <p:nvPr/>
        </p:nvSpPr>
        <p:spPr bwMode="auto">
          <a:xfrm>
            <a:off x="6565900" y="2390775"/>
            <a:ext cx="508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6705600" y="2443163"/>
            <a:ext cx="3317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MMU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42" name="Rectangle 44"/>
          <p:cNvSpPr>
            <a:spLocks noChangeArrowheads="1"/>
          </p:cNvSpPr>
          <p:nvPr/>
        </p:nvSpPr>
        <p:spPr bwMode="auto">
          <a:xfrm>
            <a:off x="6529388" y="2422525"/>
            <a:ext cx="603250" cy="417513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45"/>
          <p:cNvSpPr>
            <a:spLocks noChangeArrowheads="1"/>
          </p:cNvSpPr>
          <p:nvPr/>
        </p:nvSpPr>
        <p:spPr bwMode="auto">
          <a:xfrm>
            <a:off x="6565900" y="2390775"/>
            <a:ext cx="508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6527800" y="2873375"/>
            <a:ext cx="1790700" cy="24765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6540500" y="2865438"/>
            <a:ext cx="1760538" cy="26035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6929438" y="2917825"/>
            <a:ext cx="11366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Instruction ROM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6527800" y="2873375"/>
            <a:ext cx="1790700" cy="24765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6540500" y="2865438"/>
            <a:ext cx="1760538" cy="26035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6929438" y="2917825"/>
            <a:ext cx="11366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Instruction ROM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50" name="Rectangle 52"/>
          <p:cNvSpPr>
            <a:spLocks noChangeArrowheads="1"/>
          </p:cNvSpPr>
          <p:nvPr/>
        </p:nvSpPr>
        <p:spPr bwMode="auto">
          <a:xfrm>
            <a:off x="7199313" y="2408238"/>
            <a:ext cx="1119187" cy="422275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53"/>
          <p:cNvSpPr>
            <a:spLocks noChangeArrowheads="1"/>
          </p:cNvSpPr>
          <p:nvPr/>
        </p:nvSpPr>
        <p:spPr bwMode="auto">
          <a:xfrm>
            <a:off x="7091363" y="2427288"/>
            <a:ext cx="12509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4"/>
          <p:cNvSpPr>
            <a:spLocks noChangeArrowheads="1"/>
          </p:cNvSpPr>
          <p:nvPr/>
        </p:nvSpPr>
        <p:spPr bwMode="auto">
          <a:xfrm>
            <a:off x="7391400" y="2457450"/>
            <a:ext cx="7747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Instruction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7553325" y="2605088"/>
            <a:ext cx="4302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Cache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54" name="Rectangle 56"/>
          <p:cNvSpPr>
            <a:spLocks noChangeArrowheads="1"/>
          </p:cNvSpPr>
          <p:nvPr/>
        </p:nvSpPr>
        <p:spPr bwMode="auto">
          <a:xfrm>
            <a:off x="6527800" y="3171825"/>
            <a:ext cx="1790700" cy="246063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57"/>
          <p:cNvSpPr>
            <a:spLocks noChangeArrowheads="1"/>
          </p:cNvSpPr>
          <p:nvPr/>
        </p:nvSpPr>
        <p:spPr bwMode="auto">
          <a:xfrm>
            <a:off x="6540500" y="3163888"/>
            <a:ext cx="1760538" cy="258762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58"/>
          <p:cNvSpPr>
            <a:spLocks noChangeArrowheads="1"/>
          </p:cNvSpPr>
          <p:nvPr/>
        </p:nvSpPr>
        <p:spPr bwMode="auto">
          <a:xfrm>
            <a:off x="6931025" y="3214688"/>
            <a:ext cx="11255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Instruction RAM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57" name="Rectangle 59"/>
          <p:cNvSpPr>
            <a:spLocks noChangeArrowheads="1"/>
          </p:cNvSpPr>
          <p:nvPr/>
        </p:nvSpPr>
        <p:spPr bwMode="auto">
          <a:xfrm>
            <a:off x="6527800" y="3171825"/>
            <a:ext cx="1790700" cy="246063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60"/>
          <p:cNvSpPr>
            <a:spLocks noChangeArrowheads="1"/>
          </p:cNvSpPr>
          <p:nvPr/>
        </p:nvSpPr>
        <p:spPr bwMode="auto">
          <a:xfrm>
            <a:off x="6540500" y="3163888"/>
            <a:ext cx="1760538" cy="258762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61"/>
          <p:cNvSpPr>
            <a:spLocks noChangeArrowheads="1"/>
          </p:cNvSpPr>
          <p:nvPr/>
        </p:nvSpPr>
        <p:spPr bwMode="auto">
          <a:xfrm>
            <a:off x="6931025" y="3214688"/>
            <a:ext cx="11255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Instruction RAM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60" name="Rectangle 62"/>
          <p:cNvSpPr>
            <a:spLocks noChangeArrowheads="1"/>
          </p:cNvSpPr>
          <p:nvPr/>
        </p:nvSpPr>
        <p:spPr bwMode="auto">
          <a:xfrm>
            <a:off x="5305425" y="4924425"/>
            <a:ext cx="1162050" cy="10144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" name="Group 63"/>
          <p:cNvGrpSpPr>
            <a:grpSpLocks/>
          </p:cNvGrpSpPr>
          <p:nvPr/>
        </p:nvGrpSpPr>
        <p:grpSpPr bwMode="auto">
          <a:xfrm>
            <a:off x="5429250" y="5173663"/>
            <a:ext cx="912813" cy="527050"/>
            <a:chOff x="3718" y="3422"/>
            <a:chExt cx="525" cy="298"/>
          </a:xfrm>
        </p:grpSpPr>
        <p:sp>
          <p:nvSpPr>
            <p:cNvPr id="62" name="Rectangle 64"/>
            <p:cNvSpPr>
              <a:spLocks noChangeArrowheads="1"/>
            </p:cNvSpPr>
            <p:nvPr/>
          </p:nvSpPr>
          <p:spPr bwMode="auto">
            <a:xfrm>
              <a:off x="3875" y="3422"/>
              <a:ext cx="211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Data 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63" name="Rectangle 65"/>
            <p:cNvSpPr>
              <a:spLocks noChangeArrowheads="1"/>
            </p:cNvSpPr>
            <p:nvPr/>
          </p:nvSpPr>
          <p:spPr bwMode="auto">
            <a:xfrm>
              <a:off x="3718" y="3519"/>
              <a:ext cx="525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Load / Store 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64" name="Rectangle 66"/>
            <p:cNvSpPr>
              <a:spLocks noChangeArrowheads="1"/>
            </p:cNvSpPr>
            <p:nvPr/>
          </p:nvSpPr>
          <p:spPr bwMode="auto">
            <a:xfrm>
              <a:off x="3896" y="3617"/>
              <a:ext cx="171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Unit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</p:grpSp>
      <p:sp>
        <p:nvSpPr>
          <p:cNvPr id="65" name="Rectangle 67"/>
          <p:cNvSpPr>
            <a:spLocks noChangeArrowheads="1"/>
          </p:cNvSpPr>
          <p:nvPr/>
        </p:nvSpPr>
        <p:spPr bwMode="auto">
          <a:xfrm>
            <a:off x="6529388" y="4913313"/>
            <a:ext cx="603250" cy="419100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1" name="Group 68"/>
          <p:cNvGrpSpPr>
            <a:grpSpLocks/>
          </p:cNvGrpSpPr>
          <p:nvPr/>
        </p:nvGrpSpPr>
        <p:grpSpPr bwMode="auto">
          <a:xfrm>
            <a:off x="6565900" y="5099050"/>
            <a:ext cx="533400" cy="434975"/>
            <a:chOff x="4336" y="3377"/>
            <a:chExt cx="308" cy="246"/>
          </a:xfrm>
        </p:grpSpPr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>
              <a:off x="4342" y="3392"/>
              <a:ext cx="293" cy="102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>
              <a:off x="4336" y="3377"/>
              <a:ext cx="30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>
              <a:off x="4436" y="3406"/>
              <a:ext cx="159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DTL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>
              <a:off x="4438" y="3504"/>
              <a:ext cx="155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TLB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</p:grpSp>
      <p:sp>
        <p:nvSpPr>
          <p:cNvPr id="71" name="Rectangle 73"/>
          <p:cNvSpPr>
            <a:spLocks noChangeArrowheads="1"/>
          </p:cNvSpPr>
          <p:nvPr/>
        </p:nvSpPr>
        <p:spPr bwMode="auto">
          <a:xfrm>
            <a:off x="6565900" y="4897438"/>
            <a:ext cx="508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Rectangle 74"/>
          <p:cNvSpPr>
            <a:spLocks noChangeArrowheads="1"/>
          </p:cNvSpPr>
          <p:nvPr/>
        </p:nvSpPr>
        <p:spPr bwMode="auto">
          <a:xfrm>
            <a:off x="6705600" y="4949825"/>
            <a:ext cx="331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MMU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73" name="Rectangle 75"/>
          <p:cNvSpPr>
            <a:spLocks noChangeArrowheads="1"/>
          </p:cNvSpPr>
          <p:nvPr/>
        </p:nvSpPr>
        <p:spPr bwMode="auto">
          <a:xfrm>
            <a:off x="6578600" y="5138738"/>
            <a:ext cx="508000" cy="180975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76"/>
          <p:cNvSpPr>
            <a:spLocks noChangeArrowheads="1"/>
          </p:cNvSpPr>
          <p:nvPr/>
        </p:nvSpPr>
        <p:spPr bwMode="auto">
          <a:xfrm>
            <a:off x="6565900" y="5099050"/>
            <a:ext cx="5334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77"/>
          <p:cNvSpPr>
            <a:spLocks noChangeArrowheads="1"/>
          </p:cNvSpPr>
          <p:nvPr/>
        </p:nvSpPr>
        <p:spPr bwMode="auto">
          <a:xfrm>
            <a:off x="6694488" y="5138738"/>
            <a:ext cx="2762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DTL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76" name="Rectangle 78"/>
          <p:cNvSpPr>
            <a:spLocks noChangeArrowheads="1"/>
          </p:cNvSpPr>
          <p:nvPr/>
        </p:nvSpPr>
        <p:spPr bwMode="auto">
          <a:xfrm>
            <a:off x="6746875" y="5322888"/>
            <a:ext cx="2682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TLB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77" name="Rectangle 79"/>
          <p:cNvSpPr>
            <a:spLocks noChangeArrowheads="1"/>
          </p:cNvSpPr>
          <p:nvPr/>
        </p:nvSpPr>
        <p:spPr bwMode="auto">
          <a:xfrm>
            <a:off x="6578600" y="5138738"/>
            <a:ext cx="508000" cy="180975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80"/>
          <p:cNvSpPr>
            <a:spLocks noChangeArrowheads="1"/>
          </p:cNvSpPr>
          <p:nvPr/>
        </p:nvSpPr>
        <p:spPr bwMode="auto">
          <a:xfrm>
            <a:off x="6565900" y="5099050"/>
            <a:ext cx="5334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81"/>
          <p:cNvSpPr>
            <a:spLocks noChangeArrowheads="1"/>
          </p:cNvSpPr>
          <p:nvPr/>
        </p:nvSpPr>
        <p:spPr bwMode="auto">
          <a:xfrm>
            <a:off x="6746875" y="5322888"/>
            <a:ext cx="2682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TLB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0" name="Rectangle 82"/>
          <p:cNvSpPr>
            <a:spLocks noChangeArrowheads="1"/>
          </p:cNvSpPr>
          <p:nvPr/>
        </p:nvSpPr>
        <p:spPr bwMode="auto">
          <a:xfrm>
            <a:off x="6565900" y="4897438"/>
            <a:ext cx="508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6527800" y="5380038"/>
            <a:ext cx="1790700" cy="249237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84"/>
          <p:cNvSpPr>
            <a:spLocks noChangeArrowheads="1"/>
          </p:cNvSpPr>
          <p:nvPr/>
        </p:nvSpPr>
        <p:spPr bwMode="auto">
          <a:xfrm>
            <a:off x="6540500" y="5372100"/>
            <a:ext cx="1760538" cy="261938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5"/>
          <p:cNvSpPr>
            <a:spLocks noChangeArrowheads="1"/>
          </p:cNvSpPr>
          <p:nvPr/>
        </p:nvSpPr>
        <p:spPr bwMode="auto">
          <a:xfrm>
            <a:off x="7140575" y="5422900"/>
            <a:ext cx="6826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Data ROM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4" name="Rectangle 86"/>
          <p:cNvSpPr>
            <a:spLocks noChangeArrowheads="1"/>
          </p:cNvSpPr>
          <p:nvPr/>
        </p:nvSpPr>
        <p:spPr bwMode="auto">
          <a:xfrm>
            <a:off x="6527800" y="5380038"/>
            <a:ext cx="1790700" cy="249237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87"/>
          <p:cNvSpPr>
            <a:spLocks noChangeArrowheads="1"/>
          </p:cNvSpPr>
          <p:nvPr/>
        </p:nvSpPr>
        <p:spPr bwMode="auto">
          <a:xfrm>
            <a:off x="6540500" y="5372100"/>
            <a:ext cx="1760538" cy="261938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88"/>
          <p:cNvSpPr>
            <a:spLocks noChangeArrowheads="1"/>
          </p:cNvSpPr>
          <p:nvPr/>
        </p:nvSpPr>
        <p:spPr bwMode="auto">
          <a:xfrm>
            <a:off x="7140575" y="5422900"/>
            <a:ext cx="6826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Data ROM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7" name="Rectangle 89"/>
          <p:cNvSpPr>
            <a:spLocks noChangeArrowheads="1"/>
          </p:cNvSpPr>
          <p:nvPr/>
        </p:nvSpPr>
        <p:spPr bwMode="auto">
          <a:xfrm>
            <a:off x="6527800" y="5676900"/>
            <a:ext cx="1790700" cy="250825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90"/>
          <p:cNvSpPr>
            <a:spLocks noChangeArrowheads="1"/>
          </p:cNvSpPr>
          <p:nvPr/>
        </p:nvSpPr>
        <p:spPr bwMode="auto">
          <a:xfrm>
            <a:off x="6540500" y="5670550"/>
            <a:ext cx="1760538" cy="26035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91"/>
          <p:cNvSpPr>
            <a:spLocks noChangeArrowheads="1"/>
          </p:cNvSpPr>
          <p:nvPr/>
        </p:nvSpPr>
        <p:spPr bwMode="auto">
          <a:xfrm>
            <a:off x="7142163" y="5721350"/>
            <a:ext cx="67151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Data RAM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90" name="Rectangle 92"/>
          <p:cNvSpPr>
            <a:spLocks noChangeArrowheads="1"/>
          </p:cNvSpPr>
          <p:nvPr/>
        </p:nvSpPr>
        <p:spPr bwMode="auto">
          <a:xfrm>
            <a:off x="6527800" y="5676900"/>
            <a:ext cx="1790700" cy="250825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93"/>
          <p:cNvSpPr>
            <a:spLocks noChangeArrowheads="1"/>
          </p:cNvSpPr>
          <p:nvPr/>
        </p:nvSpPr>
        <p:spPr bwMode="auto">
          <a:xfrm>
            <a:off x="6540500" y="5670550"/>
            <a:ext cx="1760538" cy="26035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94"/>
          <p:cNvSpPr>
            <a:spLocks noChangeArrowheads="1"/>
          </p:cNvSpPr>
          <p:nvPr/>
        </p:nvSpPr>
        <p:spPr bwMode="auto">
          <a:xfrm>
            <a:off x="7142163" y="5721350"/>
            <a:ext cx="67151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Data RAM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93" name="Rectangle 95"/>
          <p:cNvSpPr>
            <a:spLocks noChangeArrowheads="1"/>
          </p:cNvSpPr>
          <p:nvPr/>
        </p:nvSpPr>
        <p:spPr bwMode="auto">
          <a:xfrm>
            <a:off x="7199313" y="4913313"/>
            <a:ext cx="1119187" cy="422275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6" name="Group 96"/>
          <p:cNvGrpSpPr>
            <a:grpSpLocks/>
          </p:cNvGrpSpPr>
          <p:nvPr/>
        </p:nvGrpSpPr>
        <p:grpSpPr bwMode="auto">
          <a:xfrm>
            <a:off x="7540625" y="4959350"/>
            <a:ext cx="430213" cy="357188"/>
            <a:chOff x="4928" y="3298"/>
            <a:chExt cx="249" cy="201"/>
          </a:xfrm>
        </p:grpSpPr>
        <p:sp>
          <p:nvSpPr>
            <p:cNvPr id="95" name="Rectangle 97"/>
            <p:cNvSpPr>
              <a:spLocks noChangeArrowheads="1"/>
            </p:cNvSpPr>
            <p:nvPr/>
          </p:nvSpPr>
          <p:spPr bwMode="auto">
            <a:xfrm>
              <a:off x="4959" y="3298"/>
              <a:ext cx="186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Data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96" name="Rectangle 98"/>
            <p:cNvSpPr>
              <a:spLocks noChangeArrowheads="1"/>
            </p:cNvSpPr>
            <p:nvPr/>
          </p:nvSpPr>
          <p:spPr bwMode="auto">
            <a:xfrm>
              <a:off x="4928" y="3396"/>
              <a:ext cx="249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Cache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Group 99"/>
          <p:cNvGrpSpPr>
            <a:grpSpLocks/>
          </p:cNvGrpSpPr>
          <p:nvPr/>
        </p:nvGrpSpPr>
        <p:grpSpPr bwMode="auto">
          <a:xfrm>
            <a:off x="6529388" y="4913313"/>
            <a:ext cx="603250" cy="419100"/>
            <a:chOff x="4530" y="3343"/>
            <a:chExt cx="380" cy="264"/>
          </a:xfrm>
        </p:grpSpPr>
        <p:sp>
          <p:nvSpPr>
            <p:cNvPr id="98" name="Rectangle 100"/>
            <p:cNvSpPr>
              <a:spLocks noChangeArrowheads="1"/>
            </p:cNvSpPr>
            <p:nvPr/>
          </p:nvSpPr>
          <p:spPr bwMode="auto">
            <a:xfrm>
              <a:off x="4530" y="3343"/>
              <a:ext cx="380" cy="264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7" name="Group 101"/>
            <p:cNvGrpSpPr>
              <a:grpSpLocks/>
            </p:cNvGrpSpPr>
            <p:nvPr/>
          </p:nvGrpSpPr>
          <p:grpSpPr bwMode="auto">
            <a:xfrm>
              <a:off x="4575" y="3361"/>
              <a:ext cx="292" cy="238"/>
              <a:chOff x="4575" y="3361"/>
              <a:chExt cx="292" cy="238"/>
            </a:xfrm>
          </p:grpSpPr>
          <p:sp>
            <p:nvSpPr>
              <p:cNvPr id="100" name="Rectangle 102"/>
              <p:cNvSpPr>
                <a:spLocks noChangeArrowheads="1"/>
              </p:cNvSpPr>
              <p:nvPr/>
            </p:nvSpPr>
            <p:spPr bwMode="auto">
              <a:xfrm>
                <a:off x="4617" y="3361"/>
                <a:ext cx="209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</a:rPr>
                  <a:t>MMU</a:t>
                </a:r>
                <a:endParaRPr lang="en-US" sz="1200" b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9" name="Group 103"/>
              <p:cNvGrpSpPr>
                <a:grpSpLocks/>
              </p:cNvGrpSpPr>
              <p:nvPr/>
            </p:nvGrpSpPr>
            <p:grpSpPr bwMode="auto">
              <a:xfrm>
                <a:off x="4575" y="3484"/>
                <a:ext cx="292" cy="115"/>
                <a:chOff x="4370" y="3400"/>
                <a:chExt cx="239" cy="111"/>
              </a:xfrm>
            </p:grpSpPr>
            <p:sp>
              <p:nvSpPr>
                <p:cNvPr id="102" name="Rectangle 104"/>
                <p:cNvSpPr>
                  <a:spLocks noChangeArrowheads="1"/>
                </p:cNvSpPr>
                <p:nvPr/>
              </p:nvSpPr>
              <p:spPr bwMode="auto">
                <a:xfrm>
                  <a:off x="4396" y="3400"/>
                  <a:ext cx="189" cy="1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rgbClr val="FFFFFF"/>
                      </a:solidFill>
                    </a:rPr>
                    <a:t>DTLB</a:t>
                  </a:r>
                  <a:endParaRPr lang="en-US" sz="12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Rectangle 105"/>
                <p:cNvSpPr>
                  <a:spLocks noChangeArrowheads="1"/>
                </p:cNvSpPr>
                <p:nvPr/>
              </p:nvSpPr>
              <p:spPr bwMode="auto">
                <a:xfrm>
                  <a:off x="4370" y="3402"/>
                  <a:ext cx="239" cy="96"/>
                </a:xfrm>
                <a:prstGeom prst="rect">
                  <a:avLst/>
                </a:prstGeom>
                <a:noFill/>
                <a:ln w="11113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1" name="Group 106"/>
          <p:cNvGrpSpPr>
            <a:grpSpLocks/>
          </p:cNvGrpSpPr>
          <p:nvPr/>
        </p:nvGrpSpPr>
        <p:grpSpPr bwMode="auto">
          <a:xfrm>
            <a:off x="6564313" y="2425700"/>
            <a:ext cx="533400" cy="411163"/>
            <a:chOff x="4336" y="1874"/>
            <a:chExt cx="308" cy="233"/>
          </a:xfrm>
        </p:grpSpPr>
        <p:sp>
          <p:nvSpPr>
            <p:cNvPr id="105" name="Rectangle 107"/>
            <p:cNvSpPr>
              <a:spLocks noChangeArrowheads="1"/>
            </p:cNvSpPr>
            <p:nvPr/>
          </p:nvSpPr>
          <p:spPr bwMode="auto">
            <a:xfrm>
              <a:off x="4394" y="1874"/>
              <a:ext cx="191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MMU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grpSp>
          <p:nvGrpSpPr>
            <p:cNvPr id="104" name="Group 108"/>
            <p:cNvGrpSpPr>
              <a:grpSpLocks/>
            </p:cNvGrpSpPr>
            <p:nvPr/>
          </p:nvGrpSpPr>
          <p:grpSpPr bwMode="auto">
            <a:xfrm>
              <a:off x="4336" y="1959"/>
              <a:ext cx="308" cy="148"/>
              <a:chOff x="4336" y="1959"/>
              <a:chExt cx="308" cy="148"/>
            </a:xfrm>
          </p:grpSpPr>
          <p:grpSp>
            <p:nvGrpSpPr>
              <p:cNvPr id="106" name="Group 109"/>
              <p:cNvGrpSpPr>
                <a:grpSpLocks/>
              </p:cNvGrpSpPr>
              <p:nvPr/>
            </p:nvGrpSpPr>
            <p:grpSpPr bwMode="auto">
              <a:xfrm>
                <a:off x="4336" y="1959"/>
                <a:ext cx="308" cy="148"/>
                <a:chOff x="4336" y="1959"/>
                <a:chExt cx="308" cy="148"/>
              </a:xfrm>
            </p:grpSpPr>
            <p:sp>
              <p:nvSpPr>
                <p:cNvPr id="115" name="Rectangle 110"/>
                <p:cNvSpPr>
                  <a:spLocks noChangeArrowheads="1"/>
                </p:cNvSpPr>
                <p:nvPr/>
              </p:nvSpPr>
              <p:spPr bwMode="auto">
                <a:xfrm>
                  <a:off x="4342" y="1974"/>
                  <a:ext cx="293" cy="102"/>
                </a:xfrm>
                <a:prstGeom prst="rect">
                  <a:avLst/>
                </a:prstGeom>
                <a:solidFill>
                  <a:srgbClr val="3399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Rectangle 111"/>
                <p:cNvSpPr>
                  <a:spLocks noChangeArrowheads="1"/>
                </p:cNvSpPr>
                <p:nvPr/>
              </p:nvSpPr>
              <p:spPr bwMode="auto">
                <a:xfrm>
                  <a:off x="4336" y="1959"/>
                  <a:ext cx="308" cy="1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" name="Rectangle 112"/>
                <p:cNvSpPr>
                  <a:spLocks noChangeArrowheads="1"/>
                </p:cNvSpPr>
                <p:nvPr/>
              </p:nvSpPr>
              <p:spPr bwMode="auto">
                <a:xfrm>
                  <a:off x="4427" y="1986"/>
                  <a:ext cx="179" cy="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rgbClr val="FFFFFF"/>
                      </a:solidFill>
                    </a:rPr>
                    <a:t>ITLB</a:t>
                  </a:r>
                  <a:endParaRPr lang="en-US" sz="1200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8" name="Rectangle 113"/>
              <p:cNvSpPr>
                <a:spLocks noChangeArrowheads="1"/>
              </p:cNvSpPr>
              <p:nvPr/>
            </p:nvSpPr>
            <p:spPr bwMode="auto">
              <a:xfrm>
                <a:off x="4342" y="1974"/>
                <a:ext cx="293" cy="102"/>
              </a:xfrm>
              <a:prstGeom prst="rect">
                <a:avLst/>
              </a:prstGeom>
              <a:solidFill>
                <a:srgbClr val="3399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114"/>
              <p:cNvSpPr>
                <a:spLocks noChangeArrowheads="1"/>
              </p:cNvSpPr>
              <p:nvPr/>
            </p:nvSpPr>
            <p:spPr bwMode="auto">
              <a:xfrm>
                <a:off x="4336" y="1959"/>
                <a:ext cx="308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115"/>
              <p:cNvSpPr>
                <a:spLocks noChangeArrowheads="1"/>
              </p:cNvSpPr>
              <p:nvPr/>
            </p:nvSpPr>
            <p:spPr bwMode="auto">
              <a:xfrm>
                <a:off x="4427" y="1986"/>
                <a:ext cx="179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</a:rPr>
                  <a:t>ITLB</a:t>
                </a:r>
                <a:endParaRPr lang="en-US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Rectangle 116"/>
              <p:cNvSpPr>
                <a:spLocks noChangeArrowheads="1"/>
              </p:cNvSpPr>
              <p:nvPr/>
            </p:nvSpPr>
            <p:spPr bwMode="auto">
              <a:xfrm>
                <a:off x="4342" y="1974"/>
                <a:ext cx="293" cy="102"/>
              </a:xfrm>
              <a:prstGeom prst="rect">
                <a:avLst/>
              </a:prstGeom>
              <a:solidFill>
                <a:srgbClr val="3399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117"/>
              <p:cNvSpPr>
                <a:spLocks noChangeArrowheads="1"/>
              </p:cNvSpPr>
              <p:nvPr/>
            </p:nvSpPr>
            <p:spPr bwMode="auto">
              <a:xfrm>
                <a:off x="4336" y="1959"/>
                <a:ext cx="308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118"/>
              <p:cNvSpPr>
                <a:spLocks noChangeArrowheads="1"/>
              </p:cNvSpPr>
              <p:nvPr/>
            </p:nvSpPr>
            <p:spPr bwMode="auto">
              <a:xfrm>
                <a:off x="4393" y="1991"/>
                <a:ext cx="180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FFFFFF"/>
                    </a:solidFill>
                  </a:rPr>
                  <a:t>ITLB</a:t>
                </a:r>
                <a:endParaRPr lang="en-US" sz="1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Rectangle 119"/>
              <p:cNvSpPr>
                <a:spLocks noChangeArrowheads="1"/>
              </p:cNvSpPr>
              <p:nvPr/>
            </p:nvSpPr>
            <p:spPr bwMode="auto">
              <a:xfrm>
                <a:off x="4362" y="1990"/>
                <a:ext cx="239" cy="97"/>
              </a:xfrm>
              <a:prstGeom prst="rect">
                <a:avLst/>
              </a:prstGeom>
              <a:noFill/>
              <a:ln w="11113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7" name="Group 120"/>
          <p:cNvGrpSpPr>
            <a:grpSpLocks/>
          </p:cNvGrpSpPr>
          <p:nvPr/>
        </p:nvGrpSpPr>
        <p:grpSpPr bwMode="auto">
          <a:xfrm>
            <a:off x="5461000" y="4606925"/>
            <a:ext cx="93663" cy="315913"/>
            <a:chOff x="3697" y="3098"/>
            <a:chExt cx="55" cy="179"/>
          </a:xfrm>
        </p:grpSpPr>
        <p:sp>
          <p:nvSpPr>
            <p:cNvPr id="119" name="Line 121"/>
            <p:cNvSpPr>
              <a:spLocks noChangeShapeType="1"/>
            </p:cNvSpPr>
            <p:nvPr/>
          </p:nvSpPr>
          <p:spPr bwMode="auto">
            <a:xfrm>
              <a:off x="3724" y="3148"/>
              <a:ext cx="1" cy="7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2"/>
            <p:cNvSpPr>
              <a:spLocks/>
            </p:cNvSpPr>
            <p:nvPr/>
          </p:nvSpPr>
          <p:spPr bwMode="auto">
            <a:xfrm>
              <a:off x="3697" y="3098"/>
              <a:ext cx="54" cy="54"/>
            </a:xfrm>
            <a:custGeom>
              <a:avLst/>
              <a:gdLst/>
              <a:ahLst/>
              <a:cxnLst>
                <a:cxn ang="0">
                  <a:pos x="108" y="106"/>
                </a:cxn>
                <a:cxn ang="0">
                  <a:pos x="52" y="0"/>
                </a:cxn>
                <a:cxn ang="0">
                  <a:pos x="0" y="107"/>
                </a:cxn>
                <a:cxn ang="0">
                  <a:pos x="108" y="106"/>
                </a:cxn>
              </a:cxnLst>
              <a:rect l="0" t="0" r="r" b="b"/>
              <a:pathLst>
                <a:path w="108" h="107">
                  <a:moveTo>
                    <a:pt x="108" y="106"/>
                  </a:moveTo>
                  <a:lnTo>
                    <a:pt x="52" y="0"/>
                  </a:lnTo>
                  <a:lnTo>
                    <a:pt x="0" y="107"/>
                  </a:lnTo>
                  <a:lnTo>
                    <a:pt x="108" y="1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3"/>
            <p:cNvSpPr>
              <a:spLocks/>
            </p:cNvSpPr>
            <p:nvPr/>
          </p:nvSpPr>
          <p:spPr bwMode="auto">
            <a:xfrm>
              <a:off x="3698" y="3224"/>
              <a:ext cx="54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106"/>
                </a:cxn>
                <a:cxn ang="0">
                  <a:pos x="107" y="0"/>
                </a:cxn>
                <a:cxn ang="0">
                  <a:pos x="0" y="0"/>
                </a:cxn>
              </a:cxnLst>
              <a:rect l="0" t="0" r="r" b="b"/>
              <a:pathLst>
                <a:path w="107" h="106">
                  <a:moveTo>
                    <a:pt x="0" y="0"/>
                  </a:moveTo>
                  <a:lnTo>
                    <a:pt x="53" y="106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2" name="Title 1"/>
          <p:cNvSpPr txBox="1">
            <a:spLocks/>
          </p:cNvSpPr>
          <p:nvPr/>
        </p:nvSpPr>
        <p:spPr bwMode="auto">
          <a:xfrm>
            <a:off x="228600" y="76200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600" b="1" kern="0" dirty="0" err="1" smtClean="0">
                <a:solidFill>
                  <a:srgbClr val="00007F"/>
                </a:solidFill>
                <a:latin typeface="+mj-lt"/>
                <a:ea typeface="+mj-ea"/>
                <a:cs typeface="+mj-cs"/>
              </a:rPr>
              <a:t>Tensilica</a:t>
            </a:r>
            <a:r>
              <a:rPr lang="en-US" sz="3600" b="1" kern="0" dirty="0" smtClean="0">
                <a:solidFill>
                  <a:srgbClr val="00007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0" dirty="0" err="1" smtClean="0">
                <a:solidFill>
                  <a:srgbClr val="00007F"/>
                </a:solidFill>
                <a:latin typeface="+mj-lt"/>
                <a:ea typeface="+mj-ea"/>
                <a:cs typeface="+mj-cs"/>
              </a:rPr>
              <a:t>Xtensa</a:t>
            </a:r>
            <a:r>
              <a:rPr lang="en-US" sz="3600" b="1" kern="0" dirty="0" smtClean="0">
                <a:solidFill>
                  <a:srgbClr val="00007F"/>
                </a:solidFill>
                <a:latin typeface="+mj-lt"/>
                <a:ea typeface="+mj-ea"/>
                <a:cs typeface="+mj-cs"/>
              </a:rPr>
              <a:t> Processor Options</a:t>
            </a:r>
          </a:p>
        </p:txBody>
      </p:sp>
      <p:sp>
        <p:nvSpPr>
          <p:cNvPr id="123" name="Text Box 5"/>
          <p:cNvSpPr txBox="1">
            <a:spLocks noChangeArrowheads="1"/>
          </p:cNvSpPr>
          <p:nvPr/>
        </p:nvSpPr>
        <p:spPr bwMode="auto">
          <a:xfrm>
            <a:off x="7848600" y="6553200"/>
            <a:ext cx="1302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Tensilica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spect="1" noChangeArrowheads="1"/>
          </p:cNvSpPr>
          <p:nvPr/>
        </p:nvSpPr>
        <p:spPr bwMode="auto">
          <a:xfrm>
            <a:off x="533400" y="2971800"/>
            <a:ext cx="228600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/>
              <a:t>Select processor </a:t>
            </a:r>
            <a:r>
              <a:rPr lang="en-US" sz="1800" b="1" dirty="0" smtClean="0"/>
              <a:t>options (FU, $, Registers, etc)</a:t>
            </a:r>
            <a:endParaRPr lang="en-US" sz="1800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229225" y="1231900"/>
            <a:ext cx="3228975" cy="1970088"/>
            <a:chOff x="3294" y="776"/>
            <a:chExt cx="2034" cy="1241"/>
          </a:xfrm>
        </p:grpSpPr>
        <p:sp>
          <p:nvSpPr>
            <p:cNvPr id="4" name="AutoShape 5"/>
            <p:cNvSpPr>
              <a:spLocks noChangeAspect="1" noChangeArrowheads="1"/>
            </p:cNvSpPr>
            <p:nvPr/>
          </p:nvSpPr>
          <p:spPr bwMode="auto">
            <a:xfrm rot="-11894204">
              <a:off x="3294" y="1392"/>
              <a:ext cx="708" cy="271"/>
            </a:xfrm>
            <a:prstGeom prst="leftArrow">
              <a:avLst>
                <a:gd name="adj1" fmla="val 50000"/>
                <a:gd name="adj2" fmla="val 6531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6"/>
            <p:cNvSpPr>
              <a:spLocks noChangeAspect="1" noChangeArrowheads="1"/>
            </p:cNvSpPr>
            <p:nvPr/>
          </p:nvSpPr>
          <p:spPr bwMode="auto">
            <a:xfrm>
              <a:off x="4150" y="776"/>
              <a:ext cx="694" cy="24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>
                  <a:solidFill>
                    <a:srgbClr val="FF0000"/>
                  </a:solidFill>
                </a:rPr>
                <a:t>ALU</a:t>
              </a:r>
            </a:p>
          </p:txBody>
        </p:sp>
        <p:sp>
          <p:nvSpPr>
            <p:cNvPr id="6" name="Rectangle 7"/>
            <p:cNvSpPr>
              <a:spLocks noChangeAspect="1" noChangeArrowheads="1"/>
            </p:cNvSpPr>
            <p:nvPr/>
          </p:nvSpPr>
          <p:spPr bwMode="auto">
            <a:xfrm>
              <a:off x="4150" y="1009"/>
              <a:ext cx="358" cy="192"/>
            </a:xfrm>
            <a:prstGeom prst="rect">
              <a:avLst/>
            </a:prstGeom>
            <a:solidFill>
              <a:srgbClr val="4CD0F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000">
                  <a:solidFill>
                    <a:srgbClr val="FF0000"/>
                  </a:solidFill>
                </a:rPr>
                <a:t>Pipe</a:t>
              </a:r>
            </a:p>
          </p:txBody>
        </p:sp>
        <p:sp>
          <p:nvSpPr>
            <p:cNvPr id="7" name="Rectangle 8"/>
            <p:cNvSpPr>
              <a:spLocks noChangeAspect="1" noChangeArrowheads="1"/>
            </p:cNvSpPr>
            <p:nvPr/>
          </p:nvSpPr>
          <p:spPr bwMode="auto">
            <a:xfrm>
              <a:off x="4844" y="776"/>
              <a:ext cx="216" cy="185"/>
            </a:xfrm>
            <a:prstGeom prst="rect">
              <a:avLst/>
            </a:prstGeom>
            <a:solidFill>
              <a:srgbClr val="EAEC5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000">
                  <a:solidFill>
                    <a:srgbClr val="FF0000"/>
                  </a:solidFill>
                </a:rPr>
                <a:t>I/O</a:t>
              </a:r>
            </a:p>
          </p:txBody>
        </p:sp>
        <p:sp>
          <p:nvSpPr>
            <p:cNvPr id="8" name="Rectangle 9"/>
            <p:cNvSpPr>
              <a:spLocks noChangeAspect="1" noChangeArrowheads="1"/>
            </p:cNvSpPr>
            <p:nvPr/>
          </p:nvSpPr>
          <p:spPr bwMode="auto">
            <a:xfrm>
              <a:off x="4844" y="961"/>
              <a:ext cx="216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000">
                  <a:solidFill>
                    <a:srgbClr val="FF0000"/>
                  </a:solidFill>
                </a:rPr>
                <a:t>Timer</a:t>
              </a:r>
            </a:p>
          </p:txBody>
        </p:sp>
        <p:sp>
          <p:nvSpPr>
            <p:cNvPr id="9" name="Rectangle 10"/>
            <p:cNvSpPr>
              <a:spLocks noChangeAspect="1" noChangeArrowheads="1"/>
            </p:cNvSpPr>
            <p:nvPr/>
          </p:nvSpPr>
          <p:spPr bwMode="auto">
            <a:xfrm>
              <a:off x="4844" y="1201"/>
              <a:ext cx="216" cy="213"/>
            </a:xfrm>
            <a:prstGeom prst="rect">
              <a:avLst/>
            </a:prstGeom>
            <a:solidFill>
              <a:srgbClr val="9234D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000">
                  <a:solidFill>
                    <a:srgbClr val="FF0000"/>
                  </a:solidFill>
                </a:rPr>
                <a:t>MMU</a:t>
              </a:r>
            </a:p>
          </p:txBody>
        </p:sp>
        <p:sp>
          <p:nvSpPr>
            <p:cNvPr id="10" name="Rectangle 11"/>
            <p:cNvSpPr>
              <a:spLocks noChangeAspect="1" noChangeArrowheads="1"/>
            </p:cNvSpPr>
            <p:nvPr/>
          </p:nvSpPr>
          <p:spPr bwMode="auto">
            <a:xfrm>
              <a:off x="4150" y="1201"/>
              <a:ext cx="694" cy="213"/>
            </a:xfrm>
            <a:prstGeom prst="rect">
              <a:avLst/>
            </a:prstGeom>
            <a:solidFill>
              <a:srgbClr val="09B0C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000">
                  <a:solidFill>
                    <a:srgbClr val="FF0000"/>
                  </a:solidFill>
                </a:rPr>
                <a:t>Register File</a:t>
              </a:r>
            </a:p>
          </p:txBody>
        </p:sp>
        <p:sp>
          <p:nvSpPr>
            <p:cNvPr id="11" name="Rectangle 12"/>
            <p:cNvSpPr>
              <a:spLocks noChangeAspect="1" noChangeArrowheads="1"/>
            </p:cNvSpPr>
            <p:nvPr/>
          </p:nvSpPr>
          <p:spPr bwMode="auto">
            <a:xfrm>
              <a:off x="4460" y="1009"/>
              <a:ext cx="384" cy="192"/>
            </a:xfrm>
            <a:prstGeom prst="rect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000">
                  <a:solidFill>
                    <a:srgbClr val="FF0000"/>
                  </a:solidFill>
                </a:rPr>
                <a:t>Cache</a:t>
              </a:r>
            </a:p>
          </p:txBody>
        </p:sp>
        <p:sp>
          <p:nvSpPr>
            <p:cNvPr id="12" name="Text Box 13"/>
            <p:cNvSpPr txBox="1">
              <a:spLocks noChangeAspect="1" noChangeArrowheads="1"/>
            </p:cNvSpPr>
            <p:nvPr/>
          </p:nvSpPr>
          <p:spPr bwMode="auto">
            <a:xfrm>
              <a:off x="4105" y="1440"/>
              <a:ext cx="1223" cy="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800" b="1"/>
                <a:t>Tailored,</a:t>
              </a:r>
            </a:p>
            <a:p>
              <a:pPr algn="l" eaLnBrk="0" hangingPunct="0"/>
              <a:r>
                <a:rPr lang="en-US" sz="1800" b="1"/>
                <a:t>synthesizable HDL uP core</a:t>
              </a:r>
              <a:endParaRPr lang="en-US" sz="1800"/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5129213" y="3224213"/>
            <a:ext cx="2911475" cy="3084512"/>
            <a:chOff x="3231" y="2031"/>
            <a:chExt cx="1834" cy="1943"/>
          </a:xfrm>
        </p:grpSpPr>
        <p:sp>
          <p:nvSpPr>
            <p:cNvPr id="14" name="AutoShape 15"/>
            <p:cNvSpPr>
              <a:spLocks noChangeAspect="1" noChangeArrowheads="1"/>
            </p:cNvSpPr>
            <p:nvPr/>
          </p:nvSpPr>
          <p:spPr bwMode="auto">
            <a:xfrm rot="-8952434">
              <a:off x="3231" y="2031"/>
              <a:ext cx="849" cy="271"/>
            </a:xfrm>
            <a:prstGeom prst="leftArrow">
              <a:avLst>
                <a:gd name="adj1" fmla="val 50000"/>
                <a:gd name="adj2" fmla="val 78321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16" descr="D:\Clipart\Media\Computer\DESK038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96" y="2202"/>
              <a:ext cx="721" cy="645"/>
            </a:xfrm>
            <a:prstGeom prst="rect">
              <a:avLst/>
            </a:prstGeom>
            <a:noFill/>
          </p:spPr>
        </p:pic>
        <p:sp>
          <p:nvSpPr>
            <p:cNvPr id="16" name="Text Box 17"/>
            <p:cNvSpPr txBox="1">
              <a:spLocks noChangeAspect="1" noChangeArrowheads="1"/>
            </p:cNvSpPr>
            <p:nvPr/>
          </p:nvSpPr>
          <p:spPr bwMode="auto">
            <a:xfrm>
              <a:off x="4053" y="2878"/>
              <a:ext cx="1012" cy="10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800" b="1"/>
                <a:t>Customized Compiler, Assembler, Linker, Debugger,</a:t>
              </a:r>
            </a:p>
            <a:p>
              <a:pPr algn="l" eaLnBrk="0" hangingPunct="0"/>
              <a:r>
                <a:rPr lang="en-US" sz="1800" b="1"/>
                <a:t>Simulator</a:t>
              </a:r>
              <a:endParaRPr lang="en-US" sz="1800"/>
            </a:p>
          </p:txBody>
        </p:sp>
      </p:grp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688" y="1219200"/>
            <a:ext cx="15351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801688" y="3962400"/>
            <a:ext cx="1447800" cy="1600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800">
                <a:latin typeface="Symbol" charset="2"/>
              </a:rPr>
              <a:t>*******</a:t>
            </a:r>
          </a:p>
          <a:p>
            <a:pPr algn="l" eaLnBrk="0" hangingPunct="0"/>
            <a:r>
              <a:rPr lang="en-US" sz="1800">
                <a:latin typeface="Symbol" charset="2"/>
              </a:rPr>
              <a:t>****</a:t>
            </a:r>
          </a:p>
          <a:p>
            <a:pPr algn="l" eaLnBrk="0" hangingPunct="0"/>
            <a:r>
              <a:rPr lang="en-US" sz="1800">
                <a:latin typeface="Symbol" charset="2"/>
              </a:rPr>
              <a:t>********</a:t>
            </a:r>
          </a:p>
          <a:p>
            <a:pPr algn="l" eaLnBrk="0" hangingPunct="0"/>
            <a:r>
              <a:rPr lang="en-US" sz="1800">
                <a:latin typeface="Symbol" charset="2"/>
              </a:rPr>
              <a:t>***</a:t>
            </a:r>
          </a:p>
        </p:txBody>
      </p:sp>
      <p:sp>
        <p:nvSpPr>
          <p:cNvPr id="19" name="Text Box 20"/>
          <p:cNvSpPr txBox="1">
            <a:spLocks noChangeAspect="1" noChangeArrowheads="1"/>
          </p:cNvSpPr>
          <p:nvPr/>
        </p:nvSpPr>
        <p:spPr bwMode="auto">
          <a:xfrm>
            <a:off x="725488" y="5562600"/>
            <a:ext cx="1506251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/>
              <a:t>Describe new</a:t>
            </a:r>
          </a:p>
          <a:p>
            <a:pPr algn="ctr" eaLnBrk="0" hangingPunct="0"/>
            <a:r>
              <a:rPr lang="en-US" sz="1800" b="1" dirty="0"/>
              <a:t>instructions</a:t>
            </a:r>
            <a:endParaRPr lang="en-US" sz="1800" dirty="0"/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2219325" y="1981200"/>
            <a:ext cx="3419476" cy="3181351"/>
            <a:chOff x="1398" y="1248"/>
            <a:chExt cx="2154" cy="2004"/>
          </a:xfrm>
        </p:grpSpPr>
        <p:sp>
          <p:nvSpPr>
            <p:cNvPr id="21" name="AutoShape 22"/>
            <p:cNvSpPr>
              <a:spLocks noChangeAspect="1" noChangeArrowheads="1"/>
            </p:cNvSpPr>
            <p:nvPr/>
          </p:nvSpPr>
          <p:spPr bwMode="auto">
            <a:xfrm rot="898442">
              <a:off x="1561" y="1248"/>
              <a:ext cx="672" cy="315"/>
            </a:xfrm>
            <a:prstGeom prst="rightArrow">
              <a:avLst>
                <a:gd name="adj1" fmla="val 38056"/>
                <a:gd name="adj2" fmla="val 53719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" name="Picture 23" descr="D:\Clipart\Seasonal\Weather\AD004073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29" y="1392"/>
              <a:ext cx="942" cy="1089"/>
            </a:xfrm>
            <a:prstGeom prst="rect">
              <a:avLst/>
            </a:prstGeom>
            <a:noFill/>
          </p:spPr>
        </p:pic>
        <p:sp>
          <p:nvSpPr>
            <p:cNvPr id="23" name="Text Box 24"/>
            <p:cNvSpPr txBox="1">
              <a:spLocks noChangeAspect="1" noChangeArrowheads="1"/>
            </p:cNvSpPr>
            <p:nvPr/>
          </p:nvSpPr>
          <p:spPr bwMode="auto">
            <a:xfrm>
              <a:off x="2262" y="2496"/>
              <a:ext cx="1290" cy="7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dirty="0" smtClean="0"/>
                <a:t>Use automated</a:t>
              </a:r>
              <a:r>
                <a:rPr lang="en-US" sz="1800" b="1" dirty="0" smtClean="0">
                  <a:solidFill>
                    <a:srgbClr val="00189C"/>
                  </a:solidFill>
                </a:rPr>
                <a:t> </a:t>
              </a:r>
              <a:r>
                <a:rPr lang="en-US" sz="1800" b="1" dirty="0"/>
                <a:t>processor generator, </a:t>
              </a:r>
              <a:r>
                <a:rPr lang="en-US" sz="1800" b="1" dirty="0" smtClean="0"/>
                <a:t>create custom processor</a:t>
              </a:r>
              <a:r>
                <a:rPr lang="en-US" b="1" dirty="0" smtClean="0"/>
                <a:t> </a:t>
              </a:r>
              <a:endParaRPr lang="en-US" sz="1800" dirty="0"/>
            </a:p>
          </p:txBody>
        </p:sp>
        <p:sp>
          <p:nvSpPr>
            <p:cNvPr id="24" name="AutoShape 25"/>
            <p:cNvSpPr>
              <a:spLocks noChangeAspect="1" noChangeArrowheads="1"/>
            </p:cNvSpPr>
            <p:nvPr/>
          </p:nvSpPr>
          <p:spPr bwMode="auto">
            <a:xfrm rot="-2241471">
              <a:off x="1398" y="2199"/>
              <a:ext cx="1008" cy="315"/>
            </a:xfrm>
            <a:prstGeom prst="rightArrow">
              <a:avLst>
                <a:gd name="adj1" fmla="val 38056"/>
                <a:gd name="adj2" fmla="val 8057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dirty="0" smtClean="0">
                <a:solidFill>
                  <a:srgbClr val="00007F"/>
                </a:solidFill>
                <a:latin typeface="+mj-lt"/>
              </a:rPr>
              <a:t>ASIP Design Flow</a:t>
            </a:r>
            <a:endParaRPr lang="en-US" sz="3600" b="1" dirty="0">
              <a:solidFill>
                <a:srgbClr val="00007F"/>
              </a:solidFill>
              <a:latin typeface="+mj-lt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7848600" y="6581001"/>
            <a:ext cx="1302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Tensilica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Design Space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8686800" cy="5051425"/>
          </a:xfrm>
        </p:spPr>
        <p:txBody>
          <a:bodyPr/>
          <a:lstStyle/>
          <a:p>
            <a:r>
              <a:rPr lang="en-US" dirty="0" smtClean="0"/>
              <a:t>Approaches to Parallel Processing </a:t>
            </a:r>
          </a:p>
          <a:p>
            <a:pPr lvl="1"/>
            <a:r>
              <a:rPr lang="en-US" dirty="0" smtClean="0"/>
              <a:t>Processing Element (PE) level</a:t>
            </a:r>
          </a:p>
          <a:p>
            <a:pPr lvl="1"/>
            <a:r>
              <a:rPr lang="en-US" dirty="0" smtClean="0"/>
              <a:t>Instruction-level</a:t>
            </a:r>
          </a:p>
          <a:p>
            <a:pPr lvl="1"/>
            <a:r>
              <a:rPr lang="en-US" dirty="0" smtClean="0"/>
              <a:t>Bit-level</a:t>
            </a:r>
          </a:p>
          <a:p>
            <a:r>
              <a:rPr lang="en-US" dirty="0" smtClean="0"/>
              <a:t>Elements of Special Purpose Hardware</a:t>
            </a:r>
          </a:p>
          <a:p>
            <a:r>
              <a:rPr lang="en-US" dirty="0" smtClean="0"/>
              <a:t>Structure of Memory Architectures</a:t>
            </a:r>
          </a:p>
          <a:p>
            <a:r>
              <a:rPr lang="en-US" dirty="0" smtClean="0"/>
              <a:t>Types of On-Chip Communication Mechanisms</a:t>
            </a:r>
          </a:p>
          <a:p>
            <a:r>
              <a:rPr lang="en-US" dirty="0" smtClean="0"/>
              <a:t>Use of Peripherals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55613" y="1600200"/>
            <a:ext cx="82264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Char char="n"/>
            </a:pPr>
            <a:r>
              <a:rPr kumimoji="1" lang="en-US" sz="2800" dirty="0">
                <a:latin typeface="Arial" charset="0"/>
              </a:rPr>
              <a:t>Processors with instruction-sets tailored to specific applications or application domains</a:t>
            </a:r>
            <a:endParaRPr kumimoji="1" lang="en-US" sz="2800" dirty="0" smtClean="0">
              <a:latin typeface="Arial" charset="0"/>
            </a:endParaRPr>
          </a:p>
          <a:p>
            <a:pPr marL="1143000" lvl="2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charset="2"/>
              <a:buChar char="F"/>
            </a:pPr>
            <a:r>
              <a:rPr kumimoji="1" lang="en-US" sz="2400" dirty="0">
                <a:latin typeface="Arial" charset="0"/>
              </a:rPr>
              <a:t>I</a:t>
            </a:r>
            <a:r>
              <a:rPr kumimoji="1" lang="en-US" sz="2400" dirty="0" smtClean="0">
                <a:latin typeface="Arial" charset="0"/>
              </a:rPr>
              <a:t>nstruction</a:t>
            </a:r>
            <a:r>
              <a:rPr kumimoji="1" lang="en-US" sz="2400" dirty="0">
                <a:latin typeface="Arial" charset="0"/>
              </a:rPr>
              <a:t>-set generation as part of </a:t>
            </a:r>
            <a:r>
              <a:rPr kumimoji="1" lang="en-US" sz="2400" dirty="0" smtClean="0">
                <a:latin typeface="Arial" charset="0"/>
              </a:rPr>
              <a:t>synthesis</a:t>
            </a:r>
          </a:p>
          <a:p>
            <a:pPr marL="1143000" lvl="2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charset="2"/>
              <a:buChar char="F"/>
            </a:pPr>
            <a:r>
              <a:rPr kumimoji="1" lang="en-US" sz="2400" dirty="0" smtClean="0">
                <a:latin typeface="Arial" charset="0"/>
              </a:rPr>
              <a:t>Customized processor options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Char char="n"/>
            </a:pPr>
            <a:r>
              <a:rPr kumimoji="1" lang="en-US" sz="2800" dirty="0">
                <a:latin typeface="Arial" charset="0"/>
              </a:rPr>
              <a:t>Pluses:</a:t>
            </a:r>
            <a:endParaRPr kumimoji="1" lang="en-US" sz="2800" dirty="0" smtClean="0">
              <a:latin typeface="Arial" charset="0"/>
            </a:endParaRPr>
          </a:p>
          <a:p>
            <a:pPr marL="1143000" lvl="2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charset="2"/>
              <a:buChar char="F"/>
            </a:pPr>
            <a:r>
              <a:rPr kumimoji="1" lang="en-US" sz="2400" dirty="0">
                <a:latin typeface="Arial" charset="0"/>
              </a:rPr>
              <a:t>C</a:t>
            </a:r>
            <a:r>
              <a:rPr kumimoji="1" lang="en-US" sz="2400" dirty="0" smtClean="0">
                <a:latin typeface="Arial" charset="0"/>
              </a:rPr>
              <a:t>ustomization </a:t>
            </a:r>
            <a:r>
              <a:rPr kumimoji="1" lang="en-US" sz="2400" dirty="0">
                <a:latin typeface="Arial" charset="0"/>
              </a:rPr>
              <a:t>yields lower area, power etc.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Char char="n"/>
            </a:pPr>
            <a:r>
              <a:rPr kumimoji="1" lang="en-US" sz="2800" dirty="0">
                <a:latin typeface="Arial" charset="0"/>
              </a:rPr>
              <a:t>Minuses:</a:t>
            </a:r>
          </a:p>
          <a:p>
            <a:pPr marL="1143000" lvl="2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charset="2"/>
              <a:buChar char="F"/>
            </a:pPr>
            <a:r>
              <a:rPr kumimoji="1" lang="en-US" sz="2400" dirty="0">
                <a:latin typeface="Arial" charset="0"/>
              </a:rPr>
              <a:t>higher </a:t>
            </a:r>
            <a:r>
              <a:rPr kumimoji="1" lang="en-US" sz="2400" dirty="0" err="1">
                <a:latin typeface="Arial" charset="0"/>
              </a:rPr>
              <a:t>h/w</a:t>
            </a:r>
            <a:r>
              <a:rPr kumimoji="1" lang="en-US" sz="2400" dirty="0">
                <a:latin typeface="Arial" charset="0"/>
              </a:rPr>
              <a:t> &amp; </a:t>
            </a:r>
            <a:r>
              <a:rPr kumimoji="1" lang="en-US" sz="2400" dirty="0" err="1">
                <a:latin typeface="Arial" charset="0"/>
              </a:rPr>
              <a:t>s/w</a:t>
            </a:r>
            <a:r>
              <a:rPr kumimoji="1" lang="en-US" sz="2400" dirty="0">
                <a:latin typeface="Arial" charset="0"/>
              </a:rPr>
              <a:t> development overhead</a:t>
            </a:r>
          </a:p>
          <a:p>
            <a:pPr marL="2057400" lvl="4" indent="-228600">
              <a:spcBef>
                <a:spcPct val="20000"/>
              </a:spcBef>
              <a:buClr>
                <a:schemeClr val="hlink"/>
              </a:buClr>
              <a:buSzPct val="100000"/>
              <a:buFontTx/>
              <a:buChar char="–"/>
            </a:pPr>
            <a:r>
              <a:rPr kumimoji="1" lang="en-US" sz="2000" dirty="0">
                <a:latin typeface="Arial" charset="0"/>
              </a:rPr>
              <a:t>design, compilers, debuggers</a:t>
            </a:r>
          </a:p>
          <a:p>
            <a:pPr marL="2057400" lvl="4" indent="-228600">
              <a:spcBef>
                <a:spcPct val="20000"/>
              </a:spcBef>
              <a:buClr>
                <a:schemeClr val="hlink"/>
              </a:buClr>
              <a:buSzPct val="100000"/>
              <a:buFontTx/>
              <a:buChar char="–"/>
            </a:pPr>
            <a:r>
              <a:rPr kumimoji="1" lang="en-US" sz="2000" dirty="0">
                <a:latin typeface="Arial" charset="0"/>
              </a:rPr>
              <a:t>higher time to market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Summary: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ASIPs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7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/>
              <a:t>“Traditional” Software Embedded Systems = CPU + RTOS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295400"/>
            <a:ext cx="722947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25"/>
          <p:cNvSpPr txBox="1">
            <a:spLocks noChangeArrowheads="1"/>
          </p:cNvSpPr>
          <p:nvPr/>
        </p:nvSpPr>
        <p:spPr bwMode="auto">
          <a:xfrm>
            <a:off x="6818313" y="6507163"/>
            <a:ext cx="22494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accent1"/>
                </a:solidFill>
              </a:rPr>
              <a:t>Slide courtesy of Mani Srivastava</a:t>
            </a:r>
            <a:r>
              <a:rPr lang="en-US" sz="1200">
                <a:solidFill>
                  <a:schemeClr val="accent1"/>
                </a:solidFill>
                <a:sym typeface="Symbol" charset="2"/>
              </a:rPr>
              <a:t>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8564563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914400" y="6096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90nm 9-layer Interconnect (from </a:t>
            </a:r>
            <a:r>
              <a:rPr lang="en-US" sz="2800" b="1" dirty="0" err="1" smtClean="0">
                <a:solidFill>
                  <a:schemeClr val="tx2"/>
                </a:solidFill>
              </a:rPr>
              <a:t>Altera</a:t>
            </a:r>
            <a:r>
              <a:rPr lang="en-US" sz="2800" b="1" dirty="0" smtClean="0">
                <a:solidFill>
                  <a:schemeClr val="tx2"/>
                </a:solidFill>
              </a:rPr>
              <a:t> FPGA)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001000" y="6581001"/>
            <a:ext cx="11477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Altera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966788" y="1079500"/>
            <a:ext cx="7415212" cy="4254500"/>
            <a:chOff x="276" y="680"/>
            <a:chExt cx="5300" cy="3164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6" y="680"/>
              <a:ext cx="5260" cy="3164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4081" y="2334"/>
              <a:ext cx="476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chemeClr val="bg1"/>
                  </a:solidFill>
                </a:rPr>
                <a:t>Poly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466" y="2323"/>
              <a:ext cx="676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chemeClr val="bg1"/>
                  </a:solidFill>
                </a:rPr>
                <a:t>Spacer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550" y="2327"/>
              <a:ext cx="677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chemeClr val="bg1"/>
                  </a:solidFill>
                </a:rPr>
                <a:t>Spacer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537" y="1580"/>
              <a:ext cx="740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chemeClr val="bg1"/>
                  </a:solidFill>
                </a:rPr>
                <a:t>Contact</a:t>
              </a: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526" y="3392"/>
              <a:ext cx="4786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526" y="3098"/>
              <a:ext cx="8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chemeClr val="bg1"/>
                  </a:solidFill>
                </a:rPr>
                <a:t>Diffusion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 rot="5400000">
              <a:off x="5020" y="3257"/>
              <a:ext cx="836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chemeClr val="bg1"/>
                  </a:solidFill>
                </a:rPr>
                <a:t>Isolation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 rot="5400000">
              <a:off x="-11" y="3246"/>
              <a:ext cx="835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chemeClr val="bg1"/>
                  </a:solidFill>
                </a:rPr>
                <a:t>Isolation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956" y="1037"/>
              <a:ext cx="86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chemeClr val="bg1"/>
                  </a:solidFill>
                </a:rPr>
                <a:t>Dielectric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980" y="1850"/>
              <a:ext cx="748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>
                  <a:solidFill>
                    <a:schemeClr val="bg1"/>
                  </a:solidFill>
                </a:rPr>
                <a:t>Salicide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14400" y="5715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90nm Transistor (from </a:t>
            </a:r>
            <a:r>
              <a:rPr lang="en-US" sz="2800" b="1" dirty="0" err="1" smtClean="0">
                <a:solidFill>
                  <a:schemeClr val="tx2"/>
                </a:solidFill>
              </a:rPr>
              <a:t>Altera</a:t>
            </a:r>
            <a:r>
              <a:rPr lang="en-US" sz="2800" b="1" dirty="0" smtClean="0">
                <a:solidFill>
                  <a:schemeClr val="tx2"/>
                </a:solidFill>
              </a:rPr>
              <a:t> FPGA)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8001000" y="6581001"/>
            <a:ext cx="11477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Altera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85838"/>
            <a:ext cx="8077200" cy="55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>
                <a:solidFill>
                  <a:srgbClr val="00007F"/>
                </a:solidFill>
                <a:latin typeface="Lucida Sans Unicode" charset="-52"/>
              </a:rPr>
              <a:t>FPGA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>
                <a:solidFill>
                  <a:srgbClr val="00007F"/>
                </a:solidFill>
                <a:latin typeface="Lucida Sans Unicode" charset="-52"/>
              </a:rPr>
              <a:t>FPGA</a:t>
            </a:r>
          </a:p>
        </p:txBody>
      </p:sp>
      <p:sp>
        <p:nvSpPr>
          <p:cNvPr id="60419" name="Rectangle 3" descr="Zig zag"/>
          <p:cNvSpPr>
            <a:spLocks noChangeArrowheads="1"/>
          </p:cNvSpPr>
          <p:nvPr/>
        </p:nvSpPr>
        <p:spPr bwMode="auto">
          <a:xfrm>
            <a:off x="6226175" y="5060950"/>
            <a:ext cx="668338" cy="5064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0" name="Rectangle 4" descr="Zig zag"/>
          <p:cNvSpPr>
            <a:spLocks noChangeArrowheads="1"/>
          </p:cNvSpPr>
          <p:nvPr/>
        </p:nvSpPr>
        <p:spPr bwMode="auto">
          <a:xfrm>
            <a:off x="4889500" y="5060950"/>
            <a:ext cx="668338" cy="5064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1" name="Rectangle 5" descr="Zig zag"/>
          <p:cNvSpPr>
            <a:spLocks noChangeArrowheads="1"/>
          </p:cNvSpPr>
          <p:nvPr/>
        </p:nvSpPr>
        <p:spPr bwMode="auto">
          <a:xfrm>
            <a:off x="3552825" y="5060950"/>
            <a:ext cx="668338" cy="5064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2" name="Rectangle 6" descr="Zig zag"/>
          <p:cNvSpPr>
            <a:spLocks noChangeArrowheads="1"/>
          </p:cNvSpPr>
          <p:nvPr/>
        </p:nvSpPr>
        <p:spPr bwMode="auto">
          <a:xfrm>
            <a:off x="2216150" y="5060950"/>
            <a:ext cx="668338" cy="5064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3" name="Rectangle 7" descr="Zig zag"/>
          <p:cNvSpPr>
            <a:spLocks noChangeArrowheads="1"/>
          </p:cNvSpPr>
          <p:nvPr/>
        </p:nvSpPr>
        <p:spPr bwMode="auto">
          <a:xfrm>
            <a:off x="4889500" y="2439988"/>
            <a:ext cx="668338" cy="508000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4" name="Rectangle 8" descr="Zig zag"/>
          <p:cNvSpPr>
            <a:spLocks noChangeArrowheads="1"/>
          </p:cNvSpPr>
          <p:nvPr/>
        </p:nvSpPr>
        <p:spPr bwMode="auto">
          <a:xfrm>
            <a:off x="3552825" y="2439988"/>
            <a:ext cx="668338" cy="508000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5" name="Rectangle 9" descr="Zig zag"/>
          <p:cNvSpPr>
            <a:spLocks noChangeArrowheads="1"/>
          </p:cNvSpPr>
          <p:nvPr/>
        </p:nvSpPr>
        <p:spPr bwMode="auto">
          <a:xfrm>
            <a:off x="2216150" y="2439988"/>
            <a:ext cx="668338" cy="508000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6" name="Rectangle 10" descr="Zig zag"/>
          <p:cNvSpPr>
            <a:spLocks noChangeArrowheads="1"/>
          </p:cNvSpPr>
          <p:nvPr/>
        </p:nvSpPr>
        <p:spPr bwMode="auto">
          <a:xfrm rot="-5400000">
            <a:off x="2892425" y="1793875"/>
            <a:ext cx="652463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7" name="Rectangle 11" descr="Zig zag"/>
          <p:cNvSpPr>
            <a:spLocks noChangeArrowheads="1"/>
          </p:cNvSpPr>
          <p:nvPr/>
        </p:nvSpPr>
        <p:spPr bwMode="auto">
          <a:xfrm rot="-5400000">
            <a:off x="4229100" y="1793875"/>
            <a:ext cx="652463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8" name="Rectangle 12" descr="Zig zag"/>
          <p:cNvSpPr>
            <a:spLocks noChangeArrowheads="1"/>
          </p:cNvSpPr>
          <p:nvPr/>
        </p:nvSpPr>
        <p:spPr bwMode="auto">
          <a:xfrm rot="-5400000">
            <a:off x="5565775" y="1793875"/>
            <a:ext cx="652463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9" name="Rectangle 13" descr="Zig zag"/>
          <p:cNvSpPr>
            <a:spLocks noChangeArrowheads="1"/>
          </p:cNvSpPr>
          <p:nvPr/>
        </p:nvSpPr>
        <p:spPr bwMode="auto">
          <a:xfrm rot="-5400000">
            <a:off x="2892425" y="3098800"/>
            <a:ext cx="652463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0" name="Rectangle 14" descr="Zig zag"/>
          <p:cNvSpPr>
            <a:spLocks noChangeArrowheads="1"/>
          </p:cNvSpPr>
          <p:nvPr/>
        </p:nvSpPr>
        <p:spPr bwMode="auto">
          <a:xfrm rot="-5400000">
            <a:off x="4229100" y="3098800"/>
            <a:ext cx="652463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1" name="Rectangle 15" descr="Zig zag"/>
          <p:cNvSpPr>
            <a:spLocks noChangeArrowheads="1"/>
          </p:cNvSpPr>
          <p:nvPr/>
        </p:nvSpPr>
        <p:spPr bwMode="auto">
          <a:xfrm rot="-5400000">
            <a:off x="2892426" y="5707062"/>
            <a:ext cx="652462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2" name="Rectangle 16" descr="Zig zag"/>
          <p:cNvSpPr>
            <a:spLocks noChangeArrowheads="1"/>
          </p:cNvSpPr>
          <p:nvPr/>
        </p:nvSpPr>
        <p:spPr bwMode="auto">
          <a:xfrm rot="-5400000">
            <a:off x="4229101" y="5707062"/>
            <a:ext cx="652462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3" name="Rectangle 17" descr="Zig zag"/>
          <p:cNvSpPr>
            <a:spLocks noChangeArrowheads="1"/>
          </p:cNvSpPr>
          <p:nvPr/>
        </p:nvSpPr>
        <p:spPr bwMode="auto">
          <a:xfrm rot="-5400000">
            <a:off x="5565776" y="5707062"/>
            <a:ext cx="652462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4" name="Rectangle 18" descr="Zig zag"/>
          <p:cNvSpPr>
            <a:spLocks noChangeArrowheads="1"/>
          </p:cNvSpPr>
          <p:nvPr/>
        </p:nvSpPr>
        <p:spPr bwMode="auto">
          <a:xfrm rot="-5400000">
            <a:off x="2893219" y="4402931"/>
            <a:ext cx="650875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5" name="Rectangle 19" descr="Zig zag"/>
          <p:cNvSpPr>
            <a:spLocks noChangeArrowheads="1"/>
          </p:cNvSpPr>
          <p:nvPr/>
        </p:nvSpPr>
        <p:spPr bwMode="auto">
          <a:xfrm rot="-5400000">
            <a:off x="4229894" y="4402931"/>
            <a:ext cx="650875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6" name="Rectangle 20" descr="Zig zag"/>
          <p:cNvSpPr>
            <a:spLocks noChangeArrowheads="1"/>
          </p:cNvSpPr>
          <p:nvPr/>
        </p:nvSpPr>
        <p:spPr bwMode="auto">
          <a:xfrm rot="-5400000">
            <a:off x="5566569" y="4402931"/>
            <a:ext cx="650875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7" name="Rectangle 21" descr="Zig zag"/>
          <p:cNvSpPr>
            <a:spLocks noChangeArrowheads="1"/>
          </p:cNvSpPr>
          <p:nvPr/>
        </p:nvSpPr>
        <p:spPr bwMode="auto">
          <a:xfrm>
            <a:off x="6226175" y="3756025"/>
            <a:ext cx="668338" cy="508000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8" name="Rectangle 22" descr="Zig zag"/>
          <p:cNvSpPr>
            <a:spLocks noChangeArrowheads="1"/>
          </p:cNvSpPr>
          <p:nvPr/>
        </p:nvSpPr>
        <p:spPr bwMode="auto">
          <a:xfrm>
            <a:off x="4889500" y="3756025"/>
            <a:ext cx="668338" cy="508000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9" name="Rectangle 23" descr="Zig zag"/>
          <p:cNvSpPr>
            <a:spLocks noChangeArrowheads="1"/>
          </p:cNvSpPr>
          <p:nvPr/>
        </p:nvSpPr>
        <p:spPr bwMode="auto">
          <a:xfrm>
            <a:off x="3552825" y="3756025"/>
            <a:ext cx="668338" cy="508000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0" name="Rectangle 24" descr="Zig zag"/>
          <p:cNvSpPr>
            <a:spLocks noChangeArrowheads="1"/>
          </p:cNvSpPr>
          <p:nvPr/>
        </p:nvSpPr>
        <p:spPr bwMode="auto">
          <a:xfrm>
            <a:off x="2216150" y="3756025"/>
            <a:ext cx="668338" cy="508000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2216150" y="1727200"/>
            <a:ext cx="668338" cy="652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3552825" y="1727200"/>
            <a:ext cx="668338" cy="652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4889500" y="1727200"/>
            <a:ext cx="668338" cy="652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6226175" y="1727200"/>
            <a:ext cx="668338" cy="652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Arial" charset="0"/>
              </a:rPr>
              <a:t>CLB</a:t>
            </a:r>
          </a:p>
        </p:txBody>
      </p:sp>
      <p:sp>
        <p:nvSpPr>
          <p:cNvPr id="60445" name="Rectangle 29"/>
          <p:cNvSpPr>
            <a:spLocks noChangeArrowheads="1"/>
          </p:cNvSpPr>
          <p:nvPr/>
        </p:nvSpPr>
        <p:spPr bwMode="auto">
          <a:xfrm>
            <a:off x="6226175" y="3032125"/>
            <a:ext cx="668338" cy="652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3552825" y="3032125"/>
            <a:ext cx="668338" cy="652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7" name="Rectangle 31"/>
          <p:cNvSpPr>
            <a:spLocks noChangeArrowheads="1"/>
          </p:cNvSpPr>
          <p:nvPr/>
        </p:nvSpPr>
        <p:spPr bwMode="auto">
          <a:xfrm>
            <a:off x="6226175" y="4337050"/>
            <a:ext cx="668338" cy="650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8" name="Rectangle 32"/>
          <p:cNvSpPr>
            <a:spLocks noChangeArrowheads="1"/>
          </p:cNvSpPr>
          <p:nvPr/>
        </p:nvSpPr>
        <p:spPr bwMode="auto">
          <a:xfrm>
            <a:off x="6226175" y="5640388"/>
            <a:ext cx="668338" cy="652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4889500" y="3032125"/>
            <a:ext cx="668338" cy="652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50" name="Rectangle 34"/>
          <p:cNvSpPr>
            <a:spLocks noChangeArrowheads="1"/>
          </p:cNvSpPr>
          <p:nvPr/>
        </p:nvSpPr>
        <p:spPr bwMode="auto">
          <a:xfrm>
            <a:off x="2216150" y="3032125"/>
            <a:ext cx="668338" cy="652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51" name="Rectangle 35"/>
          <p:cNvSpPr>
            <a:spLocks noChangeArrowheads="1"/>
          </p:cNvSpPr>
          <p:nvPr/>
        </p:nvSpPr>
        <p:spPr bwMode="auto">
          <a:xfrm>
            <a:off x="4889500" y="5640388"/>
            <a:ext cx="668338" cy="652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52" name="Rectangle 36"/>
          <p:cNvSpPr>
            <a:spLocks noChangeArrowheads="1"/>
          </p:cNvSpPr>
          <p:nvPr/>
        </p:nvSpPr>
        <p:spPr bwMode="auto">
          <a:xfrm>
            <a:off x="2216150" y="4337050"/>
            <a:ext cx="668338" cy="650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53" name="Rectangle 37"/>
          <p:cNvSpPr>
            <a:spLocks noChangeArrowheads="1"/>
          </p:cNvSpPr>
          <p:nvPr/>
        </p:nvSpPr>
        <p:spPr bwMode="auto">
          <a:xfrm>
            <a:off x="2216150" y="5640388"/>
            <a:ext cx="668338" cy="652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54" name="Rectangle 38"/>
          <p:cNvSpPr>
            <a:spLocks noChangeArrowheads="1"/>
          </p:cNvSpPr>
          <p:nvPr/>
        </p:nvSpPr>
        <p:spPr bwMode="auto">
          <a:xfrm>
            <a:off x="3552825" y="5640388"/>
            <a:ext cx="668338" cy="652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55" name="Rectangle 39"/>
          <p:cNvSpPr>
            <a:spLocks noChangeArrowheads="1"/>
          </p:cNvSpPr>
          <p:nvPr/>
        </p:nvSpPr>
        <p:spPr bwMode="auto">
          <a:xfrm>
            <a:off x="4889500" y="4337050"/>
            <a:ext cx="668338" cy="650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56" name="Rectangle 40"/>
          <p:cNvSpPr>
            <a:spLocks noChangeArrowheads="1"/>
          </p:cNvSpPr>
          <p:nvPr/>
        </p:nvSpPr>
        <p:spPr bwMode="auto">
          <a:xfrm>
            <a:off x="3552825" y="4337050"/>
            <a:ext cx="668338" cy="650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3070225" y="1365250"/>
            <a:ext cx="296863" cy="5362575"/>
            <a:chOff x="1512" y="384"/>
            <a:chExt cx="192" cy="3552"/>
          </a:xfrm>
        </p:grpSpPr>
        <p:sp>
          <p:nvSpPr>
            <p:cNvPr id="61016" name="Line 42"/>
            <p:cNvSpPr>
              <a:spLocks noChangeShapeType="1"/>
            </p:cNvSpPr>
            <p:nvPr/>
          </p:nvSpPr>
          <p:spPr bwMode="auto">
            <a:xfrm>
              <a:off x="1512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17" name="Line 43"/>
            <p:cNvSpPr>
              <a:spLocks noChangeShapeType="1"/>
            </p:cNvSpPr>
            <p:nvPr/>
          </p:nvSpPr>
          <p:spPr bwMode="auto">
            <a:xfrm>
              <a:off x="1608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18" name="Line 44"/>
            <p:cNvSpPr>
              <a:spLocks noChangeShapeType="1"/>
            </p:cNvSpPr>
            <p:nvPr/>
          </p:nvSpPr>
          <p:spPr bwMode="auto">
            <a:xfrm>
              <a:off x="1704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432300" y="1365250"/>
            <a:ext cx="296863" cy="5362575"/>
            <a:chOff x="1512" y="384"/>
            <a:chExt cx="192" cy="3552"/>
          </a:xfrm>
        </p:grpSpPr>
        <p:sp>
          <p:nvSpPr>
            <p:cNvPr id="61013" name="Line 46"/>
            <p:cNvSpPr>
              <a:spLocks noChangeShapeType="1"/>
            </p:cNvSpPr>
            <p:nvPr/>
          </p:nvSpPr>
          <p:spPr bwMode="auto">
            <a:xfrm>
              <a:off x="1512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14" name="Line 47"/>
            <p:cNvSpPr>
              <a:spLocks noChangeShapeType="1"/>
            </p:cNvSpPr>
            <p:nvPr/>
          </p:nvSpPr>
          <p:spPr bwMode="auto">
            <a:xfrm>
              <a:off x="1608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15" name="Line 48"/>
            <p:cNvSpPr>
              <a:spLocks noChangeShapeType="1"/>
            </p:cNvSpPr>
            <p:nvPr/>
          </p:nvSpPr>
          <p:spPr bwMode="auto">
            <a:xfrm>
              <a:off x="1704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756275" y="1365250"/>
            <a:ext cx="296863" cy="5362575"/>
            <a:chOff x="1512" y="384"/>
            <a:chExt cx="192" cy="3552"/>
          </a:xfrm>
        </p:grpSpPr>
        <p:sp>
          <p:nvSpPr>
            <p:cNvPr id="61010" name="Line 50"/>
            <p:cNvSpPr>
              <a:spLocks noChangeShapeType="1"/>
            </p:cNvSpPr>
            <p:nvPr/>
          </p:nvSpPr>
          <p:spPr bwMode="auto">
            <a:xfrm>
              <a:off x="1512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11" name="Line 51"/>
            <p:cNvSpPr>
              <a:spLocks noChangeShapeType="1"/>
            </p:cNvSpPr>
            <p:nvPr/>
          </p:nvSpPr>
          <p:spPr bwMode="auto">
            <a:xfrm>
              <a:off x="1608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12" name="Line 52"/>
            <p:cNvSpPr>
              <a:spLocks noChangeShapeType="1"/>
            </p:cNvSpPr>
            <p:nvPr/>
          </p:nvSpPr>
          <p:spPr bwMode="auto">
            <a:xfrm>
              <a:off x="1704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 rot="-5400000">
            <a:off x="4372769" y="-78581"/>
            <a:ext cx="290513" cy="5495925"/>
            <a:chOff x="1512" y="384"/>
            <a:chExt cx="192" cy="3552"/>
          </a:xfrm>
        </p:grpSpPr>
        <p:sp>
          <p:nvSpPr>
            <p:cNvPr id="61007" name="Line 54"/>
            <p:cNvSpPr>
              <a:spLocks noChangeShapeType="1"/>
            </p:cNvSpPr>
            <p:nvPr/>
          </p:nvSpPr>
          <p:spPr bwMode="auto">
            <a:xfrm>
              <a:off x="1512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08" name="Line 55"/>
            <p:cNvSpPr>
              <a:spLocks noChangeShapeType="1"/>
            </p:cNvSpPr>
            <p:nvPr/>
          </p:nvSpPr>
          <p:spPr bwMode="auto">
            <a:xfrm>
              <a:off x="1608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09" name="Line 56"/>
            <p:cNvSpPr>
              <a:spLocks noChangeShapeType="1"/>
            </p:cNvSpPr>
            <p:nvPr/>
          </p:nvSpPr>
          <p:spPr bwMode="auto">
            <a:xfrm>
              <a:off x="1704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7"/>
          <p:cNvGrpSpPr>
            <a:grpSpLocks/>
          </p:cNvGrpSpPr>
          <p:nvPr/>
        </p:nvGrpSpPr>
        <p:grpSpPr bwMode="auto">
          <a:xfrm rot="-5400000">
            <a:off x="4373563" y="1298575"/>
            <a:ext cx="288925" cy="5495925"/>
            <a:chOff x="1512" y="384"/>
            <a:chExt cx="192" cy="3552"/>
          </a:xfrm>
        </p:grpSpPr>
        <p:sp>
          <p:nvSpPr>
            <p:cNvPr id="61004" name="Line 58"/>
            <p:cNvSpPr>
              <a:spLocks noChangeShapeType="1"/>
            </p:cNvSpPr>
            <p:nvPr/>
          </p:nvSpPr>
          <p:spPr bwMode="auto">
            <a:xfrm>
              <a:off x="1512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05" name="Line 59"/>
            <p:cNvSpPr>
              <a:spLocks noChangeShapeType="1"/>
            </p:cNvSpPr>
            <p:nvPr/>
          </p:nvSpPr>
          <p:spPr bwMode="auto">
            <a:xfrm>
              <a:off x="1608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06" name="Line 60"/>
            <p:cNvSpPr>
              <a:spLocks noChangeShapeType="1"/>
            </p:cNvSpPr>
            <p:nvPr/>
          </p:nvSpPr>
          <p:spPr bwMode="auto">
            <a:xfrm>
              <a:off x="1704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1"/>
          <p:cNvGrpSpPr>
            <a:grpSpLocks/>
          </p:cNvGrpSpPr>
          <p:nvPr/>
        </p:nvGrpSpPr>
        <p:grpSpPr bwMode="auto">
          <a:xfrm rot="-5400000">
            <a:off x="4372770" y="2602706"/>
            <a:ext cx="290512" cy="5495925"/>
            <a:chOff x="1512" y="384"/>
            <a:chExt cx="192" cy="3552"/>
          </a:xfrm>
        </p:grpSpPr>
        <p:sp>
          <p:nvSpPr>
            <p:cNvPr id="61001" name="Line 62"/>
            <p:cNvSpPr>
              <a:spLocks noChangeShapeType="1"/>
            </p:cNvSpPr>
            <p:nvPr/>
          </p:nvSpPr>
          <p:spPr bwMode="auto">
            <a:xfrm>
              <a:off x="1512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02" name="Line 63"/>
            <p:cNvSpPr>
              <a:spLocks noChangeShapeType="1"/>
            </p:cNvSpPr>
            <p:nvPr/>
          </p:nvSpPr>
          <p:spPr bwMode="auto">
            <a:xfrm>
              <a:off x="1608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03" name="Line 64"/>
            <p:cNvSpPr>
              <a:spLocks noChangeShapeType="1"/>
            </p:cNvSpPr>
            <p:nvPr/>
          </p:nvSpPr>
          <p:spPr bwMode="auto">
            <a:xfrm>
              <a:off x="1704" y="384"/>
              <a:ext cx="0" cy="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2290763" y="2379663"/>
            <a:ext cx="531812" cy="652462"/>
            <a:chOff x="1440" y="1056"/>
            <a:chExt cx="344" cy="432"/>
          </a:xfrm>
        </p:grpSpPr>
        <p:sp>
          <p:nvSpPr>
            <p:cNvPr id="60982" name="Line 66"/>
            <p:cNvSpPr>
              <a:spLocks noChangeShapeType="1"/>
            </p:cNvSpPr>
            <p:nvPr/>
          </p:nvSpPr>
          <p:spPr bwMode="auto">
            <a:xfrm flipV="1">
              <a:off x="1728" y="124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83" name="Line 67"/>
            <p:cNvSpPr>
              <a:spLocks noChangeShapeType="1"/>
            </p:cNvSpPr>
            <p:nvPr/>
          </p:nvSpPr>
          <p:spPr bwMode="auto">
            <a:xfrm>
              <a:off x="1488" y="105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84" name="Line 68"/>
            <p:cNvSpPr>
              <a:spLocks noChangeShapeType="1"/>
            </p:cNvSpPr>
            <p:nvPr/>
          </p:nvSpPr>
          <p:spPr bwMode="auto">
            <a:xfrm>
              <a:off x="1728" y="105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1440" y="1184"/>
              <a:ext cx="96" cy="96"/>
              <a:chOff x="288" y="2976"/>
              <a:chExt cx="96" cy="96"/>
            </a:xfrm>
          </p:grpSpPr>
          <p:sp>
            <p:nvSpPr>
              <p:cNvPr id="60998" name="Oval 70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99" name="Line 71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00" name="Line 72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73"/>
            <p:cNvGrpSpPr>
              <a:grpSpLocks/>
            </p:cNvGrpSpPr>
            <p:nvPr/>
          </p:nvGrpSpPr>
          <p:grpSpPr bwMode="auto">
            <a:xfrm>
              <a:off x="1688" y="1208"/>
              <a:ext cx="96" cy="96"/>
              <a:chOff x="288" y="2976"/>
              <a:chExt cx="96" cy="96"/>
            </a:xfrm>
          </p:grpSpPr>
          <p:sp>
            <p:nvSpPr>
              <p:cNvPr id="60995" name="Oval 74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96" name="Line 75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97" name="Line 76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77"/>
            <p:cNvGrpSpPr>
              <a:grpSpLocks/>
            </p:cNvGrpSpPr>
            <p:nvPr/>
          </p:nvGrpSpPr>
          <p:grpSpPr bwMode="auto">
            <a:xfrm>
              <a:off x="1688" y="1096"/>
              <a:ext cx="96" cy="96"/>
              <a:chOff x="288" y="2976"/>
              <a:chExt cx="96" cy="96"/>
            </a:xfrm>
          </p:grpSpPr>
          <p:sp>
            <p:nvSpPr>
              <p:cNvPr id="60992" name="Oval 78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93" name="Line 79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94" name="Line 80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81"/>
            <p:cNvGrpSpPr>
              <a:grpSpLocks/>
            </p:cNvGrpSpPr>
            <p:nvPr/>
          </p:nvGrpSpPr>
          <p:grpSpPr bwMode="auto">
            <a:xfrm>
              <a:off x="1440" y="1296"/>
              <a:ext cx="96" cy="96"/>
              <a:chOff x="288" y="2976"/>
              <a:chExt cx="96" cy="96"/>
            </a:xfrm>
          </p:grpSpPr>
          <p:sp>
            <p:nvSpPr>
              <p:cNvPr id="60989" name="Oval 82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90" name="Line 83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91" name="Line 84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0464" name="Line 85"/>
          <p:cNvSpPr>
            <a:spLocks noChangeShapeType="1"/>
          </p:cNvSpPr>
          <p:nvPr/>
        </p:nvSpPr>
        <p:spPr bwMode="auto">
          <a:xfrm flipV="1">
            <a:off x="4060825" y="2670175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65" name="Line 86"/>
          <p:cNvSpPr>
            <a:spLocks noChangeShapeType="1"/>
          </p:cNvSpPr>
          <p:nvPr/>
        </p:nvSpPr>
        <p:spPr bwMode="auto">
          <a:xfrm>
            <a:off x="3689350" y="2379663"/>
            <a:ext cx="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66" name="Line 87"/>
          <p:cNvSpPr>
            <a:spLocks noChangeShapeType="1"/>
          </p:cNvSpPr>
          <p:nvPr/>
        </p:nvSpPr>
        <p:spPr bwMode="auto">
          <a:xfrm>
            <a:off x="4060825" y="23796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88"/>
          <p:cNvGrpSpPr>
            <a:grpSpLocks/>
          </p:cNvGrpSpPr>
          <p:nvPr/>
        </p:nvGrpSpPr>
        <p:grpSpPr bwMode="auto">
          <a:xfrm>
            <a:off x="3614738" y="2573338"/>
            <a:ext cx="149225" cy="144462"/>
            <a:chOff x="288" y="2976"/>
            <a:chExt cx="96" cy="96"/>
          </a:xfrm>
        </p:grpSpPr>
        <p:sp>
          <p:nvSpPr>
            <p:cNvPr id="60979" name="Oval 89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80" name="Line 90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81" name="Line 91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92"/>
          <p:cNvGrpSpPr>
            <a:grpSpLocks/>
          </p:cNvGrpSpPr>
          <p:nvPr/>
        </p:nvGrpSpPr>
        <p:grpSpPr bwMode="auto">
          <a:xfrm>
            <a:off x="3998913" y="2609850"/>
            <a:ext cx="147637" cy="144463"/>
            <a:chOff x="288" y="2976"/>
            <a:chExt cx="96" cy="96"/>
          </a:xfrm>
        </p:grpSpPr>
        <p:sp>
          <p:nvSpPr>
            <p:cNvPr id="60976" name="Oval 93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77" name="Line 94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78" name="Line 95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96"/>
          <p:cNvGrpSpPr>
            <a:grpSpLocks/>
          </p:cNvGrpSpPr>
          <p:nvPr/>
        </p:nvGrpSpPr>
        <p:grpSpPr bwMode="auto">
          <a:xfrm>
            <a:off x="3998913" y="2439988"/>
            <a:ext cx="147637" cy="146050"/>
            <a:chOff x="288" y="2976"/>
            <a:chExt cx="96" cy="96"/>
          </a:xfrm>
        </p:grpSpPr>
        <p:sp>
          <p:nvSpPr>
            <p:cNvPr id="60973" name="Oval 97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74" name="Line 98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75" name="Line 99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00"/>
          <p:cNvGrpSpPr>
            <a:grpSpLocks/>
          </p:cNvGrpSpPr>
          <p:nvPr/>
        </p:nvGrpSpPr>
        <p:grpSpPr bwMode="auto">
          <a:xfrm>
            <a:off x="3614738" y="2741613"/>
            <a:ext cx="149225" cy="146050"/>
            <a:chOff x="288" y="2976"/>
            <a:chExt cx="96" cy="96"/>
          </a:xfrm>
        </p:grpSpPr>
        <p:sp>
          <p:nvSpPr>
            <p:cNvPr id="60970" name="Oval 101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71" name="Line 102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72" name="Line 103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471" name="Line 104"/>
          <p:cNvSpPr>
            <a:spLocks noChangeShapeType="1"/>
          </p:cNvSpPr>
          <p:nvPr/>
        </p:nvSpPr>
        <p:spPr bwMode="auto">
          <a:xfrm flipV="1">
            <a:off x="5397500" y="2670175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72" name="Line 105"/>
          <p:cNvSpPr>
            <a:spLocks noChangeShapeType="1"/>
          </p:cNvSpPr>
          <p:nvPr/>
        </p:nvSpPr>
        <p:spPr bwMode="auto">
          <a:xfrm>
            <a:off x="5026025" y="2379663"/>
            <a:ext cx="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73" name="Line 106"/>
          <p:cNvSpPr>
            <a:spLocks noChangeShapeType="1"/>
          </p:cNvSpPr>
          <p:nvPr/>
        </p:nvSpPr>
        <p:spPr bwMode="auto">
          <a:xfrm>
            <a:off x="5397500" y="23796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07"/>
          <p:cNvGrpSpPr>
            <a:grpSpLocks/>
          </p:cNvGrpSpPr>
          <p:nvPr/>
        </p:nvGrpSpPr>
        <p:grpSpPr bwMode="auto">
          <a:xfrm>
            <a:off x="4951413" y="2573338"/>
            <a:ext cx="149225" cy="144462"/>
            <a:chOff x="288" y="2976"/>
            <a:chExt cx="96" cy="96"/>
          </a:xfrm>
        </p:grpSpPr>
        <p:sp>
          <p:nvSpPr>
            <p:cNvPr id="60967" name="Oval 108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68" name="Line 109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69" name="Line 110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11"/>
          <p:cNvGrpSpPr>
            <a:grpSpLocks/>
          </p:cNvGrpSpPr>
          <p:nvPr/>
        </p:nvGrpSpPr>
        <p:grpSpPr bwMode="auto">
          <a:xfrm>
            <a:off x="5335588" y="2609850"/>
            <a:ext cx="147637" cy="144463"/>
            <a:chOff x="288" y="2976"/>
            <a:chExt cx="96" cy="96"/>
          </a:xfrm>
        </p:grpSpPr>
        <p:sp>
          <p:nvSpPr>
            <p:cNvPr id="60964" name="Oval 112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65" name="Line 113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66" name="Line 114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15"/>
          <p:cNvGrpSpPr>
            <a:grpSpLocks/>
          </p:cNvGrpSpPr>
          <p:nvPr/>
        </p:nvGrpSpPr>
        <p:grpSpPr bwMode="auto">
          <a:xfrm>
            <a:off x="5335588" y="2439988"/>
            <a:ext cx="147637" cy="146050"/>
            <a:chOff x="288" y="2976"/>
            <a:chExt cx="96" cy="96"/>
          </a:xfrm>
        </p:grpSpPr>
        <p:sp>
          <p:nvSpPr>
            <p:cNvPr id="60961" name="Oval 116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62" name="Line 117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63" name="Line 118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19"/>
          <p:cNvGrpSpPr>
            <a:grpSpLocks/>
          </p:cNvGrpSpPr>
          <p:nvPr/>
        </p:nvGrpSpPr>
        <p:grpSpPr bwMode="auto">
          <a:xfrm>
            <a:off x="4951413" y="2741613"/>
            <a:ext cx="149225" cy="146050"/>
            <a:chOff x="288" y="2976"/>
            <a:chExt cx="96" cy="96"/>
          </a:xfrm>
        </p:grpSpPr>
        <p:sp>
          <p:nvSpPr>
            <p:cNvPr id="60958" name="Oval 120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59" name="Line 121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60" name="Line 122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478" name="Line 123"/>
          <p:cNvSpPr>
            <a:spLocks noChangeShapeType="1"/>
          </p:cNvSpPr>
          <p:nvPr/>
        </p:nvSpPr>
        <p:spPr bwMode="auto">
          <a:xfrm flipV="1">
            <a:off x="6745288" y="2670175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79" name="Line 124"/>
          <p:cNvSpPr>
            <a:spLocks noChangeShapeType="1"/>
          </p:cNvSpPr>
          <p:nvPr/>
        </p:nvSpPr>
        <p:spPr bwMode="auto">
          <a:xfrm>
            <a:off x="6375400" y="2379663"/>
            <a:ext cx="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80" name="Line 125"/>
          <p:cNvSpPr>
            <a:spLocks noChangeShapeType="1"/>
          </p:cNvSpPr>
          <p:nvPr/>
        </p:nvSpPr>
        <p:spPr bwMode="auto">
          <a:xfrm>
            <a:off x="6745288" y="23796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126"/>
          <p:cNvGrpSpPr>
            <a:grpSpLocks/>
          </p:cNvGrpSpPr>
          <p:nvPr/>
        </p:nvGrpSpPr>
        <p:grpSpPr bwMode="auto">
          <a:xfrm>
            <a:off x="6300788" y="2573338"/>
            <a:ext cx="147637" cy="144462"/>
            <a:chOff x="288" y="2976"/>
            <a:chExt cx="96" cy="96"/>
          </a:xfrm>
        </p:grpSpPr>
        <p:sp>
          <p:nvSpPr>
            <p:cNvPr id="60955" name="Oval 127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56" name="Line 128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57" name="Line 129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130"/>
          <p:cNvGrpSpPr>
            <a:grpSpLocks/>
          </p:cNvGrpSpPr>
          <p:nvPr/>
        </p:nvGrpSpPr>
        <p:grpSpPr bwMode="auto">
          <a:xfrm>
            <a:off x="6683375" y="2609850"/>
            <a:ext cx="149225" cy="144463"/>
            <a:chOff x="288" y="2976"/>
            <a:chExt cx="96" cy="96"/>
          </a:xfrm>
        </p:grpSpPr>
        <p:sp>
          <p:nvSpPr>
            <p:cNvPr id="60952" name="Oval 131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53" name="Line 132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54" name="Line 133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Group 134"/>
          <p:cNvGrpSpPr>
            <a:grpSpLocks/>
          </p:cNvGrpSpPr>
          <p:nvPr/>
        </p:nvGrpSpPr>
        <p:grpSpPr bwMode="auto">
          <a:xfrm>
            <a:off x="6683375" y="2439988"/>
            <a:ext cx="149225" cy="146050"/>
            <a:chOff x="288" y="2976"/>
            <a:chExt cx="96" cy="96"/>
          </a:xfrm>
        </p:grpSpPr>
        <p:sp>
          <p:nvSpPr>
            <p:cNvPr id="60949" name="Oval 135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50" name="Line 136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51" name="Line 137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138"/>
          <p:cNvGrpSpPr>
            <a:grpSpLocks/>
          </p:cNvGrpSpPr>
          <p:nvPr/>
        </p:nvGrpSpPr>
        <p:grpSpPr bwMode="auto">
          <a:xfrm>
            <a:off x="6300788" y="2741613"/>
            <a:ext cx="147637" cy="146050"/>
            <a:chOff x="288" y="2976"/>
            <a:chExt cx="96" cy="96"/>
          </a:xfrm>
        </p:grpSpPr>
        <p:sp>
          <p:nvSpPr>
            <p:cNvPr id="60946" name="Oval 139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47" name="Line 140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48" name="Line 141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142"/>
          <p:cNvGrpSpPr>
            <a:grpSpLocks/>
          </p:cNvGrpSpPr>
          <p:nvPr/>
        </p:nvGrpSpPr>
        <p:grpSpPr bwMode="auto">
          <a:xfrm>
            <a:off x="2290763" y="3684588"/>
            <a:ext cx="531812" cy="652462"/>
            <a:chOff x="1440" y="1920"/>
            <a:chExt cx="344" cy="432"/>
          </a:xfrm>
        </p:grpSpPr>
        <p:sp>
          <p:nvSpPr>
            <p:cNvPr id="60927" name="Line 143"/>
            <p:cNvSpPr>
              <a:spLocks noChangeShapeType="1"/>
            </p:cNvSpPr>
            <p:nvPr/>
          </p:nvSpPr>
          <p:spPr bwMode="auto">
            <a:xfrm flipV="1">
              <a:off x="1728" y="2152"/>
              <a:ext cx="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28" name="Line 144"/>
            <p:cNvSpPr>
              <a:spLocks noChangeShapeType="1"/>
            </p:cNvSpPr>
            <p:nvPr/>
          </p:nvSpPr>
          <p:spPr bwMode="auto">
            <a:xfrm>
              <a:off x="1488" y="1920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29" name="Line 145"/>
            <p:cNvSpPr>
              <a:spLocks noChangeShapeType="1"/>
            </p:cNvSpPr>
            <p:nvPr/>
          </p:nvSpPr>
          <p:spPr bwMode="auto">
            <a:xfrm>
              <a:off x="1728" y="192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146"/>
            <p:cNvGrpSpPr>
              <a:grpSpLocks/>
            </p:cNvGrpSpPr>
            <p:nvPr/>
          </p:nvGrpSpPr>
          <p:grpSpPr bwMode="auto">
            <a:xfrm>
              <a:off x="1440" y="2088"/>
              <a:ext cx="96" cy="96"/>
              <a:chOff x="288" y="2976"/>
              <a:chExt cx="96" cy="96"/>
            </a:xfrm>
          </p:grpSpPr>
          <p:sp>
            <p:nvSpPr>
              <p:cNvPr id="60943" name="Oval 14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44" name="Line 14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45" name="Line 14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150"/>
            <p:cNvGrpSpPr>
              <a:grpSpLocks/>
            </p:cNvGrpSpPr>
            <p:nvPr/>
          </p:nvGrpSpPr>
          <p:grpSpPr bwMode="auto">
            <a:xfrm>
              <a:off x="1688" y="2112"/>
              <a:ext cx="96" cy="96"/>
              <a:chOff x="288" y="2976"/>
              <a:chExt cx="96" cy="96"/>
            </a:xfrm>
          </p:grpSpPr>
          <p:sp>
            <p:nvSpPr>
              <p:cNvPr id="60940" name="Oval 15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41" name="Line 15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42" name="Line 15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154"/>
            <p:cNvGrpSpPr>
              <a:grpSpLocks/>
            </p:cNvGrpSpPr>
            <p:nvPr/>
          </p:nvGrpSpPr>
          <p:grpSpPr bwMode="auto">
            <a:xfrm>
              <a:off x="1688" y="2000"/>
              <a:ext cx="96" cy="96"/>
              <a:chOff x="288" y="2976"/>
              <a:chExt cx="96" cy="96"/>
            </a:xfrm>
          </p:grpSpPr>
          <p:sp>
            <p:nvSpPr>
              <p:cNvPr id="60937" name="Oval 15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38" name="Line 15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39" name="Line 15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158"/>
            <p:cNvGrpSpPr>
              <a:grpSpLocks/>
            </p:cNvGrpSpPr>
            <p:nvPr/>
          </p:nvGrpSpPr>
          <p:grpSpPr bwMode="auto">
            <a:xfrm>
              <a:off x="1440" y="2200"/>
              <a:ext cx="96" cy="96"/>
              <a:chOff x="288" y="2976"/>
              <a:chExt cx="96" cy="96"/>
            </a:xfrm>
          </p:grpSpPr>
          <p:sp>
            <p:nvSpPr>
              <p:cNvPr id="60934" name="Oval 15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35" name="Line 16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36" name="Line 16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0" name="Group 162"/>
          <p:cNvGrpSpPr>
            <a:grpSpLocks/>
          </p:cNvGrpSpPr>
          <p:nvPr/>
        </p:nvGrpSpPr>
        <p:grpSpPr bwMode="auto">
          <a:xfrm>
            <a:off x="3627438" y="3684588"/>
            <a:ext cx="531812" cy="652462"/>
            <a:chOff x="1440" y="1920"/>
            <a:chExt cx="344" cy="432"/>
          </a:xfrm>
        </p:grpSpPr>
        <p:sp>
          <p:nvSpPr>
            <p:cNvPr id="60908" name="Line 163"/>
            <p:cNvSpPr>
              <a:spLocks noChangeShapeType="1"/>
            </p:cNvSpPr>
            <p:nvPr/>
          </p:nvSpPr>
          <p:spPr bwMode="auto">
            <a:xfrm flipV="1">
              <a:off x="1728" y="2152"/>
              <a:ext cx="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09" name="Line 164"/>
            <p:cNvSpPr>
              <a:spLocks noChangeShapeType="1"/>
            </p:cNvSpPr>
            <p:nvPr/>
          </p:nvSpPr>
          <p:spPr bwMode="auto">
            <a:xfrm>
              <a:off x="1488" y="1920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10" name="Line 165"/>
            <p:cNvSpPr>
              <a:spLocks noChangeShapeType="1"/>
            </p:cNvSpPr>
            <p:nvPr/>
          </p:nvSpPr>
          <p:spPr bwMode="auto">
            <a:xfrm>
              <a:off x="1728" y="192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1" name="Group 166"/>
            <p:cNvGrpSpPr>
              <a:grpSpLocks/>
            </p:cNvGrpSpPr>
            <p:nvPr/>
          </p:nvGrpSpPr>
          <p:grpSpPr bwMode="auto">
            <a:xfrm>
              <a:off x="1440" y="2088"/>
              <a:ext cx="96" cy="96"/>
              <a:chOff x="288" y="2976"/>
              <a:chExt cx="96" cy="96"/>
            </a:xfrm>
          </p:grpSpPr>
          <p:sp>
            <p:nvSpPr>
              <p:cNvPr id="60924" name="Oval 16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25" name="Line 16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26" name="Line 16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16" name="Group 170"/>
            <p:cNvGrpSpPr>
              <a:grpSpLocks/>
            </p:cNvGrpSpPr>
            <p:nvPr/>
          </p:nvGrpSpPr>
          <p:grpSpPr bwMode="auto">
            <a:xfrm>
              <a:off x="1688" y="2112"/>
              <a:ext cx="96" cy="96"/>
              <a:chOff x="288" y="2976"/>
              <a:chExt cx="96" cy="96"/>
            </a:xfrm>
          </p:grpSpPr>
          <p:sp>
            <p:nvSpPr>
              <p:cNvPr id="60921" name="Oval 17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22" name="Line 17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23" name="Line 17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17" name="Group 174"/>
            <p:cNvGrpSpPr>
              <a:grpSpLocks/>
            </p:cNvGrpSpPr>
            <p:nvPr/>
          </p:nvGrpSpPr>
          <p:grpSpPr bwMode="auto">
            <a:xfrm>
              <a:off x="1688" y="2000"/>
              <a:ext cx="96" cy="96"/>
              <a:chOff x="288" y="2976"/>
              <a:chExt cx="96" cy="96"/>
            </a:xfrm>
          </p:grpSpPr>
          <p:sp>
            <p:nvSpPr>
              <p:cNvPr id="60918" name="Oval 17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19" name="Line 17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20" name="Line 17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57" name="Group 178"/>
            <p:cNvGrpSpPr>
              <a:grpSpLocks/>
            </p:cNvGrpSpPr>
            <p:nvPr/>
          </p:nvGrpSpPr>
          <p:grpSpPr bwMode="auto">
            <a:xfrm>
              <a:off x="1440" y="2200"/>
              <a:ext cx="96" cy="96"/>
              <a:chOff x="288" y="2976"/>
              <a:chExt cx="96" cy="96"/>
            </a:xfrm>
          </p:grpSpPr>
          <p:sp>
            <p:nvSpPr>
              <p:cNvPr id="60915" name="Oval 17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16" name="Line 18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17" name="Line 18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458" name="Group 182"/>
          <p:cNvGrpSpPr>
            <a:grpSpLocks/>
          </p:cNvGrpSpPr>
          <p:nvPr/>
        </p:nvGrpSpPr>
        <p:grpSpPr bwMode="auto">
          <a:xfrm>
            <a:off x="4951413" y="3684588"/>
            <a:ext cx="531812" cy="652462"/>
            <a:chOff x="1440" y="1920"/>
            <a:chExt cx="344" cy="432"/>
          </a:xfrm>
        </p:grpSpPr>
        <p:sp>
          <p:nvSpPr>
            <p:cNvPr id="60889" name="Line 183"/>
            <p:cNvSpPr>
              <a:spLocks noChangeShapeType="1"/>
            </p:cNvSpPr>
            <p:nvPr/>
          </p:nvSpPr>
          <p:spPr bwMode="auto">
            <a:xfrm flipV="1">
              <a:off x="1728" y="2152"/>
              <a:ext cx="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90" name="Line 184"/>
            <p:cNvSpPr>
              <a:spLocks noChangeShapeType="1"/>
            </p:cNvSpPr>
            <p:nvPr/>
          </p:nvSpPr>
          <p:spPr bwMode="auto">
            <a:xfrm>
              <a:off x="1488" y="1920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91" name="Line 185"/>
            <p:cNvSpPr>
              <a:spLocks noChangeShapeType="1"/>
            </p:cNvSpPr>
            <p:nvPr/>
          </p:nvSpPr>
          <p:spPr bwMode="auto">
            <a:xfrm>
              <a:off x="1728" y="192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459" name="Group 186"/>
            <p:cNvGrpSpPr>
              <a:grpSpLocks/>
            </p:cNvGrpSpPr>
            <p:nvPr/>
          </p:nvGrpSpPr>
          <p:grpSpPr bwMode="auto">
            <a:xfrm>
              <a:off x="1440" y="2088"/>
              <a:ext cx="96" cy="96"/>
              <a:chOff x="288" y="2976"/>
              <a:chExt cx="96" cy="96"/>
            </a:xfrm>
          </p:grpSpPr>
          <p:sp>
            <p:nvSpPr>
              <p:cNvPr id="60905" name="Oval 18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06" name="Line 18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07" name="Line 18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60" name="Group 190"/>
            <p:cNvGrpSpPr>
              <a:grpSpLocks/>
            </p:cNvGrpSpPr>
            <p:nvPr/>
          </p:nvGrpSpPr>
          <p:grpSpPr bwMode="auto">
            <a:xfrm>
              <a:off x="1688" y="2112"/>
              <a:ext cx="96" cy="96"/>
              <a:chOff x="288" y="2976"/>
              <a:chExt cx="96" cy="96"/>
            </a:xfrm>
          </p:grpSpPr>
          <p:sp>
            <p:nvSpPr>
              <p:cNvPr id="60902" name="Oval 19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03" name="Line 19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04" name="Line 19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61" name="Group 194"/>
            <p:cNvGrpSpPr>
              <a:grpSpLocks/>
            </p:cNvGrpSpPr>
            <p:nvPr/>
          </p:nvGrpSpPr>
          <p:grpSpPr bwMode="auto">
            <a:xfrm>
              <a:off x="1688" y="2000"/>
              <a:ext cx="96" cy="96"/>
              <a:chOff x="288" y="2976"/>
              <a:chExt cx="96" cy="96"/>
            </a:xfrm>
          </p:grpSpPr>
          <p:sp>
            <p:nvSpPr>
              <p:cNvPr id="60899" name="Oval 19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00" name="Line 19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01" name="Line 19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62" name="Group 198"/>
            <p:cNvGrpSpPr>
              <a:grpSpLocks/>
            </p:cNvGrpSpPr>
            <p:nvPr/>
          </p:nvGrpSpPr>
          <p:grpSpPr bwMode="auto">
            <a:xfrm>
              <a:off x="1440" y="2200"/>
              <a:ext cx="96" cy="96"/>
              <a:chOff x="288" y="2976"/>
              <a:chExt cx="96" cy="96"/>
            </a:xfrm>
          </p:grpSpPr>
          <p:sp>
            <p:nvSpPr>
              <p:cNvPr id="60896" name="Oval 19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97" name="Line 20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98" name="Line 20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463" name="Group 202"/>
          <p:cNvGrpSpPr>
            <a:grpSpLocks/>
          </p:cNvGrpSpPr>
          <p:nvPr/>
        </p:nvGrpSpPr>
        <p:grpSpPr bwMode="auto">
          <a:xfrm>
            <a:off x="6288088" y="3684588"/>
            <a:ext cx="531812" cy="652462"/>
            <a:chOff x="1440" y="1920"/>
            <a:chExt cx="344" cy="432"/>
          </a:xfrm>
        </p:grpSpPr>
        <p:sp>
          <p:nvSpPr>
            <p:cNvPr id="60870" name="Line 203"/>
            <p:cNvSpPr>
              <a:spLocks noChangeShapeType="1"/>
            </p:cNvSpPr>
            <p:nvPr/>
          </p:nvSpPr>
          <p:spPr bwMode="auto">
            <a:xfrm flipV="1">
              <a:off x="1728" y="2152"/>
              <a:ext cx="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71" name="Line 204"/>
            <p:cNvSpPr>
              <a:spLocks noChangeShapeType="1"/>
            </p:cNvSpPr>
            <p:nvPr/>
          </p:nvSpPr>
          <p:spPr bwMode="auto">
            <a:xfrm>
              <a:off x="1488" y="1920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72" name="Line 205"/>
            <p:cNvSpPr>
              <a:spLocks noChangeShapeType="1"/>
            </p:cNvSpPr>
            <p:nvPr/>
          </p:nvSpPr>
          <p:spPr bwMode="auto">
            <a:xfrm>
              <a:off x="1728" y="192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467" name="Group 206"/>
            <p:cNvGrpSpPr>
              <a:grpSpLocks/>
            </p:cNvGrpSpPr>
            <p:nvPr/>
          </p:nvGrpSpPr>
          <p:grpSpPr bwMode="auto">
            <a:xfrm>
              <a:off x="1440" y="2088"/>
              <a:ext cx="96" cy="96"/>
              <a:chOff x="288" y="2976"/>
              <a:chExt cx="96" cy="96"/>
            </a:xfrm>
          </p:grpSpPr>
          <p:sp>
            <p:nvSpPr>
              <p:cNvPr id="60886" name="Oval 20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87" name="Line 20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88" name="Line 20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68" name="Group 210"/>
            <p:cNvGrpSpPr>
              <a:grpSpLocks/>
            </p:cNvGrpSpPr>
            <p:nvPr/>
          </p:nvGrpSpPr>
          <p:grpSpPr bwMode="auto">
            <a:xfrm>
              <a:off x="1688" y="2112"/>
              <a:ext cx="96" cy="96"/>
              <a:chOff x="288" y="2976"/>
              <a:chExt cx="96" cy="96"/>
            </a:xfrm>
          </p:grpSpPr>
          <p:sp>
            <p:nvSpPr>
              <p:cNvPr id="60883" name="Oval 21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84" name="Line 21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85" name="Line 21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69" name="Group 214"/>
            <p:cNvGrpSpPr>
              <a:grpSpLocks/>
            </p:cNvGrpSpPr>
            <p:nvPr/>
          </p:nvGrpSpPr>
          <p:grpSpPr bwMode="auto">
            <a:xfrm>
              <a:off x="1688" y="2000"/>
              <a:ext cx="96" cy="96"/>
              <a:chOff x="288" y="2976"/>
              <a:chExt cx="96" cy="96"/>
            </a:xfrm>
          </p:grpSpPr>
          <p:sp>
            <p:nvSpPr>
              <p:cNvPr id="60880" name="Oval 21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81" name="Line 21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82" name="Line 21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70" name="Group 218"/>
            <p:cNvGrpSpPr>
              <a:grpSpLocks/>
            </p:cNvGrpSpPr>
            <p:nvPr/>
          </p:nvGrpSpPr>
          <p:grpSpPr bwMode="auto">
            <a:xfrm>
              <a:off x="1440" y="2200"/>
              <a:ext cx="96" cy="96"/>
              <a:chOff x="288" y="2976"/>
              <a:chExt cx="96" cy="96"/>
            </a:xfrm>
          </p:grpSpPr>
          <p:sp>
            <p:nvSpPr>
              <p:cNvPr id="60877" name="Oval 21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78" name="Line 22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79" name="Line 22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474" name="Group 222"/>
          <p:cNvGrpSpPr>
            <a:grpSpLocks/>
          </p:cNvGrpSpPr>
          <p:nvPr/>
        </p:nvGrpSpPr>
        <p:grpSpPr bwMode="auto">
          <a:xfrm>
            <a:off x="6300788" y="4987925"/>
            <a:ext cx="531812" cy="652463"/>
            <a:chOff x="1440" y="1920"/>
            <a:chExt cx="344" cy="432"/>
          </a:xfrm>
        </p:grpSpPr>
        <p:sp>
          <p:nvSpPr>
            <p:cNvPr id="60851" name="Line 223"/>
            <p:cNvSpPr>
              <a:spLocks noChangeShapeType="1"/>
            </p:cNvSpPr>
            <p:nvPr/>
          </p:nvSpPr>
          <p:spPr bwMode="auto">
            <a:xfrm flipV="1">
              <a:off x="1728" y="2152"/>
              <a:ext cx="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52" name="Line 224"/>
            <p:cNvSpPr>
              <a:spLocks noChangeShapeType="1"/>
            </p:cNvSpPr>
            <p:nvPr/>
          </p:nvSpPr>
          <p:spPr bwMode="auto">
            <a:xfrm>
              <a:off x="1488" y="1920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53" name="Line 225"/>
            <p:cNvSpPr>
              <a:spLocks noChangeShapeType="1"/>
            </p:cNvSpPr>
            <p:nvPr/>
          </p:nvSpPr>
          <p:spPr bwMode="auto">
            <a:xfrm>
              <a:off x="1728" y="192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475" name="Group 226"/>
            <p:cNvGrpSpPr>
              <a:grpSpLocks/>
            </p:cNvGrpSpPr>
            <p:nvPr/>
          </p:nvGrpSpPr>
          <p:grpSpPr bwMode="auto">
            <a:xfrm>
              <a:off x="1440" y="2088"/>
              <a:ext cx="96" cy="96"/>
              <a:chOff x="288" y="2976"/>
              <a:chExt cx="96" cy="96"/>
            </a:xfrm>
          </p:grpSpPr>
          <p:sp>
            <p:nvSpPr>
              <p:cNvPr id="60867" name="Oval 22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68" name="Line 22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69" name="Line 22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76" name="Group 230"/>
            <p:cNvGrpSpPr>
              <a:grpSpLocks/>
            </p:cNvGrpSpPr>
            <p:nvPr/>
          </p:nvGrpSpPr>
          <p:grpSpPr bwMode="auto">
            <a:xfrm>
              <a:off x="1688" y="2112"/>
              <a:ext cx="96" cy="96"/>
              <a:chOff x="288" y="2976"/>
              <a:chExt cx="96" cy="96"/>
            </a:xfrm>
          </p:grpSpPr>
          <p:sp>
            <p:nvSpPr>
              <p:cNvPr id="60864" name="Oval 23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65" name="Line 23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66" name="Line 23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77" name="Group 234"/>
            <p:cNvGrpSpPr>
              <a:grpSpLocks/>
            </p:cNvGrpSpPr>
            <p:nvPr/>
          </p:nvGrpSpPr>
          <p:grpSpPr bwMode="auto">
            <a:xfrm>
              <a:off x="1688" y="2000"/>
              <a:ext cx="96" cy="96"/>
              <a:chOff x="288" y="2976"/>
              <a:chExt cx="96" cy="96"/>
            </a:xfrm>
          </p:grpSpPr>
          <p:sp>
            <p:nvSpPr>
              <p:cNvPr id="60861" name="Oval 23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62" name="Line 23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63" name="Line 23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81" name="Group 238"/>
            <p:cNvGrpSpPr>
              <a:grpSpLocks/>
            </p:cNvGrpSpPr>
            <p:nvPr/>
          </p:nvGrpSpPr>
          <p:grpSpPr bwMode="auto">
            <a:xfrm>
              <a:off x="1440" y="2200"/>
              <a:ext cx="96" cy="96"/>
              <a:chOff x="288" y="2976"/>
              <a:chExt cx="96" cy="96"/>
            </a:xfrm>
          </p:grpSpPr>
          <p:sp>
            <p:nvSpPr>
              <p:cNvPr id="60858" name="Oval 23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59" name="Line 24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60" name="Line 24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482" name="Group 242"/>
          <p:cNvGrpSpPr>
            <a:grpSpLocks/>
          </p:cNvGrpSpPr>
          <p:nvPr/>
        </p:nvGrpSpPr>
        <p:grpSpPr bwMode="auto">
          <a:xfrm>
            <a:off x="4951413" y="4987925"/>
            <a:ext cx="531812" cy="652463"/>
            <a:chOff x="1440" y="1920"/>
            <a:chExt cx="344" cy="432"/>
          </a:xfrm>
        </p:grpSpPr>
        <p:sp>
          <p:nvSpPr>
            <p:cNvPr id="60832" name="Line 243"/>
            <p:cNvSpPr>
              <a:spLocks noChangeShapeType="1"/>
            </p:cNvSpPr>
            <p:nvPr/>
          </p:nvSpPr>
          <p:spPr bwMode="auto">
            <a:xfrm flipV="1">
              <a:off x="1728" y="2152"/>
              <a:ext cx="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33" name="Line 244"/>
            <p:cNvSpPr>
              <a:spLocks noChangeShapeType="1"/>
            </p:cNvSpPr>
            <p:nvPr/>
          </p:nvSpPr>
          <p:spPr bwMode="auto">
            <a:xfrm>
              <a:off x="1488" y="1920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34" name="Line 245"/>
            <p:cNvSpPr>
              <a:spLocks noChangeShapeType="1"/>
            </p:cNvSpPr>
            <p:nvPr/>
          </p:nvSpPr>
          <p:spPr bwMode="auto">
            <a:xfrm>
              <a:off x="1728" y="192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483" name="Group 246"/>
            <p:cNvGrpSpPr>
              <a:grpSpLocks/>
            </p:cNvGrpSpPr>
            <p:nvPr/>
          </p:nvGrpSpPr>
          <p:grpSpPr bwMode="auto">
            <a:xfrm>
              <a:off x="1440" y="2088"/>
              <a:ext cx="96" cy="96"/>
              <a:chOff x="288" y="2976"/>
              <a:chExt cx="96" cy="96"/>
            </a:xfrm>
          </p:grpSpPr>
          <p:sp>
            <p:nvSpPr>
              <p:cNvPr id="60848" name="Oval 24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49" name="Line 24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50" name="Line 24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84" name="Group 250"/>
            <p:cNvGrpSpPr>
              <a:grpSpLocks/>
            </p:cNvGrpSpPr>
            <p:nvPr/>
          </p:nvGrpSpPr>
          <p:grpSpPr bwMode="auto">
            <a:xfrm>
              <a:off x="1688" y="2112"/>
              <a:ext cx="96" cy="96"/>
              <a:chOff x="288" y="2976"/>
              <a:chExt cx="96" cy="96"/>
            </a:xfrm>
          </p:grpSpPr>
          <p:sp>
            <p:nvSpPr>
              <p:cNvPr id="60845" name="Oval 25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46" name="Line 25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47" name="Line 25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85" name="Group 254"/>
            <p:cNvGrpSpPr>
              <a:grpSpLocks/>
            </p:cNvGrpSpPr>
            <p:nvPr/>
          </p:nvGrpSpPr>
          <p:grpSpPr bwMode="auto">
            <a:xfrm>
              <a:off x="1688" y="2000"/>
              <a:ext cx="96" cy="96"/>
              <a:chOff x="288" y="2976"/>
              <a:chExt cx="96" cy="96"/>
            </a:xfrm>
          </p:grpSpPr>
          <p:sp>
            <p:nvSpPr>
              <p:cNvPr id="60842" name="Oval 25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43" name="Line 25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44" name="Line 25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86" name="Group 258"/>
            <p:cNvGrpSpPr>
              <a:grpSpLocks/>
            </p:cNvGrpSpPr>
            <p:nvPr/>
          </p:nvGrpSpPr>
          <p:grpSpPr bwMode="auto">
            <a:xfrm>
              <a:off x="1440" y="2200"/>
              <a:ext cx="96" cy="96"/>
              <a:chOff x="288" y="2976"/>
              <a:chExt cx="96" cy="96"/>
            </a:xfrm>
          </p:grpSpPr>
          <p:sp>
            <p:nvSpPr>
              <p:cNvPr id="60839" name="Oval 25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40" name="Line 26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41" name="Line 26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487" name="Group 262"/>
          <p:cNvGrpSpPr>
            <a:grpSpLocks/>
          </p:cNvGrpSpPr>
          <p:nvPr/>
        </p:nvGrpSpPr>
        <p:grpSpPr bwMode="auto">
          <a:xfrm>
            <a:off x="3627438" y="4987925"/>
            <a:ext cx="531812" cy="652463"/>
            <a:chOff x="1440" y="1920"/>
            <a:chExt cx="344" cy="432"/>
          </a:xfrm>
        </p:grpSpPr>
        <p:sp>
          <p:nvSpPr>
            <p:cNvPr id="60813" name="Line 263"/>
            <p:cNvSpPr>
              <a:spLocks noChangeShapeType="1"/>
            </p:cNvSpPr>
            <p:nvPr/>
          </p:nvSpPr>
          <p:spPr bwMode="auto">
            <a:xfrm flipV="1">
              <a:off x="1728" y="2152"/>
              <a:ext cx="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14" name="Line 264"/>
            <p:cNvSpPr>
              <a:spLocks noChangeShapeType="1"/>
            </p:cNvSpPr>
            <p:nvPr/>
          </p:nvSpPr>
          <p:spPr bwMode="auto">
            <a:xfrm>
              <a:off x="1488" y="1920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15" name="Line 265"/>
            <p:cNvSpPr>
              <a:spLocks noChangeShapeType="1"/>
            </p:cNvSpPr>
            <p:nvPr/>
          </p:nvSpPr>
          <p:spPr bwMode="auto">
            <a:xfrm>
              <a:off x="1728" y="192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488" name="Group 266"/>
            <p:cNvGrpSpPr>
              <a:grpSpLocks/>
            </p:cNvGrpSpPr>
            <p:nvPr/>
          </p:nvGrpSpPr>
          <p:grpSpPr bwMode="auto">
            <a:xfrm>
              <a:off x="1440" y="2088"/>
              <a:ext cx="96" cy="96"/>
              <a:chOff x="288" y="2976"/>
              <a:chExt cx="96" cy="96"/>
            </a:xfrm>
          </p:grpSpPr>
          <p:sp>
            <p:nvSpPr>
              <p:cNvPr id="60829" name="Oval 26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30" name="Line 26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31" name="Line 26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89" name="Group 270"/>
            <p:cNvGrpSpPr>
              <a:grpSpLocks/>
            </p:cNvGrpSpPr>
            <p:nvPr/>
          </p:nvGrpSpPr>
          <p:grpSpPr bwMode="auto">
            <a:xfrm>
              <a:off x="1688" y="2112"/>
              <a:ext cx="96" cy="96"/>
              <a:chOff x="288" y="2976"/>
              <a:chExt cx="96" cy="96"/>
            </a:xfrm>
          </p:grpSpPr>
          <p:sp>
            <p:nvSpPr>
              <p:cNvPr id="60826" name="Oval 27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27" name="Line 27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28" name="Line 27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90" name="Group 274"/>
            <p:cNvGrpSpPr>
              <a:grpSpLocks/>
            </p:cNvGrpSpPr>
            <p:nvPr/>
          </p:nvGrpSpPr>
          <p:grpSpPr bwMode="auto">
            <a:xfrm>
              <a:off x="1688" y="2000"/>
              <a:ext cx="96" cy="96"/>
              <a:chOff x="288" y="2976"/>
              <a:chExt cx="96" cy="96"/>
            </a:xfrm>
          </p:grpSpPr>
          <p:sp>
            <p:nvSpPr>
              <p:cNvPr id="60823" name="Oval 27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24" name="Line 27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25" name="Line 27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91" name="Group 278"/>
            <p:cNvGrpSpPr>
              <a:grpSpLocks/>
            </p:cNvGrpSpPr>
            <p:nvPr/>
          </p:nvGrpSpPr>
          <p:grpSpPr bwMode="auto">
            <a:xfrm>
              <a:off x="1440" y="2200"/>
              <a:ext cx="96" cy="96"/>
              <a:chOff x="288" y="2976"/>
              <a:chExt cx="96" cy="96"/>
            </a:xfrm>
          </p:grpSpPr>
          <p:sp>
            <p:nvSpPr>
              <p:cNvPr id="60820" name="Oval 27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21" name="Line 28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22" name="Line 28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492" name="Group 282"/>
          <p:cNvGrpSpPr>
            <a:grpSpLocks/>
          </p:cNvGrpSpPr>
          <p:nvPr/>
        </p:nvGrpSpPr>
        <p:grpSpPr bwMode="auto">
          <a:xfrm>
            <a:off x="2278063" y="4987925"/>
            <a:ext cx="531812" cy="652463"/>
            <a:chOff x="1440" y="1920"/>
            <a:chExt cx="344" cy="432"/>
          </a:xfrm>
        </p:grpSpPr>
        <p:sp>
          <p:nvSpPr>
            <p:cNvPr id="60794" name="Line 283"/>
            <p:cNvSpPr>
              <a:spLocks noChangeShapeType="1"/>
            </p:cNvSpPr>
            <p:nvPr/>
          </p:nvSpPr>
          <p:spPr bwMode="auto">
            <a:xfrm flipV="1">
              <a:off x="1728" y="2152"/>
              <a:ext cx="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95" name="Line 284"/>
            <p:cNvSpPr>
              <a:spLocks noChangeShapeType="1"/>
            </p:cNvSpPr>
            <p:nvPr/>
          </p:nvSpPr>
          <p:spPr bwMode="auto">
            <a:xfrm>
              <a:off x="1488" y="1920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96" name="Line 285"/>
            <p:cNvSpPr>
              <a:spLocks noChangeShapeType="1"/>
            </p:cNvSpPr>
            <p:nvPr/>
          </p:nvSpPr>
          <p:spPr bwMode="auto">
            <a:xfrm>
              <a:off x="1728" y="1920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493" name="Group 286"/>
            <p:cNvGrpSpPr>
              <a:grpSpLocks/>
            </p:cNvGrpSpPr>
            <p:nvPr/>
          </p:nvGrpSpPr>
          <p:grpSpPr bwMode="auto">
            <a:xfrm>
              <a:off x="1440" y="2088"/>
              <a:ext cx="96" cy="96"/>
              <a:chOff x="288" y="2976"/>
              <a:chExt cx="96" cy="96"/>
            </a:xfrm>
          </p:grpSpPr>
          <p:sp>
            <p:nvSpPr>
              <p:cNvPr id="60810" name="Oval 28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11" name="Line 28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12" name="Line 28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94" name="Group 290"/>
            <p:cNvGrpSpPr>
              <a:grpSpLocks/>
            </p:cNvGrpSpPr>
            <p:nvPr/>
          </p:nvGrpSpPr>
          <p:grpSpPr bwMode="auto">
            <a:xfrm>
              <a:off x="1688" y="2112"/>
              <a:ext cx="96" cy="96"/>
              <a:chOff x="288" y="2976"/>
              <a:chExt cx="96" cy="96"/>
            </a:xfrm>
          </p:grpSpPr>
          <p:sp>
            <p:nvSpPr>
              <p:cNvPr id="60807" name="Oval 29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08" name="Line 29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09" name="Line 29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95" name="Group 294"/>
            <p:cNvGrpSpPr>
              <a:grpSpLocks/>
            </p:cNvGrpSpPr>
            <p:nvPr/>
          </p:nvGrpSpPr>
          <p:grpSpPr bwMode="auto">
            <a:xfrm>
              <a:off x="1688" y="2000"/>
              <a:ext cx="96" cy="96"/>
              <a:chOff x="288" y="2976"/>
              <a:chExt cx="96" cy="96"/>
            </a:xfrm>
          </p:grpSpPr>
          <p:sp>
            <p:nvSpPr>
              <p:cNvPr id="60804" name="Oval 29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05" name="Line 29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06" name="Line 29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96" name="Group 298"/>
            <p:cNvGrpSpPr>
              <a:grpSpLocks/>
            </p:cNvGrpSpPr>
            <p:nvPr/>
          </p:nvGrpSpPr>
          <p:grpSpPr bwMode="auto">
            <a:xfrm>
              <a:off x="1440" y="2200"/>
              <a:ext cx="96" cy="96"/>
              <a:chOff x="288" y="2976"/>
              <a:chExt cx="96" cy="96"/>
            </a:xfrm>
          </p:grpSpPr>
          <p:sp>
            <p:nvSpPr>
              <p:cNvPr id="60801" name="Oval 29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02" name="Line 30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03" name="Line 30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497" name="Group 302"/>
          <p:cNvGrpSpPr>
            <a:grpSpLocks/>
          </p:cNvGrpSpPr>
          <p:nvPr/>
        </p:nvGrpSpPr>
        <p:grpSpPr bwMode="auto">
          <a:xfrm>
            <a:off x="2884488" y="5713413"/>
            <a:ext cx="668337" cy="506412"/>
            <a:chOff x="1824" y="3264"/>
            <a:chExt cx="432" cy="336"/>
          </a:xfrm>
        </p:grpSpPr>
        <p:sp>
          <p:nvSpPr>
            <p:cNvPr id="60776" name="Line 303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77" name="Line 304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498" name="Group 305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791" name="Oval 306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92" name="Line 307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93" name="Line 308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499" name="Group 309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788" name="Oval 310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89" name="Line 311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90" name="Line 312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00" name="Group 313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785" name="Oval 314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86" name="Line 315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87" name="Line 316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01" name="Group 317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782" name="Oval 318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83" name="Line 319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84" name="Line 320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502" name="Group 321"/>
          <p:cNvGrpSpPr>
            <a:grpSpLocks/>
          </p:cNvGrpSpPr>
          <p:nvPr/>
        </p:nvGrpSpPr>
        <p:grpSpPr bwMode="auto">
          <a:xfrm>
            <a:off x="2884488" y="4408488"/>
            <a:ext cx="668337" cy="508000"/>
            <a:chOff x="1824" y="3264"/>
            <a:chExt cx="432" cy="336"/>
          </a:xfrm>
        </p:grpSpPr>
        <p:sp>
          <p:nvSpPr>
            <p:cNvPr id="60758" name="Line 322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59" name="Line 323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503" name="Group 324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773" name="Oval 32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74" name="Line 32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75" name="Line 32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04" name="Group 328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770" name="Oval 32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71" name="Line 33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72" name="Line 33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32" name="Group 332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767" name="Oval 333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68" name="Line 334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69" name="Line 335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33" name="Group 336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764" name="Oval 33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65" name="Line 33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66" name="Line 33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534" name="Group 340"/>
          <p:cNvGrpSpPr>
            <a:grpSpLocks/>
          </p:cNvGrpSpPr>
          <p:nvPr/>
        </p:nvGrpSpPr>
        <p:grpSpPr bwMode="auto">
          <a:xfrm>
            <a:off x="2884488" y="3105150"/>
            <a:ext cx="668337" cy="506413"/>
            <a:chOff x="1824" y="3264"/>
            <a:chExt cx="432" cy="336"/>
          </a:xfrm>
        </p:grpSpPr>
        <p:sp>
          <p:nvSpPr>
            <p:cNvPr id="60740" name="Line 341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41" name="Line 342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535" name="Group 343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755" name="Oval 344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56" name="Line 345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57" name="Line 346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36" name="Group 347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752" name="Oval 348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53" name="Line 349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54" name="Line 350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37" name="Group 351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749" name="Oval 352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50" name="Line 353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51" name="Line 354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38" name="Group 355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746" name="Oval 356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47" name="Line 357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48" name="Line 358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539" name="Group 359"/>
          <p:cNvGrpSpPr>
            <a:grpSpLocks/>
          </p:cNvGrpSpPr>
          <p:nvPr/>
        </p:nvGrpSpPr>
        <p:grpSpPr bwMode="auto">
          <a:xfrm>
            <a:off x="2884488" y="1800225"/>
            <a:ext cx="668337" cy="508000"/>
            <a:chOff x="1824" y="3264"/>
            <a:chExt cx="432" cy="336"/>
          </a:xfrm>
        </p:grpSpPr>
        <p:sp>
          <p:nvSpPr>
            <p:cNvPr id="60722" name="Line 360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23" name="Line 361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540" name="Group 362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737" name="Oval 363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38" name="Line 364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39" name="Line 365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41" name="Group 366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734" name="Oval 36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35" name="Line 36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36" name="Line 36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80" name="Group 370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731" name="Oval 37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32" name="Line 37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33" name="Line 37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81" name="Group 374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728" name="Oval 37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29" name="Line 37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30" name="Line 37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582" name="Group 378"/>
          <p:cNvGrpSpPr>
            <a:grpSpLocks/>
          </p:cNvGrpSpPr>
          <p:nvPr/>
        </p:nvGrpSpPr>
        <p:grpSpPr bwMode="auto">
          <a:xfrm>
            <a:off x="4221163" y="1800225"/>
            <a:ext cx="668337" cy="508000"/>
            <a:chOff x="1824" y="3264"/>
            <a:chExt cx="432" cy="336"/>
          </a:xfrm>
        </p:grpSpPr>
        <p:sp>
          <p:nvSpPr>
            <p:cNvPr id="60704" name="Line 379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05" name="Line 380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583" name="Group 381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719" name="Oval 382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20" name="Line 383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21" name="Line 384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98" name="Group 385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716" name="Oval 386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17" name="Line 387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18" name="Line 388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599" name="Group 389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713" name="Oval 390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14" name="Line 391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15" name="Line 392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00" name="Group 393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710" name="Oval 394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11" name="Line 395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12" name="Line 396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601" name="Group 397"/>
          <p:cNvGrpSpPr>
            <a:grpSpLocks/>
          </p:cNvGrpSpPr>
          <p:nvPr/>
        </p:nvGrpSpPr>
        <p:grpSpPr bwMode="auto">
          <a:xfrm>
            <a:off x="5557838" y="1800225"/>
            <a:ext cx="668337" cy="508000"/>
            <a:chOff x="1824" y="3264"/>
            <a:chExt cx="432" cy="336"/>
          </a:xfrm>
        </p:grpSpPr>
        <p:sp>
          <p:nvSpPr>
            <p:cNvPr id="60686" name="Line 398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87" name="Line 399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616" name="Group 400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701" name="Oval 40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02" name="Line 40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03" name="Line 40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17" name="Group 404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698" name="Oval 40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99" name="Line 40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00" name="Line 40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18" name="Group 408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695" name="Oval 40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96" name="Line 41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97" name="Line 41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19" name="Group 412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692" name="Oval 413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93" name="Line 414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94" name="Line 415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634" name="Group 416"/>
          <p:cNvGrpSpPr>
            <a:grpSpLocks/>
          </p:cNvGrpSpPr>
          <p:nvPr/>
        </p:nvGrpSpPr>
        <p:grpSpPr bwMode="auto">
          <a:xfrm>
            <a:off x="5557838" y="3105150"/>
            <a:ext cx="668337" cy="506413"/>
            <a:chOff x="1824" y="3264"/>
            <a:chExt cx="432" cy="336"/>
          </a:xfrm>
        </p:grpSpPr>
        <p:sp>
          <p:nvSpPr>
            <p:cNvPr id="60668" name="Line 417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69" name="Line 418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635" name="Group 419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683" name="Oval 420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84" name="Line 421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85" name="Line 422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36" name="Group 423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680" name="Oval 424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81" name="Line 425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82" name="Line 426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37" name="Group 427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677" name="Oval 428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78" name="Line 429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79" name="Line 430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52" name="Group 431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674" name="Oval 432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75" name="Line 433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76" name="Line 434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653" name="Group 435"/>
          <p:cNvGrpSpPr>
            <a:grpSpLocks/>
          </p:cNvGrpSpPr>
          <p:nvPr/>
        </p:nvGrpSpPr>
        <p:grpSpPr bwMode="auto">
          <a:xfrm>
            <a:off x="5557838" y="4408488"/>
            <a:ext cx="668337" cy="508000"/>
            <a:chOff x="1824" y="3264"/>
            <a:chExt cx="432" cy="336"/>
          </a:xfrm>
        </p:grpSpPr>
        <p:sp>
          <p:nvSpPr>
            <p:cNvPr id="60650" name="Line 436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51" name="Line 437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654" name="Group 438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665" name="Oval 43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66" name="Line 44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67" name="Line 44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55" name="Group 442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662" name="Oval 443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63" name="Line 444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64" name="Line 445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70" name="Group 446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659" name="Oval 44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60" name="Line 44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61" name="Line 44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71" name="Group 450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656" name="Oval 45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57" name="Line 45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58" name="Line 45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672" name="Group 454"/>
          <p:cNvGrpSpPr>
            <a:grpSpLocks/>
          </p:cNvGrpSpPr>
          <p:nvPr/>
        </p:nvGrpSpPr>
        <p:grpSpPr bwMode="auto">
          <a:xfrm>
            <a:off x="5557838" y="5713413"/>
            <a:ext cx="668337" cy="506412"/>
            <a:chOff x="1824" y="3264"/>
            <a:chExt cx="432" cy="336"/>
          </a:xfrm>
        </p:grpSpPr>
        <p:sp>
          <p:nvSpPr>
            <p:cNvPr id="60632" name="Line 455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33" name="Line 456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673" name="Group 457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647" name="Oval 458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48" name="Line 459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49" name="Line 460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88" name="Group 461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644" name="Oval 462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45" name="Line 463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46" name="Line 464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89" name="Group 465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641" name="Oval 466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42" name="Line 467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43" name="Line 468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690" name="Group 469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638" name="Oval 470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39" name="Line 471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40" name="Line 472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691" name="Group 473"/>
          <p:cNvGrpSpPr>
            <a:grpSpLocks/>
          </p:cNvGrpSpPr>
          <p:nvPr/>
        </p:nvGrpSpPr>
        <p:grpSpPr bwMode="auto">
          <a:xfrm>
            <a:off x="4221163" y="5713413"/>
            <a:ext cx="668337" cy="506412"/>
            <a:chOff x="1824" y="3264"/>
            <a:chExt cx="432" cy="336"/>
          </a:xfrm>
        </p:grpSpPr>
        <p:sp>
          <p:nvSpPr>
            <p:cNvPr id="60614" name="Line 474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15" name="Line 475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706" name="Group 476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629" name="Oval 47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30" name="Line 47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31" name="Line 47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707" name="Group 480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626" name="Oval 48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27" name="Line 48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28" name="Line 48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708" name="Group 484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623" name="Oval 48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24" name="Line 48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25" name="Line 48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709" name="Group 488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620" name="Oval 48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21" name="Line 49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22" name="Line 49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724" name="Group 492"/>
          <p:cNvGrpSpPr>
            <a:grpSpLocks/>
          </p:cNvGrpSpPr>
          <p:nvPr/>
        </p:nvGrpSpPr>
        <p:grpSpPr bwMode="auto">
          <a:xfrm>
            <a:off x="4221163" y="4408488"/>
            <a:ext cx="668337" cy="508000"/>
            <a:chOff x="1824" y="3264"/>
            <a:chExt cx="432" cy="336"/>
          </a:xfrm>
        </p:grpSpPr>
        <p:sp>
          <p:nvSpPr>
            <p:cNvPr id="60596" name="Line 493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97" name="Line 494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725" name="Group 495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611" name="Oval 496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12" name="Line 497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13" name="Line 498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726" name="Group 499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608" name="Oval 500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09" name="Line 501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10" name="Line 502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727" name="Group 503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605" name="Oval 504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06" name="Line 505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07" name="Line 506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742" name="Group 507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602" name="Oval 508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03" name="Line 509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04" name="Line 510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743" name="Group 511"/>
          <p:cNvGrpSpPr>
            <a:grpSpLocks/>
          </p:cNvGrpSpPr>
          <p:nvPr/>
        </p:nvGrpSpPr>
        <p:grpSpPr bwMode="auto">
          <a:xfrm>
            <a:off x="4221163" y="3105150"/>
            <a:ext cx="668337" cy="506413"/>
            <a:chOff x="1824" y="3264"/>
            <a:chExt cx="432" cy="336"/>
          </a:xfrm>
        </p:grpSpPr>
        <p:sp>
          <p:nvSpPr>
            <p:cNvPr id="60578" name="Line 512"/>
            <p:cNvSpPr>
              <a:spLocks noChangeShapeType="1"/>
            </p:cNvSpPr>
            <p:nvPr/>
          </p:nvSpPr>
          <p:spPr bwMode="auto">
            <a:xfrm>
              <a:off x="2016" y="355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79" name="Line 513"/>
            <p:cNvSpPr>
              <a:spLocks noChangeShapeType="1"/>
            </p:cNvSpPr>
            <p:nvPr/>
          </p:nvSpPr>
          <p:spPr bwMode="auto">
            <a:xfrm>
              <a:off x="1824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744" name="Group 514"/>
            <p:cNvGrpSpPr>
              <a:grpSpLocks/>
            </p:cNvGrpSpPr>
            <p:nvPr/>
          </p:nvGrpSpPr>
          <p:grpSpPr bwMode="auto">
            <a:xfrm>
              <a:off x="1904" y="3264"/>
              <a:ext cx="96" cy="96"/>
              <a:chOff x="288" y="2976"/>
              <a:chExt cx="96" cy="96"/>
            </a:xfrm>
          </p:grpSpPr>
          <p:sp>
            <p:nvSpPr>
              <p:cNvPr id="60593" name="Oval 51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94" name="Line 51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95" name="Line 51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745" name="Group 518"/>
            <p:cNvGrpSpPr>
              <a:grpSpLocks/>
            </p:cNvGrpSpPr>
            <p:nvPr/>
          </p:nvGrpSpPr>
          <p:grpSpPr bwMode="auto">
            <a:xfrm>
              <a:off x="2096" y="3264"/>
              <a:ext cx="96" cy="96"/>
              <a:chOff x="288" y="2976"/>
              <a:chExt cx="96" cy="96"/>
            </a:xfrm>
          </p:grpSpPr>
          <p:sp>
            <p:nvSpPr>
              <p:cNvPr id="60590" name="Oval 51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91" name="Line 52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92" name="Line 52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760" name="Group 522"/>
            <p:cNvGrpSpPr>
              <a:grpSpLocks/>
            </p:cNvGrpSpPr>
            <p:nvPr/>
          </p:nvGrpSpPr>
          <p:grpSpPr bwMode="auto">
            <a:xfrm>
              <a:off x="1984" y="3504"/>
              <a:ext cx="96" cy="96"/>
              <a:chOff x="288" y="2976"/>
              <a:chExt cx="96" cy="96"/>
            </a:xfrm>
          </p:grpSpPr>
          <p:sp>
            <p:nvSpPr>
              <p:cNvPr id="60587" name="Oval 523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88" name="Line 524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89" name="Line 525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761" name="Group 526"/>
            <p:cNvGrpSpPr>
              <a:grpSpLocks/>
            </p:cNvGrpSpPr>
            <p:nvPr/>
          </p:nvGrpSpPr>
          <p:grpSpPr bwMode="auto">
            <a:xfrm>
              <a:off x="2096" y="3504"/>
              <a:ext cx="96" cy="96"/>
              <a:chOff x="288" y="2976"/>
              <a:chExt cx="96" cy="96"/>
            </a:xfrm>
          </p:grpSpPr>
          <p:sp>
            <p:nvSpPr>
              <p:cNvPr id="60584" name="Oval 52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85" name="Line 52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86" name="Line 52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0505" name="Rectangle 530"/>
          <p:cNvSpPr>
            <a:spLocks noChangeArrowheads="1"/>
          </p:cNvSpPr>
          <p:nvPr/>
        </p:nvSpPr>
        <p:spPr bwMode="auto">
          <a:xfrm>
            <a:off x="2959100" y="1220788"/>
            <a:ext cx="519113" cy="2174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06" name="Rectangle 531"/>
          <p:cNvSpPr>
            <a:spLocks noChangeArrowheads="1"/>
          </p:cNvSpPr>
          <p:nvPr/>
        </p:nvSpPr>
        <p:spPr bwMode="auto">
          <a:xfrm>
            <a:off x="4308475" y="1220788"/>
            <a:ext cx="519113" cy="2174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07" name="Rectangle 532"/>
          <p:cNvSpPr>
            <a:spLocks noChangeArrowheads="1"/>
          </p:cNvSpPr>
          <p:nvPr/>
        </p:nvSpPr>
        <p:spPr bwMode="auto">
          <a:xfrm>
            <a:off x="5645150" y="1220788"/>
            <a:ext cx="519113" cy="2174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08" name="Rectangle 533"/>
          <p:cNvSpPr>
            <a:spLocks noChangeArrowheads="1"/>
          </p:cNvSpPr>
          <p:nvPr/>
        </p:nvSpPr>
        <p:spPr bwMode="auto">
          <a:xfrm rot="-5400000">
            <a:off x="1479550" y="5227638"/>
            <a:ext cx="508000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09" name="Rectangle 534"/>
          <p:cNvSpPr>
            <a:spLocks noChangeArrowheads="1"/>
          </p:cNvSpPr>
          <p:nvPr/>
        </p:nvSpPr>
        <p:spPr bwMode="auto">
          <a:xfrm>
            <a:off x="4308475" y="6581775"/>
            <a:ext cx="519113" cy="217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10" name="Rectangle 535"/>
          <p:cNvSpPr>
            <a:spLocks noChangeArrowheads="1"/>
          </p:cNvSpPr>
          <p:nvPr/>
        </p:nvSpPr>
        <p:spPr bwMode="auto">
          <a:xfrm>
            <a:off x="5645150" y="6581775"/>
            <a:ext cx="519113" cy="217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11" name="Rectangle 536"/>
          <p:cNvSpPr>
            <a:spLocks noChangeArrowheads="1"/>
          </p:cNvSpPr>
          <p:nvPr/>
        </p:nvSpPr>
        <p:spPr bwMode="auto">
          <a:xfrm rot="-5400000">
            <a:off x="1479550" y="3935413"/>
            <a:ext cx="508000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12" name="Rectangle 537"/>
          <p:cNvSpPr>
            <a:spLocks noChangeArrowheads="1"/>
          </p:cNvSpPr>
          <p:nvPr/>
        </p:nvSpPr>
        <p:spPr bwMode="auto">
          <a:xfrm rot="-5400000">
            <a:off x="1480344" y="2534444"/>
            <a:ext cx="5064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13" name="Rectangle 538"/>
          <p:cNvSpPr>
            <a:spLocks noChangeArrowheads="1"/>
          </p:cNvSpPr>
          <p:nvPr/>
        </p:nvSpPr>
        <p:spPr bwMode="auto">
          <a:xfrm rot="-5400000">
            <a:off x="7049293" y="5215732"/>
            <a:ext cx="5064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14" name="Rectangle 539"/>
          <p:cNvSpPr>
            <a:spLocks noChangeArrowheads="1"/>
          </p:cNvSpPr>
          <p:nvPr/>
        </p:nvSpPr>
        <p:spPr bwMode="auto">
          <a:xfrm rot="-5400000">
            <a:off x="7049293" y="3923507"/>
            <a:ext cx="5064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15" name="Rectangle 540"/>
          <p:cNvSpPr>
            <a:spLocks noChangeArrowheads="1"/>
          </p:cNvSpPr>
          <p:nvPr/>
        </p:nvSpPr>
        <p:spPr bwMode="auto">
          <a:xfrm rot="-5400000">
            <a:off x="7048500" y="2522538"/>
            <a:ext cx="508000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16" name="Rectangle 541" descr="Small grid"/>
          <p:cNvSpPr>
            <a:spLocks noChangeArrowheads="1"/>
          </p:cNvSpPr>
          <p:nvPr/>
        </p:nvSpPr>
        <p:spPr bwMode="auto">
          <a:xfrm>
            <a:off x="2959100" y="2452688"/>
            <a:ext cx="519113" cy="434975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17" name="Rectangle 542" descr="Small grid"/>
          <p:cNvSpPr>
            <a:spLocks noChangeArrowheads="1"/>
          </p:cNvSpPr>
          <p:nvPr/>
        </p:nvSpPr>
        <p:spPr bwMode="auto">
          <a:xfrm>
            <a:off x="4295775" y="2452688"/>
            <a:ext cx="519113" cy="434975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18" name="Rectangle 543" descr="Small grid"/>
          <p:cNvSpPr>
            <a:spLocks noChangeArrowheads="1"/>
          </p:cNvSpPr>
          <p:nvPr/>
        </p:nvSpPr>
        <p:spPr bwMode="auto">
          <a:xfrm>
            <a:off x="5632450" y="2452688"/>
            <a:ext cx="519113" cy="434975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19" name="Rectangle 544" descr="Small grid"/>
          <p:cNvSpPr>
            <a:spLocks noChangeArrowheads="1"/>
          </p:cNvSpPr>
          <p:nvPr/>
        </p:nvSpPr>
        <p:spPr bwMode="auto">
          <a:xfrm>
            <a:off x="2971800" y="3816350"/>
            <a:ext cx="519113" cy="434975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20" name="Rectangle 545" descr="Small grid"/>
          <p:cNvSpPr>
            <a:spLocks noChangeArrowheads="1"/>
          </p:cNvSpPr>
          <p:nvPr/>
        </p:nvSpPr>
        <p:spPr bwMode="auto">
          <a:xfrm>
            <a:off x="4308475" y="3816350"/>
            <a:ext cx="519113" cy="434975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21" name="Rectangle 546" descr="Small grid"/>
          <p:cNvSpPr>
            <a:spLocks noChangeArrowheads="1"/>
          </p:cNvSpPr>
          <p:nvPr/>
        </p:nvSpPr>
        <p:spPr bwMode="auto">
          <a:xfrm>
            <a:off x="5645150" y="3816350"/>
            <a:ext cx="519113" cy="434975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22" name="Rectangle 547" descr="Small grid"/>
          <p:cNvSpPr>
            <a:spLocks noChangeArrowheads="1"/>
          </p:cNvSpPr>
          <p:nvPr/>
        </p:nvSpPr>
        <p:spPr bwMode="auto">
          <a:xfrm>
            <a:off x="2959100" y="5133975"/>
            <a:ext cx="519113" cy="433388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23" name="Rectangle 548" descr="Small grid"/>
          <p:cNvSpPr>
            <a:spLocks noChangeArrowheads="1"/>
          </p:cNvSpPr>
          <p:nvPr/>
        </p:nvSpPr>
        <p:spPr bwMode="auto">
          <a:xfrm>
            <a:off x="4295775" y="5133975"/>
            <a:ext cx="519113" cy="433388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24" name="Rectangle 549" descr="Small grid"/>
          <p:cNvSpPr>
            <a:spLocks noChangeArrowheads="1"/>
          </p:cNvSpPr>
          <p:nvPr/>
        </p:nvSpPr>
        <p:spPr bwMode="auto">
          <a:xfrm>
            <a:off x="5632450" y="5133975"/>
            <a:ext cx="519113" cy="433388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25" name="Rectangle 550"/>
          <p:cNvSpPr>
            <a:spLocks noChangeArrowheads="1"/>
          </p:cNvSpPr>
          <p:nvPr/>
        </p:nvSpPr>
        <p:spPr bwMode="auto">
          <a:xfrm>
            <a:off x="2959100" y="6581775"/>
            <a:ext cx="519113" cy="217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26" name="Oval 551"/>
          <p:cNvSpPr>
            <a:spLocks noChangeArrowheads="1"/>
          </p:cNvSpPr>
          <p:nvPr/>
        </p:nvSpPr>
        <p:spPr bwMode="auto">
          <a:xfrm>
            <a:off x="433388" y="1003300"/>
            <a:ext cx="1411287" cy="1304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27" name="Line 552"/>
          <p:cNvSpPr>
            <a:spLocks noChangeShapeType="1"/>
          </p:cNvSpPr>
          <p:nvPr/>
        </p:nvSpPr>
        <p:spPr bwMode="auto">
          <a:xfrm flipH="1" flipV="1">
            <a:off x="879475" y="2282825"/>
            <a:ext cx="2079625" cy="592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28" name="Line 553"/>
          <p:cNvSpPr>
            <a:spLocks noChangeShapeType="1"/>
          </p:cNvSpPr>
          <p:nvPr/>
        </p:nvSpPr>
        <p:spPr bwMode="auto">
          <a:xfrm flipH="1" flipV="1">
            <a:off x="1473200" y="1076325"/>
            <a:ext cx="2005013" cy="137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29" name="Line 554"/>
          <p:cNvSpPr>
            <a:spLocks noChangeShapeType="1"/>
          </p:cNvSpPr>
          <p:nvPr/>
        </p:nvSpPr>
        <p:spPr bwMode="auto">
          <a:xfrm>
            <a:off x="879475" y="1171575"/>
            <a:ext cx="0" cy="94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30" name="Line 555"/>
          <p:cNvSpPr>
            <a:spLocks noChangeShapeType="1"/>
          </p:cNvSpPr>
          <p:nvPr/>
        </p:nvSpPr>
        <p:spPr bwMode="auto">
          <a:xfrm>
            <a:off x="1176338" y="1171575"/>
            <a:ext cx="0" cy="94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31" name="Line 556"/>
          <p:cNvSpPr>
            <a:spLocks noChangeShapeType="1"/>
          </p:cNvSpPr>
          <p:nvPr/>
        </p:nvSpPr>
        <p:spPr bwMode="auto">
          <a:xfrm>
            <a:off x="1473200" y="1171575"/>
            <a:ext cx="0" cy="94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0762" name="Group 557"/>
          <p:cNvGrpSpPr>
            <a:grpSpLocks/>
          </p:cNvGrpSpPr>
          <p:nvPr/>
        </p:nvGrpSpPr>
        <p:grpSpPr bwMode="auto">
          <a:xfrm rot="-5400000">
            <a:off x="850106" y="1172369"/>
            <a:ext cx="579438" cy="965200"/>
            <a:chOff x="624" y="336"/>
            <a:chExt cx="384" cy="624"/>
          </a:xfrm>
        </p:grpSpPr>
        <p:sp>
          <p:nvSpPr>
            <p:cNvPr id="60575" name="Line 558"/>
            <p:cNvSpPr>
              <a:spLocks noChangeShapeType="1"/>
            </p:cNvSpPr>
            <p:nvPr/>
          </p:nvSpPr>
          <p:spPr bwMode="auto">
            <a:xfrm>
              <a:off x="624" y="336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76" name="Line 559"/>
            <p:cNvSpPr>
              <a:spLocks noChangeShapeType="1"/>
            </p:cNvSpPr>
            <p:nvPr/>
          </p:nvSpPr>
          <p:spPr bwMode="auto">
            <a:xfrm>
              <a:off x="816" y="336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77" name="Line 560"/>
            <p:cNvSpPr>
              <a:spLocks noChangeShapeType="1"/>
            </p:cNvSpPr>
            <p:nvPr/>
          </p:nvSpPr>
          <p:spPr bwMode="auto">
            <a:xfrm>
              <a:off x="1008" y="336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763" name="Group 561"/>
          <p:cNvGrpSpPr>
            <a:grpSpLocks/>
          </p:cNvGrpSpPr>
          <p:nvPr/>
        </p:nvGrpSpPr>
        <p:grpSpPr bwMode="auto">
          <a:xfrm>
            <a:off x="804863" y="1873250"/>
            <a:ext cx="149225" cy="144463"/>
            <a:chOff x="288" y="2976"/>
            <a:chExt cx="96" cy="96"/>
          </a:xfrm>
        </p:grpSpPr>
        <p:sp>
          <p:nvSpPr>
            <p:cNvPr id="60572" name="Oval 562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73" name="Line 563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74" name="Line 564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778" name="Group 565"/>
          <p:cNvGrpSpPr>
            <a:grpSpLocks/>
          </p:cNvGrpSpPr>
          <p:nvPr/>
        </p:nvGrpSpPr>
        <p:grpSpPr bwMode="auto">
          <a:xfrm>
            <a:off x="1101725" y="1873250"/>
            <a:ext cx="149225" cy="144463"/>
            <a:chOff x="288" y="2976"/>
            <a:chExt cx="96" cy="96"/>
          </a:xfrm>
        </p:grpSpPr>
        <p:sp>
          <p:nvSpPr>
            <p:cNvPr id="60569" name="Oval 566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70" name="Line 567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71" name="Line 568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779" name="Group 569"/>
          <p:cNvGrpSpPr>
            <a:grpSpLocks/>
          </p:cNvGrpSpPr>
          <p:nvPr/>
        </p:nvGrpSpPr>
        <p:grpSpPr bwMode="auto">
          <a:xfrm>
            <a:off x="1400175" y="1873250"/>
            <a:ext cx="147638" cy="144463"/>
            <a:chOff x="288" y="2976"/>
            <a:chExt cx="96" cy="96"/>
          </a:xfrm>
        </p:grpSpPr>
        <p:sp>
          <p:nvSpPr>
            <p:cNvPr id="60566" name="Oval 570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67" name="Line 571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68" name="Line 572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780" name="Group 573"/>
          <p:cNvGrpSpPr>
            <a:grpSpLocks/>
          </p:cNvGrpSpPr>
          <p:nvPr/>
        </p:nvGrpSpPr>
        <p:grpSpPr bwMode="auto">
          <a:xfrm>
            <a:off x="804863" y="1582738"/>
            <a:ext cx="149225" cy="144462"/>
            <a:chOff x="288" y="2976"/>
            <a:chExt cx="96" cy="96"/>
          </a:xfrm>
        </p:grpSpPr>
        <p:sp>
          <p:nvSpPr>
            <p:cNvPr id="60563" name="Oval 574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64" name="Line 575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65" name="Line 576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781" name="Group 577"/>
          <p:cNvGrpSpPr>
            <a:grpSpLocks/>
          </p:cNvGrpSpPr>
          <p:nvPr/>
        </p:nvGrpSpPr>
        <p:grpSpPr bwMode="auto">
          <a:xfrm>
            <a:off x="1101725" y="1582738"/>
            <a:ext cx="149225" cy="144462"/>
            <a:chOff x="288" y="2976"/>
            <a:chExt cx="96" cy="96"/>
          </a:xfrm>
        </p:grpSpPr>
        <p:sp>
          <p:nvSpPr>
            <p:cNvPr id="60560" name="Oval 578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61" name="Line 579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62" name="Line 580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797" name="Group 581"/>
          <p:cNvGrpSpPr>
            <a:grpSpLocks/>
          </p:cNvGrpSpPr>
          <p:nvPr/>
        </p:nvGrpSpPr>
        <p:grpSpPr bwMode="auto">
          <a:xfrm>
            <a:off x="1400175" y="1582738"/>
            <a:ext cx="147638" cy="144462"/>
            <a:chOff x="288" y="2976"/>
            <a:chExt cx="96" cy="96"/>
          </a:xfrm>
        </p:grpSpPr>
        <p:sp>
          <p:nvSpPr>
            <p:cNvPr id="60557" name="Oval 582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58" name="Line 583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59" name="Line 584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798" name="Group 585"/>
          <p:cNvGrpSpPr>
            <a:grpSpLocks/>
          </p:cNvGrpSpPr>
          <p:nvPr/>
        </p:nvGrpSpPr>
        <p:grpSpPr bwMode="auto">
          <a:xfrm>
            <a:off x="804863" y="1293813"/>
            <a:ext cx="149225" cy="144462"/>
            <a:chOff x="288" y="2976"/>
            <a:chExt cx="96" cy="96"/>
          </a:xfrm>
        </p:grpSpPr>
        <p:sp>
          <p:nvSpPr>
            <p:cNvPr id="60554" name="Oval 586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55" name="Line 587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56" name="Line 588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799" name="Group 589"/>
          <p:cNvGrpSpPr>
            <a:grpSpLocks/>
          </p:cNvGrpSpPr>
          <p:nvPr/>
        </p:nvGrpSpPr>
        <p:grpSpPr bwMode="auto">
          <a:xfrm>
            <a:off x="1101725" y="1293813"/>
            <a:ext cx="149225" cy="144462"/>
            <a:chOff x="288" y="2976"/>
            <a:chExt cx="96" cy="96"/>
          </a:xfrm>
        </p:grpSpPr>
        <p:sp>
          <p:nvSpPr>
            <p:cNvPr id="60551" name="Oval 590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52" name="Line 591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53" name="Line 592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800" name="Group 593"/>
          <p:cNvGrpSpPr>
            <a:grpSpLocks/>
          </p:cNvGrpSpPr>
          <p:nvPr/>
        </p:nvGrpSpPr>
        <p:grpSpPr bwMode="auto">
          <a:xfrm>
            <a:off x="1400175" y="1293813"/>
            <a:ext cx="147638" cy="144462"/>
            <a:chOff x="288" y="2976"/>
            <a:chExt cx="96" cy="96"/>
          </a:xfrm>
        </p:grpSpPr>
        <p:sp>
          <p:nvSpPr>
            <p:cNvPr id="60548" name="Oval 594"/>
            <p:cNvSpPr>
              <a:spLocks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49" name="Line 595"/>
            <p:cNvSpPr>
              <a:spLocks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50" name="Line 596"/>
            <p:cNvSpPr>
              <a:spLocks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542" name="Text Box 597"/>
          <p:cNvSpPr txBox="1">
            <a:spLocks noChangeArrowheads="1"/>
          </p:cNvSpPr>
          <p:nvPr/>
        </p:nvSpPr>
        <p:spPr bwMode="auto">
          <a:xfrm>
            <a:off x="211138" y="230822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>Switchbox</a:t>
            </a:r>
          </a:p>
        </p:txBody>
      </p:sp>
      <p:sp>
        <p:nvSpPr>
          <p:cNvPr id="60543" name="Rectangle 598" descr="Zig zag"/>
          <p:cNvSpPr>
            <a:spLocks noChangeArrowheads="1"/>
          </p:cNvSpPr>
          <p:nvPr/>
        </p:nvSpPr>
        <p:spPr bwMode="auto">
          <a:xfrm>
            <a:off x="6226175" y="2439988"/>
            <a:ext cx="668338" cy="508000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>
                <a:latin typeface="Arial" charset="0"/>
              </a:rPr>
              <a:t>Routing</a:t>
            </a:r>
          </a:p>
          <a:p>
            <a:pPr algn="ctr" eaLnBrk="1" hangingPunct="1"/>
            <a:r>
              <a:rPr lang="en-US" sz="1400">
                <a:latin typeface="Arial" charset="0"/>
              </a:rPr>
              <a:t>Channel</a:t>
            </a:r>
          </a:p>
        </p:txBody>
      </p:sp>
      <p:sp>
        <p:nvSpPr>
          <p:cNvPr id="60544" name="Text Box 599"/>
          <p:cNvSpPr txBox="1">
            <a:spLocks noChangeArrowheads="1"/>
          </p:cNvSpPr>
          <p:nvPr/>
        </p:nvSpPr>
        <p:spPr bwMode="auto">
          <a:xfrm>
            <a:off x="7043738" y="2887663"/>
            <a:ext cx="576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>IOB</a:t>
            </a:r>
          </a:p>
        </p:txBody>
      </p:sp>
      <p:sp>
        <p:nvSpPr>
          <p:cNvPr id="60545" name="Rectangle 600" descr="Zig zag"/>
          <p:cNvSpPr>
            <a:spLocks noChangeArrowheads="1"/>
          </p:cNvSpPr>
          <p:nvPr/>
        </p:nvSpPr>
        <p:spPr bwMode="auto">
          <a:xfrm rot="-5400000">
            <a:off x="5565775" y="3098800"/>
            <a:ext cx="652463" cy="519113"/>
          </a:xfrm>
          <a:prstGeom prst="rect">
            <a:avLst/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>
                <a:latin typeface="Arial" charset="0"/>
              </a:rPr>
              <a:t>Routing</a:t>
            </a:r>
          </a:p>
          <a:p>
            <a:pPr algn="ctr" eaLnBrk="1" hangingPunct="1"/>
            <a:r>
              <a:rPr lang="en-US" sz="1400">
                <a:latin typeface="Arial" charset="0"/>
              </a:rPr>
              <a:t>Channel</a:t>
            </a:r>
          </a:p>
        </p:txBody>
      </p:sp>
      <p:sp>
        <p:nvSpPr>
          <p:cNvPr id="60546" name="Line 601"/>
          <p:cNvSpPr>
            <a:spLocks noChangeShapeType="1"/>
          </p:cNvSpPr>
          <p:nvPr/>
        </p:nvSpPr>
        <p:spPr bwMode="auto">
          <a:xfrm flipV="1">
            <a:off x="1066800" y="5567363"/>
            <a:ext cx="1223963" cy="6048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47" name="Text Box 602"/>
          <p:cNvSpPr txBox="1">
            <a:spLocks noChangeArrowheads="1"/>
          </p:cNvSpPr>
          <p:nvPr/>
        </p:nvSpPr>
        <p:spPr bwMode="auto">
          <a:xfrm>
            <a:off x="133350" y="5638800"/>
            <a:ext cx="1543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>
                <a:latin typeface="Arial" charset="0"/>
              </a:rPr>
              <a:t>Configuration</a:t>
            </a:r>
          </a:p>
          <a:p>
            <a:pPr algn="ctr" eaLnBrk="1" hangingPunct="1"/>
            <a:r>
              <a:rPr lang="en-US">
                <a:latin typeface="Arial" charset="0"/>
              </a:rPr>
              <a:t>Bit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Programmable Logic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52400" y="4648200"/>
            <a:ext cx="8763000" cy="165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685800" lvl="1" indent="-22860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Char char="v"/>
            </a:pPr>
            <a:r>
              <a:rPr lang="en-US" sz="3200">
                <a:latin typeface="Times New Roman" charset="0"/>
              </a:rPr>
              <a:t>Each </a:t>
            </a:r>
            <a:r>
              <a:rPr lang="en-US" sz="3200" i="1">
                <a:latin typeface="Times New Roman" charset="0"/>
              </a:rPr>
              <a:t>logic element</a:t>
            </a:r>
            <a:r>
              <a:rPr lang="en-US" sz="3200">
                <a:latin typeface="Times New Roman" charset="0"/>
              </a:rPr>
              <a:t> outputs one data bit</a:t>
            </a:r>
          </a:p>
          <a:p>
            <a:pPr marL="685800" lvl="1" indent="-22860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Char char="v"/>
            </a:pPr>
            <a:r>
              <a:rPr lang="en-US" sz="3200">
                <a:latin typeface="Times New Roman" charset="0"/>
              </a:rPr>
              <a:t>Interconnect programmable between elements</a:t>
            </a:r>
          </a:p>
          <a:p>
            <a:pPr marL="685800" lvl="1" indent="-22860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Char char="v"/>
            </a:pPr>
            <a:r>
              <a:rPr lang="en-US" sz="3200">
                <a:latin typeface="Times New Roman" charset="0"/>
              </a:rPr>
              <a:t>Interconnect </a:t>
            </a:r>
            <a:r>
              <a:rPr lang="en-US" sz="3200" i="1">
                <a:latin typeface="Times New Roman" charset="0"/>
              </a:rPr>
              <a:t>tracks </a:t>
            </a:r>
            <a:r>
              <a:rPr lang="en-US" sz="3200">
                <a:latin typeface="Times New Roman" charset="0"/>
              </a:rPr>
              <a:t>grouped into channels</a:t>
            </a:r>
          </a:p>
          <a:p>
            <a:pPr marL="685800" lvl="1" indent="-22860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Char char="v"/>
            </a:pPr>
            <a:endParaRPr lang="en-US" sz="2800">
              <a:latin typeface="Times New Roman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8000" y="1828800"/>
            <a:ext cx="8331200" cy="2400300"/>
            <a:chOff x="864" y="1152"/>
            <a:chExt cx="3936" cy="2016"/>
          </a:xfrm>
        </p:grpSpPr>
        <p:sp>
          <p:nvSpPr>
            <p:cNvPr id="64522" name="Rectangle 5"/>
            <p:cNvSpPr>
              <a:spLocks noChangeArrowheads="1"/>
            </p:cNvSpPr>
            <p:nvPr/>
          </p:nvSpPr>
          <p:spPr bwMode="auto">
            <a:xfrm>
              <a:off x="1086" y="2688"/>
              <a:ext cx="276" cy="4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3" name="Line 6"/>
            <p:cNvSpPr>
              <a:spLocks noChangeShapeType="1"/>
            </p:cNvSpPr>
            <p:nvPr/>
          </p:nvSpPr>
          <p:spPr bwMode="auto">
            <a:xfrm>
              <a:off x="864" y="2757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4" name="Line 7"/>
            <p:cNvSpPr>
              <a:spLocks noChangeShapeType="1"/>
            </p:cNvSpPr>
            <p:nvPr/>
          </p:nvSpPr>
          <p:spPr bwMode="auto">
            <a:xfrm>
              <a:off x="864" y="2859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5" name="Line 8"/>
            <p:cNvSpPr>
              <a:spLocks noChangeShapeType="1"/>
            </p:cNvSpPr>
            <p:nvPr/>
          </p:nvSpPr>
          <p:spPr bwMode="auto">
            <a:xfrm>
              <a:off x="864" y="2997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6" name="Line 9"/>
            <p:cNvSpPr>
              <a:spLocks noChangeShapeType="1"/>
            </p:cNvSpPr>
            <p:nvPr/>
          </p:nvSpPr>
          <p:spPr bwMode="auto">
            <a:xfrm>
              <a:off x="864" y="3099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7" name="Line 10"/>
            <p:cNvSpPr>
              <a:spLocks noChangeShapeType="1"/>
            </p:cNvSpPr>
            <p:nvPr/>
          </p:nvSpPr>
          <p:spPr bwMode="auto">
            <a:xfrm>
              <a:off x="1362" y="2928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8" name="Text Box 11"/>
            <p:cNvSpPr txBox="1">
              <a:spLocks noChangeArrowheads="1"/>
            </p:cNvSpPr>
            <p:nvPr/>
          </p:nvSpPr>
          <p:spPr bwMode="auto">
            <a:xfrm>
              <a:off x="1104" y="2832"/>
              <a:ext cx="286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latin typeface="Times New Roman" charset="0"/>
                </a:rPr>
                <a:t>LE</a:t>
              </a:r>
            </a:p>
          </p:txBody>
        </p:sp>
        <p:sp>
          <p:nvSpPr>
            <p:cNvPr id="64529" name="Rectangle 12"/>
            <p:cNvSpPr>
              <a:spLocks noChangeArrowheads="1"/>
            </p:cNvSpPr>
            <p:nvPr/>
          </p:nvSpPr>
          <p:spPr bwMode="auto">
            <a:xfrm>
              <a:off x="2190" y="2688"/>
              <a:ext cx="276" cy="4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0" name="Line 13"/>
            <p:cNvSpPr>
              <a:spLocks noChangeShapeType="1"/>
            </p:cNvSpPr>
            <p:nvPr/>
          </p:nvSpPr>
          <p:spPr bwMode="auto">
            <a:xfrm>
              <a:off x="1968" y="2757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1" name="Line 14"/>
            <p:cNvSpPr>
              <a:spLocks noChangeShapeType="1"/>
            </p:cNvSpPr>
            <p:nvPr/>
          </p:nvSpPr>
          <p:spPr bwMode="auto">
            <a:xfrm>
              <a:off x="1968" y="2859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2" name="Line 15"/>
            <p:cNvSpPr>
              <a:spLocks noChangeShapeType="1"/>
            </p:cNvSpPr>
            <p:nvPr/>
          </p:nvSpPr>
          <p:spPr bwMode="auto">
            <a:xfrm>
              <a:off x="1968" y="2997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3" name="Line 16"/>
            <p:cNvSpPr>
              <a:spLocks noChangeShapeType="1"/>
            </p:cNvSpPr>
            <p:nvPr/>
          </p:nvSpPr>
          <p:spPr bwMode="auto">
            <a:xfrm>
              <a:off x="1968" y="3099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4" name="Line 17"/>
            <p:cNvSpPr>
              <a:spLocks noChangeShapeType="1"/>
            </p:cNvSpPr>
            <p:nvPr/>
          </p:nvSpPr>
          <p:spPr bwMode="auto">
            <a:xfrm>
              <a:off x="2466" y="2928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5" name="Text Box 18"/>
            <p:cNvSpPr txBox="1">
              <a:spLocks noChangeArrowheads="1"/>
            </p:cNvSpPr>
            <p:nvPr/>
          </p:nvSpPr>
          <p:spPr bwMode="auto">
            <a:xfrm>
              <a:off x="2208" y="2832"/>
              <a:ext cx="286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latin typeface="Times New Roman" charset="0"/>
                </a:rPr>
                <a:t>LE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864" y="1920"/>
              <a:ext cx="720" cy="480"/>
              <a:chOff x="1008" y="1776"/>
              <a:chExt cx="720" cy="480"/>
            </a:xfrm>
          </p:grpSpPr>
          <p:sp>
            <p:nvSpPr>
              <p:cNvPr id="64699" name="Rectangle 20"/>
              <p:cNvSpPr>
                <a:spLocks noChangeArrowheads="1"/>
              </p:cNvSpPr>
              <p:nvPr/>
            </p:nvSpPr>
            <p:spPr bwMode="auto">
              <a:xfrm>
                <a:off x="1230" y="1776"/>
                <a:ext cx="276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00" name="Line 21"/>
              <p:cNvSpPr>
                <a:spLocks noChangeShapeType="1"/>
              </p:cNvSpPr>
              <p:nvPr/>
            </p:nvSpPr>
            <p:spPr bwMode="auto">
              <a:xfrm>
                <a:off x="1008" y="1845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01" name="Line 22"/>
              <p:cNvSpPr>
                <a:spLocks noChangeShapeType="1"/>
              </p:cNvSpPr>
              <p:nvPr/>
            </p:nvSpPr>
            <p:spPr bwMode="auto">
              <a:xfrm>
                <a:off x="1008" y="1947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02" name="Line 23"/>
              <p:cNvSpPr>
                <a:spLocks noChangeShapeType="1"/>
              </p:cNvSpPr>
              <p:nvPr/>
            </p:nvSpPr>
            <p:spPr bwMode="auto">
              <a:xfrm>
                <a:off x="1008" y="2085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03" name="Line 24"/>
              <p:cNvSpPr>
                <a:spLocks noChangeShapeType="1"/>
              </p:cNvSpPr>
              <p:nvPr/>
            </p:nvSpPr>
            <p:spPr bwMode="auto">
              <a:xfrm>
                <a:off x="1008" y="2187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04" name="Line 25"/>
              <p:cNvSpPr>
                <a:spLocks noChangeShapeType="1"/>
              </p:cNvSpPr>
              <p:nvPr/>
            </p:nvSpPr>
            <p:spPr bwMode="auto">
              <a:xfrm>
                <a:off x="1506" y="2016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05" name="Text Box 26"/>
              <p:cNvSpPr txBox="1">
                <a:spLocks noChangeArrowheads="1"/>
              </p:cNvSpPr>
              <p:nvPr/>
            </p:nvSpPr>
            <p:spPr bwMode="auto">
              <a:xfrm>
                <a:off x="1248" y="1920"/>
                <a:ext cx="28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latin typeface="Times New Roman" charset="0"/>
                  </a:rPr>
                  <a:t>LE</a:t>
                </a:r>
              </a:p>
            </p:txBody>
          </p:sp>
        </p:grpSp>
        <p:sp>
          <p:nvSpPr>
            <p:cNvPr id="64537" name="Rectangle 27"/>
            <p:cNvSpPr>
              <a:spLocks noChangeArrowheads="1"/>
            </p:cNvSpPr>
            <p:nvPr/>
          </p:nvSpPr>
          <p:spPr bwMode="auto">
            <a:xfrm>
              <a:off x="2190" y="1920"/>
              <a:ext cx="276" cy="4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8" name="Line 28"/>
            <p:cNvSpPr>
              <a:spLocks noChangeShapeType="1"/>
            </p:cNvSpPr>
            <p:nvPr/>
          </p:nvSpPr>
          <p:spPr bwMode="auto">
            <a:xfrm>
              <a:off x="1968" y="2091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9" name="Line 29"/>
            <p:cNvSpPr>
              <a:spLocks noChangeShapeType="1"/>
            </p:cNvSpPr>
            <p:nvPr/>
          </p:nvSpPr>
          <p:spPr bwMode="auto">
            <a:xfrm>
              <a:off x="1968" y="2229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40" name="Line 30"/>
            <p:cNvSpPr>
              <a:spLocks noChangeShapeType="1"/>
            </p:cNvSpPr>
            <p:nvPr/>
          </p:nvSpPr>
          <p:spPr bwMode="auto">
            <a:xfrm>
              <a:off x="1968" y="2331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41" name="Line 31"/>
            <p:cNvSpPr>
              <a:spLocks noChangeShapeType="1"/>
            </p:cNvSpPr>
            <p:nvPr/>
          </p:nvSpPr>
          <p:spPr bwMode="auto">
            <a:xfrm>
              <a:off x="2466" y="2160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42" name="Text Box 32"/>
            <p:cNvSpPr txBox="1">
              <a:spLocks noChangeArrowheads="1"/>
            </p:cNvSpPr>
            <p:nvPr/>
          </p:nvSpPr>
          <p:spPr bwMode="auto">
            <a:xfrm>
              <a:off x="2208" y="2064"/>
              <a:ext cx="286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latin typeface="Times New Roman" charset="0"/>
                </a:rPr>
                <a:t>LE</a:t>
              </a:r>
            </a:p>
          </p:txBody>
        </p:sp>
        <p:sp>
          <p:nvSpPr>
            <p:cNvPr id="64543" name="Rectangle 33"/>
            <p:cNvSpPr>
              <a:spLocks noChangeArrowheads="1"/>
            </p:cNvSpPr>
            <p:nvPr/>
          </p:nvSpPr>
          <p:spPr bwMode="auto">
            <a:xfrm>
              <a:off x="1086" y="1152"/>
              <a:ext cx="276" cy="4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44" name="Line 34"/>
            <p:cNvSpPr>
              <a:spLocks noChangeShapeType="1"/>
            </p:cNvSpPr>
            <p:nvPr/>
          </p:nvSpPr>
          <p:spPr bwMode="auto">
            <a:xfrm>
              <a:off x="864" y="1221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45" name="Line 35"/>
            <p:cNvSpPr>
              <a:spLocks noChangeShapeType="1"/>
            </p:cNvSpPr>
            <p:nvPr/>
          </p:nvSpPr>
          <p:spPr bwMode="auto">
            <a:xfrm>
              <a:off x="864" y="1323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46" name="Line 36"/>
            <p:cNvSpPr>
              <a:spLocks noChangeShapeType="1"/>
            </p:cNvSpPr>
            <p:nvPr/>
          </p:nvSpPr>
          <p:spPr bwMode="auto">
            <a:xfrm>
              <a:off x="864" y="1461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47" name="Line 37"/>
            <p:cNvSpPr>
              <a:spLocks noChangeShapeType="1"/>
            </p:cNvSpPr>
            <p:nvPr/>
          </p:nvSpPr>
          <p:spPr bwMode="auto">
            <a:xfrm>
              <a:off x="864" y="1563"/>
              <a:ext cx="2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48" name="Line 38"/>
            <p:cNvSpPr>
              <a:spLocks noChangeShapeType="1"/>
            </p:cNvSpPr>
            <p:nvPr/>
          </p:nvSpPr>
          <p:spPr bwMode="auto">
            <a:xfrm>
              <a:off x="1362" y="1392"/>
              <a:ext cx="31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49" name="Text Box 39"/>
            <p:cNvSpPr txBox="1">
              <a:spLocks noChangeArrowheads="1"/>
            </p:cNvSpPr>
            <p:nvPr/>
          </p:nvSpPr>
          <p:spPr bwMode="auto">
            <a:xfrm>
              <a:off x="1104" y="1296"/>
              <a:ext cx="286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latin typeface="Times New Roman" charset="0"/>
                </a:rPr>
                <a:t>LE</a:t>
              </a:r>
            </a:p>
          </p:txBody>
        </p:sp>
        <p:grpSp>
          <p:nvGrpSpPr>
            <p:cNvPr id="4" name="Group 40"/>
            <p:cNvGrpSpPr>
              <a:grpSpLocks/>
            </p:cNvGrpSpPr>
            <p:nvPr/>
          </p:nvGrpSpPr>
          <p:grpSpPr bwMode="auto">
            <a:xfrm>
              <a:off x="1968" y="1152"/>
              <a:ext cx="720" cy="480"/>
              <a:chOff x="1008" y="1776"/>
              <a:chExt cx="720" cy="480"/>
            </a:xfrm>
          </p:grpSpPr>
          <p:sp>
            <p:nvSpPr>
              <p:cNvPr id="64692" name="Rectangle 41"/>
              <p:cNvSpPr>
                <a:spLocks noChangeArrowheads="1"/>
              </p:cNvSpPr>
              <p:nvPr/>
            </p:nvSpPr>
            <p:spPr bwMode="auto">
              <a:xfrm>
                <a:off x="1230" y="1776"/>
                <a:ext cx="276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93" name="Line 42"/>
              <p:cNvSpPr>
                <a:spLocks noChangeShapeType="1"/>
              </p:cNvSpPr>
              <p:nvPr/>
            </p:nvSpPr>
            <p:spPr bwMode="auto">
              <a:xfrm>
                <a:off x="1008" y="1845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94" name="Line 43"/>
              <p:cNvSpPr>
                <a:spLocks noChangeShapeType="1"/>
              </p:cNvSpPr>
              <p:nvPr/>
            </p:nvSpPr>
            <p:spPr bwMode="auto">
              <a:xfrm>
                <a:off x="1008" y="1947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95" name="Line 44"/>
              <p:cNvSpPr>
                <a:spLocks noChangeShapeType="1"/>
              </p:cNvSpPr>
              <p:nvPr/>
            </p:nvSpPr>
            <p:spPr bwMode="auto">
              <a:xfrm>
                <a:off x="1008" y="2085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96" name="Line 45"/>
              <p:cNvSpPr>
                <a:spLocks noChangeShapeType="1"/>
              </p:cNvSpPr>
              <p:nvPr/>
            </p:nvSpPr>
            <p:spPr bwMode="auto">
              <a:xfrm>
                <a:off x="1008" y="2187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97" name="Line 46"/>
              <p:cNvSpPr>
                <a:spLocks noChangeShapeType="1"/>
              </p:cNvSpPr>
              <p:nvPr/>
            </p:nvSpPr>
            <p:spPr bwMode="auto">
              <a:xfrm>
                <a:off x="1506" y="2016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98" name="Text Box 47"/>
              <p:cNvSpPr txBox="1">
                <a:spLocks noChangeArrowheads="1"/>
              </p:cNvSpPr>
              <p:nvPr/>
            </p:nvSpPr>
            <p:spPr bwMode="auto">
              <a:xfrm>
                <a:off x="1248" y="1920"/>
                <a:ext cx="28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latin typeface="Times New Roman" charset="0"/>
                  </a:rPr>
                  <a:t>LE</a:t>
                </a:r>
              </a:p>
            </p:txBody>
          </p:sp>
        </p:grpSp>
        <p:sp>
          <p:nvSpPr>
            <p:cNvPr id="64551" name="Line 48"/>
            <p:cNvSpPr>
              <a:spLocks noChangeShapeType="1"/>
            </p:cNvSpPr>
            <p:nvPr/>
          </p:nvSpPr>
          <p:spPr bwMode="auto">
            <a:xfrm>
              <a:off x="864" y="1728"/>
              <a:ext cx="38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2" name="Line 49"/>
            <p:cNvSpPr>
              <a:spLocks noChangeShapeType="1"/>
            </p:cNvSpPr>
            <p:nvPr/>
          </p:nvSpPr>
          <p:spPr bwMode="auto">
            <a:xfrm>
              <a:off x="864" y="1824"/>
              <a:ext cx="38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3" name="Line 50"/>
            <p:cNvSpPr>
              <a:spLocks noChangeShapeType="1"/>
            </p:cNvSpPr>
            <p:nvPr/>
          </p:nvSpPr>
          <p:spPr bwMode="auto">
            <a:xfrm>
              <a:off x="864" y="2496"/>
              <a:ext cx="38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4" name="Line 51"/>
            <p:cNvSpPr>
              <a:spLocks noChangeShapeType="1"/>
            </p:cNvSpPr>
            <p:nvPr/>
          </p:nvSpPr>
          <p:spPr bwMode="auto">
            <a:xfrm>
              <a:off x="864" y="2592"/>
              <a:ext cx="38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5" name="Line 52"/>
            <p:cNvSpPr>
              <a:spLocks noChangeShapeType="1"/>
            </p:cNvSpPr>
            <p:nvPr/>
          </p:nvSpPr>
          <p:spPr bwMode="auto">
            <a:xfrm>
              <a:off x="1680" y="1152"/>
              <a:ext cx="0" cy="20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56" name="Line 53"/>
            <p:cNvSpPr>
              <a:spLocks noChangeShapeType="1"/>
            </p:cNvSpPr>
            <p:nvPr/>
          </p:nvSpPr>
          <p:spPr bwMode="auto">
            <a:xfrm>
              <a:off x="1776" y="1152"/>
              <a:ext cx="0" cy="20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54"/>
            <p:cNvGrpSpPr>
              <a:grpSpLocks/>
            </p:cNvGrpSpPr>
            <p:nvPr/>
          </p:nvGrpSpPr>
          <p:grpSpPr bwMode="auto">
            <a:xfrm>
              <a:off x="2784" y="1152"/>
              <a:ext cx="2016" cy="2016"/>
              <a:chOff x="2736" y="1152"/>
              <a:chExt cx="2016" cy="2016"/>
            </a:xfrm>
          </p:grpSpPr>
          <p:sp>
            <p:nvSpPr>
              <p:cNvPr id="64644" name="Rectangle 55"/>
              <p:cNvSpPr>
                <a:spLocks noChangeArrowheads="1"/>
              </p:cNvSpPr>
              <p:nvPr/>
            </p:nvSpPr>
            <p:spPr bwMode="auto">
              <a:xfrm>
                <a:off x="3150" y="1152"/>
                <a:ext cx="276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45" name="Line 56"/>
              <p:cNvSpPr>
                <a:spLocks noChangeShapeType="1"/>
              </p:cNvSpPr>
              <p:nvPr/>
            </p:nvSpPr>
            <p:spPr bwMode="auto">
              <a:xfrm>
                <a:off x="2928" y="1221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46" name="Line 57"/>
              <p:cNvSpPr>
                <a:spLocks noChangeShapeType="1"/>
              </p:cNvSpPr>
              <p:nvPr/>
            </p:nvSpPr>
            <p:spPr bwMode="auto">
              <a:xfrm>
                <a:off x="2928" y="1323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47" name="Line 58"/>
              <p:cNvSpPr>
                <a:spLocks noChangeShapeType="1"/>
              </p:cNvSpPr>
              <p:nvPr/>
            </p:nvSpPr>
            <p:spPr bwMode="auto">
              <a:xfrm>
                <a:off x="2928" y="1461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48" name="Line 59"/>
              <p:cNvSpPr>
                <a:spLocks noChangeShapeType="1"/>
              </p:cNvSpPr>
              <p:nvPr/>
            </p:nvSpPr>
            <p:spPr bwMode="auto">
              <a:xfrm>
                <a:off x="2928" y="1563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49" name="Line 60"/>
              <p:cNvSpPr>
                <a:spLocks noChangeShapeType="1"/>
              </p:cNvSpPr>
              <p:nvPr/>
            </p:nvSpPr>
            <p:spPr bwMode="auto">
              <a:xfrm>
                <a:off x="3426" y="1392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50" name="Text Box 61"/>
              <p:cNvSpPr txBox="1">
                <a:spLocks noChangeArrowheads="1"/>
              </p:cNvSpPr>
              <p:nvPr/>
            </p:nvSpPr>
            <p:spPr bwMode="auto">
              <a:xfrm>
                <a:off x="3168" y="1296"/>
                <a:ext cx="28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latin typeface="Times New Roman" charset="0"/>
                  </a:rPr>
                  <a:t>LE</a:t>
                </a:r>
              </a:p>
            </p:txBody>
          </p:sp>
          <p:sp>
            <p:nvSpPr>
              <p:cNvPr id="64651" name="Rectangle 62"/>
              <p:cNvSpPr>
                <a:spLocks noChangeArrowheads="1"/>
              </p:cNvSpPr>
              <p:nvPr/>
            </p:nvSpPr>
            <p:spPr bwMode="auto">
              <a:xfrm>
                <a:off x="4254" y="1152"/>
                <a:ext cx="276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52" name="Line 63"/>
              <p:cNvSpPr>
                <a:spLocks noChangeShapeType="1"/>
              </p:cNvSpPr>
              <p:nvPr/>
            </p:nvSpPr>
            <p:spPr bwMode="auto">
              <a:xfrm>
                <a:off x="4032" y="1221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53" name="Line 64"/>
              <p:cNvSpPr>
                <a:spLocks noChangeShapeType="1"/>
              </p:cNvSpPr>
              <p:nvPr/>
            </p:nvSpPr>
            <p:spPr bwMode="auto">
              <a:xfrm>
                <a:off x="4032" y="1323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54" name="Line 65"/>
              <p:cNvSpPr>
                <a:spLocks noChangeShapeType="1"/>
              </p:cNvSpPr>
              <p:nvPr/>
            </p:nvSpPr>
            <p:spPr bwMode="auto">
              <a:xfrm>
                <a:off x="4032" y="1461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55" name="Line 66"/>
              <p:cNvSpPr>
                <a:spLocks noChangeShapeType="1"/>
              </p:cNvSpPr>
              <p:nvPr/>
            </p:nvSpPr>
            <p:spPr bwMode="auto">
              <a:xfrm>
                <a:off x="4032" y="1563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56" name="Line 67"/>
              <p:cNvSpPr>
                <a:spLocks noChangeShapeType="1"/>
              </p:cNvSpPr>
              <p:nvPr/>
            </p:nvSpPr>
            <p:spPr bwMode="auto">
              <a:xfrm>
                <a:off x="4530" y="1392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57" name="Text Box 68"/>
              <p:cNvSpPr txBox="1">
                <a:spLocks noChangeArrowheads="1"/>
              </p:cNvSpPr>
              <p:nvPr/>
            </p:nvSpPr>
            <p:spPr bwMode="auto">
              <a:xfrm>
                <a:off x="4272" y="1296"/>
                <a:ext cx="28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latin typeface="Times New Roman" charset="0"/>
                  </a:rPr>
                  <a:t>LE</a:t>
                </a:r>
              </a:p>
            </p:txBody>
          </p:sp>
          <p:sp>
            <p:nvSpPr>
              <p:cNvPr id="64658" name="Line 69"/>
              <p:cNvSpPr>
                <a:spLocks noChangeShapeType="1"/>
              </p:cNvSpPr>
              <p:nvPr/>
            </p:nvSpPr>
            <p:spPr bwMode="auto">
              <a:xfrm>
                <a:off x="2736" y="1152"/>
                <a:ext cx="0" cy="20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59" name="Line 70"/>
              <p:cNvSpPr>
                <a:spLocks noChangeShapeType="1"/>
              </p:cNvSpPr>
              <p:nvPr/>
            </p:nvSpPr>
            <p:spPr bwMode="auto">
              <a:xfrm>
                <a:off x="2832" y="1152"/>
                <a:ext cx="0" cy="20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60" name="Rectangle 71"/>
              <p:cNvSpPr>
                <a:spLocks noChangeArrowheads="1"/>
              </p:cNvSpPr>
              <p:nvPr/>
            </p:nvSpPr>
            <p:spPr bwMode="auto">
              <a:xfrm>
                <a:off x="3150" y="2688"/>
                <a:ext cx="276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61" name="Line 72"/>
              <p:cNvSpPr>
                <a:spLocks noChangeShapeType="1"/>
              </p:cNvSpPr>
              <p:nvPr/>
            </p:nvSpPr>
            <p:spPr bwMode="auto">
              <a:xfrm>
                <a:off x="2928" y="2757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62" name="Line 73"/>
              <p:cNvSpPr>
                <a:spLocks noChangeShapeType="1"/>
              </p:cNvSpPr>
              <p:nvPr/>
            </p:nvSpPr>
            <p:spPr bwMode="auto">
              <a:xfrm>
                <a:off x="2928" y="2859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63" name="Line 74"/>
              <p:cNvSpPr>
                <a:spLocks noChangeShapeType="1"/>
              </p:cNvSpPr>
              <p:nvPr/>
            </p:nvSpPr>
            <p:spPr bwMode="auto">
              <a:xfrm>
                <a:off x="2928" y="2997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64" name="Line 75"/>
              <p:cNvSpPr>
                <a:spLocks noChangeShapeType="1"/>
              </p:cNvSpPr>
              <p:nvPr/>
            </p:nvSpPr>
            <p:spPr bwMode="auto">
              <a:xfrm>
                <a:off x="2928" y="3099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65" name="Line 76"/>
              <p:cNvSpPr>
                <a:spLocks noChangeShapeType="1"/>
              </p:cNvSpPr>
              <p:nvPr/>
            </p:nvSpPr>
            <p:spPr bwMode="auto">
              <a:xfrm>
                <a:off x="3426" y="2928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66" name="Text Box 77"/>
              <p:cNvSpPr txBox="1">
                <a:spLocks noChangeArrowheads="1"/>
              </p:cNvSpPr>
              <p:nvPr/>
            </p:nvSpPr>
            <p:spPr bwMode="auto">
              <a:xfrm>
                <a:off x="3168" y="2832"/>
                <a:ext cx="28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latin typeface="Times New Roman" charset="0"/>
                  </a:rPr>
                  <a:t>LE</a:t>
                </a:r>
              </a:p>
            </p:txBody>
          </p:sp>
          <p:sp>
            <p:nvSpPr>
              <p:cNvPr id="64667" name="Rectangle 78"/>
              <p:cNvSpPr>
                <a:spLocks noChangeArrowheads="1"/>
              </p:cNvSpPr>
              <p:nvPr/>
            </p:nvSpPr>
            <p:spPr bwMode="auto">
              <a:xfrm>
                <a:off x="4254" y="2688"/>
                <a:ext cx="276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68" name="Line 79"/>
              <p:cNvSpPr>
                <a:spLocks noChangeShapeType="1"/>
              </p:cNvSpPr>
              <p:nvPr/>
            </p:nvSpPr>
            <p:spPr bwMode="auto">
              <a:xfrm>
                <a:off x="4032" y="2757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69" name="Line 80"/>
              <p:cNvSpPr>
                <a:spLocks noChangeShapeType="1"/>
              </p:cNvSpPr>
              <p:nvPr/>
            </p:nvSpPr>
            <p:spPr bwMode="auto">
              <a:xfrm>
                <a:off x="4032" y="2859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70" name="Line 81"/>
              <p:cNvSpPr>
                <a:spLocks noChangeShapeType="1"/>
              </p:cNvSpPr>
              <p:nvPr/>
            </p:nvSpPr>
            <p:spPr bwMode="auto">
              <a:xfrm>
                <a:off x="4032" y="2997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71" name="Line 82"/>
              <p:cNvSpPr>
                <a:spLocks noChangeShapeType="1"/>
              </p:cNvSpPr>
              <p:nvPr/>
            </p:nvSpPr>
            <p:spPr bwMode="auto">
              <a:xfrm>
                <a:off x="4032" y="3099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72" name="Line 83"/>
              <p:cNvSpPr>
                <a:spLocks noChangeShapeType="1"/>
              </p:cNvSpPr>
              <p:nvPr/>
            </p:nvSpPr>
            <p:spPr bwMode="auto">
              <a:xfrm>
                <a:off x="4530" y="2928"/>
                <a:ext cx="2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73" name="Text Box 84"/>
              <p:cNvSpPr txBox="1">
                <a:spLocks noChangeArrowheads="1"/>
              </p:cNvSpPr>
              <p:nvPr/>
            </p:nvSpPr>
            <p:spPr bwMode="auto">
              <a:xfrm>
                <a:off x="4272" y="2832"/>
                <a:ext cx="28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>
                    <a:latin typeface="Times New Roman" charset="0"/>
                  </a:rPr>
                  <a:t>LE</a:t>
                </a:r>
              </a:p>
            </p:txBody>
          </p:sp>
          <p:grpSp>
            <p:nvGrpSpPr>
              <p:cNvPr id="6" name="Group 85"/>
              <p:cNvGrpSpPr>
                <a:grpSpLocks/>
              </p:cNvGrpSpPr>
              <p:nvPr/>
            </p:nvGrpSpPr>
            <p:grpSpPr bwMode="auto">
              <a:xfrm>
                <a:off x="2928" y="1920"/>
                <a:ext cx="720" cy="480"/>
                <a:chOff x="1008" y="1776"/>
                <a:chExt cx="720" cy="480"/>
              </a:xfrm>
            </p:grpSpPr>
            <p:sp>
              <p:nvSpPr>
                <p:cNvPr id="64685" name="Rectangle 86"/>
                <p:cNvSpPr>
                  <a:spLocks noChangeArrowheads="1"/>
                </p:cNvSpPr>
                <p:nvPr/>
              </p:nvSpPr>
              <p:spPr bwMode="auto">
                <a:xfrm>
                  <a:off x="1230" y="1776"/>
                  <a:ext cx="276" cy="48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86" name="Line 87"/>
                <p:cNvSpPr>
                  <a:spLocks noChangeShapeType="1"/>
                </p:cNvSpPr>
                <p:nvPr/>
              </p:nvSpPr>
              <p:spPr bwMode="auto">
                <a:xfrm>
                  <a:off x="1008" y="1845"/>
                  <a:ext cx="22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87" name="Line 88"/>
                <p:cNvSpPr>
                  <a:spLocks noChangeShapeType="1"/>
                </p:cNvSpPr>
                <p:nvPr/>
              </p:nvSpPr>
              <p:spPr bwMode="auto">
                <a:xfrm>
                  <a:off x="1008" y="1947"/>
                  <a:ext cx="22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88" name="Line 89"/>
                <p:cNvSpPr>
                  <a:spLocks noChangeShapeType="1"/>
                </p:cNvSpPr>
                <p:nvPr/>
              </p:nvSpPr>
              <p:spPr bwMode="auto">
                <a:xfrm>
                  <a:off x="1008" y="2085"/>
                  <a:ext cx="22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89" name="Line 90"/>
                <p:cNvSpPr>
                  <a:spLocks noChangeShapeType="1"/>
                </p:cNvSpPr>
                <p:nvPr/>
              </p:nvSpPr>
              <p:spPr bwMode="auto">
                <a:xfrm>
                  <a:off x="1008" y="2187"/>
                  <a:ext cx="22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90" name="Line 91"/>
                <p:cNvSpPr>
                  <a:spLocks noChangeShapeType="1"/>
                </p:cNvSpPr>
                <p:nvPr/>
              </p:nvSpPr>
              <p:spPr bwMode="auto">
                <a:xfrm>
                  <a:off x="1506" y="2016"/>
                  <a:ext cx="22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91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1248" y="1920"/>
                  <a:ext cx="286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b="1">
                      <a:latin typeface="Times New Roman" charset="0"/>
                    </a:rPr>
                    <a:t>LE</a:t>
                  </a:r>
                </a:p>
              </p:txBody>
            </p:sp>
          </p:grpSp>
          <p:grpSp>
            <p:nvGrpSpPr>
              <p:cNvPr id="7" name="Group 93"/>
              <p:cNvGrpSpPr>
                <a:grpSpLocks/>
              </p:cNvGrpSpPr>
              <p:nvPr/>
            </p:nvGrpSpPr>
            <p:grpSpPr bwMode="auto">
              <a:xfrm>
                <a:off x="4032" y="1920"/>
                <a:ext cx="720" cy="480"/>
                <a:chOff x="1008" y="1776"/>
                <a:chExt cx="720" cy="480"/>
              </a:xfrm>
            </p:grpSpPr>
            <p:sp>
              <p:nvSpPr>
                <p:cNvPr id="64678" name="Rectangle 94"/>
                <p:cNvSpPr>
                  <a:spLocks noChangeArrowheads="1"/>
                </p:cNvSpPr>
                <p:nvPr/>
              </p:nvSpPr>
              <p:spPr bwMode="auto">
                <a:xfrm>
                  <a:off x="1230" y="1776"/>
                  <a:ext cx="276" cy="48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79" name="Line 95"/>
                <p:cNvSpPr>
                  <a:spLocks noChangeShapeType="1"/>
                </p:cNvSpPr>
                <p:nvPr/>
              </p:nvSpPr>
              <p:spPr bwMode="auto">
                <a:xfrm>
                  <a:off x="1008" y="1845"/>
                  <a:ext cx="22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80" name="Line 96"/>
                <p:cNvSpPr>
                  <a:spLocks noChangeShapeType="1"/>
                </p:cNvSpPr>
                <p:nvPr/>
              </p:nvSpPr>
              <p:spPr bwMode="auto">
                <a:xfrm>
                  <a:off x="1008" y="1947"/>
                  <a:ext cx="22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81" name="Line 97"/>
                <p:cNvSpPr>
                  <a:spLocks noChangeShapeType="1"/>
                </p:cNvSpPr>
                <p:nvPr/>
              </p:nvSpPr>
              <p:spPr bwMode="auto">
                <a:xfrm>
                  <a:off x="1008" y="2085"/>
                  <a:ext cx="22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82" name="Line 98"/>
                <p:cNvSpPr>
                  <a:spLocks noChangeShapeType="1"/>
                </p:cNvSpPr>
                <p:nvPr/>
              </p:nvSpPr>
              <p:spPr bwMode="auto">
                <a:xfrm>
                  <a:off x="1008" y="2187"/>
                  <a:ext cx="22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83" name="Line 99"/>
                <p:cNvSpPr>
                  <a:spLocks noChangeShapeType="1"/>
                </p:cNvSpPr>
                <p:nvPr/>
              </p:nvSpPr>
              <p:spPr bwMode="auto">
                <a:xfrm>
                  <a:off x="1506" y="2016"/>
                  <a:ext cx="22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84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1248" y="1920"/>
                  <a:ext cx="286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b="1">
                      <a:latin typeface="Times New Roman" charset="0"/>
                    </a:rPr>
                    <a:t>LE</a:t>
                  </a:r>
                </a:p>
              </p:txBody>
            </p:sp>
          </p:grpSp>
          <p:sp>
            <p:nvSpPr>
              <p:cNvPr id="64676" name="Line 101"/>
              <p:cNvSpPr>
                <a:spLocks noChangeShapeType="1"/>
              </p:cNvSpPr>
              <p:nvPr/>
            </p:nvSpPr>
            <p:spPr bwMode="auto">
              <a:xfrm>
                <a:off x="3792" y="1152"/>
                <a:ext cx="0" cy="20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77" name="Line 102"/>
              <p:cNvSpPr>
                <a:spLocks noChangeShapeType="1"/>
              </p:cNvSpPr>
              <p:nvPr/>
            </p:nvSpPr>
            <p:spPr bwMode="auto">
              <a:xfrm>
                <a:off x="3888" y="1152"/>
                <a:ext cx="0" cy="20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103"/>
            <p:cNvGrpSpPr>
              <a:grpSpLocks/>
            </p:cNvGrpSpPr>
            <p:nvPr/>
          </p:nvGrpSpPr>
          <p:grpSpPr bwMode="auto">
            <a:xfrm>
              <a:off x="1654" y="1700"/>
              <a:ext cx="145" cy="147"/>
              <a:chOff x="1654" y="1700"/>
              <a:chExt cx="145" cy="147"/>
            </a:xfrm>
          </p:grpSpPr>
          <p:grpSp>
            <p:nvGrpSpPr>
              <p:cNvPr id="9" name="Group 104"/>
              <p:cNvGrpSpPr>
                <a:grpSpLocks/>
              </p:cNvGrpSpPr>
              <p:nvPr/>
            </p:nvGrpSpPr>
            <p:grpSpPr bwMode="auto">
              <a:xfrm>
                <a:off x="1654" y="1700"/>
                <a:ext cx="48" cy="48"/>
                <a:chOff x="576" y="2064"/>
                <a:chExt cx="48" cy="48"/>
              </a:xfrm>
            </p:grpSpPr>
            <p:sp>
              <p:nvSpPr>
                <p:cNvPr id="64642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43" name="Line 106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07"/>
              <p:cNvGrpSpPr>
                <a:grpSpLocks/>
              </p:cNvGrpSpPr>
              <p:nvPr/>
            </p:nvGrpSpPr>
            <p:grpSpPr bwMode="auto">
              <a:xfrm>
                <a:off x="1750" y="1796"/>
                <a:ext cx="48" cy="48"/>
                <a:chOff x="576" y="2064"/>
                <a:chExt cx="48" cy="48"/>
              </a:xfrm>
            </p:grpSpPr>
            <p:sp>
              <p:nvSpPr>
                <p:cNvPr id="64640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41" name="Line 109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10"/>
              <p:cNvGrpSpPr>
                <a:grpSpLocks/>
              </p:cNvGrpSpPr>
              <p:nvPr/>
            </p:nvGrpSpPr>
            <p:grpSpPr bwMode="auto">
              <a:xfrm>
                <a:off x="1751" y="1703"/>
                <a:ext cx="48" cy="48"/>
                <a:chOff x="576" y="2064"/>
                <a:chExt cx="48" cy="48"/>
              </a:xfrm>
            </p:grpSpPr>
            <p:sp>
              <p:nvSpPr>
                <p:cNvPr id="64638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39" name="Line 112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3"/>
              <p:cNvGrpSpPr>
                <a:grpSpLocks/>
              </p:cNvGrpSpPr>
              <p:nvPr/>
            </p:nvGrpSpPr>
            <p:grpSpPr bwMode="auto">
              <a:xfrm>
                <a:off x="1654" y="1799"/>
                <a:ext cx="48" cy="48"/>
                <a:chOff x="576" y="2064"/>
                <a:chExt cx="48" cy="48"/>
              </a:xfrm>
            </p:grpSpPr>
            <p:sp>
              <p:nvSpPr>
                <p:cNvPr id="64636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37" name="Line 115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16"/>
            <p:cNvGrpSpPr>
              <a:grpSpLocks/>
            </p:cNvGrpSpPr>
            <p:nvPr/>
          </p:nvGrpSpPr>
          <p:grpSpPr bwMode="auto">
            <a:xfrm>
              <a:off x="1658" y="1368"/>
              <a:ext cx="48" cy="48"/>
              <a:chOff x="576" y="2064"/>
              <a:chExt cx="48" cy="48"/>
            </a:xfrm>
          </p:grpSpPr>
          <p:sp>
            <p:nvSpPr>
              <p:cNvPr id="64630" name="Line 117"/>
              <p:cNvSpPr>
                <a:spLocks noChangeShapeType="1"/>
              </p:cNvSpPr>
              <p:nvPr/>
            </p:nvSpPr>
            <p:spPr bwMode="auto">
              <a:xfrm flipV="1">
                <a:off x="576" y="2064"/>
                <a:ext cx="48" cy="4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31" name="Line 118"/>
              <p:cNvSpPr>
                <a:spLocks noChangeShapeType="1"/>
              </p:cNvSpPr>
              <p:nvPr/>
            </p:nvSpPr>
            <p:spPr bwMode="auto">
              <a:xfrm>
                <a:off x="576" y="2064"/>
                <a:ext cx="48" cy="4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560" name="Line 119"/>
            <p:cNvSpPr>
              <a:spLocks noChangeShapeType="1"/>
            </p:cNvSpPr>
            <p:nvPr/>
          </p:nvSpPr>
          <p:spPr bwMode="auto">
            <a:xfrm>
              <a:off x="1680" y="1392"/>
              <a:ext cx="0" cy="59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61" name="Line 120"/>
            <p:cNvSpPr>
              <a:spLocks noChangeShapeType="1"/>
            </p:cNvSpPr>
            <p:nvPr/>
          </p:nvSpPr>
          <p:spPr bwMode="auto">
            <a:xfrm>
              <a:off x="1680" y="1984"/>
              <a:ext cx="509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21"/>
            <p:cNvGrpSpPr>
              <a:grpSpLocks/>
            </p:cNvGrpSpPr>
            <p:nvPr/>
          </p:nvGrpSpPr>
          <p:grpSpPr bwMode="auto">
            <a:xfrm>
              <a:off x="1655" y="2467"/>
              <a:ext cx="145" cy="147"/>
              <a:chOff x="1654" y="1700"/>
              <a:chExt cx="145" cy="147"/>
            </a:xfrm>
          </p:grpSpPr>
          <p:grpSp>
            <p:nvGrpSpPr>
              <p:cNvPr id="15" name="Group 122"/>
              <p:cNvGrpSpPr>
                <a:grpSpLocks/>
              </p:cNvGrpSpPr>
              <p:nvPr/>
            </p:nvGrpSpPr>
            <p:grpSpPr bwMode="auto">
              <a:xfrm>
                <a:off x="1654" y="1700"/>
                <a:ext cx="48" cy="48"/>
                <a:chOff x="576" y="2064"/>
                <a:chExt cx="48" cy="48"/>
              </a:xfrm>
            </p:grpSpPr>
            <p:sp>
              <p:nvSpPr>
                <p:cNvPr id="64628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29" name="Line 124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125"/>
              <p:cNvGrpSpPr>
                <a:grpSpLocks/>
              </p:cNvGrpSpPr>
              <p:nvPr/>
            </p:nvGrpSpPr>
            <p:grpSpPr bwMode="auto">
              <a:xfrm>
                <a:off x="1750" y="1796"/>
                <a:ext cx="48" cy="48"/>
                <a:chOff x="576" y="2064"/>
                <a:chExt cx="48" cy="48"/>
              </a:xfrm>
            </p:grpSpPr>
            <p:sp>
              <p:nvSpPr>
                <p:cNvPr id="64626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27" name="Line 127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28"/>
              <p:cNvGrpSpPr>
                <a:grpSpLocks/>
              </p:cNvGrpSpPr>
              <p:nvPr/>
            </p:nvGrpSpPr>
            <p:grpSpPr bwMode="auto">
              <a:xfrm>
                <a:off x="1751" y="1703"/>
                <a:ext cx="48" cy="48"/>
                <a:chOff x="576" y="2064"/>
                <a:chExt cx="48" cy="48"/>
              </a:xfrm>
            </p:grpSpPr>
            <p:sp>
              <p:nvSpPr>
                <p:cNvPr id="64624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25" name="Line 130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31"/>
              <p:cNvGrpSpPr>
                <a:grpSpLocks/>
              </p:cNvGrpSpPr>
              <p:nvPr/>
            </p:nvGrpSpPr>
            <p:grpSpPr bwMode="auto">
              <a:xfrm>
                <a:off x="1654" y="1799"/>
                <a:ext cx="48" cy="48"/>
                <a:chOff x="576" y="2064"/>
                <a:chExt cx="48" cy="48"/>
              </a:xfrm>
            </p:grpSpPr>
            <p:sp>
              <p:nvSpPr>
                <p:cNvPr id="64622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23" name="Line 133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" name="Group 134"/>
            <p:cNvGrpSpPr>
              <a:grpSpLocks/>
            </p:cNvGrpSpPr>
            <p:nvPr/>
          </p:nvGrpSpPr>
          <p:grpSpPr bwMode="auto">
            <a:xfrm>
              <a:off x="1657" y="1959"/>
              <a:ext cx="48" cy="48"/>
              <a:chOff x="576" y="2064"/>
              <a:chExt cx="48" cy="48"/>
            </a:xfrm>
          </p:grpSpPr>
          <p:sp>
            <p:nvSpPr>
              <p:cNvPr id="64616" name="Line 135"/>
              <p:cNvSpPr>
                <a:spLocks noChangeShapeType="1"/>
              </p:cNvSpPr>
              <p:nvPr/>
            </p:nvSpPr>
            <p:spPr bwMode="auto">
              <a:xfrm flipV="1">
                <a:off x="576" y="2064"/>
                <a:ext cx="48" cy="4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17" name="Line 136"/>
              <p:cNvSpPr>
                <a:spLocks noChangeShapeType="1"/>
              </p:cNvSpPr>
              <p:nvPr/>
            </p:nvSpPr>
            <p:spPr bwMode="auto">
              <a:xfrm>
                <a:off x="576" y="2064"/>
                <a:ext cx="48" cy="4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37"/>
            <p:cNvGrpSpPr>
              <a:grpSpLocks/>
            </p:cNvGrpSpPr>
            <p:nvPr/>
          </p:nvGrpSpPr>
          <p:grpSpPr bwMode="auto">
            <a:xfrm>
              <a:off x="2759" y="2467"/>
              <a:ext cx="145" cy="147"/>
              <a:chOff x="1654" y="1700"/>
              <a:chExt cx="145" cy="147"/>
            </a:xfrm>
          </p:grpSpPr>
          <p:grpSp>
            <p:nvGrpSpPr>
              <p:cNvPr id="21" name="Group 138"/>
              <p:cNvGrpSpPr>
                <a:grpSpLocks/>
              </p:cNvGrpSpPr>
              <p:nvPr/>
            </p:nvGrpSpPr>
            <p:grpSpPr bwMode="auto">
              <a:xfrm>
                <a:off x="1654" y="1700"/>
                <a:ext cx="48" cy="48"/>
                <a:chOff x="576" y="2064"/>
                <a:chExt cx="48" cy="48"/>
              </a:xfrm>
            </p:grpSpPr>
            <p:sp>
              <p:nvSpPr>
                <p:cNvPr id="64614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15" name="Line 140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141"/>
              <p:cNvGrpSpPr>
                <a:grpSpLocks/>
              </p:cNvGrpSpPr>
              <p:nvPr/>
            </p:nvGrpSpPr>
            <p:grpSpPr bwMode="auto">
              <a:xfrm>
                <a:off x="1750" y="1796"/>
                <a:ext cx="48" cy="48"/>
                <a:chOff x="576" y="2064"/>
                <a:chExt cx="48" cy="48"/>
              </a:xfrm>
            </p:grpSpPr>
            <p:sp>
              <p:nvSpPr>
                <p:cNvPr id="64612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13" name="Line 143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144"/>
              <p:cNvGrpSpPr>
                <a:grpSpLocks/>
              </p:cNvGrpSpPr>
              <p:nvPr/>
            </p:nvGrpSpPr>
            <p:grpSpPr bwMode="auto">
              <a:xfrm>
                <a:off x="1751" y="1703"/>
                <a:ext cx="48" cy="48"/>
                <a:chOff x="576" y="2064"/>
                <a:chExt cx="48" cy="48"/>
              </a:xfrm>
            </p:grpSpPr>
            <p:sp>
              <p:nvSpPr>
                <p:cNvPr id="64610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11" name="Line 146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147"/>
              <p:cNvGrpSpPr>
                <a:grpSpLocks/>
              </p:cNvGrpSpPr>
              <p:nvPr/>
            </p:nvGrpSpPr>
            <p:grpSpPr bwMode="auto">
              <a:xfrm>
                <a:off x="1654" y="1799"/>
                <a:ext cx="48" cy="48"/>
                <a:chOff x="576" y="2064"/>
                <a:chExt cx="48" cy="48"/>
              </a:xfrm>
            </p:grpSpPr>
            <p:sp>
              <p:nvSpPr>
                <p:cNvPr id="64608" name="Line 148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09" name="Line 149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5" name="Group 150"/>
            <p:cNvGrpSpPr>
              <a:grpSpLocks/>
            </p:cNvGrpSpPr>
            <p:nvPr/>
          </p:nvGrpSpPr>
          <p:grpSpPr bwMode="auto">
            <a:xfrm>
              <a:off x="2762" y="1699"/>
              <a:ext cx="145" cy="147"/>
              <a:chOff x="1654" y="1700"/>
              <a:chExt cx="145" cy="147"/>
            </a:xfrm>
          </p:grpSpPr>
          <p:grpSp>
            <p:nvGrpSpPr>
              <p:cNvPr id="26" name="Group 151"/>
              <p:cNvGrpSpPr>
                <a:grpSpLocks/>
              </p:cNvGrpSpPr>
              <p:nvPr/>
            </p:nvGrpSpPr>
            <p:grpSpPr bwMode="auto">
              <a:xfrm>
                <a:off x="1654" y="1700"/>
                <a:ext cx="48" cy="48"/>
                <a:chOff x="576" y="2064"/>
                <a:chExt cx="48" cy="48"/>
              </a:xfrm>
            </p:grpSpPr>
            <p:sp>
              <p:nvSpPr>
                <p:cNvPr id="64602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03" name="Line 153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54"/>
              <p:cNvGrpSpPr>
                <a:grpSpLocks/>
              </p:cNvGrpSpPr>
              <p:nvPr/>
            </p:nvGrpSpPr>
            <p:grpSpPr bwMode="auto">
              <a:xfrm>
                <a:off x="1750" y="1796"/>
                <a:ext cx="48" cy="48"/>
                <a:chOff x="576" y="2064"/>
                <a:chExt cx="48" cy="48"/>
              </a:xfrm>
            </p:grpSpPr>
            <p:sp>
              <p:nvSpPr>
                <p:cNvPr id="64600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01" name="Line 156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157"/>
              <p:cNvGrpSpPr>
                <a:grpSpLocks/>
              </p:cNvGrpSpPr>
              <p:nvPr/>
            </p:nvGrpSpPr>
            <p:grpSpPr bwMode="auto">
              <a:xfrm>
                <a:off x="1751" y="1703"/>
                <a:ext cx="48" cy="48"/>
                <a:chOff x="576" y="2064"/>
                <a:chExt cx="48" cy="48"/>
              </a:xfrm>
            </p:grpSpPr>
            <p:sp>
              <p:nvSpPr>
                <p:cNvPr id="64598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99" name="Line 159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160"/>
              <p:cNvGrpSpPr>
                <a:grpSpLocks/>
              </p:cNvGrpSpPr>
              <p:nvPr/>
            </p:nvGrpSpPr>
            <p:grpSpPr bwMode="auto">
              <a:xfrm>
                <a:off x="1654" y="1799"/>
                <a:ext cx="48" cy="48"/>
                <a:chOff x="576" y="2064"/>
                <a:chExt cx="48" cy="48"/>
              </a:xfrm>
            </p:grpSpPr>
            <p:sp>
              <p:nvSpPr>
                <p:cNvPr id="64596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97" name="Line 162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0" name="Group 163"/>
            <p:cNvGrpSpPr>
              <a:grpSpLocks/>
            </p:cNvGrpSpPr>
            <p:nvPr/>
          </p:nvGrpSpPr>
          <p:grpSpPr bwMode="auto">
            <a:xfrm>
              <a:off x="3818" y="1699"/>
              <a:ext cx="145" cy="147"/>
              <a:chOff x="1654" y="1700"/>
              <a:chExt cx="145" cy="147"/>
            </a:xfrm>
          </p:grpSpPr>
          <p:grpSp>
            <p:nvGrpSpPr>
              <p:cNvPr id="31" name="Group 164"/>
              <p:cNvGrpSpPr>
                <a:grpSpLocks/>
              </p:cNvGrpSpPr>
              <p:nvPr/>
            </p:nvGrpSpPr>
            <p:grpSpPr bwMode="auto">
              <a:xfrm>
                <a:off x="1654" y="1700"/>
                <a:ext cx="48" cy="48"/>
                <a:chOff x="576" y="2064"/>
                <a:chExt cx="48" cy="48"/>
              </a:xfrm>
            </p:grpSpPr>
            <p:sp>
              <p:nvSpPr>
                <p:cNvPr id="64590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91" name="Line 166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4512" name="Group 167"/>
              <p:cNvGrpSpPr>
                <a:grpSpLocks/>
              </p:cNvGrpSpPr>
              <p:nvPr/>
            </p:nvGrpSpPr>
            <p:grpSpPr bwMode="auto">
              <a:xfrm>
                <a:off x="1750" y="1796"/>
                <a:ext cx="48" cy="48"/>
                <a:chOff x="576" y="2064"/>
                <a:chExt cx="48" cy="48"/>
              </a:xfrm>
            </p:grpSpPr>
            <p:sp>
              <p:nvSpPr>
                <p:cNvPr id="64588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89" name="Line 169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4513" name="Group 170"/>
              <p:cNvGrpSpPr>
                <a:grpSpLocks/>
              </p:cNvGrpSpPr>
              <p:nvPr/>
            </p:nvGrpSpPr>
            <p:grpSpPr bwMode="auto">
              <a:xfrm>
                <a:off x="1751" y="1703"/>
                <a:ext cx="48" cy="48"/>
                <a:chOff x="576" y="2064"/>
                <a:chExt cx="48" cy="48"/>
              </a:xfrm>
            </p:grpSpPr>
            <p:sp>
              <p:nvSpPr>
                <p:cNvPr id="64586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87" name="Line 172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4516" name="Group 173"/>
              <p:cNvGrpSpPr>
                <a:grpSpLocks/>
              </p:cNvGrpSpPr>
              <p:nvPr/>
            </p:nvGrpSpPr>
            <p:grpSpPr bwMode="auto">
              <a:xfrm>
                <a:off x="1654" y="1799"/>
                <a:ext cx="48" cy="48"/>
                <a:chOff x="576" y="2064"/>
                <a:chExt cx="48" cy="48"/>
              </a:xfrm>
            </p:grpSpPr>
            <p:sp>
              <p:nvSpPr>
                <p:cNvPr id="64584" name="Line 174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85" name="Line 175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4536" name="Group 176"/>
            <p:cNvGrpSpPr>
              <a:grpSpLocks/>
            </p:cNvGrpSpPr>
            <p:nvPr/>
          </p:nvGrpSpPr>
          <p:grpSpPr bwMode="auto">
            <a:xfrm>
              <a:off x="3815" y="2467"/>
              <a:ext cx="145" cy="147"/>
              <a:chOff x="1654" y="1700"/>
              <a:chExt cx="145" cy="147"/>
            </a:xfrm>
          </p:grpSpPr>
          <p:grpSp>
            <p:nvGrpSpPr>
              <p:cNvPr id="64550" name="Group 177"/>
              <p:cNvGrpSpPr>
                <a:grpSpLocks/>
              </p:cNvGrpSpPr>
              <p:nvPr/>
            </p:nvGrpSpPr>
            <p:grpSpPr bwMode="auto">
              <a:xfrm>
                <a:off x="1654" y="1700"/>
                <a:ext cx="48" cy="48"/>
                <a:chOff x="576" y="2064"/>
                <a:chExt cx="48" cy="48"/>
              </a:xfrm>
            </p:grpSpPr>
            <p:sp>
              <p:nvSpPr>
                <p:cNvPr id="64578" name="Line 178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79" name="Line 179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4557" name="Group 180"/>
              <p:cNvGrpSpPr>
                <a:grpSpLocks/>
              </p:cNvGrpSpPr>
              <p:nvPr/>
            </p:nvGrpSpPr>
            <p:grpSpPr bwMode="auto">
              <a:xfrm>
                <a:off x="1750" y="1796"/>
                <a:ext cx="48" cy="48"/>
                <a:chOff x="576" y="2064"/>
                <a:chExt cx="48" cy="48"/>
              </a:xfrm>
            </p:grpSpPr>
            <p:sp>
              <p:nvSpPr>
                <p:cNvPr id="64576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77" name="Line 182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4558" name="Group 183"/>
              <p:cNvGrpSpPr>
                <a:grpSpLocks/>
              </p:cNvGrpSpPr>
              <p:nvPr/>
            </p:nvGrpSpPr>
            <p:grpSpPr bwMode="auto">
              <a:xfrm>
                <a:off x="1751" y="1703"/>
                <a:ext cx="48" cy="48"/>
                <a:chOff x="576" y="2064"/>
                <a:chExt cx="48" cy="48"/>
              </a:xfrm>
            </p:grpSpPr>
            <p:sp>
              <p:nvSpPr>
                <p:cNvPr id="64574" name="Line 184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75" name="Line 185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4559" name="Group 186"/>
              <p:cNvGrpSpPr>
                <a:grpSpLocks/>
              </p:cNvGrpSpPr>
              <p:nvPr/>
            </p:nvGrpSpPr>
            <p:grpSpPr bwMode="auto">
              <a:xfrm>
                <a:off x="1654" y="1799"/>
                <a:ext cx="48" cy="48"/>
                <a:chOff x="576" y="2064"/>
                <a:chExt cx="48" cy="48"/>
              </a:xfrm>
            </p:grpSpPr>
            <p:sp>
              <p:nvSpPr>
                <p:cNvPr id="64572" name="Line 187"/>
                <p:cNvSpPr>
                  <a:spLocks noChangeShapeType="1"/>
                </p:cNvSpPr>
                <p:nvPr/>
              </p:nvSpPr>
              <p:spPr bwMode="auto">
                <a:xfrm flipV="1"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73" name="Line 188"/>
                <p:cNvSpPr>
                  <a:spLocks noChangeShapeType="1"/>
                </p:cNvSpPr>
                <p:nvPr/>
              </p:nvSpPr>
              <p:spPr bwMode="auto">
                <a:xfrm>
                  <a:off x="576" y="2064"/>
                  <a:ext cx="48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4517" name="Text Box 189"/>
          <p:cNvSpPr txBox="1">
            <a:spLocks noChangeArrowheads="1"/>
          </p:cNvSpPr>
          <p:nvPr/>
        </p:nvSpPr>
        <p:spPr bwMode="auto">
          <a:xfrm>
            <a:off x="914400" y="1200150"/>
            <a:ext cx="2559050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Tekton" pitchFamily="34" charset="0"/>
              </a:rPr>
              <a:t>Logic Element</a:t>
            </a:r>
          </a:p>
        </p:txBody>
      </p:sp>
      <p:sp>
        <p:nvSpPr>
          <p:cNvPr id="64518" name="Line 190"/>
          <p:cNvSpPr>
            <a:spLocks noChangeShapeType="1"/>
          </p:cNvSpPr>
          <p:nvPr/>
        </p:nvSpPr>
        <p:spPr bwMode="auto">
          <a:xfrm flipH="1">
            <a:off x="1625600" y="1543050"/>
            <a:ext cx="304800" cy="171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9" name="Text Box 191"/>
          <p:cNvSpPr txBox="1">
            <a:spLocks noChangeArrowheads="1"/>
          </p:cNvSpPr>
          <p:nvPr/>
        </p:nvSpPr>
        <p:spPr bwMode="auto">
          <a:xfrm>
            <a:off x="4267200" y="1143000"/>
            <a:ext cx="1338263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Tekton" pitchFamily="34" charset="0"/>
              </a:rPr>
              <a:t>Tracks</a:t>
            </a:r>
          </a:p>
        </p:txBody>
      </p:sp>
      <p:sp>
        <p:nvSpPr>
          <p:cNvPr id="64520" name="Line 192"/>
          <p:cNvSpPr>
            <a:spLocks noChangeShapeType="1"/>
          </p:cNvSpPr>
          <p:nvPr/>
        </p:nvSpPr>
        <p:spPr bwMode="auto">
          <a:xfrm flipH="1">
            <a:off x="4572000" y="1428750"/>
            <a:ext cx="30480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1" name="Line 193"/>
          <p:cNvSpPr>
            <a:spLocks noChangeShapeType="1"/>
          </p:cNvSpPr>
          <p:nvPr/>
        </p:nvSpPr>
        <p:spPr bwMode="auto">
          <a:xfrm flipH="1">
            <a:off x="4775200" y="1428750"/>
            <a:ext cx="10160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Lookup Table (LUT)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4648200" cy="2895600"/>
          </a:xfrm>
          <a:noFill/>
        </p:spPr>
        <p:txBody>
          <a:bodyPr/>
          <a:lstStyle/>
          <a:p>
            <a:pPr eaLnBrk="1" hangingPunct="1"/>
            <a:r>
              <a:rPr lang="en-US"/>
              <a:t>Program configuration bits for required functionality</a:t>
            </a:r>
          </a:p>
          <a:p>
            <a:pPr eaLnBrk="1" hangingPunct="1"/>
            <a:r>
              <a:rPr lang="en-US"/>
              <a:t>Computes “any” 2-input function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5567363" y="1466850"/>
            <a:ext cx="1600200" cy="198120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60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 flipH="1" flipV="1">
            <a:off x="5029200" y="2135188"/>
            <a:ext cx="538163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 flipH="1" flipV="1">
            <a:off x="5029200" y="2867025"/>
            <a:ext cx="538163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7167563" y="2514600"/>
            <a:ext cx="376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5719763" y="1543050"/>
            <a:ext cx="12763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charset="0"/>
              </a:rPr>
              <a:t>In     Out</a:t>
            </a:r>
          </a:p>
          <a:p>
            <a:r>
              <a:rPr lang="en-US" sz="2400">
                <a:solidFill>
                  <a:schemeClr val="bg1"/>
                </a:solidFill>
                <a:latin typeface="Times New Roman" charset="0"/>
              </a:rPr>
              <a:t>00      0</a:t>
            </a:r>
          </a:p>
          <a:p>
            <a:r>
              <a:rPr lang="en-US" sz="2400">
                <a:solidFill>
                  <a:schemeClr val="bg1"/>
                </a:solidFill>
                <a:latin typeface="Times New Roman" charset="0"/>
              </a:rPr>
              <a:t>01      0</a:t>
            </a:r>
          </a:p>
          <a:p>
            <a:r>
              <a:rPr lang="en-US" sz="2400">
                <a:solidFill>
                  <a:schemeClr val="bg1"/>
                </a:solidFill>
                <a:latin typeface="Times New Roman" charset="0"/>
              </a:rPr>
              <a:t>10      0</a:t>
            </a:r>
          </a:p>
          <a:p>
            <a:r>
              <a:rPr lang="en-US" sz="2400">
                <a:solidFill>
                  <a:schemeClr val="bg1"/>
                </a:solidFill>
                <a:latin typeface="Times New Roman" charset="0"/>
              </a:rPr>
              <a:t>11      1</a:t>
            </a: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5562600" y="1981200"/>
            <a:ext cx="1600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6324600" y="1447800"/>
            <a:ext cx="4763" cy="1981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5715000" y="933450"/>
            <a:ext cx="1311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Times New Roman" charset="0"/>
              </a:rPr>
              <a:t>2-LUT</a:t>
            </a:r>
            <a:endParaRPr lang="en-US" sz="2000">
              <a:latin typeface="Times New Roman" charset="0"/>
            </a:endParaRPr>
          </a:p>
        </p:txBody>
      </p:sp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3527425" y="3844925"/>
            <a:ext cx="381000" cy="381000"/>
            <a:chOff x="288" y="2976"/>
            <a:chExt cx="96" cy="96"/>
          </a:xfrm>
        </p:grpSpPr>
        <p:sp>
          <p:nvSpPr>
            <p:cNvPr id="66603" name="Oval 13"/>
            <p:cNvSpPr>
              <a:spLocks noChangeAspect="1"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04" name="Line 14"/>
            <p:cNvSpPr>
              <a:spLocks noChangeAspect="1"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05" name="Line 15"/>
            <p:cNvSpPr>
              <a:spLocks noChangeAspect="1"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 noChangeAspect="1"/>
          </p:cNvGrpSpPr>
          <p:nvPr/>
        </p:nvGrpSpPr>
        <p:grpSpPr bwMode="auto">
          <a:xfrm>
            <a:off x="3527425" y="4378325"/>
            <a:ext cx="381000" cy="381000"/>
            <a:chOff x="288" y="2976"/>
            <a:chExt cx="96" cy="96"/>
          </a:xfrm>
        </p:grpSpPr>
        <p:sp>
          <p:nvSpPr>
            <p:cNvPr id="66600" name="Oval 17"/>
            <p:cNvSpPr>
              <a:spLocks noChangeAspect="1"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01" name="Line 18"/>
            <p:cNvSpPr>
              <a:spLocks noChangeAspect="1"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02" name="Line 19"/>
            <p:cNvSpPr>
              <a:spLocks noChangeAspect="1"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 noChangeAspect="1"/>
          </p:cNvGrpSpPr>
          <p:nvPr/>
        </p:nvGrpSpPr>
        <p:grpSpPr bwMode="auto">
          <a:xfrm>
            <a:off x="3527425" y="4911725"/>
            <a:ext cx="381000" cy="381000"/>
            <a:chOff x="288" y="2976"/>
            <a:chExt cx="96" cy="96"/>
          </a:xfrm>
        </p:grpSpPr>
        <p:sp>
          <p:nvSpPr>
            <p:cNvPr id="66597" name="Oval 21"/>
            <p:cNvSpPr>
              <a:spLocks noChangeAspect="1"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8" name="Line 22"/>
            <p:cNvSpPr>
              <a:spLocks noChangeAspect="1"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9" name="Line 23"/>
            <p:cNvSpPr>
              <a:spLocks noChangeAspect="1"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3527425" y="5445125"/>
            <a:ext cx="381000" cy="381000"/>
            <a:chOff x="288" y="2976"/>
            <a:chExt cx="96" cy="96"/>
          </a:xfrm>
        </p:grpSpPr>
        <p:sp>
          <p:nvSpPr>
            <p:cNvPr id="66594" name="Oval 25"/>
            <p:cNvSpPr>
              <a:spLocks noChangeAspect="1" noChangeArrowheads="1"/>
            </p:cNvSpPr>
            <p:nvPr/>
          </p:nvSpPr>
          <p:spPr bwMode="auto">
            <a:xfrm>
              <a:off x="288" y="2976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5" name="Line 26"/>
            <p:cNvSpPr>
              <a:spLocks noChangeAspect="1" noChangeShapeType="1"/>
            </p:cNvSpPr>
            <p:nvPr/>
          </p:nvSpPr>
          <p:spPr bwMode="auto">
            <a:xfrm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96" name="Line 27"/>
            <p:cNvSpPr>
              <a:spLocks noChangeAspect="1" noChangeShapeType="1"/>
            </p:cNvSpPr>
            <p:nvPr/>
          </p:nvSpPr>
          <p:spPr bwMode="auto">
            <a:xfrm flipV="1">
              <a:off x="288" y="297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6576" name="Line 28"/>
          <p:cNvSpPr>
            <a:spLocks noChangeShapeType="1"/>
          </p:cNvSpPr>
          <p:nvPr/>
        </p:nvSpPr>
        <p:spPr bwMode="auto">
          <a:xfrm>
            <a:off x="3908425" y="40227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7" name="Line 29"/>
          <p:cNvSpPr>
            <a:spLocks noChangeShapeType="1"/>
          </p:cNvSpPr>
          <p:nvPr/>
        </p:nvSpPr>
        <p:spPr bwMode="auto">
          <a:xfrm>
            <a:off x="3908425" y="45688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8" name="Line 30"/>
          <p:cNvSpPr>
            <a:spLocks noChangeShapeType="1"/>
          </p:cNvSpPr>
          <p:nvPr/>
        </p:nvSpPr>
        <p:spPr bwMode="auto">
          <a:xfrm>
            <a:off x="3908425" y="50895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9" name="Line 31"/>
          <p:cNvSpPr>
            <a:spLocks noChangeShapeType="1"/>
          </p:cNvSpPr>
          <p:nvPr/>
        </p:nvSpPr>
        <p:spPr bwMode="auto">
          <a:xfrm>
            <a:off x="3908425" y="56356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0" name="AutoShape 32"/>
          <p:cNvSpPr>
            <a:spLocks noChangeArrowheads="1"/>
          </p:cNvSpPr>
          <p:nvPr/>
        </p:nvSpPr>
        <p:spPr bwMode="auto">
          <a:xfrm rot="-5400000">
            <a:off x="4479925" y="4457700"/>
            <a:ext cx="2209800" cy="762000"/>
          </a:xfrm>
          <a:prstGeom prst="flowChartManualOperation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1" name="Text Box 33"/>
          <p:cNvSpPr txBox="1">
            <a:spLocks noChangeArrowheads="1"/>
          </p:cNvSpPr>
          <p:nvPr/>
        </p:nvSpPr>
        <p:spPr bwMode="auto">
          <a:xfrm>
            <a:off x="889000" y="3811588"/>
            <a:ext cx="2693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Configuration Bit 0</a:t>
            </a:r>
          </a:p>
        </p:txBody>
      </p:sp>
      <p:sp>
        <p:nvSpPr>
          <p:cNvPr id="66582" name="Text Box 34"/>
          <p:cNvSpPr txBox="1">
            <a:spLocks noChangeArrowheads="1"/>
          </p:cNvSpPr>
          <p:nvPr/>
        </p:nvSpPr>
        <p:spPr bwMode="auto">
          <a:xfrm>
            <a:off x="904875" y="4359275"/>
            <a:ext cx="2693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Configuration Bit 1</a:t>
            </a:r>
          </a:p>
        </p:txBody>
      </p:sp>
      <p:sp>
        <p:nvSpPr>
          <p:cNvPr id="66583" name="Text Box 35"/>
          <p:cNvSpPr txBox="1">
            <a:spLocks noChangeArrowheads="1"/>
          </p:cNvSpPr>
          <p:nvPr/>
        </p:nvSpPr>
        <p:spPr bwMode="auto">
          <a:xfrm>
            <a:off x="882650" y="4878388"/>
            <a:ext cx="2693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Configuration Bit 2</a:t>
            </a:r>
          </a:p>
        </p:txBody>
      </p:sp>
      <p:sp>
        <p:nvSpPr>
          <p:cNvPr id="66584" name="Text Box 36"/>
          <p:cNvSpPr txBox="1">
            <a:spLocks noChangeArrowheads="1"/>
          </p:cNvSpPr>
          <p:nvPr/>
        </p:nvSpPr>
        <p:spPr bwMode="auto">
          <a:xfrm>
            <a:off x="898525" y="5426075"/>
            <a:ext cx="2693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Configuration Bit 3</a:t>
            </a:r>
          </a:p>
        </p:txBody>
      </p:sp>
      <p:sp>
        <p:nvSpPr>
          <p:cNvPr id="66585" name="Line 37"/>
          <p:cNvSpPr>
            <a:spLocks noChangeShapeType="1"/>
          </p:cNvSpPr>
          <p:nvPr/>
        </p:nvSpPr>
        <p:spPr bwMode="auto">
          <a:xfrm>
            <a:off x="5356225" y="5876925"/>
            <a:ext cx="0" cy="40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6" name="Text Box 38"/>
          <p:cNvSpPr txBox="1">
            <a:spLocks noChangeArrowheads="1"/>
          </p:cNvSpPr>
          <p:nvPr/>
        </p:nvSpPr>
        <p:spPr bwMode="auto">
          <a:xfrm>
            <a:off x="5175250" y="62388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A</a:t>
            </a:r>
          </a:p>
        </p:txBody>
      </p:sp>
      <p:sp>
        <p:nvSpPr>
          <p:cNvPr id="66587" name="Text Box 39"/>
          <p:cNvSpPr txBox="1">
            <a:spLocks noChangeArrowheads="1"/>
          </p:cNvSpPr>
          <p:nvPr/>
        </p:nvSpPr>
        <p:spPr bwMode="auto">
          <a:xfrm>
            <a:off x="5584825" y="62388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latin typeface="Arial" charset="0"/>
              </a:rPr>
              <a:t>B</a:t>
            </a:r>
          </a:p>
        </p:txBody>
      </p:sp>
      <p:sp>
        <p:nvSpPr>
          <p:cNvPr id="66588" name="Line 40"/>
          <p:cNvSpPr>
            <a:spLocks noChangeShapeType="1"/>
          </p:cNvSpPr>
          <p:nvPr/>
        </p:nvSpPr>
        <p:spPr bwMode="auto">
          <a:xfrm>
            <a:off x="5965825" y="484822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89" name="Text Box 41"/>
          <p:cNvSpPr txBox="1">
            <a:spLocks noChangeArrowheads="1"/>
          </p:cNvSpPr>
          <p:nvPr/>
        </p:nvSpPr>
        <p:spPr bwMode="auto">
          <a:xfrm>
            <a:off x="6743700" y="4557713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>
                <a:latin typeface="Arial" charset="0"/>
              </a:rPr>
              <a:t>C</a:t>
            </a:r>
          </a:p>
        </p:txBody>
      </p:sp>
      <p:sp>
        <p:nvSpPr>
          <p:cNvPr id="66590" name="Line 42"/>
          <p:cNvSpPr>
            <a:spLocks noChangeShapeType="1"/>
          </p:cNvSpPr>
          <p:nvPr/>
        </p:nvSpPr>
        <p:spPr bwMode="auto">
          <a:xfrm>
            <a:off x="5737225" y="5597525"/>
            <a:ext cx="0" cy="688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91" name="Text Box 43"/>
          <p:cNvSpPr txBox="1">
            <a:spLocks noChangeArrowheads="1"/>
          </p:cNvSpPr>
          <p:nvPr/>
        </p:nvSpPr>
        <p:spPr bwMode="auto">
          <a:xfrm>
            <a:off x="4572000" y="1828800"/>
            <a:ext cx="4619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>
                <a:latin typeface="Tahoma" charset="0"/>
              </a:rPr>
              <a:t>A</a:t>
            </a:r>
          </a:p>
        </p:txBody>
      </p:sp>
      <p:sp>
        <p:nvSpPr>
          <p:cNvPr id="66592" name="Text Box 44"/>
          <p:cNvSpPr txBox="1">
            <a:spLocks noChangeArrowheads="1"/>
          </p:cNvSpPr>
          <p:nvPr/>
        </p:nvSpPr>
        <p:spPr bwMode="auto">
          <a:xfrm>
            <a:off x="4576763" y="2578100"/>
            <a:ext cx="46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>
                <a:latin typeface="Tahoma" charset="0"/>
              </a:rPr>
              <a:t>B</a:t>
            </a:r>
          </a:p>
        </p:txBody>
      </p:sp>
      <p:sp>
        <p:nvSpPr>
          <p:cNvPr id="66593" name="Text Box 45"/>
          <p:cNvSpPr txBox="1">
            <a:spLocks noChangeArrowheads="1"/>
          </p:cNvSpPr>
          <p:nvPr/>
        </p:nvSpPr>
        <p:spPr bwMode="auto">
          <a:xfrm>
            <a:off x="7543800" y="22098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>
                <a:latin typeface="Tahoma" charset="0"/>
              </a:rPr>
              <a:t>C=A</a:t>
            </a:r>
            <a:r>
              <a:rPr lang="en-US" sz="2000" b="1">
                <a:latin typeface="Tahoma" charset="0"/>
              </a:rPr>
              <a:t> </a:t>
            </a:r>
            <a:r>
              <a:rPr lang="en-US" sz="3200" b="1">
                <a:latin typeface="Tahoma" charset="0"/>
                <a:sym typeface="Symbol" charset="2"/>
              </a:rPr>
              <a:t></a:t>
            </a:r>
            <a:r>
              <a:rPr lang="en-US" sz="2000" b="1">
                <a:latin typeface="Tahoma" charset="0"/>
                <a:sym typeface="Symbol" charset="2"/>
              </a:rPr>
              <a:t> </a:t>
            </a:r>
            <a:r>
              <a:rPr lang="en-US" sz="3200" b="1">
                <a:latin typeface="Tahoma" charset="0"/>
                <a:sym typeface="Symbol" charset="2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Lookup Table (LUT)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4114800"/>
          </a:xfrm>
          <a:noFill/>
        </p:spPr>
        <p:txBody>
          <a:bodyPr/>
          <a:lstStyle/>
          <a:p>
            <a:pPr eaLnBrk="1" hangingPunct="1"/>
            <a:r>
              <a:rPr lang="en-US"/>
              <a:t>K-LUT -- K input lookup table</a:t>
            </a:r>
          </a:p>
          <a:p>
            <a:pPr eaLnBrk="1" hangingPunct="1"/>
            <a:r>
              <a:rPr lang="en-US"/>
              <a:t>Any function of K inputs by programming table</a:t>
            </a:r>
          </a:p>
          <a:p>
            <a:pPr eaLnBrk="1" hangingPunct="1"/>
            <a:r>
              <a:rPr lang="en-US"/>
              <a:t>Load bits into table</a:t>
            </a:r>
          </a:p>
          <a:p>
            <a:pPr lvl="1" eaLnBrk="1" hangingPunct="1"/>
            <a:r>
              <a:rPr lang="en-US"/>
              <a:t>2</a:t>
            </a:r>
            <a:r>
              <a:rPr lang="en-US" baseline="30000"/>
              <a:t>N</a:t>
            </a:r>
            <a:r>
              <a:rPr lang="en-US"/>
              <a:t> bits to describe functions</a:t>
            </a:r>
          </a:p>
          <a:p>
            <a:pPr lvl="1" eaLnBrk="1" hangingPunct="1"/>
            <a:r>
              <a:rPr lang="en-US"/>
              <a:t>=&gt;       different functions</a:t>
            </a:r>
          </a:p>
        </p:txBody>
      </p:sp>
      <p:pic>
        <p:nvPicPr>
          <p:cNvPr id="68613" name="Picture 4" descr="basic_4lut_no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4191000"/>
            <a:ext cx="55721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1552575" y="3367088"/>
          <a:ext cx="609600" cy="544512"/>
        </p:xfrm>
        <a:graphic>
          <a:graphicData uri="http://schemas.openxmlformats.org/presentationml/2006/ole">
            <p:oleObj spid="_x0000_s372738" name="Equation" r:id="rId5" imgW="7315200" imgH="6540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basic_4l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886200"/>
            <a:ext cx="2428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fpga_conv_interconn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905000"/>
            <a:ext cx="330517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36163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Times New Roman" charset="0"/>
              </a:rPr>
              <a:t>K-LUT (typical k=4)</a:t>
            </a:r>
          </a:p>
          <a:p>
            <a:r>
              <a:rPr lang="en-US" sz="3200">
                <a:latin typeface="Times New Roman" charset="0"/>
              </a:rPr>
              <a:t>      w/ optional </a:t>
            </a:r>
          </a:p>
          <a:p>
            <a:r>
              <a:rPr lang="en-US" sz="3200">
                <a:latin typeface="Times New Roman" charset="0"/>
              </a:rPr>
              <a:t> output Flip-Flop</a:t>
            </a:r>
            <a:endParaRPr lang="en-US" sz="2400">
              <a:latin typeface="Times New Roman" charset="0"/>
            </a:endParaRP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Lookup Table (LUT)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Lookup Table (LUT)</a:t>
            </a:r>
          </a:p>
        </p:txBody>
      </p:sp>
      <p:pic>
        <p:nvPicPr>
          <p:cNvPr id="72707" name="Picture 3" descr="basic_4lut_con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438400"/>
            <a:ext cx="33147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76200" y="15240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3200">
                <a:latin typeface="Times New Roman" charset="0"/>
              </a:rPr>
              <a:t>Single configuration bit for each: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Char char="v"/>
            </a:pPr>
            <a:r>
              <a:rPr lang="en-US" sz="2800">
                <a:latin typeface="Times New Roman" charset="0"/>
              </a:rPr>
              <a:t>LUT bit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Char char="v"/>
            </a:pPr>
            <a:r>
              <a:rPr lang="en-US" sz="2800">
                <a:latin typeface="Times New Roman" charset="0"/>
              </a:rPr>
              <a:t>Interconnect point/option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Char char="v"/>
            </a:pPr>
            <a:r>
              <a:rPr lang="en-US" sz="2800">
                <a:latin typeface="Times New Roman" charset="0"/>
              </a:rPr>
              <a:t>Flip-flop select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endParaRPr lang="en-US" sz="32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93038" cy="685800"/>
          </a:xfrm>
        </p:spPr>
        <p:txBody>
          <a:bodyPr/>
          <a:lstStyle/>
          <a:p>
            <a:pPr eaLnBrk="1" hangingPunct="1"/>
            <a:r>
              <a:rPr lang="en-US"/>
              <a:t>Configurable Logic Block (CLB)</a:t>
            </a:r>
          </a:p>
        </p:txBody>
      </p:sp>
      <p:pic>
        <p:nvPicPr>
          <p:cNvPr id="74755" name="Picture 3" descr="cl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95363"/>
            <a:ext cx="7504113" cy="593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/>
              <a:t>“Traditional” Hardware Embedded Systems = ASIC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448300"/>
            <a:ext cx="8915400" cy="7461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2800" dirty="0"/>
              <a:t>A direct sequence spread spectrum (DSSS) receiver ASIC</a:t>
            </a:r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5838825" y="4192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1295400" y="1371600"/>
          <a:ext cx="3249613" cy="3733800"/>
        </p:xfrm>
        <a:graphic>
          <a:graphicData uri="http://schemas.openxmlformats.org/presentationml/2006/ole">
            <p:oleObj spid="_x0000_s324610" name="Paint Shop Pro Image" r:id="rId4" imgW="5239024" imgH="6019512" progId="">
              <p:embed/>
            </p:oleObj>
          </a:graphicData>
        </a:graphic>
      </p:graphicFrame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4800600" y="2057400"/>
            <a:ext cx="3887788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None/>
            </a:pPr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ASIC Features</a:t>
            </a:r>
            <a:endParaRPr lang="en-US" sz="2000">
              <a:solidFill>
                <a:srgbClr val="FF0000"/>
              </a:solidFill>
              <a:latin typeface="Times New Roman" charset="0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None/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Area: 4.6 mm x 5.1 mm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None/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Speed: 20 MHz @ 10 Mcps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None/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Technology: HP 0.5 </a:t>
            </a:r>
            <a:r>
              <a:rPr lang="en-US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US">
                <a:solidFill>
                  <a:srgbClr val="FF0000"/>
                </a:solidFill>
                <a:latin typeface="Times New Roman" charset="0"/>
              </a:rPr>
              <a:t>m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None/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Power: 16 mW - 120 mW (mode dependent) @ 20 MHz, 3.3 V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FFCC00"/>
              </a:buClr>
              <a:buSzPct val="75000"/>
              <a:buFont typeface="Wingdings" charset="2"/>
              <a:buNone/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Avg. Acquisition Time: 10 </a:t>
            </a:r>
            <a:r>
              <a:rPr lang="en-US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US">
                <a:solidFill>
                  <a:srgbClr val="FF0000"/>
                </a:solidFill>
                <a:latin typeface="Times New Roman" charset="0"/>
              </a:rPr>
              <a:t>s to 300 </a:t>
            </a:r>
            <a:r>
              <a:rPr lang="en-US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US">
                <a:solidFill>
                  <a:srgbClr val="FF0000"/>
                </a:solidFill>
                <a:latin typeface="Times New Roman" charset="0"/>
              </a:rPr>
              <a:t>s</a:t>
            </a:r>
            <a:endParaRPr lang="en-US">
              <a:latin typeface="Times New Roman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Programmable Interconnect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00163"/>
            <a:ext cx="8229600" cy="2381250"/>
          </a:xfrm>
        </p:spPr>
        <p:txBody>
          <a:bodyPr/>
          <a:lstStyle/>
          <a:p>
            <a:pPr eaLnBrk="1" hangingPunct="1"/>
            <a:r>
              <a:rPr lang="en-GB" sz="2800"/>
              <a:t>Interconnect architecture</a:t>
            </a:r>
          </a:p>
          <a:p>
            <a:pPr lvl="1" eaLnBrk="1" hangingPunct="1"/>
            <a:r>
              <a:rPr lang="en-GB" sz="2400"/>
              <a:t>Fast local interconnect</a:t>
            </a:r>
          </a:p>
          <a:p>
            <a:pPr lvl="1" eaLnBrk="1" hangingPunct="1"/>
            <a:r>
              <a:rPr lang="en-GB" sz="2400"/>
              <a:t>Horizontal and vertical lines of various lengths</a:t>
            </a:r>
          </a:p>
          <a:p>
            <a:pPr lvl="1" eaLnBrk="1" hangingPunct="1"/>
            <a:endParaRPr lang="en-US" sz="24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87525" y="2763838"/>
            <a:ext cx="5572125" cy="3544887"/>
            <a:chOff x="1219" y="945"/>
            <a:chExt cx="3802" cy="2233"/>
          </a:xfrm>
        </p:grpSpPr>
        <p:sp>
          <p:nvSpPr>
            <p:cNvPr id="529413" name="Rectangle 5"/>
            <p:cNvSpPr>
              <a:spLocks noChangeArrowheads="1"/>
            </p:cNvSpPr>
            <p:nvPr/>
          </p:nvSpPr>
          <p:spPr bwMode="auto">
            <a:xfrm>
              <a:off x="1407" y="1104"/>
              <a:ext cx="337" cy="520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 anchorCtr="1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Arial" pitchFamily="-65" charset="0"/>
                </a:rPr>
                <a:t>C L</a:t>
              </a:r>
            </a:p>
            <a:p>
              <a:pPr algn="ctr"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Arial" pitchFamily="-65" charset="0"/>
                </a:rPr>
                <a:t>B</a:t>
              </a:r>
              <a:endParaRPr lang="en-US" sz="1600" b="1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76806" name="Line 6"/>
            <p:cNvSpPr>
              <a:spLocks noChangeShapeType="1"/>
            </p:cNvSpPr>
            <p:nvPr/>
          </p:nvSpPr>
          <p:spPr bwMode="auto">
            <a:xfrm>
              <a:off x="1662" y="945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07" name="Line 7"/>
            <p:cNvSpPr>
              <a:spLocks noChangeShapeType="1"/>
            </p:cNvSpPr>
            <p:nvPr/>
          </p:nvSpPr>
          <p:spPr bwMode="auto">
            <a:xfrm>
              <a:off x="1469" y="1619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08" name="Line 8"/>
            <p:cNvSpPr>
              <a:spLocks noChangeShapeType="1"/>
            </p:cNvSpPr>
            <p:nvPr/>
          </p:nvSpPr>
          <p:spPr bwMode="auto">
            <a:xfrm flipH="1">
              <a:off x="1258" y="1186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09" name="Line 9"/>
            <p:cNvSpPr>
              <a:spLocks noChangeShapeType="1"/>
            </p:cNvSpPr>
            <p:nvPr/>
          </p:nvSpPr>
          <p:spPr bwMode="auto">
            <a:xfrm flipH="1">
              <a:off x="1248" y="1359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0" name="Line 10"/>
            <p:cNvSpPr>
              <a:spLocks noChangeShapeType="1"/>
            </p:cNvSpPr>
            <p:nvPr/>
          </p:nvSpPr>
          <p:spPr bwMode="auto">
            <a:xfrm flipH="1">
              <a:off x="1258" y="1523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1" name="Line 11"/>
            <p:cNvSpPr>
              <a:spLocks noChangeShapeType="1"/>
            </p:cNvSpPr>
            <p:nvPr/>
          </p:nvSpPr>
          <p:spPr bwMode="auto">
            <a:xfrm flipH="1">
              <a:off x="1758" y="1359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2" name="Line 12"/>
            <p:cNvSpPr>
              <a:spLocks noChangeShapeType="1"/>
            </p:cNvSpPr>
            <p:nvPr/>
          </p:nvSpPr>
          <p:spPr bwMode="auto">
            <a:xfrm flipH="1">
              <a:off x="1749" y="1523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421" name="Rectangle 13"/>
            <p:cNvSpPr>
              <a:spLocks noChangeArrowheads="1"/>
            </p:cNvSpPr>
            <p:nvPr/>
          </p:nvSpPr>
          <p:spPr bwMode="auto">
            <a:xfrm>
              <a:off x="1378" y="2510"/>
              <a:ext cx="337" cy="519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 anchorCtr="1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Tahoma" pitchFamily="-65" charset="0"/>
                </a:rPr>
                <a:t>C L</a:t>
              </a:r>
            </a:p>
            <a:p>
              <a:pPr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Tahoma" pitchFamily="-65" charset="0"/>
                </a:rPr>
                <a:t>B</a:t>
              </a:r>
              <a:endParaRPr lang="en-US" sz="1600" b="1">
                <a:solidFill>
                  <a:schemeClr val="bg1"/>
                </a:solidFill>
                <a:latin typeface="Tahoma" pitchFamily="-65" charset="0"/>
              </a:endParaRPr>
            </a:p>
          </p:txBody>
        </p:sp>
        <p:sp>
          <p:nvSpPr>
            <p:cNvPr id="76814" name="Line 14"/>
            <p:cNvSpPr>
              <a:spLocks noChangeShapeType="1"/>
            </p:cNvSpPr>
            <p:nvPr/>
          </p:nvSpPr>
          <p:spPr bwMode="auto">
            <a:xfrm>
              <a:off x="1633" y="2351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5" name="Line 15"/>
            <p:cNvSpPr>
              <a:spLocks noChangeShapeType="1"/>
            </p:cNvSpPr>
            <p:nvPr/>
          </p:nvSpPr>
          <p:spPr bwMode="auto">
            <a:xfrm>
              <a:off x="1441" y="3024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6" name="Line 16"/>
            <p:cNvSpPr>
              <a:spLocks noChangeShapeType="1"/>
            </p:cNvSpPr>
            <p:nvPr/>
          </p:nvSpPr>
          <p:spPr bwMode="auto">
            <a:xfrm flipH="1">
              <a:off x="1229" y="2591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7" name="Line 17"/>
            <p:cNvSpPr>
              <a:spLocks noChangeShapeType="1"/>
            </p:cNvSpPr>
            <p:nvPr/>
          </p:nvSpPr>
          <p:spPr bwMode="auto">
            <a:xfrm flipH="1">
              <a:off x="1219" y="2764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8" name="Line 18"/>
            <p:cNvSpPr>
              <a:spLocks noChangeShapeType="1"/>
            </p:cNvSpPr>
            <p:nvPr/>
          </p:nvSpPr>
          <p:spPr bwMode="auto">
            <a:xfrm flipH="1">
              <a:off x="1229" y="2928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9" name="Line 19"/>
            <p:cNvSpPr>
              <a:spLocks noChangeShapeType="1"/>
            </p:cNvSpPr>
            <p:nvPr/>
          </p:nvSpPr>
          <p:spPr bwMode="auto">
            <a:xfrm flipH="1">
              <a:off x="1729" y="2764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0" name="Line 20"/>
            <p:cNvSpPr>
              <a:spLocks noChangeShapeType="1"/>
            </p:cNvSpPr>
            <p:nvPr/>
          </p:nvSpPr>
          <p:spPr bwMode="auto">
            <a:xfrm flipH="1">
              <a:off x="1720" y="2928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429" name="Rectangle 21"/>
            <p:cNvSpPr>
              <a:spLocks noChangeArrowheads="1"/>
            </p:cNvSpPr>
            <p:nvPr/>
          </p:nvSpPr>
          <p:spPr bwMode="auto">
            <a:xfrm>
              <a:off x="2860" y="1133"/>
              <a:ext cx="337" cy="520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 anchorCtr="1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Tahoma" pitchFamily="-65" charset="0"/>
                </a:rPr>
                <a:t>C L</a:t>
              </a:r>
            </a:p>
            <a:p>
              <a:pPr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Tahoma" pitchFamily="-65" charset="0"/>
                </a:rPr>
                <a:t>B</a:t>
              </a:r>
              <a:endParaRPr lang="en-US" sz="1600" b="1">
                <a:solidFill>
                  <a:schemeClr val="bg1"/>
                </a:solidFill>
                <a:latin typeface="Tahoma" pitchFamily="-65" charset="0"/>
              </a:endParaRPr>
            </a:p>
          </p:txBody>
        </p:sp>
        <p:sp>
          <p:nvSpPr>
            <p:cNvPr id="76822" name="Line 22"/>
            <p:cNvSpPr>
              <a:spLocks noChangeShapeType="1"/>
            </p:cNvSpPr>
            <p:nvPr/>
          </p:nvSpPr>
          <p:spPr bwMode="auto">
            <a:xfrm>
              <a:off x="3115" y="974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3" name="Line 23"/>
            <p:cNvSpPr>
              <a:spLocks noChangeShapeType="1"/>
            </p:cNvSpPr>
            <p:nvPr/>
          </p:nvSpPr>
          <p:spPr bwMode="auto">
            <a:xfrm>
              <a:off x="2923" y="1648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4" name="Line 24"/>
            <p:cNvSpPr>
              <a:spLocks noChangeShapeType="1"/>
            </p:cNvSpPr>
            <p:nvPr/>
          </p:nvSpPr>
          <p:spPr bwMode="auto">
            <a:xfrm flipH="1">
              <a:off x="2711" y="1215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5" name="Line 25"/>
            <p:cNvSpPr>
              <a:spLocks noChangeShapeType="1"/>
            </p:cNvSpPr>
            <p:nvPr/>
          </p:nvSpPr>
          <p:spPr bwMode="auto">
            <a:xfrm flipH="1">
              <a:off x="2701" y="1388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6" name="Line 26"/>
            <p:cNvSpPr>
              <a:spLocks noChangeShapeType="1"/>
            </p:cNvSpPr>
            <p:nvPr/>
          </p:nvSpPr>
          <p:spPr bwMode="auto">
            <a:xfrm flipH="1">
              <a:off x="2711" y="1552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7" name="Line 27"/>
            <p:cNvSpPr>
              <a:spLocks noChangeShapeType="1"/>
            </p:cNvSpPr>
            <p:nvPr/>
          </p:nvSpPr>
          <p:spPr bwMode="auto">
            <a:xfrm flipH="1">
              <a:off x="3211" y="1388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8" name="Line 28"/>
            <p:cNvSpPr>
              <a:spLocks noChangeShapeType="1"/>
            </p:cNvSpPr>
            <p:nvPr/>
          </p:nvSpPr>
          <p:spPr bwMode="auto">
            <a:xfrm flipH="1">
              <a:off x="3202" y="1552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437" name="Rectangle 29"/>
            <p:cNvSpPr>
              <a:spLocks noChangeArrowheads="1"/>
            </p:cNvSpPr>
            <p:nvPr/>
          </p:nvSpPr>
          <p:spPr bwMode="auto">
            <a:xfrm>
              <a:off x="2870" y="2500"/>
              <a:ext cx="336" cy="519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 anchorCtr="1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Tahoma" pitchFamily="-65" charset="0"/>
                </a:rPr>
                <a:t>C L</a:t>
              </a:r>
            </a:p>
            <a:p>
              <a:pPr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Tahoma" pitchFamily="-65" charset="0"/>
                </a:rPr>
                <a:t>B</a:t>
              </a:r>
              <a:endParaRPr lang="en-US" sz="1600" b="1">
                <a:solidFill>
                  <a:schemeClr val="bg1"/>
                </a:solidFill>
                <a:latin typeface="Tahoma" pitchFamily="-65" charset="0"/>
              </a:endParaRPr>
            </a:p>
          </p:txBody>
        </p:sp>
        <p:sp>
          <p:nvSpPr>
            <p:cNvPr id="76830" name="Line 30"/>
            <p:cNvSpPr>
              <a:spLocks noChangeShapeType="1"/>
            </p:cNvSpPr>
            <p:nvPr/>
          </p:nvSpPr>
          <p:spPr bwMode="auto">
            <a:xfrm>
              <a:off x="3125" y="2341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1" name="Line 31"/>
            <p:cNvSpPr>
              <a:spLocks noChangeShapeType="1"/>
            </p:cNvSpPr>
            <p:nvPr/>
          </p:nvSpPr>
          <p:spPr bwMode="auto">
            <a:xfrm>
              <a:off x="2932" y="3015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2" name="Line 32"/>
            <p:cNvSpPr>
              <a:spLocks noChangeShapeType="1"/>
            </p:cNvSpPr>
            <p:nvPr/>
          </p:nvSpPr>
          <p:spPr bwMode="auto">
            <a:xfrm flipH="1">
              <a:off x="2721" y="2582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3" name="Line 33"/>
            <p:cNvSpPr>
              <a:spLocks noChangeShapeType="1"/>
            </p:cNvSpPr>
            <p:nvPr/>
          </p:nvSpPr>
          <p:spPr bwMode="auto">
            <a:xfrm flipH="1">
              <a:off x="2711" y="2755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4" name="Line 34"/>
            <p:cNvSpPr>
              <a:spLocks noChangeShapeType="1"/>
            </p:cNvSpPr>
            <p:nvPr/>
          </p:nvSpPr>
          <p:spPr bwMode="auto">
            <a:xfrm flipH="1">
              <a:off x="2721" y="2918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5" name="Line 35"/>
            <p:cNvSpPr>
              <a:spLocks noChangeShapeType="1"/>
            </p:cNvSpPr>
            <p:nvPr/>
          </p:nvSpPr>
          <p:spPr bwMode="auto">
            <a:xfrm flipH="1">
              <a:off x="3221" y="2755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6" name="Line 36"/>
            <p:cNvSpPr>
              <a:spLocks noChangeShapeType="1"/>
            </p:cNvSpPr>
            <p:nvPr/>
          </p:nvSpPr>
          <p:spPr bwMode="auto">
            <a:xfrm flipH="1">
              <a:off x="3211" y="2918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445" name="Rectangle 37"/>
            <p:cNvSpPr>
              <a:spLocks noChangeArrowheads="1"/>
            </p:cNvSpPr>
            <p:nvPr/>
          </p:nvSpPr>
          <p:spPr bwMode="auto">
            <a:xfrm>
              <a:off x="4391" y="1152"/>
              <a:ext cx="338" cy="520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 anchorCtr="1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Tahoma" pitchFamily="-65" charset="0"/>
                </a:rPr>
                <a:t>C L</a:t>
              </a:r>
            </a:p>
            <a:p>
              <a:pPr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Tahoma" pitchFamily="-65" charset="0"/>
                </a:rPr>
                <a:t>B</a:t>
              </a:r>
              <a:endParaRPr lang="en-US" sz="1600" b="1">
                <a:solidFill>
                  <a:schemeClr val="bg1"/>
                </a:solidFill>
                <a:latin typeface="Tahoma" pitchFamily="-65" charset="0"/>
              </a:endParaRPr>
            </a:p>
          </p:txBody>
        </p:sp>
        <p:sp>
          <p:nvSpPr>
            <p:cNvPr id="76838" name="Line 38"/>
            <p:cNvSpPr>
              <a:spLocks noChangeShapeType="1"/>
            </p:cNvSpPr>
            <p:nvPr/>
          </p:nvSpPr>
          <p:spPr bwMode="auto">
            <a:xfrm>
              <a:off x="4645" y="993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9" name="Line 39"/>
            <p:cNvSpPr>
              <a:spLocks noChangeShapeType="1"/>
            </p:cNvSpPr>
            <p:nvPr/>
          </p:nvSpPr>
          <p:spPr bwMode="auto">
            <a:xfrm>
              <a:off x="4453" y="1667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0" name="Line 40"/>
            <p:cNvSpPr>
              <a:spLocks noChangeShapeType="1"/>
            </p:cNvSpPr>
            <p:nvPr/>
          </p:nvSpPr>
          <p:spPr bwMode="auto">
            <a:xfrm flipH="1">
              <a:off x="4241" y="1234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1" name="Line 41"/>
            <p:cNvSpPr>
              <a:spLocks noChangeShapeType="1"/>
            </p:cNvSpPr>
            <p:nvPr/>
          </p:nvSpPr>
          <p:spPr bwMode="auto">
            <a:xfrm flipH="1">
              <a:off x="4232" y="1407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2" name="Line 42"/>
            <p:cNvSpPr>
              <a:spLocks noChangeShapeType="1"/>
            </p:cNvSpPr>
            <p:nvPr/>
          </p:nvSpPr>
          <p:spPr bwMode="auto">
            <a:xfrm flipH="1">
              <a:off x="4241" y="1571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3" name="Line 43"/>
            <p:cNvSpPr>
              <a:spLocks noChangeShapeType="1"/>
            </p:cNvSpPr>
            <p:nvPr/>
          </p:nvSpPr>
          <p:spPr bwMode="auto">
            <a:xfrm flipH="1">
              <a:off x="4742" y="1407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4" name="Line 44"/>
            <p:cNvSpPr>
              <a:spLocks noChangeShapeType="1"/>
            </p:cNvSpPr>
            <p:nvPr/>
          </p:nvSpPr>
          <p:spPr bwMode="auto">
            <a:xfrm flipH="1">
              <a:off x="4732" y="1571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453" name="Rectangle 45"/>
            <p:cNvSpPr>
              <a:spLocks noChangeArrowheads="1"/>
            </p:cNvSpPr>
            <p:nvPr/>
          </p:nvSpPr>
          <p:spPr bwMode="auto">
            <a:xfrm>
              <a:off x="4439" y="2510"/>
              <a:ext cx="336" cy="519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 anchorCtr="1"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Tahoma" pitchFamily="-65" charset="0"/>
                </a:rPr>
                <a:t>C L</a:t>
              </a:r>
            </a:p>
            <a:p>
              <a:pPr eaLnBrk="1" hangingPunct="1">
                <a:defRPr/>
              </a:pPr>
              <a:r>
                <a:rPr lang="en-GB" sz="1600" b="1">
                  <a:solidFill>
                    <a:schemeClr val="bg1"/>
                  </a:solidFill>
                  <a:latin typeface="Tahoma" pitchFamily="-65" charset="0"/>
                </a:rPr>
                <a:t>B</a:t>
              </a:r>
              <a:endParaRPr lang="en-US" sz="1600" b="1">
                <a:solidFill>
                  <a:schemeClr val="bg1"/>
                </a:solidFill>
                <a:latin typeface="Tahoma" pitchFamily="-65" charset="0"/>
              </a:endParaRPr>
            </a:p>
          </p:txBody>
        </p:sp>
        <p:sp>
          <p:nvSpPr>
            <p:cNvPr id="76846" name="Line 46"/>
            <p:cNvSpPr>
              <a:spLocks noChangeShapeType="1"/>
            </p:cNvSpPr>
            <p:nvPr/>
          </p:nvSpPr>
          <p:spPr bwMode="auto">
            <a:xfrm>
              <a:off x="4694" y="2351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7" name="Line 47"/>
            <p:cNvSpPr>
              <a:spLocks noChangeShapeType="1"/>
            </p:cNvSpPr>
            <p:nvPr/>
          </p:nvSpPr>
          <p:spPr bwMode="auto">
            <a:xfrm>
              <a:off x="4501" y="3024"/>
              <a:ext cx="1" cy="15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8" name="Line 48"/>
            <p:cNvSpPr>
              <a:spLocks noChangeShapeType="1"/>
            </p:cNvSpPr>
            <p:nvPr/>
          </p:nvSpPr>
          <p:spPr bwMode="auto">
            <a:xfrm flipH="1">
              <a:off x="4289" y="2591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9" name="Line 49"/>
            <p:cNvSpPr>
              <a:spLocks noChangeShapeType="1"/>
            </p:cNvSpPr>
            <p:nvPr/>
          </p:nvSpPr>
          <p:spPr bwMode="auto">
            <a:xfrm flipH="1">
              <a:off x="4280" y="2764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0" name="Line 50"/>
            <p:cNvSpPr>
              <a:spLocks noChangeShapeType="1"/>
            </p:cNvSpPr>
            <p:nvPr/>
          </p:nvSpPr>
          <p:spPr bwMode="auto">
            <a:xfrm flipH="1">
              <a:off x="4289" y="2928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1" name="Line 51"/>
            <p:cNvSpPr>
              <a:spLocks noChangeShapeType="1"/>
            </p:cNvSpPr>
            <p:nvPr/>
          </p:nvSpPr>
          <p:spPr bwMode="auto">
            <a:xfrm flipH="1">
              <a:off x="4790" y="2764"/>
              <a:ext cx="1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2" name="Line 52"/>
            <p:cNvSpPr>
              <a:spLocks noChangeShapeType="1"/>
            </p:cNvSpPr>
            <p:nvPr/>
          </p:nvSpPr>
          <p:spPr bwMode="auto">
            <a:xfrm flipH="1">
              <a:off x="4780" y="2928"/>
              <a:ext cx="14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3" name="Rectangle 53"/>
            <p:cNvSpPr>
              <a:spLocks noChangeArrowheads="1"/>
            </p:cNvSpPr>
            <p:nvPr/>
          </p:nvSpPr>
          <p:spPr bwMode="auto">
            <a:xfrm>
              <a:off x="1927" y="1788"/>
              <a:ext cx="625" cy="558"/>
            </a:xfrm>
            <a:prstGeom prst="rect">
              <a:avLst/>
            </a:prstGeom>
            <a:solidFill>
              <a:srgbClr val="FF990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54000" tIns="36000" rIns="54000" bIns="36000" anchor="ctr" anchorCtr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GB" b="1">
                  <a:solidFill>
                    <a:schemeClr val="bg1"/>
                  </a:solidFill>
                  <a:latin typeface="Arial" charset="0"/>
                </a:rPr>
                <a:t>Switch</a:t>
              </a:r>
            </a:p>
            <a:p>
              <a:pPr algn="ctr" eaLnBrk="1" hangingPunct="1"/>
              <a:r>
                <a:rPr lang="en-GB" b="1">
                  <a:solidFill>
                    <a:schemeClr val="bg1"/>
                  </a:solidFill>
                  <a:latin typeface="Arial" charset="0"/>
                </a:rPr>
                <a:t>Matrix</a:t>
              </a:r>
              <a:endParaRPr lang="en-US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6854" name="Line 54"/>
            <p:cNvSpPr>
              <a:spLocks noChangeShapeType="1"/>
            </p:cNvSpPr>
            <p:nvPr/>
          </p:nvSpPr>
          <p:spPr bwMode="auto">
            <a:xfrm>
              <a:off x="2105" y="1109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5" name="Line 55"/>
            <p:cNvSpPr>
              <a:spLocks noChangeShapeType="1"/>
            </p:cNvSpPr>
            <p:nvPr/>
          </p:nvSpPr>
          <p:spPr bwMode="auto">
            <a:xfrm>
              <a:off x="2249" y="1109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6" name="Line 56"/>
            <p:cNvSpPr>
              <a:spLocks noChangeShapeType="1"/>
            </p:cNvSpPr>
            <p:nvPr/>
          </p:nvSpPr>
          <p:spPr bwMode="auto">
            <a:xfrm>
              <a:off x="2384" y="1109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7" name="Line 57"/>
            <p:cNvSpPr>
              <a:spLocks noChangeShapeType="1"/>
            </p:cNvSpPr>
            <p:nvPr/>
          </p:nvSpPr>
          <p:spPr bwMode="auto">
            <a:xfrm>
              <a:off x="2509" y="1109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980" y="2341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2114" y="2341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2259" y="2341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393" y="2341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18" y="2341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1970" y="1109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4" name="Line 64"/>
            <p:cNvSpPr>
              <a:spLocks noChangeShapeType="1"/>
            </p:cNvSpPr>
            <p:nvPr/>
          </p:nvSpPr>
          <p:spPr bwMode="auto">
            <a:xfrm flipH="1">
              <a:off x="1229" y="1850"/>
              <a:ext cx="698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5" name="Line 65"/>
            <p:cNvSpPr>
              <a:spLocks noChangeShapeType="1"/>
            </p:cNvSpPr>
            <p:nvPr/>
          </p:nvSpPr>
          <p:spPr bwMode="auto">
            <a:xfrm flipH="1">
              <a:off x="1229" y="2187"/>
              <a:ext cx="698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6" name="Line 66"/>
            <p:cNvSpPr>
              <a:spLocks noChangeShapeType="1"/>
            </p:cNvSpPr>
            <p:nvPr/>
          </p:nvSpPr>
          <p:spPr bwMode="auto">
            <a:xfrm flipH="1">
              <a:off x="1219" y="2081"/>
              <a:ext cx="708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7" name="Line 67"/>
            <p:cNvSpPr>
              <a:spLocks noChangeShapeType="1"/>
            </p:cNvSpPr>
            <p:nvPr/>
          </p:nvSpPr>
          <p:spPr bwMode="auto">
            <a:xfrm flipH="1">
              <a:off x="1229" y="2283"/>
              <a:ext cx="698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8" name="Line 68"/>
            <p:cNvSpPr>
              <a:spLocks noChangeShapeType="1"/>
            </p:cNvSpPr>
            <p:nvPr/>
          </p:nvSpPr>
          <p:spPr bwMode="auto">
            <a:xfrm flipH="1">
              <a:off x="1229" y="1956"/>
              <a:ext cx="683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69" name="Line 69"/>
            <p:cNvSpPr>
              <a:spLocks noChangeShapeType="1"/>
            </p:cNvSpPr>
            <p:nvPr/>
          </p:nvSpPr>
          <p:spPr bwMode="auto">
            <a:xfrm flipH="1">
              <a:off x="2557" y="1860"/>
              <a:ext cx="905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0" name="Line 70"/>
            <p:cNvSpPr>
              <a:spLocks noChangeShapeType="1"/>
            </p:cNvSpPr>
            <p:nvPr/>
          </p:nvSpPr>
          <p:spPr bwMode="auto">
            <a:xfrm flipH="1">
              <a:off x="2547" y="2081"/>
              <a:ext cx="94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1" name="Line 71"/>
            <p:cNvSpPr>
              <a:spLocks noChangeShapeType="1"/>
            </p:cNvSpPr>
            <p:nvPr/>
          </p:nvSpPr>
          <p:spPr bwMode="auto">
            <a:xfrm flipH="1">
              <a:off x="2557" y="2177"/>
              <a:ext cx="93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2" name="Line 72"/>
            <p:cNvSpPr>
              <a:spLocks noChangeShapeType="1"/>
            </p:cNvSpPr>
            <p:nvPr/>
          </p:nvSpPr>
          <p:spPr bwMode="auto">
            <a:xfrm flipH="1">
              <a:off x="2557" y="2274"/>
              <a:ext cx="93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3" name="Rectangle 73"/>
            <p:cNvSpPr>
              <a:spLocks noChangeArrowheads="1"/>
            </p:cNvSpPr>
            <p:nvPr/>
          </p:nvSpPr>
          <p:spPr bwMode="auto">
            <a:xfrm>
              <a:off x="3457" y="1807"/>
              <a:ext cx="625" cy="558"/>
            </a:xfrm>
            <a:prstGeom prst="rect">
              <a:avLst/>
            </a:prstGeom>
            <a:solidFill>
              <a:srgbClr val="FF990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54000" tIns="36000" rIns="54000" bIns="36000" anchor="ctr" anchorCtr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GB" b="1">
                  <a:solidFill>
                    <a:schemeClr val="bg1"/>
                  </a:solidFill>
                  <a:latin typeface="Arial" charset="0"/>
                </a:rPr>
                <a:t>Switch Matrix</a:t>
              </a:r>
              <a:endParaRPr lang="en-US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6874" name="Line 74"/>
            <p:cNvSpPr>
              <a:spLocks noChangeShapeType="1"/>
            </p:cNvSpPr>
            <p:nvPr/>
          </p:nvSpPr>
          <p:spPr bwMode="auto">
            <a:xfrm>
              <a:off x="3635" y="1128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5" name="Line 75"/>
            <p:cNvSpPr>
              <a:spLocks noChangeShapeType="1"/>
            </p:cNvSpPr>
            <p:nvPr/>
          </p:nvSpPr>
          <p:spPr bwMode="auto">
            <a:xfrm>
              <a:off x="3779" y="1128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6" name="Line 76"/>
            <p:cNvSpPr>
              <a:spLocks noChangeShapeType="1"/>
            </p:cNvSpPr>
            <p:nvPr/>
          </p:nvSpPr>
          <p:spPr bwMode="auto">
            <a:xfrm>
              <a:off x="3914" y="1128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7" name="Line 77"/>
            <p:cNvSpPr>
              <a:spLocks noChangeShapeType="1"/>
            </p:cNvSpPr>
            <p:nvPr/>
          </p:nvSpPr>
          <p:spPr bwMode="auto">
            <a:xfrm>
              <a:off x="4039" y="1128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8" name="Line 78"/>
            <p:cNvSpPr>
              <a:spLocks noChangeShapeType="1"/>
            </p:cNvSpPr>
            <p:nvPr/>
          </p:nvSpPr>
          <p:spPr bwMode="auto">
            <a:xfrm>
              <a:off x="3510" y="2360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79" name="Line 79"/>
            <p:cNvSpPr>
              <a:spLocks noChangeShapeType="1"/>
            </p:cNvSpPr>
            <p:nvPr/>
          </p:nvSpPr>
          <p:spPr bwMode="auto">
            <a:xfrm>
              <a:off x="3645" y="2360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0" name="Line 80"/>
            <p:cNvSpPr>
              <a:spLocks noChangeShapeType="1"/>
            </p:cNvSpPr>
            <p:nvPr/>
          </p:nvSpPr>
          <p:spPr bwMode="auto">
            <a:xfrm>
              <a:off x="3789" y="2360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1" name="Line 81"/>
            <p:cNvSpPr>
              <a:spLocks noChangeShapeType="1"/>
            </p:cNvSpPr>
            <p:nvPr/>
          </p:nvSpPr>
          <p:spPr bwMode="auto">
            <a:xfrm>
              <a:off x="3924" y="2360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2" name="Line 82"/>
            <p:cNvSpPr>
              <a:spLocks noChangeShapeType="1"/>
            </p:cNvSpPr>
            <p:nvPr/>
          </p:nvSpPr>
          <p:spPr bwMode="auto">
            <a:xfrm>
              <a:off x="4049" y="2360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3" name="Line 83"/>
            <p:cNvSpPr>
              <a:spLocks noChangeShapeType="1"/>
            </p:cNvSpPr>
            <p:nvPr/>
          </p:nvSpPr>
          <p:spPr bwMode="auto">
            <a:xfrm>
              <a:off x="3500" y="1128"/>
              <a:ext cx="1" cy="6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4" name="Line 84"/>
            <p:cNvSpPr>
              <a:spLocks noChangeShapeType="1"/>
            </p:cNvSpPr>
            <p:nvPr/>
          </p:nvSpPr>
          <p:spPr bwMode="auto">
            <a:xfrm flipH="1">
              <a:off x="4087" y="1879"/>
              <a:ext cx="68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5" name="Line 85"/>
            <p:cNvSpPr>
              <a:spLocks noChangeShapeType="1"/>
            </p:cNvSpPr>
            <p:nvPr/>
          </p:nvSpPr>
          <p:spPr bwMode="auto">
            <a:xfrm flipH="1">
              <a:off x="4078" y="1985"/>
              <a:ext cx="683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6" name="Line 86"/>
            <p:cNvSpPr>
              <a:spLocks noChangeShapeType="1"/>
            </p:cNvSpPr>
            <p:nvPr/>
          </p:nvSpPr>
          <p:spPr bwMode="auto">
            <a:xfrm flipH="1">
              <a:off x="4078" y="2100"/>
              <a:ext cx="943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7" name="Line 87"/>
            <p:cNvSpPr>
              <a:spLocks noChangeShapeType="1"/>
            </p:cNvSpPr>
            <p:nvPr/>
          </p:nvSpPr>
          <p:spPr bwMode="auto">
            <a:xfrm flipH="1">
              <a:off x="4087" y="2197"/>
              <a:ext cx="93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8" name="Line 88"/>
            <p:cNvSpPr>
              <a:spLocks noChangeShapeType="1"/>
            </p:cNvSpPr>
            <p:nvPr/>
          </p:nvSpPr>
          <p:spPr bwMode="auto">
            <a:xfrm flipH="1">
              <a:off x="4087" y="2293"/>
              <a:ext cx="934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89" name="Line 89"/>
            <p:cNvSpPr>
              <a:spLocks noChangeShapeType="1"/>
            </p:cNvSpPr>
            <p:nvPr/>
          </p:nvSpPr>
          <p:spPr bwMode="auto">
            <a:xfrm flipH="1">
              <a:off x="4328" y="1879"/>
              <a:ext cx="683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0" name="Line 90"/>
            <p:cNvSpPr>
              <a:spLocks noChangeShapeType="1"/>
            </p:cNvSpPr>
            <p:nvPr/>
          </p:nvSpPr>
          <p:spPr bwMode="auto">
            <a:xfrm flipH="1">
              <a:off x="4328" y="1985"/>
              <a:ext cx="683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1" name="Line 91"/>
            <p:cNvSpPr>
              <a:spLocks noChangeShapeType="1"/>
            </p:cNvSpPr>
            <p:nvPr/>
          </p:nvSpPr>
          <p:spPr bwMode="auto">
            <a:xfrm>
              <a:off x="3288" y="1388"/>
              <a:ext cx="1" cy="1"/>
            </a:xfrm>
            <a:prstGeom prst="line">
              <a:avLst/>
            </a:prstGeom>
            <a:noFill/>
            <a:ln w="30163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2" name="Line 92"/>
            <p:cNvSpPr>
              <a:spLocks noChangeShapeType="1"/>
            </p:cNvSpPr>
            <p:nvPr/>
          </p:nvSpPr>
          <p:spPr bwMode="auto">
            <a:xfrm>
              <a:off x="1787" y="2774"/>
              <a:ext cx="1" cy="1"/>
            </a:xfrm>
            <a:prstGeom prst="line">
              <a:avLst/>
            </a:prstGeom>
            <a:noFill/>
            <a:ln w="30163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3" name="Line 93"/>
            <p:cNvSpPr>
              <a:spLocks noChangeShapeType="1"/>
            </p:cNvSpPr>
            <p:nvPr/>
          </p:nvSpPr>
          <p:spPr bwMode="auto">
            <a:xfrm>
              <a:off x="1720" y="2765"/>
              <a:ext cx="394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4" name="Line 94"/>
            <p:cNvSpPr>
              <a:spLocks noChangeShapeType="1"/>
            </p:cNvSpPr>
            <p:nvPr/>
          </p:nvSpPr>
          <p:spPr bwMode="auto">
            <a:xfrm flipV="1">
              <a:off x="2114" y="2351"/>
              <a:ext cx="0" cy="414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5" name="Line 95"/>
            <p:cNvSpPr>
              <a:spLocks noChangeShapeType="1"/>
            </p:cNvSpPr>
            <p:nvPr/>
          </p:nvSpPr>
          <p:spPr bwMode="auto">
            <a:xfrm flipV="1">
              <a:off x="2114" y="1788"/>
              <a:ext cx="271" cy="563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6" name="Line 96"/>
            <p:cNvSpPr>
              <a:spLocks noChangeShapeType="1"/>
            </p:cNvSpPr>
            <p:nvPr/>
          </p:nvSpPr>
          <p:spPr bwMode="auto">
            <a:xfrm flipV="1">
              <a:off x="2384" y="1215"/>
              <a:ext cx="1" cy="568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7" name="Line 97"/>
            <p:cNvSpPr>
              <a:spLocks noChangeShapeType="1"/>
            </p:cNvSpPr>
            <p:nvPr/>
          </p:nvSpPr>
          <p:spPr bwMode="auto">
            <a:xfrm flipV="1">
              <a:off x="2385" y="1216"/>
              <a:ext cx="470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8" name="Line 98"/>
            <p:cNvSpPr>
              <a:spLocks noChangeShapeType="1"/>
            </p:cNvSpPr>
            <p:nvPr/>
          </p:nvSpPr>
          <p:spPr bwMode="auto">
            <a:xfrm flipV="1">
              <a:off x="1469" y="1624"/>
              <a:ext cx="1" cy="332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99" name="Line 99"/>
            <p:cNvSpPr>
              <a:spLocks noChangeShapeType="1"/>
            </p:cNvSpPr>
            <p:nvPr/>
          </p:nvSpPr>
          <p:spPr bwMode="auto">
            <a:xfrm flipH="1" flipV="1">
              <a:off x="1229" y="1956"/>
              <a:ext cx="2228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0" name="Line 100"/>
            <p:cNvSpPr>
              <a:spLocks noChangeShapeType="1"/>
            </p:cNvSpPr>
            <p:nvPr/>
          </p:nvSpPr>
          <p:spPr bwMode="auto">
            <a:xfrm flipH="1" flipV="1">
              <a:off x="3126" y="1966"/>
              <a:ext cx="0" cy="534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1" name="Line 101"/>
            <p:cNvSpPr>
              <a:spLocks noChangeShapeType="1"/>
            </p:cNvSpPr>
            <p:nvPr/>
          </p:nvSpPr>
          <p:spPr bwMode="auto">
            <a:xfrm flipV="1">
              <a:off x="3452" y="1802"/>
              <a:ext cx="337" cy="155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2" name="Line 102"/>
            <p:cNvSpPr>
              <a:spLocks noChangeShapeType="1"/>
            </p:cNvSpPr>
            <p:nvPr/>
          </p:nvSpPr>
          <p:spPr bwMode="auto">
            <a:xfrm flipH="1" flipV="1">
              <a:off x="3779" y="1109"/>
              <a:ext cx="1" cy="693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3" name="Line 103"/>
            <p:cNvSpPr>
              <a:spLocks noChangeShapeType="1"/>
            </p:cNvSpPr>
            <p:nvPr/>
          </p:nvSpPr>
          <p:spPr bwMode="auto">
            <a:xfrm>
              <a:off x="3202" y="1388"/>
              <a:ext cx="577" cy="1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4" name="Line 104"/>
            <p:cNvSpPr>
              <a:spLocks noChangeShapeType="1"/>
            </p:cNvSpPr>
            <p:nvPr/>
          </p:nvSpPr>
          <p:spPr bwMode="auto">
            <a:xfrm>
              <a:off x="3211" y="2918"/>
              <a:ext cx="299" cy="1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5" name="Line 105"/>
            <p:cNvSpPr>
              <a:spLocks noChangeShapeType="1"/>
            </p:cNvSpPr>
            <p:nvPr/>
          </p:nvSpPr>
          <p:spPr bwMode="auto">
            <a:xfrm flipH="1" flipV="1">
              <a:off x="3509" y="2365"/>
              <a:ext cx="1" cy="554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6" name="Line 106"/>
            <p:cNvSpPr>
              <a:spLocks noChangeShapeType="1"/>
            </p:cNvSpPr>
            <p:nvPr/>
          </p:nvSpPr>
          <p:spPr bwMode="auto">
            <a:xfrm flipV="1">
              <a:off x="3507" y="2198"/>
              <a:ext cx="575" cy="162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7" name="Line 107"/>
            <p:cNvSpPr>
              <a:spLocks noChangeShapeType="1"/>
            </p:cNvSpPr>
            <p:nvPr/>
          </p:nvSpPr>
          <p:spPr bwMode="auto">
            <a:xfrm>
              <a:off x="4087" y="2197"/>
              <a:ext cx="934" cy="1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8" name="Line 108"/>
            <p:cNvSpPr>
              <a:spLocks noChangeShapeType="1"/>
            </p:cNvSpPr>
            <p:nvPr/>
          </p:nvSpPr>
          <p:spPr bwMode="auto">
            <a:xfrm flipV="1">
              <a:off x="4453" y="1689"/>
              <a:ext cx="0" cy="498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09" name="Line 109"/>
            <p:cNvSpPr>
              <a:spLocks noChangeShapeType="1"/>
            </p:cNvSpPr>
            <p:nvPr/>
          </p:nvSpPr>
          <p:spPr bwMode="auto">
            <a:xfrm>
              <a:off x="3511" y="2759"/>
              <a:ext cx="931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Switchbox Operation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0025" y="4343400"/>
            <a:ext cx="4752975" cy="16398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6 pass transistors per switchbox interconnect point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Pass transistors act as programmable switches</a:t>
            </a:r>
          </a:p>
          <a:p>
            <a:pPr eaLnBrk="1" hangingPunct="1">
              <a:lnSpc>
                <a:spcPct val="80000"/>
              </a:lnSpc>
            </a:pPr>
            <a:r>
              <a:rPr lang="en-GB" sz="2400"/>
              <a:t>Pass transistor gates are driven by configuration memory cells</a:t>
            </a:r>
            <a:endParaRPr lang="en-US" sz="2400"/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5448300" y="1355725"/>
            <a:ext cx="28114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algn="ctr"/>
            <a:r>
              <a:rPr lang="en-US" sz="2400">
                <a:latin typeface="Arial" charset="0"/>
              </a:rPr>
              <a:t>After Programming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49375" y="1833563"/>
            <a:ext cx="2144713" cy="2209800"/>
            <a:chOff x="946" y="1086"/>
            <a:chExt cx="1351" cy="1392"/>
          </a:xfrm>
        </p:grpSpPr>
        <p:sp>
          <p:nvSpPr>
            <p:cNvPr id="78956" name="Rectangle 6"/>
            <p:cNvSpPr>
              <a:spLocks noChangeArrowheads="1"/>
            </p:cNvSpPr>
            <p:nvPr/>
          </p:nvSpPr>
          <p:spPr bwMode="auto">
            <a:xfrm>
              <a:off x="1149" y="1290"/>
              <a:ext cx="960" cy="10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57" name="Freeform 7"/>
            <p:cNvSpPr>
              <a:spLocks/>
            </p:cNvSpPr>
            <p:nvPr/>
          </p:nvSpPr>
          <p:spPr bwMode="auto">
            <a:xfrm>
              <a:off x="1197" y="1934"/>
              <a:ext cx="266" cy="296"/>
            </a:xfrm>
            <a:custGeom>
              <a:avLst/>
              <a:gdLst>
                <a:gd name="T0" fmla="*/ 140 w 288"/>
                <a:gd name="T1" fmla="*/ 0 h 296"/>
                <a:gd name="T2" fmla="*/ 266 w 288"/>
                <a:gd name="T3" fmla="*/ 144 h 296"/>
                <a:gd name="T4" fmla="*/ 133 w 288"/>
                <a:gd name="T5" fmla="*/ 296 h 296"/>
                <a:gd name="T6" fmla="*/ 0 w 288"/>
                <a:gd name="T7" fmla="*/ 152 h 296"/>
                <a:gd name="T8" fmla="*/ 140 w 288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96"/>
                <a:gd name="T17" fmla="*/ 288 w 288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96">
                  <a:moveTo>
                    <a:pt x="152" y="0"/>
                  </a:moveTo>
                  <a:lnTo>
                    <a:pt x="288" y="144"/>
                  </a:lnTo>
                  <a:lnTo>
                    <a:pt x="144" y="296"/>
                  </a:lnTo>
                  <a:lnTo>
                    <a:pt x="0" y="15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99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58" name="Line 8"/>
            <p:cNvSpPr>
              <a:spLocks noChangeShapeType="1"/>
            </p:cNvSpPr>
            <p:nvPr/>
          </p:nvSpPr>
          <p:spPr bwMode="auto">
            <a:xfrm>
              <a:off x="946" y="1486"/>
              <a:ext cx="135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59" name="Line 9"/>
            <p:cNvSpPr>
              <a:spLocks noChangeShapeType="1"/>
            </p:cNvSpPr>
            <p:nvPr/>
          </p:nvSpPr>
          <p:spPr bwMode="auto">
            <a:xfrm>
              <a:off x="953" y="1686"/>
              <a:ext cx="1337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0" name="Line 10"/>
            <p:cNvSpPr>
              <a:spLocks noChangeShapeType="1"/>
            </p:cNvSpPr>
            <p:nvPr/>
          </p:nvSpPr>
          <p:spPr bwMode="auto">
            <a:xfrm>
              <a:off x="946" y="1886"/>
              <a:ext cx="1344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1" name="Line 11"/>
            <p:cNvSpPr>
              <a:spLocks noChangeShapeType="1"/>
            </p:cNvSpPr>
            <p:nvPr/>
          </p:nvSpPr>
          <p:spPr bwMode="auto">
            <a:xfrm>
              <a:off x="960" y="2086"/>
              <a:ext cx="1337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2" name="Line 12"/>
            <p:cNvSpPr>
              <a:spLocks noChangeShapeType="1"/>
            </p:cNvSpPr>
            <p:nvPr/>
          </p:nvSpPr>
          <p:spPr bwMode="auto">
            <a:xfrm>
              <a:off x="1337" y="1086"/>
              <a:ext cx="1" cy="1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3" name="Line 13"/>
            <p:cNvSpPr>
              <a:spLocks noChangeShapeType="1"/>
            </p:cNvSpPr>
            <p:nvPr/>
          </p:nvSpPr>
          <p:spPr bwMode="auto">
            <a:xfrm>
              <a:off x="1529" y="1086"/>
              <a:ext cx="1" cy="1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4" name="Line 14"/>
            <p:cNvSpPr>
              <a:spLocks noChangeShapeType="1"/>
            </p:cNvSpPr>
            <p:nvPr/>
          </p:nvSpPr>
          <p:spPr bwMode="auto">
            <a:xfrm>
              <a:off x="1721" y="1086"/>
              <a:ext cx="1" cy="1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5" name="Line 15"/>
            <p:cNvSpPr>
              <a:spLocks noChangeShapeType="1"/>
            </p:cNvSpPr>
            <p:nvPr/>
          </p:nvSpPr>
          <p:spPr bwMode="auto">
            <a:xfrm>
              <a:off x="1913" y="1086"/>
              <a:ext cx="1" cy="1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6" name="Freeform 16"/>
            <p:cNvSpPr>
              <a:spLocks/>
            </p:cNvSpPr>
            <p:nvPr/>
          </p:nvSpPr>
          <p:spPr bwMode="auto">
            <a:xfrm>
              <a:off x="1588" y="1542"/>
              <a:ext cx="266" cy="296"/>
            </a:xfrm>
            <a:custGeom>
              <a:avLst/>
              <a:gdLst>
                <a:gd name="T0" fmla="*/ 133 w 288"/>
                <a:gd name="T1" fmla="*/ 0 h 296"/>
                <a:gd name="T2" fmla="*/ 266 w 288"/>
                <a:gd name="T3" fmla="*/ 144 h 296"/>
                <a:gd name="T4" fmla="*/ 133 w 288"/>
                <a:gd name="T5" fmla="*/ 296 h 296"/>
                <a:gd name="T6" fmla="*/ 0 w 288"/>
                <a:gd name="T7" fmla="*/ 152 h 296"/>
                <a:gd name="T8" fmla="*/ 133 w 288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96"/>
                <a:gd name="T17" fmla="*/ 288 w 288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96">
                  <a:moveTo>
                    <a:pt x="144" y="0"/>
                  </a:moveTo>
                  <a:lnTo>
                    <a:pt x="288" y="144"/>
                  </a:lnTo>
                  <a:lnTo>
                    <a:pt x="144" y="296"/>
                  </a:lnTo>
                  <a:lnTo>
                    <a:pt x="0" y="15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99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7" name="Freeform 17"/>
            <p:cNvSpPr>
              <a:spLocks/>
            </p:cNvSpPr>
            <p:nvPr/>
          </p:nvSpPr>
          <p:spPr bwMode="auto">
            <a:xfrm>
              <a:off x="1780" y="1334"/>
              <a:ext cx="266" cy="296"/>
            </a:xfrm>
            <a:custGeom>
              <a:avLst/>
              <a:gdLst>
                <a:gd name="T0" fmla="*/ 133 w 288"/>
                <a:gd name="T1" fmla="*/ 0 h 296"/>
                <a:gd name="T2" fmla="*/ 266 w 288"/>
                <a:gd name="T3" fmla="*/ 144 h 296"/>
                <a:gd name="T4" fmla="*/ 133 w 288"/>
                <a:gd name="T5" fmla="*/ 296 h 296"/>
                <a:gd name="T6" fmla="*/ 0 w 288"/>
                <a:gd name="T7" fmla="*/ 152 h 296"/>
                <a:gd name="T8" fmla="*/ 133 w 288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96"/>
                <a:gd name="T17" fmla="*/ 288 w 288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96">
                  <a:moveTo>
                    <a:pt x="144" y="0"/>
                  </a:moveTo>
                  <a:lnTo>
                    <a:pt x="288" y="144"/>
                  </a:lnTo>
                  <a:lnTo>
                    <a:pt x="144" y="296"/>
                  </a:lnTo>
                  <a:lnTo>
                    <a:pt x="0" y="15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99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8" name="Freeform 18"/>
            <p:cNvSpPr>
              <a:spLocks/>
            </p:cNvSpPr>
            <p:nvPr/>
          </p:nvSpPr>
          <p:spPr bwMode="auto">
            <a:xfrm>
              <a:off x="1396" y="1726"/>
              <a:ext cx="266" cy="296"/>
            </a:xfrm>
            <a:custGeom>
              <a:avLst/>
              <a:gdLst>
                <a:gd name="T0" fmla="*/ 133 w 288"/>
                <a:gd name="T1" fmla="*/ 0 h 296"/>
                <a:gd name="T2" fmla="*/ 266 w 288"/>
                <a:gd name="T3" fmla="*/ 144 h 296"/>
                <a:gd name="T4" fmla="*/ 133 w 288"/>
                <a:gd name="T5" fmla="*/ 296 h 296"/>
                <a:gd name="T6" fmla="*/ 0 w 288"/>
                <a:gd name="T7" fmla="*/ 152 h 296"/>
                <a:gd name="T8" fmla="*/ 133 w 288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296"/>
                <a:gd name="T17" fmla="*/ 288 w 288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296">
                  <a:moveTo>
                    <a:pt x="144" y="0"/>
                  </a:moveTo>
                  <a:lnTo>
                    <a:pt x="288" y="144"/>
                  </a:lnTo>
                  <a:lnTo>
                    <a:pt x="144" y="296"/>
                  </a:lnTo>
                  <a:lnTo>
                    <a:pt x="0" y="15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99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878513" y="2008188"/>
            <a:ext cx="1997075" cy="1958975"/>
            <a:chOff x="3412" y="1168"/>
            <a:chExt cx="1258" cy="1234"/>
          </a:xfrm>
        </p:grpSpPr>
        <p:sp>
          <p:nvSpPr>
            <p:cNvPr id="78929" name="Rectangle 20"/>
            <p:cNvSpPr>
              <a:spLocks noChangeArrowheads="1"/>
            </p:cNvSpPr>
            <p:nvPr/>
          </p:nvSpPr>
          <p:spPr bwMode="auto">
            <a:xfrm>
              <a:off x="3542" y="1290"/>
              <a:ext cx="960" cy="1000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30" name="Line 21"/>
            <p:cNvSpPr>
              <a:spLocks noChangeShapeType="1"/>
            </p:cNvSpPr>
            <p:nvPr/>
          </p:nvSpPr>
          <p:spPr bwMode="auto">
            <a:xfrm>
              <a:off x="3412" y="1507"/>
              <a:ext cx="125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31" name="Line 22"/>
            <p:cNvSpPr>
              <a:spLocks noChangeShapeType="1"/>
            </p:cNvSpPr>
            <p:nvPr/>
          </p:nvSpPr>
          <p:spPr bwMode="auto">
            <a:xfrm>
              <a:off x="3727" y="1168"/>
              <a:ext cx="0" cy="12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32" name="AutoShape 23"/>
            <p:cNvSpPr>
              <a:spLocks noChangeArrowheads="1"/>
            </p:cNvSpPr>
            <p:nvPr/>
          </p:nvSpPr>
          <p:spPr bwMode="auto">
            <a:xfrm>
              <a:off x="3969" y="1555"/>
              <a:ext cx="290" cy="290"/>
            </a:xfrm>
            <a:prstGeom prst="diamond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33" name="Line 24"/>
            <p:cNvSpPr>
              <a:spLocks noChangeShapeType="1"/>
            </p:cNvSpPr>
            <p:nvPr/>
          </p:nvSpPr>
          <p:spPr bwMode="auto">
            <a:xfrm>
              <a:off x="3412" y="1700"/>
              <a:ext cx="11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34" name="Line 25"/>
            <p:cNvSpPr>
              <a:spLocks noChangeShapeType="1"/>
            </p:cNvSpPr>
            <p:nvPr/>
          </p:nvSpPr>
          <p:spPr bwMode="auto">
            <a:xfrm>
              <a:off x="3412" y="1894"/>
              <a:ext cx="125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35" name="Line 26"/>
            <p:cNvSpPr>
              <a:spLocks noChangeShapeType="1"/>
            </p:cNvSpPr>
            <p:nvPr/>
          </p:nvSpPr>
          <p:spPr bwMode="auto">
            <a:xfrm>
              <a:off x="3412" y="2087"/>
              <a:ext cx="125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36" name="Line 27"/>
            <p:cNvSpPr>
              <a:spLocks noChangeShapeType="1"/>
            </p:cNvSpPr>
            <p:nvPr/>
          </p:nvSpPr>
          <p:spPr bwMode="auto">
            <a:xfrm>
              <a:off x="3920" y="1168"/>
              <a:ext cx="0" cy="12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37" name="Line 28"/>
            <p:cNvSpPr>
              <a:spLocks noChangeShapeType="1"/>
            </p:cNvSpPr>
            <p:nvPr/>
          </p:nvSpPr>
          <p:spPr bwMode="auto">
            <a:xfrm>
              <a:off x="4307" y="1168"/>
              <a:ext cx="0" cy="12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38" name="Line 29"/>
            <p:cNvSpPr>
              <a:spLocks noChangeShapeType="1"/>
            </p:cNvSpPr>
            <p:nvPr/>
          </p:nvSpPr>
          <p:spPr bwMode="auto">
            <a:xfrm>
              <a:off x="4114" y="1168"/>
              <a:ext cx="0" cy="12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39" name="AutoShape 30"/>
            <p:cNvSpPr>
              <a:spLocks noChangeArrowheads="1"/>
            </p:cNvSpPr>
            <p:nvPr/>
          </p:nvSpPr>
          <p:spPr bwMode="auto">
            <a:xfrm>
              <a:off x="3775" y="1749"/>
              <a:ext cx="290" cy="290"/>
            </a:xfrm>
            <a:prstGeom prst="diamond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0" name="AutoShape 31"/>
            <p:cNvSpPr>
              <a:spLocks noChangeArrowheads="1"/>
            </p:cNvSpPr>
            <p:nvPr/>
          </p:nvSpPr>
          <p:spPr bwMode="auto">
            <a:xfrm>
              <a:off x="3582" y="1942"/>
              <a:ext cx="290" cy="290"/>
            </a:xfrm>
            <a:prstGeom prst="diamond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1" name="AutoShape 32"/>
            <p:cNvSpPr>
              <a:spLocks noChangeArrowheads="1"/>
            </p:cNvSpPr>
            <p:nvPr/>
          </p:nvSpPr>
          <p:spPr bwMode="auto">
            <a:xfrm>
              <a:off x="4162" y="1362"/>
              <a:ext cx="290" cy="290"/>
            </a:xfrm>
            <a:prstGeom prst="diamond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2" name="Line 33"/>
            <p:cNvSpPr>
              <a:spLocks noChangeShapeType="1"/>
            </p:cNvSpPr>
            <p:nvPr/>
          </p:nvSpPr>
          <p:spPr bwMode="auto">
            <a:xfrm flipH="1">
              <a:off x="3412" y="1700"/>
              <a:ext cx="5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3" name="Line 34"/>
            <p:cNvSpPr>
              <a:spLocks noChangeShapeType="1"/>
            </p:cNvSpPr>
            <p:nvPr/>
          </p:nvSpPr>
          <p:spPr bwMode="auto">
            <a:xfrm>
              <a:off x="4114" y="1168"/>
              <a:ext cx="0" cy="3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4" name="Line 35"/>
            <p:cNvSpPr>
              <a:spLocks noChangeShapeType="1"/>
            </p:cNvSpPr>
            <p:nvPr/>
          </p:nvSpPr>
          <p:spPr bwMode="auto">
            <a:xfrm flipV="1">
              <a:off x="3969" y="1555"/>
              <a:ext cx="145" cy="1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5" name="Line 36"/>
            <p:cNvSpPr>
              <a:spLocks noChangeShapeType="1"/>
            </p:cNvSpPr>
            <p:nvPr/>
          </p:nvSpPr>
          <p:spPr bwMode="auto">
            <a:xfrm>
              <a:off x="3727" y="1168"/>
              <a:ext cx="0" cy="77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6" name="Line 37"/>
            <p:cNvSpPr>
              <a:spLocks noChangeShapeType="1"/>
            </p:cNvSpPr>
            <p:nvPr/>
          </p:nvSpPr>
          <p:spPr bwMode="auto">
            <a:xfrm>
              <a:off x="3727" y="2233"/>
              <a:ext cx="0" cy="16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7" name="Line 38"/>
            <p:cNvSpPr>
              <a:spLocks noChangeShapeType="1"/>
            </p:cNvSpPr>
            <p:nvPr/>
          </p:nvSpPr>
          <p:spPr bwMode="auto">
            <a:xfrm>
              <a:off x="3582" y="2087"/>
              <a:ext cx="145" cy="14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8" name="Line 39"/>
            <p:cNvSpPr>
              <a:spLocks noChangeShapeType="1"/>
            </p:cNvSpPr>
            <p:nvPr/>
          </p:nvSpPr>
          <p:spPr bwMode="auto">
            <a:xfrm flipV="1">
              <a:off x="3582" y="1942"/>
              <a:ext cx="145" cy="14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9" name="Line 40"/>
            <p:cNvSpPr>
              <a:spLocks noChangeShapeType="1"/>
            </p:cNvSpPr>
            <p:nvPr/>
          </p:nvSpPr>
          <p:spPr bwMode="auto">
            <a:xfrm>
              <a:off x="3412" y="2087"/>
              <a:ext cx="1258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50" name="Line 41"/>
            <p:cNvSpPr>
              <a:spLocks noChangeShapeType="1"/>
            </p:cNvSpPr>
            <p:nvPr/>
          </p:nvSpPr>
          <p:spPr bwMode="auto">
            <a:xfrm>
              <a:off x="4259" y="1700"/>
              <a:ext cx="411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51" name="Line 42"/>
            <p:cNvSpPr>
              <a:spLocks noChangeShapeType="1"/>
            </p:cNvSpPr>
            <p:nvPr/>
          </p:nvSpPr>
          <p:spPr bwMode="auto">
            <a:xfrm>
              <a:off x="4114" y="1845"/>
              <a:ext cx="0" cy="55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52" name="Line 43"/>
            <p:cNvSpPr>
              <a:spLocks noChangeShapeType="1"/>
            </p:cNvSpPr>
            <p:nvPr/>
          </p:nvSpPr>
          <p:spPr bwMode="auto">
            <a:xfrm flipV="1">
              <a:off x="4114" y="1700"/>
              <a:ext cx="145" cy="14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53" name="Line 44"/>
            <p:cNvSpPr>
              <a:spLocks noChangeShapeType="1"/>
            </p:cNvSpPr>
            <p:nvPr/>
          </p:nvSpPr>
          <p:spPr bwMode="auto">
            <a:xfrm flipH="1">
              <a:off x="4307" y="1168"/>
              <a:ext cx="0" cy="19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54" name="Line 45"/>
            <p:cNvSpPr>
              <a:spLocks noChangeShapeType="1"/>
            </p:cNvSpPr>
            <p:nvPr/>
          </p:nvSpPr>
          <p:spPr bwMode="auto">
            <a:xfrm>
              <a:off x="4307" y="1362"/>
              <a:ext cx="146" cy="1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55" name="Line 46"/>
            <p:cNvSpPr>
              <a:spLocks noChangeShapeType="1"/>
            </p:cNvSpPr>
            <p:nvPr/>
          </p:nvSpPr>
          <p:spPr bwMode="auto">
            <a:xfrm flipV="1">
              <a:off x="4453" y="1507"/>
              <a:ext cx="21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8855" name="Line 47"/>
          <p:cNvSpPr>
            <a:spLocks noChangeShapeType="1"/>
          </p:cNvSpPr>
          <p:nvPr/>
        </p:nvSpPr>
        <p:spPr bwMode="auto">
          <a:xfrm>
            <a:off x="2667000" y="2895600"/>
            <a:ext cx="2743200" cy="1905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Rectangle 48"/>
          <p:cNvSpPr>
            <a:spLocks noChangeArrowheads="1"/>
          </p:cNvSpPr>
          <p:nvPr/>
        </p:nvSpPr>
        <p:spPr bwMode="auto">
          <a:xfrm>
            <a:off x="965200" y="1295400"/>
            <a:ext cx="314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algn="ctr"/>
            <a:r>
              <a:rPr lang="en-US" sz="2400">
                <a:latin typeface="Arial" charset="0"/>
              </a:rPr>
              <a:t>Before Programming</a:t>
            </a:r>
          </a:p>
        </p:txBody>
      </p: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089525" y="4219575"/>
            <a:ext cx="1920875" cy="1800225"/>
            <a:chOff x="2918" y="2595"/>
            <a:chExt cx="1210" cy="1134"/>
          </a:xfrm>
        </p:grpSpPr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2918" y="2595"/>
              <a:ext cx="1210" cy="1134"/>
              <a:chOff x="2638" y="2716"/>
              <a:chExt cx="1573" cy="1476"/>
            </a:xfrm>
          </p:grpSpPr>
          <p:sp>
            <p:nvSpPr>
              <p:cNvPr id="78883" name="Line 51"/>
              <p:cNvSpPr>
                <a:spLocks noChangeShapeType="1"/>
              </p:cNvSpPr>
              <p:nvPr/>
            </p:nvSpPr>
            <p:spPr bwMode="auto">
              <a:xfrm>
                <a:off x="3436" y="2934"/>
                <a:ext cx="218" cy="2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84" name="Line 52"/>
              <p:cNvSpPr>
                <a:spLocks noChangeShapeType="1"/>
              </p:cNvSpPr>
              <p:nvPr/>
            </p:nvSpPr>
            <p:spPr bwMode="auto">
              <a:xfrm flipH="1">
                <a:off x="3751" y="3200"/>
                <a:ext cx="4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85" name="Line 53"/>
              <p:cNvSpPr>
                <a:spLocks noChangeShapeType="1"/>
              </p:cNvSpPr>
              <p:nvPr/>
            </p:nvSpPr>
            <p:spPr bwMode="auto">
              <a:xfrm flipH="1">
                <a:off x="3654" y="3103"/>
                <a:ext cx="49" cy="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86" name="Line 54"/>
              <p:cNvSpPr>
                <a:spLocks noChangeShapeType="1"/>
              </p:cNvSpPr>
              <p:nvPr/>
            </p:nvSpPr>
            <p:spPr bwMode="auto">
              <a:xfrm>
                <a:off x="3679" y="3079"/>
                <a:ext cx="145" cy="1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87" name="Line 55"/>
              <p:cNvSpPr>
                <a:spLocks noChangeShapeType="1"/>
              </p:cNvSpPr>
              <p:nvPr/>
            </p:nvSpPr>
            <p:spPr bwMode="auto">
              <a:xfrm flipV="1">
                <a:off x="3751" y="3079"/>
                <a:ext cx="72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88" name="Line 56"/>
              <p:cNvSpPr>
                <a:spLocks noChangeShapeType="1"/>
              </p:cNvSpPr>
              <p:nvPr/>
            </p:nvSpPr>
            <p:spPr bwMode="auto">
              <a:xfrm>
                <a:off x="3749" y="3249"/>
                <a:ext cx="220" cy="2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89" name="Oval 57"/>
              <p:cNvSpPr>
                <a:spLocks noChangeArrowheads="1"/>
              </p:cNvSpPr>
              <p:nvPr/>
            </p:nvSpPr>
            <p:spPr bwMode="auto">
              <a:xfrm>
                <a:off x="3944" y="3443"/>
                <a:ext cx="49" cy="48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0" name="Line 58"/>
              <p:cNvSpPr>
                <a:spLocks noChangeShapeType="1"/>
              </p:cNvSpPr>
              <p:nvPr/>
            </p:nvSpPr>
            <p:spPr bwMode="auto">
              <a:xfrm flipH="1">
                <a:off x="2638" y="3466"/>
                <a:ext cx="77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1" name="Oval 59"/>
              <p:cNvSpPr>
                <a:spLocks noChangeArrowheads="1"/>
              </p:cNvSpPr>
              <p:nvPr/>
            </p:nvSpPr>
            <p:spPr bwMode="auto">
              <a:xfrm>
                <a:off x="3412" y="3975"/>
                <a:ext cx="49" cy="48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2" name="Line 60"/>
              <p:cNvSpPr>
                <a:spLocks noChangeShapeType="1"/>
              </p:cNvSpPr>
              <p:nvPr/>
            </p:nvSpPr>
            <p:spPr bwMode="auto">
              <a:xfrm flipH="1" flipV="1">
                <a:off x="3436" y="3442"/>
                <a:ext cx="0" cy="7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3" name="Oval 61"/>
              <p:cNvSpPr>
                <a:spLocks noChangeArrowheads="1"/>
              </p:cNvSpPr>
              <p:nvPr/>
            </p:nvSpPr>
            <p:spPr bwMode="auto">
              <a:xfrm>
                <a:off x="3412" y="2910"/>
                <a:ext cx="49" cy="48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4" name="Oval 62"/>
              <p:cNvSpPr>
                <a:spLocks noChangeArrowheads="1"/>
              </p:cNvSpPr>
              <p:nvPr/>
            </p:nvSpPr>
            <p:spPr bwMode="auto">
              <a:xfrm>
                <a:off x="2880" y="3442"/>
                <a:ext cx="49" cy="48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5" name="Line 63"/>
              <p:cNvSpPr>
                <a:spLocks noChangeShapeType="1"/>
              </p:cNvSpPr>
              <p:nvPr/>
            </p:nvSpPr>
            <p:spPr bwMode="auto">
              <a:xfrm rot="5400000" flipV="1">
                <a:off x="2904" y="3466"/>
                <a:ext cx="217" cy="2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6" name="Line 64"/>
              <p:cNvSpPr>
                <a:spLocks noChangeShapeType="1"/>
              </p:cNvSpPr>
              <p:nvPr/>
            </p:nvSpPr>
            <p:spPr bwMode="auto">
              <a:xfrm rot="5400000" flipH="1" flipV="1">
                <a:off x="3170" y="3779"/>
                <a:ext cx="4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7" name="Line 65"/>
              <p:cNvSpPr>
                <a:spLocks noChangeShapeType="1"/>
              </p:cNvSpPr>
              <p:nvPr/>
            </p:nvSpPr>
            <p:spPr bwMode="auto">
              <a:xfrm rot="5400000" flipH="1" flipV="1">
                <a:off x="3073" y="3683"/>
                <a:ext cx="49" cy="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8" name="Line 66"/>
              <p:cNvSpPr>
                <a:spLocks noChangeShapeType="1"/>
              </p:cNvSpPr>
              <p:nvPr/>
            </p:nvSpPr>
            <p:spPr bwMode="auto">
              <a:xfrm rot="5400000" flipV="1">
                <a:off x="3048" y="3708"/>
                <a:ext cx="145" cy="1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9" name="Line 67"/>
              <p:cNvSpPr>
                <a:spLocks noChangeShapeType="1"/>
              </p:cNvSpPr>
              <p:nvPr/>
            </p:nvSpPr>
            <p:spPr bwMode="auto">
              <a:xfrm rot="5400000">
                <a:off x="3049" y="3779"/>
                <a:ext cx="72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0" name="Line 68"/>
              <p:cNvSpPr>
                <a:spLocks noChangeShapeType="1"/>
              </p:cNvSpPr>
              <p:nvPr/>
            </p:nvSpPr>
            <p:spPr bwMode="auto">
              <a:xfrm rot="5400000" flipV="1">
                <a:off x="3217" y="3779"/>
                <a:ext cx="222" cy="2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1" name="Line 69"/>
              <p:cNvSpPr>
                <a:spLocks noChangeShapeType="1"/>
              </p:cNvSpPr>
              <p:nvPr/>
            </p:nvSpPr>
            <p:spPr bwMode="auto">
              <a:xfrm flipV="1">
                <a:off x="3436" y="3781"/>
                <a:ext cx="217" cy="2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2" name="Line 70"/>
              <p:cNvSpPr>
                <a:spLocks noChangeShapeType="1"/>
              </p:cNvSpPr>
              <p:nvPr/>
            </p:nvSpPr>
            <p:spPr bwMode="auto">
              <a:xfrm flipH="1" flipV="1">
                <a:off x="3750" y="3685"/>
                <a:ext cx="4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3" name="Line 71"/>
              <p:cNvSpPr>
                <a:spLocks noChangeShapeType="1"/>
              </p:cNvSpPr>
              <p:nvPr/>
            </p:nvSpPr>
            <p:spPr bwMode="auto">
              <a:xfrm flipH="1" flipV="1">
                <a:off x="3653" y="3780"/>
                <a:ext cx="49" cy="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4" name="Line 72"/>
              <p:cNvSpPr>
                <a:spLocks noChangeShapeType="1"/>
              </p:cNvSpPr>
              <p:nvPr/>
            </p:nvSpPr>
            <p:spPr bwMode="auto">
              <a:xfrm flipV="1">
                <a:off x="3678" y="3709"/>
                <a:ext cx="145" cy="1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5" name="Line 73"/>
              <p:cNvSpPr>
                <a:spLocks noChangeShapeType="1"/>
              </p:cNvSpPr>
              <p:nvPr/>
            </p:nvSpPr>
            <p:spPr bwMode="auto">
              <a:xfrm>
                <a:off x="3750" y="3781"/>
                <a:ext cx="72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6" name="Line 74"/>
              <p:cNvSpPr>
                <a:spLocks noChangeShapeType="1"/>
              </p:cNvSpPr>
              <p:nvPr/>
            </p:nvSpPr>
            <p:spPr bwMode="auto">
              <a:xfrm flipV="1">
                <a:off x="3748" y="3466"/>
                <a:ext cx="221" cy="2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7" name="Line 75"/>
              <p:cNvSpPr>
                <a:spLocks noChangeShapeType="1"/>
              </p:cNvSpPr>
              <p:nvPr/>
            </p:nvSpPr>
            <p:spPr bwMode="auto">
              <a:xfrm rot="-5400000">
                <a:off x="2904" y="3249"/>
                <a:ext cx="217" cy="2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8" name="Line 76"/>
              <p:cNvSpPr>
                <a:spLocks noChangeShapeType="1"/>
              </p:cNvSpPr>
              <p:nvPr/>
            </p:nvSpPr>
            <p:spPr bwMode="auto">
              <a:xfrm rot="16200000" flipH="1">
                <a:off x="3170" y="3105"/>
                <a:ext cx="4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9" name="Line 77"/>
              <p:cNvSpPr>
                <a:spLocks noChangeShapeType="1"/>
              </p:cNvSpPr>
              <p:nvPr/>
            </p:nvSpPr>
            <p:spPr bwMode="auto">
              <a:xfrm rot="16200000" flipH="1">
                <a:off x="3073" y="3200"/>
                <a:ext cx="49" cy="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10" name="Line 78"/>
              <p:cNvSpPr>
                <a:spLocks noChangeShapeType="1"/>
              </p:cNvSpPr>
              <p:nvPr/>
            </p:nvSpPr>
            <p:spPr bwMode="auto">
              <a:xfrm rot="-5400000">
                <a:off x="3049" y="3079"/>
                <a:ext cx="145" cy="1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11" name="Line 79"/>
              <p:cNvSpPr>
                <a:spLocks noChangeShapeType="1"/>
              </p:cNvSpPr>
              <p:nvPr/>
            </p:nvSpPr>
            <p:spPr bwMode="auto">
              <a:xfrm rot="16200000" flipV="1">
                <a:off x="3050" y="3080"/>
                <a:ext cx="72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12" name="Line 80"/>
              <p:cNvSpPr>
                <a:spLocks noChangeShapeType="1"/>
              </p:cNvSpPr>
              <p:nvPr/>
            </p:nvSpPr>
            <p:spPr bwMode="auto">
              <a:xfrm rot="-5400000">
                <a:off x="3217" y="2936"/>
                <a:ext cx="221" cy="2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" name="Group 81"/>
              <p:cNvGrpSpPr>
                <a:grpSpLocks/>
              </p:cNvGrpSpPr>
              <p:nvPr/>
            </p:nvGrpSpPr>
            <p:grpSpPr bwMode="auto">
              <a:xfrm rot="-8100000">
                <a:off x="3242" y="3055"/>
                <a:ext cx="388" cy="386"/>
                <a:chOff x="3436" y="3080"/>
                <a:chExt cx="388" cy="386"/>
              </a:xfrm>
            </p:grpSpPr>
            <p:sp>
              <p:nvSpPr>
                <p:cNvPr id="78923" name="Line 82"/>
                <p:cNvSpPr>
                  <a:spLocks noChangeShapeType="1"/>
                </p:cNvSpPr>
                <p:nvPr/>
              </p:nvSpPr>
              <p:spPr bwMode="auto">
                <a:xfrm>
                  <a:off x="3436" y="3080"/>
                  <a:ext cx="145" cy="14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24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3678" y="3273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25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3581" y="3176"/>
                  <a:ext cx="49" cy="5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26" name="Line 85"/>
                <p:cNvSpPr>
                  <a:spLocks noChangeShapeType="1"/>
                </p:cNvSpPr>
                <p:nvPr/>
              </p:nvSpPr>
              <p:spPr bwMode="auto">
                <a:xfrm>
                  <a:off x="3606" y="3152"/>
                  <a:ext cx="145" cy="14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27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3678" y="3152"/>
                  <a:ext cx="72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28" name="Line 87"/>
                <p:cNvSpPr>
                  <a:spLocks noChangeShapeType="1"/>
                </p:cNvSpPr>
                <p:nvPr/>
              </p:nvSpPr>
              <p:spPr bwMode="auto">
                <a:xfrm>
                  <a:off x="3676" y="3322"/>
                  <a:ext cx="148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88"/>
              <p:cNvGrpSpPr>
                <a:grpSpLocks/>
              </p:cNvGrpSpPr>
              <p:nvPr/>
            </p:nvGrpSpPr>
            <p:grpSpPr bwMode="auto">
              <a:xfrm rot="2700000" flipV="1">
                <a:off x="3460" y="3273"/>
                <a:ext cx="388" cy="386"/>
                <a:chOff x="3436" y="3080"/>
                <a:chExt cx="388" cy="386"/>
              </a:xfrm>
            </p:grpSpPr>
            <p:sp>
              <p:nvSpPr>
                <p:cNvPr id="78917" name="Line 89"/>
                <p:cNvSpPr>
                  <a:spLocks noChangeShapeType="1"/>
                </p:cNvSpPr>
                <p:nvPr/>
              </p:nvSpPr>
              <p:spPr bwMode="auto">
                <a:xfrm>
                  <a:off x="3436" y="3080"/>
                  <a:ext cx="145" cy="14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8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3678" y="3273"/>
                  <a:ext cx="4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19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3581" y="3176"/>
                  <a:ext cx="49" cy="5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20" name="Line 92"/>
                <p:cNvSpPr>
                  <a:spLocks noChangeShapeType="1"/>
                </p:cNvSpPr>
                <p:nvPr/>
              </p:nvSpPr>
              <p:spPr bwMode="auto">
                <a:xfrm>
                  <a:off x="3606" y="3152"/>
                  <a:ext cx="145" cy="14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21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3678" y="3152"/>
                  <a:ext cx="72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22" name="Line 94"/>
                <p:cNvSpPr>
                  <a:spLocks noChangeShapeType="1"/>
                </p:cNvSpPr>
                <p:nvPr/>
              </p:nvSpPr>
              <p:spPr bwMode="auto">
                <a:xfrm>
                  <a:off x="3676" y="3322"/>
                  <a:ext cx="148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8915" name="Line 95"/>
              <p:cNvSpPr>
                <a:spLocks noChangeShapeType="1"/>
              </p:cNvSpPr>
              <p:nvPr/>
            </p:nvSpPr>
            <p:spPr bwMode="auto">
              <a:xfrm flipH="1">
                <a:off x="3920" y="3466"/>
                <a:ext cx="29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16" name="Line 96"/>
              <p:cNvSpPr>
                <a:spLocks noChangeShapeType="1"/>
              </p:cNvSpPr>
              <p:nvPr/>
            </p:nvSpPr>
            <p:spPr bwMode="auto">
              <a:xfrm flipH="1" flipV="1">
                <a:off x="3436" y="2716"/>
                <a:ext cx="0" cy="2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97"/>
            <p:cNvGrpSpPr>
              <a:grpSpLocks/>
            </p:cNvGrpSpPr>
            <p:nvPr/>
          </p:nvGrpSpPr>
          <p:grpSpPr bwMode="auto">
            <a:xfrm>
              <a:off x="3170" y="2789"/>
              <a:ext cx="94" cy="91"/>
              <a:chOff x="288" y="2976"/>
              <a:chExt cx="96" cy="96"/>
            </a:xfrm>
          </p:grpSpPr>
          <p:sp>
            <p:nvSpPr>
              <p:cNvPr id="78880" name="Oval 98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81" name="Line 99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82" name="Line 100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101"/>
            <p:cNvGrpSpPr>
              <a:grpSpLocks/>
            </p:cNvGrpSpPr>
            <p:nvPr/>
          </p:nvGrpSpPr>
          <p:grpSpPr bwMode="auto">
            <a:xfrm>
              <a:off x="3794" y="2784"/>
              <a:ext cx="94" cy="91"/>
              <a:chOff x="288" y="2976"/>
              <a:chExt cx="96" cy="96"/>
            </a:xfrm>
          </p:grpSpPr>
          <p:sp>
            <p:nvSpPr>
              <p:cNvPr id="78877" name="Oval 102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78" name="Line 103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79" name="Line 104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105"/>
            <p:cNvGrpSpPr>
              <a:grpSpLocks/>
            </p:cNvGrpSpPr>
            <p:nvPr/>
          </p:nvGrpSpPr>
          <p:grpSpPr bwMode="auto">
            <a:xfrm>
              <a:off x="3168" y="3456"/>
              <a:ext cx="94" cy="91"/>
              <a:chOff x="288" y="2976"/>
              <a:chExt cx="96" cy="96"/>
            </a:xfrm>
          </p:grpSpPr>
          <p:sp>
            <p:nvSpPr>
              <p:cNvPr id="78874" name="Oval 106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75" name="Line 107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76" name="Line 108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9"/>
            <p:cNvGrpSpPr>
              <a:grpSpLocks/>
            </p:cNvGrpSpPr>
            <p:nvPr/>
          </p:nvGrpSpPr>
          <p:grpSpPr bwMode="auto">
            <a:xfrm>
              <a:off x="3794" y="3461"/>
              <a:ext cx="94" cy="91"/>
              <a:chOff x="288" y="2976"/>
              <a:chExt cx="96" cy="96"/>
            </a:xfrm>
          </p:grpSpPr>
          <p:sp>
            <p:nvSpPr>
              <p:cNvPr id="78871" name="Oval 110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72" name="Line 111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73" name="Line 112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3"/>
            <p:cNvGrpSpPr>
              <a:grpSpLocks/>
            </p:cNvGrpSpPr>
            <p:nvPr/>
          </p:nvGrpSpPr>
          <p:grpSpPr bwMode="auto">
            <a:xfrm>
              <a:off x="3648" y="3282"/>
              <a:ext cx="94" cy="91"/>
              <a:chOff x="288" y="2976"/>
              <a:chExt cx="96" cy="96"/>
            </a:xfrm>
          </p:grpSpPr>
          <p:sp>
            <p:nvSpPr>
              <p:cNvPr id="78868" name="Oval 114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69" name="Line 115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70" name="Line 116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17"/>
            <p:cNvGrpSpPr>
              <a:grpSpLocks/>
            </p:cNvGrpSpPr>
            <p:nvPr/>
          </p:nvGrpSpPr>
          <p:grpSpPr bwMode="auto">
            <a:xfrm>
              <a:off x="3330" y="2960"/>
              <a:ext cx="94" cy="91"/>
              <a:chOff x="288" y="2976"/>
              <a:chExt cx="96" cy="96"/>
            </a:xfrm>
          </p:grpSpPr>
          <p:sp>
            <p:nvSpPr>
              <p:cNvPr id="78865" name="Oval 118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66" name="Line 119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67" name="Line 120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228600"/>
            <a:ext cx="7353300" cy="609600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/>
              <a:t>Programmable Interconnect</a:t>
            </a:r>
          </a:p>
        </p:txBody>
      </p:sp>
      <p:pic>
        <p:nvPicPr>
          <p:cNvPr id="80899" name="Picture 3" descr="xc4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78295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533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228600"/>
            <a:ext cx="7353300" cy="609600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/>
              <a:t>Programmable Interconnect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4459288" y="6396038"/>
            <a:ext cx="581025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GillSans" charset="0"/>
              </a:rPr>
              <a:t>25</a:t>
            </a: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3263" y="1066800"/>
            <a:ext cx="5037137" cy="56848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ransition advTm="2533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Embedded Functional Units</a:t>
            </a:r>
          </a:p>
        </p:txBody>
      </p:sp>
      <p:sp>
        <p:nvSpPr>
          <p:cNvPr id="8499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143000"/>
            <a:ext cx="4191000" cy="5051425"/>
          </a:xfrm>
        </p:spPr>
        <p:txBody>
          <a:bodyPr/>
          <a:lstStyle/>
          <a:p>
            <a:pPr eaLnBrk="1" hangingPunct="1"/>
            <a:r>
              <a:rPr lang="en-US"/>
              <a:t>Fixed, fast multipliers</a:t>
            </a:r>
          </a:p>
          <a:p>
            <a:pPr eaLnBrk="1" hangingPunct="1"/>
            <a:r>
              <a:rPr lang="en-US"/>
              <a:t>MAC, Shifters, counters</a:t>
            </a:r>
          </a:p>
          <a:p>
            <a:pPr eaLnBrk="1" hangingPunct="1"/>
            <a:r>
              <a:rPr lang="en-US"/>
              <a:t>Hard/soft processor cores</a:t>
            </a:r>
          </a:p>
          <a:p>
            <a:pPr lvl="1" eaLnBrk="1" hangingPunct="1"/>
            <a:r>
              <a:rPr lang="en-US"/>
              <a:t>PowerPC</a:t>
            </a:r>
          </a:p>
          <a:p>
            <a:pPr lvl="1" eaLnBrk="1" hangingPunct="1"/>
            <a:r>
              <a:rPr lang="en-US"/>
              <a:t>Nios</a:t>
            </a:r>
          </a:p>
          <a:p>
            <a:pPr lvl="1" eaLnBrk="1" hangingPunct="1"/>
            <a:r>
              <a:rPr lang="en-US"/>
              <a:t>Microblaze</a:t>
            </a:r>
          </a:p>
          <a:p>
            <a:pPr eaLnBrk="1" hangingPunct="1"/>
            <a:r>
              <a:rPr lang="en-US"/>
              <a:t>Memory</a:t>
            </a:r>
          </a:p>
          <a:p>
            <a:pPr lvl="1" eaLnBrk="1" hangingPunct="1"/>
            <a:r>
              <a:rPr lang="en-US"/>
              <a:t>Block RAM</a:t>
            </a:r>
          </a:p>
          <a:p>
            <a:pPr lvl="1" eaLnBrk="1" hangingPunct="1"/>
            <a:r>
              <a:rPr lang="en-US"/>
              <a:t>Various sizes and distributions</a:t>
            </a:r>
          </a:p>
          <a:p>
            <a:pPr lvl="1" eaLnBrk="1" hangingPunct="1"/>
            <a:endParaRPr lang="en-US"/>
          </a:p>
          <a:p>
            <a:pPr eaLnBrk="1" hangingPunct="1"/>
            <a:endParaRPr lang="en-US"/>
          </a:p>
        </p:txBody>
      </p:sp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457200" y="1371600"/>
          <a:ext cx="3994150" cy="4029075"/>
        </p:xfrm>
        <a:graphic>
          <a:graphicData uri="http://schemas.openxmlformats.org/presentationml/2006/ole">
            <p:oleObj spid="_x0000_s389122" name="VISIO" r:id="rId4" imgW="7315200" imgH="55626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Embedded RAM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Xilinx – Block </a:t>
            </a:r>
            <a:r>
              <a:rPr lang="en-US" dirty="0" err="1"/>
              <a:t>SelectRAM</a:t>
            </a:r>
            <a:endParaRPr lang="en-US" dirty="0"/>
          </a:p>
          <a:p>
            <a:pPr lvl="1" eaLnBrk="1" hangingPunct="1"/>
            <a:r>
              <a:rPr lang="en-US" dirty="0"/>
              <a:t>18Kb dual-port RAM arranged in columns</a:t>
            </a:r>
          </a:p>
          <a:p>
            <a:pPr eaLnBrk="1" hangingPunct="1"/>
            <a:r>
              <a:rPr lang="en-US" dirty="0" err="1"/>
              <a:t>Altera</a:t>
            </a:r>
            <a:r>
              <a:rPr lang="en-US" dirty="0"/>
              <a:t> – </a:t>
            </a:r>
            <a:r>
              <a:rPr lang="en-US" dirty="0" err="1"/>
              <a:t>TriMatrix</a:t>
            </a:r>
            <a:r>
              <a:rPr lang="en-US" dirty="0"/>
              <a:t> Dual-Port RAM</a:t>
            </a:r>
          </a:p>
          <a:p>
            <a:pPr lvl="1" eaLnBrk="1" hangingPunct="1"/>
            <a:r>
              <a:rPr lang="en-US" dirty="0"/>
              <a:t>M512 – 512 </a:t>
            </a:r>
            <a:r>
              <a:rPr lang="en-US" dirty="0" err="1"/>
              <a:t>x</a:t>
            </a:r>
            <a:r>
              <a:rPr lang="en-US" dirty="0"/>
              <a:t> 1</a:t>
            </a:r>
          </a:p>
          <a:p>
            <a:pPr lvl="1" eaLnBrk="1" hangingPunct="1"/>
            <a:r>
              <a:rPr lang="en-US" dirty="0"/>
              <a:t>M4K – 4096 </a:t>
            </a:r>
            <a:r>
              <a:rPr lang="en-US" dirty="0" err="1"/>
              <a:t>x</a:t>
            </a:r>
            <a:r>
              <a:rPr lang="en-US" dirty="0"/>
              <a:t> 1</a:t>
            </a:r>
          </a:p>
          <a:p>
            <a:pPr lvl="1" eaLnBrk="1" hangingPunct="1"/>
            <a:r>
              <a:rPr lang="en-US" dirty="0"/>
              <a:t>M-RAM – 64K </a:t>
            </a:r>
            <a:r>
              <a:rPr lang="en-US" dirty="0" err="1"/>
              <a:t>x</a:t>
            </a:r>
            <a:r>
              <a:rPr lang="en-US" dirty="0"/>
              <a:t> 8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6288" y="2847975"/>
            <a:ext cx="4405312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Xilinx Virtex-II Pro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76200" y="1447800"/>
            <a:ext cx="3795713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400">
                <a:latin typeface="Times New Roman" charset="0"/>
              </a:rPr>
              <a:t>1 to 4 PowerPCs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400">
                <a:latin typeface="Times New Roman" charset="0"/>
                <a:ea typeface="Arial" charset="0"/>
                <a:cs typeface="Arial" charset="0"/>
              </a:rPr>
              <a:t>4 to 16 multi-gigabit transceivers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400">
                <a:latin typeface="Times New Roman" charset="0"/>
                <a:ea typeface="Arial" charset="0"/>
                <a:cs typeface="Arial" charset="0"/>
              </a:rPr>
              <a:t>12 to 216 multipliers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400">
                <a:latin typeface="Times New Roman" charset="0"/>
                <a:ea typeface="Arial" charset="0"/>
                <a:cs typeface="Arial" charset="0"/>
              </a:rPr>
              <a:t>3,000 to 50,000 logic cells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400">
                <a:latin typeface="Times New Roman" charset="0"/>
                <a:ea typeface="Arial" charset="0"/>
                <a:cs typeface="Arial" charset="0"/>
              </a:rPr>
              <a:t>200k to 4M bits RAM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007F"/>
              </a:buClr>
              <a:buSzPct val="75000"/>
              <a:buFont typeface="Wingdings" charset="2"/>
              <a:buChar char="v"/>
            </a:pPr>
            <a:r>
              <a:rPr lang="en-US" sz="2400">
                <a:latin typeface="Times New Roman" charset="0"/>
                <a:ea typeface="Arial" charset="0"/>
                <a:cs typeface="Arial" charset="0"/>
              </a:rPr>
              <a:t>204 to 852 I/Os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86200" y="2176463"/>
            <a:ext cx="4641850" cy="3740150"/>
            <a:chOff x="281" y="1087"/>
            <a:chExt cx="2700" cy="2356"/>
          </a:xfrm>
        </p:grpSpPr>
        <p:pic>
          <p:nvPicPr>
            <p:cNvPr id="89099" name="Picture 5" descr="ml88x7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1" y="1087"/>
              <a:ext cx="2700" cy="2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100" name="Rectangle 6"/>
            <p:cNvSpPr>
              <a:spLocks noChangeArrowheads="1"/>
            </p:cNvSpPr>
            <p:nvPr/>
          </p:nvSpPr>
          <p:spPr bwMode="auto">
            <a:xfrm>
              <a:off x="604" y="1713"/>
              <a:ext cx="344" cy="393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1" name="Rectangle 7"/>
            <p:cNvSpPr>
              <a:spLocks noChangeArrowheads="1"/>
            </p:cNvSpPr>
            <p:nvPr/>
          </p:nvSpPr>
          <p:spPr bwMode="auto">
            <a:xfrm>
              <a:off x="2281" y="1713"/>
              <a:ext cx="345" cy="393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2" name="Rectangle 8"/>
            <p:cNvSpPr>
              <a:spLocks noChangeArrowheads="1"/>
            </p:cNvSpPr>
            <p:nvPr/>
          </p:nvSpPr>
          <p:spPr bwMode="auto">
            <a:xfrm>
              <a:off x="2281" y="2466"/>
              <a:ext cx="345" cy="393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3" name="Rectangle 9"/>
            <p:cNvSpPr>
              <a:spLocks noChangeArrowheads="1"/>
            </p:cNvSpPr>
            <p:nvPr/>
          </p:nvSpPr>
          <p:spPr bwMode="auto">
            <a:xfrm>
              <a:off x="603" y="2466"/>
              <a:ext cx="344" cy="393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4" name="Rectangle 10"/>
            <p:cNvSpPr>
              <a:spLocks noChangeArrowheads="1"/>
            </p:cNvSpPr>
            <p:nvPr/>
          </p:nvSpPr>
          <p:spPr bwMode="auto">
            <a:xfrm>
              <a:off x="633" y="3221"/>
              <a:ext cx="95" cy="157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5" name="Rectangle 11"/>
            <p:cNvSpPr>
              <a:spLocks noChangeArrowheads="1"/>
            </p:cNvSpPr>
            <p:nvPr/>
          </p:nvSpPr>
          <p:spPr bwMode="auto">
            <a:xfrm>
              <a:off x="847" y="3221"/>
              <a:ext cx="95" cy="157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6" name="Rectangle 12"/>
            <p:cNvSpPr>
              <a:spLocks noChangeArrowheads="1"/>
            </p:cNvSpPr>
            <p:nvPr/>
          </p:nvSpPr>
          <p:spPr bwMode="auto">
            <a:xfrm>
              <a:off x="1257" y="3221"/>
              <a:ext cx="96" cy="157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7" name="Rectangle 13"/>
            <p:cNvSpPr>
              <a:spLocks noChangeArrowheads="1"/>
            </p:cNvSpPr>
            <p:nvPr/>
          </p:nvSpPr>
          <p:spPr bwMode="auto">
            <a:xfrm>
              <a:off x="1465" y="3221"/>
              <a:ext cx="96" cy="157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8" name="Rectangle 14"/>
            <p:cNvSpPr>
              <a:spLocks noChangeArrowheads="1"/>
            </p:cNvSpPr>
            <p:nvPr/>
          </p:nvSpPr>
          <p:spPr bwMode="auto">
            <a:xfrm>
              <a:off x="1691" y="3221"/>
              <a:ext cx="95" cy="157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9" name="Rectangle 15"/>
            <p:cNvSpPr>
              <a:spLocks noChangeArrowheads="1"/>
            </p:cNvSpPr>
            <p:nvPr/>
          </p:nvSpPr>
          <p:spPr bwMode="auto">
            <a:xfrm>
              <a:off x="1904" y="3221"/>
              <a:ext cx="96" cy="157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10" name="Rectangle 16"/>
            <p:cNvSpPr>
              <a:spLocks noChangeArrowheads="1"/>
            </p:cNvSpPr>
            <p:nvPr/>
          </p:nvSpPr>
          <p:spPr bwMode="auto">
            <a:xfrm>
              <a:off x="2315" y="3221"/>
              <a:ext cx="96" cy="157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11" name="Rectangle 17"/>
            <p:cNvSpPr>
              <a:spLocks noChangeArrowheads="1"/>
            </p:cNvSpPr>
            <p:nvPr/>
          </p:nvSpPr>
          <p:spPr bwMode="auto">
            <a:xfrm>
              <a:off x="2523" y="3221"/>
              <a:ext cx="96" cy="157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12" name="Rectangle 18"/>
            <p:cNvSpPr>
              <a:spLocks noChangeArrowheads="1"/>
            </p:cNvSpPr>
            <p:nvPr/>
          </p:nvSpPr>
          <p:spPr bwMode="auto">
            <a:xfrm>
              <a:off x="627" y="1206"/>
              <a:ext cx="96" cy="158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13" name="Rectangle 19"/>
            <p:cNvSpPr>
              <a:spLocks noChangeArrowheads="1"/>
            </p:cNvSpPr>
            <p:nvPr/>
          </p:nvSpPr>
          <p:spPr bwMode="auto">
            <a:xfrm>
              <a:off x="841" y="1206"/>
              <a:ext cx="96" cy="158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14" name="Rectangle 20"/>
            <p:cNvSpPr>
              <a:spLocks noChangeArrowheads="1"/>
            </p:cNvSpPr>
            <p:nvPr/>
          </p:nvSpPr>
          <p:spPr bwMode="auto">
            <a:xfrm>
              <a:off x="1252" y="1206"/>
              <a:ext cx="95" cy="158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15" name="Rectangle 21"/>
            <p:cNvSpPr>
              <a:spLocks noChangeArrowheads="1"/>
            </p:cNvSpPr>
            <p:nvPr/>
          </p:nvSpPr>
          <p:spPr bwMode="auto">
            <a:xfrm>
              <a:off x="1460" y="1206"/>
              <a:ext cx="96" cy="158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16" name="Rectangle 22"/>
            <p:cNvSpPr>
              <a:spLocks noChangeArrowheads="1"/>
            </p:cNvSpPr>
            <p:nvPr/>
          </p:nvSpPr>
          <p:spPr bwMode="auto">
            <a:xfrm>
              <a:off x="1685" y="1206"/>
              <a:ext cx="96" cy="158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17" name="Rectangle 23"/>
            <p:cNvSpPr>
              <a:spLocks noChangeArrowheads="1"/>
            </p:cNvSpPr>
            <p:nvPr/>
          </p:nvSpPr>
          <p:spPr bwMode="auto">
            <a:xfrm>
              <a:off x="1899" y="1206"/>
              <a:ext cx="95" cy="158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18" name="Rectangle 24"/>
            <p:cNvSpPr>
              <a:spLocks noChangeArrowheads="1"/>
            </p:cNvSpPr>
            <p:nvPr/>
          </p:nvSpPr>
          <p:spPr bwMode="auto">
            <a:xfrm>
              <a:off x="2310" y="1206"/>
              <a:ext cx="95" cy="158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19" name="Rectangle 25"/>
            <p:cNvSpPr>
              <a:spLocks noChangeArrowheads="1"/>
            </p:cNvSpPr>
            <p:nvPr/>
          </p:nvSpPr>
          <p:spPr bwMode="auto">
            <a:xfrm>
              <a:off x="2518" y="1206"/>
              <a:ext cx="95" cy="158"/>
            </a:xfrm>
            <a:prstGeom prst="rect">
              <a:avLst/>
            </a:prstGeom>
            <a:noFill/>
            <a:ln w="2857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093" name="Rectangle 26"/>
          <p:cNvSpPr>
            <a:spLocks noChangeArrowheads="1"/>
          </p:cNvSpPr>
          <p:nvPr/>
        </p:nvSpPr>
        <p:spPr bwMode="auto">
          <a:xfrm rot="5400000">
            <a:off x="8216900" y="4841875"/>
            <a:ext cx="1233488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69863" indent="-169863"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None/>
            </a:pPr>
            <a:r>
              <a:rPr lang="en-US" sz="2000" b="1">
                <a:solidFill>
                  <a:schemeClr val="accent1"/>
                </a:solidFill>
                <a:latin typeface="Tahoma" charset="0"/>
              </a:rPr>
              <a:t>Logic cells</a:t>
            </a:r>
          </a:p>
        </p:txBody>
      </p:sp>
      <p:sp>
        <p:nvSpPr>
          <p:cNvPr id="89094" name="Line 27"/>
          <p:cNvSpPr>
            <a:spLocks noChangeShapeType="1"/>
          </p:cNvSpPr>
          <p:nvPr/>
        </p:nvSpPr>
        <p:spPr bwMode="auto">
          <a:xfrm flipH="1" flipV="1">
            <a:off x="7778750" y="5286375"/>
            <a:ext cx="75565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5" name="Line 28"/>
          <p:cNvSpPr>
            <a:spLocks noChangeShapeType="1"/>
          </p:cNvSpPr>
          <p:nvPr/>
        </p:nvSpPr>
        <p:spPr bwMode="auto">
          <a:xfrm>
            <a:off x="7399338" y="2176463"/>
            <a:ext cx="617537" cy="331787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6" name="Line 29"/>
          <p:cNvSpPr>
            <a:spLocks noChangeShapeType="1"/>
          </p:cNvSpPr>
          <p:nvPr/>
        </p:nvSpPr>
        <p:spPr bwMode="auto">
          <a:xfrm flipH="1" flipV="1">
            <a:off x="8016875" y="3422650"/>
            <a:ext cx="696913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1726" name="Rectangle 30"/>
          <p:cNvSpPr>
            <a:spLocks noChangeArrowheads="1"/>
          </p:cNvSpPr>
          <p:nvPr/>
        </p:nvSpPr>
        <p:spPr bwMode="auto">
          <a:xfrm>
            <a:off x="4924425" y="1593850"/>
            <a:ext cx="3960813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169863" indent="-169863">
              <a:defRPr/>
            </a:pPr>
            <a:r>
              <a:rPr lang="en-US" b="1">
                <a:solidFill>
                  <a:srgbClr val="66FF33"/>
                </a:solidFill>
                <a:latin typeface="Arial" pitchFamily="-65" charset="0"/>
              </a:rPr>
              <a:t>Up to 16 serial transceivers</a:t>
            </a:r>
            <a:endParaRPr lang="en-US" sz="1600" b="1">
              <a:solidFill>
                <a:srgbClr val="66FF33"/>
              </a:solidFill>
              <a:latin typeface="Arial" pitchFamily="-65" charset="0"/>
            </a:endParaRPr>
          </a:p>
          <a:p>
            <a:pPr marL="169863" indent="-169863">
              <a:buFontTx/>
              <a:buChar char="•"/>
              <a:defRPr/>
            </a:pPr>
            <a:r>
              <a:rPr lang="en-US" sz="1400" b="1">
                <a:solidFill>
                  <a:srgbClr val="66FF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622 Mbps to 3.125 Gbps</a:t>
            </a:r>
          </a:p>
        </p:txBody>
      </p:sp>
      <p:sp>
        <p:nvSpPr>
          <p:cNvPr id="89098" name="Text Box 31"/>
          <p:cNvSpPr txBox="1">
            <a:spLocks noChangeArrowheads="1"/>
          </p:cNvSpPr>
          <p:nvPr/>
        </p:nvSpPr>
        <p:spPr bwMode="auto">
          <a:xfrm rot="5400000">
            <a:off x="8033544" y="3271044"/>
            <a:ext cx="1763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latin typeface="Tahoma" charset="0"/>
              </a:rPr>
              <a:t>PowerPCs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Altera Stratix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19200"/>
            <a:ext cx="8153400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v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219200"/>
            <a:ext cx="4191000" cy="4191000"/>
          </a:xfrm>
        </p:spPr>
      </p:pic>
      <p:pic>
        <p:nvPicPr>
          <p:cNvPr id="282627" name="Picture 3" descr="cl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4567238"/>
            <a:ext cx="23590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8" name="Picture 4" descr="i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4589463"/>
            <a:ext cx="1963738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9" name="Picture 5" descr="s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4572000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00088"/>
          </a:xfrm>
        </p:spPr>
        <p:txBody>
          <a:bodyPr/>
          <a:lstStyle/>
          <a:p>
            <a:pPr eaLnBrk="1" hangingPunct="1"/>
            <a:r>
              <a:rPr lang="en-US"/>
              <a:t>FPGA Architectures</a:t>
            </a:r>
          </a:p>
        </p:txBody>
      </p:sp>
      <p:sp>
        <p:nvSpPr>
          <p:cNvPr id="2826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4265613" cy="5051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800"/>
              <a:t>FPGA</a:t>
            </a:r>
            <a:r>
              <a:rPr lang="en-US" sz="2800"/>
              <a:t>-based reconfigurable devices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Configurable logic blocks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/>
              <a:t>Flexible logic block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/>
              <a:t>Programmable interconnect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Dedicated multipliers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Embedded configurable block RAM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RISC microprocessor cores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Other architectures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Reconfigurable multi-core </a:t>
            </a:r>
            <a:br>
              <a:rPr lang="en-US" sz="2000"/>
            </a:br>
            <a:r>
              <a:rPr lang="en-US" sz="2000"/>
              <a:t>processor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Coarse-grained reconfigurable architectures </a:t>
            </a:r>
            <a:endParaRPr lang="en-US" sz="1600">
              <a:sym typeface="Wingdings" pitchFamily="-65" charset="2"/>
            </a:endParaRPr>
          </a:p>
        </p:txBody>
      </p:sp>
      <p:pic>
        <p:nvPicPr>
          <p:cNvPr id="282632" name="Picture 8" descr="ma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88" y="4572000"/>
            <a:ext cx="2220912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33" name="Picture 9" descr="b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3775" y="4572000"/>
            <a:ext cx="20288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34" name="Picture 10" descr="rm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81775" y="4572000"/>
            <a:ext cx="20288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826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826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26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2826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826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2826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8113"/>
            <a:ext cx="8686800" cy="700087"/>
          </a:xfrm>
        </p:spPr>
        <p:txBody>
          <a:bodyPr/>
          <a:lstStyle/>
          <a:p>
            <a:r>
              <a:rPr lang="en-US" sz="2800" dirty="0" smtClean="0"/>
              <a:t>Application Specific Integrated Circuits (</a:t>
            </a:r>
            <a:r>
              <a:rPr lang="en-US" sz="2800" dirty="0" err="1" smtClean="0"/>
              <a:t>ASICs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6019800" cy="5051425"/>
          </a:xfrm>
        </p:spPr>
        <p:txBody>
          <a:bodyPr/>
          <a:lstStyle/>
          <a:p>
            <a:r>
              <a:rPr lang="en-US" dirty="0" smtClean="0"/>
              <a:t>Full Custom </a:t>
            </a:r>
            <a:r>
              <a:rPr lang="en-US" dirty="0" err="1" smtClean="0"/>
              <a:t>ASICs</a:t>
            </a:r>
            <a:endParaRPr lang="en-US" dirty="0" smtClean="0"/>
          </a:p>
          <a:p>
            <a:pPr lvl="1"/>
            <a:r>
              <a:rPr lang="en-US" sz="2000" dirty="0" smtClean="0"/>
              <a:t>Every transistor is designed and drawn by hand</a:t>
            </a:r>
          </a:p>
          <a:p>
            <a:pPr lvl="1"/>
            <a:r>
              <a:rPr lang="en-US" sz="2000" dirty="0" smtClean="0"/>
              <a:t>Typically only way to design analog portions of </a:t>
            </a:r>
            <a:r>
              <a:rPr lang="en-US" sz="2000" dirty="0" err="1" smtClean="0"/>
              <a:t>ASICs</a:t>
            </a:r>
            <a:endParaRPr lang="en-US" sz="2000" dirty="0" smtClean="0"/>
          </a:p>
          <a:p>
            <a:pPr lvl="1"/>
            <a:r>
              <a:rPr lang="en-US" sz="2000" dirty="0" smtClean="0"/>
              <a:t>Gives the highest performance but the longest design time</a:t>
            </a:r>
          </a:p>
          <a:p>
            <a:pPr lvl="1"/>
            <a:r>
              <a:rPr lang="en-US" sz="2000" dirty="0" smtClean="0"/>
              <a:t>Full set of masks required for fabrication</a:t>
            </a:r>
            <a:endParaRPr lang="en-US" sz="16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1300" y="1752600"/>
            <a:ext cx="17907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305300"/>
            <a:ext cx="7886700" cy="158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523043" y="6581001"/>
            <a:ext cx="16337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smtClean="0">
                <a:solidFill>
                  <a:srgbClr val="000000"/>
                </a:solidFill>
                <a:sym typeface="Symbol" charset="2"/>
              </a:rPr>
              <a:t>Paul D. 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Franzon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spectrum of options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Microcontroller</a:t>
            </a:r>
          </a:p>
          <a:p>
            <a:r>
              <a:rPr lang="en-US" dirty="0" smtClean="0"/>
              <a:t>Microprocessor</a:t>
            </a:r>
          </a:p>
          <a:p>
            <a:r>
              <a:rPr lang="en-US" dirty="0" smtClean="0"/>
              <a:t>ASIP</a:t>
            </a:r>
          </a:p>
          <a:p>
            <a:pPr lvl="1"/>
            <a:r>
              <a:rPr lang="en-US" dirty="0" smtClean="0"/>
              <a:t>DSP</a:t>
            </a:r>
          </a:p>
          <a:p>
            <a:pPr lvl="1"/>
            <a:r>
              <a:rPr lang="en-US" dirty="0" smtClean="0"/>
              <a:t>Graphics Processor</a:t>
            </a:r>
          </a:p>
          <a:p>
            <a:pPr lvl="1"/>
            <a:r>
              <a:rPr lang="en-US" dirty="0" smtClean="0"/>
              <a:t>Network Processor</a:t>
            </a:r>
          </a:p>
          <a:p>
            <a:pPr lvl="1"/>
            <a:r>
              <a:rPr lang="en-US" dirty="0" err="1" smtClean="0"/>
              <a:t>Cryptoprocessor</a:t>
            </a:r>
            <a:endParaRPr lang="en-US" dirty="0" smtClean="0"/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FPGA</a:t>
            </a:r>
          </a:p>
          <a:p>
            <a:r>
              <a:rPr lang="en-US" dirty="0" smtClean="0"/>
              <a:t>ASIC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143000"/>
            <a:ext cx="6324600" cy="5051425"/>
          </a:xfrm>
        </p:spPr>
        <p:txBody>
          <a:bodyPr/>
          <a:lstStyle/>
          <a:p>
            <a:r>
              <a:rPr lang="en-US" sz="2400" dirty="0" smtClean="0"/>
              <a:t>Standard-Cell-Based </a:t>
            </a:r>
            <a:r>
              <a:rPr lang="en-US" sz="2400" dirty="0" err="1" smtClean="0"/>
              <a:t>ASICs</a:t>
            </a:r>
            <a:r>
              <a:rPr lang="en-US" sz="2400" dirty="0" smtClean="0"/>
              <a:t> </a:t>
            </a:r>
          </a:p>
          <a:p>
            <a:pPr lvl="1"/>
            <a:r>
              <a:rPr lang="en-US" sz="1800" dirty="0" smtClean="0"/>
              <a:t>or ‘Cell Based IC’ (CBIC) or ‘semi-custom’</a:t>
            </a:r>
          </a:p>
          <a:p>
            <a:pPr lvl="1"/>
            <a:r>
              <a:rPr lang="en-US" sz="1800" dirty="0" smtClean="0"/>
              <a:t>Standard Cells are custom designed and then inserted into a library</a:t>
            </a:r>
          </a:p>
          <a:p>
            <a:pPr lvl="1"/>
            <a:r>
              <a:rPr lang="en-US" sz="1800" dirty="0" smtClean="0"/>
              <a:t>These cells are then used in the design by being placed in rows and wired together using ‘place and route’ CAD tools</a:t>
            </a:r>
          </a:p>
          <a:p>
            <a:pPr lvl="1"/>
            <a:r>
              <a:rPr lang="en-US" sz="1800" dirty="0" smtClean="0"/>
              <a:t>Some standard cells, such as RAM and ROM cells, and some </a:t>
            </a:r>
            <a:r>
              <a:rPr lang="en-US" sz="1800" dirty="0" err="1" smtClean="0"/>
              <a:t>datapath</a:t>
            </a:r>
            <a:r>
              <a:rPr lang="en-US" sz="1800" dirty="0" smtClean="0"/>
              <a:t> cells (e.g. a multiplier) are tiled together to create </a:t>
            </a:r>
            <a:r>
              <a:rPr lang="en-US" sz="1800" dirty="0" err="1" smtClean="0"/>
              <a:t>macrocells</a:t>
            </a:r>
            <a:endParaRPr lang="en-US" sz="1800" dirty="0" smtClean="0"/>
          </a:p>
          <a:p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76200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Application Specific Integrated Circuits (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ASICs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7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7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1562100"/>
            <a:ext cx="1866900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0" y="4800600"/>
            <a:ext cx="3124200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5100" y="3771900"/>
            <a:ext cx="1809750" cy="2019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827838" y="5410200"/>
            <a:ext cx="12588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NOR gate: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108075" y="5257800"/>
            <a:ext cx="123031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D-flip-flop: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23043" y="6581001"/>
            <a:ext cx="16337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smtClean="0">
                <a:solidFill>
                  <a:srgbClr val="000000"/>
                </a:solidFill>
                <a:sym typeface="Symbol" charset="2"/>
              </a:rPr>
              <a:t>Paul D. 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Franzon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22238"/>
            <a:ext cx="7772400" cy="715962"/>
          </a:xfrm>
        </p:spPr>
        <p:txBody>
          <a:bodyPr/>
          <a:lstStyle/>
          <a:p>
            <a:r>
              <a:rPr lang="en-US"/>
              <a:t>Standard Cells</a:t>
            </a:r>
          </a:p>
        </p:txBody>
      </p:sp>
      <p:sp>
        <p:nvSpPr>
          <p:cNvPr id="226" name="Rectangle 7"/>
          <p:cNvSpPr>
            <a:spLocks noChangeArrowheads="1"/>
          </p:cNvSpPr>
          <p:nvPr/>
        </p:nvSpPr>
        <p:spPr bwMode="auto">
          <a:xfrm>
            <a:off x="762000" y="5776913"/>
            <a:ext cx="11811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Cell boundary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B6"/>
              </a:solidFill>
              <a:effectLst/>
              <a:uLnTx/>
              <a:uFillTx/>
            </a:endParaRPr>
          </a:p>
        </p:txBody>
      </p:sp>
      <p:sp>
        <p:nvSpPr>
          <p:cNvPr id="227" name="Line 8"/>
          <p:cNvSpPr>
            <a:spLocks noChangeShapeType="1"/>
          </p:cNvSpPr>
          <p:nvPr/>
        </p:nvSpPr>
        <p:spPr bwMode="auto">
          <a:xfrm flipV="1">
            <a:off x="1958975" y="5573713"/>
            <a:ext cx="682625" cy="2476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8" name="Rectangle 9"/>
          <p:cNvSpPr>
            <a:spLocks noChangeArrowheads="1"/>
          </p:cNvSpPr>
          <p:nvPr/>
        </p:nvSpPr>
        <p:spPr bwMode="auto">
          <a:xfrm>
            <a:off x="1524000" y="1433513"/>
            <a:ext cx="5429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 Well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B6"/>
              </a:solidFill>
              <a:effectLst/>
              <a:uLnTx/>
              <a:uFillTx/>
            </a:endParaRPr>
          </a:p>
        </p:txBody>
      </p:sp>
      <p:sp>
        <p:nvSpPr>
          <p:cNvPr id="229" name="Line 10"/>
          <p:cNvSpPr>
            <a:spLocks noChangeShapeType="1"/>
          </p:cNvSpPr>
          <p:nvPr/>
        </p:nvSpPr>
        <p:spPr bwMode="auto">
          <a:xfrm>
            <a:off x="2133600" y="1662113"/>
            <a:ext cx="420688" cy="1746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0" name="Line 11"/>
          <p:cNvSpPr>
            <a:spLocks noChangeShapeType="1"/>
          </p:cNvSpPr>
          <p:nvPr/>
        </p:nvSpPr>
        <p:spPr bwMode="auto">
          <a:xfrm>
            <a:off x="5105400" y="1585913"/>
            <a:ext cx="0" cy="4267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1" name="Text Box 12"/>
          <p:cNvSpPr txBox="1">
            <a:spLocks noChangeArrowheads="1"/>
          </p:cNvSpPr>
          <p:nvPr/>
        </p:nvSpPr>
        <p:spPr bwMode="auto">
          <a:xfrm>
            <a:off x="5257800" y="1585913"/>
            <a:ext cx="3703638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</a:rPr>
              <a:t>Cell height 12 metal tracks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</a:rPr>
              <a:t>Metal track is approx. 3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  <a:sym typeface="Symbol" pitchFamily="-112" charset="2"/>
              </a:rPr>
              <a:t>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</a:rPr>
              <a:t> + 3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  <a:sym typeface="Symbol" pitchFamily="-112" charset="2"/>
              </a:rPr>
              <a:t>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  <a:sym typeface="Symbol" pitchFamily="-112" charset="2"/>
              </a:rPr>
              <a:t>Pitch = 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  <a:sym typeface="Symbol" pitchFamily="-112" charset="2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  <a:sym typeface="Symbol" pitchFamily="-112" charset="2"/>
              </a:rPr>
              <a:t>repetitive distance between objects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82"/>
              </a:solidFill>
              <a:effectLst/>
              <a:uLnTx/>
              <a:uFillTx/>
              <a:latin typeface="Book Antiqua" pitchFamily="-112" charset="0"/>
              <a:sym typeface="Symbol" pitchFamily="-112" charset="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  <a:sym typeface="Symbol" pitchFamily="-112" charset="2"/>
              </a:rPr>
              <a:t>Cell height is “12 pitch”</a:t>
            </a:r>
          </a:p>
        </p:txBody>
      </p:sp>
      <p:sp>
        <p:nvSpPr>
          <p:cNvPr id="232" name="Rectangle 13"/>
          <p:cNvSpPr>
            <a:spLocks noChangeArrowheads="1"/>
          </p:cNvSpPr>
          <p:nvPr/>
        </p:nvSpPr>
        <p:spPr bwMode="auto">
          <a:xfrm>
            <a:off x="641350" y="4237038"/>
            <a:ext cx="42386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</a:rPr>
              <a:t>2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  <a:sym typeface="Symbol" pitchFamily="-112" charset="2"/>
              </a:rPr>
              <a:t></a:t>
            </a:r>
          </a:p>
        </p:txBody>
      </p:sp>
      <p:sp>
        <p:nvSpPr>
          <p:cNvPr id="233" name="Line 14"/>
          <p:cNvSpPr>
            <a:spLocks noChangeShapeType="1"/>
          </p:cNvSpPr>
          <p:nvPr/>
        </p:nvSpPr>
        <p:spPr bwMode="auto">
          <a:xfrm>
            <a:off x="5410200" y="5319713"/>
            <a:ext cx="0" cy="533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4" name="Text Box 15"/>
          <p:cNvSpPr txBox="1">
            <a:spLocks noChangeArrowheads="1"/>
          </p:cNvSpPr>
          <p:nvPr/>
        </p:nvSpPr>
        <p:spPr bwMode="auto">
          <a:xfrm>
            <a:off x="5562600" y="5395913"/>
            <a:ext cx="128746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</a:rPr>
              <a:t>Rails ~10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  <a:sym typeface="Symbol" pitchFamily="-112" charset="2"/>
              </a:rPr>
              <a:t>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82"/>
                </a:solidFill>
                <a:effectLst/>
                <a:uLnTx/>
                <a:uFillTx/>
                <a:latin typeface="Book Antiqua" pitchFamily="-112" charset="0"/>
              </a:rPr>
              <a:t> </a:t>
            </a:r>
          </a:p>
        </p:txBody>
      </p:sp>
      <p:sp>
        <p:nvSpPr>
          <p:cNvPr id="235" name="Rectangle 16"/>
          <p:cNvSpPr>
            <a:spLocks noChangeArrowheads="1"/>
          </p:cNvSpPr>
          <p:nvPr/>
        </p:nvSpPr>
        <p:spPr bwMode="auto">
          <a:xfrm>
            <a:off x="2805113" y="1966913"/>
            <a:ext cx="1066800" cy="1295400"/>
          </a:xfrm>
          <a:prstGeom prst="rect">
            <a:avLst/>
          </a:prstGeom>
          <a:solidFill>
            <a:srgbClr val="A6868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6" name="Rectangle 17"/>
          <p:cNvSpPr>
            <a:spLocks noChangeArrowheads="1"/>
          </p:cNvSpPr>
          <p:nvPr/>
        </p:nvSpPr>
        <p:spPr bwMode="auto">
          <a:xfrm>
            <a:off x="2805113" y="4862513"/>
            <a:ext cx="1066800" cy="762000"/>
          </a:xfrm>
          <a:prstGeom prst="rect">
            <a:avLst/>
          </a:prstGeom>
          <a:solidFill>
            <a:srgbClr val="00C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7" name="Rectangle 18"/>
          <p:cNvSpPr>
            <a:spLocks noChangeArrowheads="1"/>
          </p:cNvSpPr>
          <p:nvPr/>
        </p:nvSpPr>
        <p:spPr bwMode="auto">
          <a:xfrm>
            <a:off x="3262313" y="1890713"/>
            <a:ext cx="152400" cy="3810000"/>
          </a:xfrm>
          <a:prstGeom prst="rect">
            <a:avLst/>
          </a:prstGeom>
          <a:solidFill>
            <a:srgbClr val="D0160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8" name="Rectangle 19"/>
          <p:cNvSpPr>
            <a:spLocks noChangeArrowheads="1"/>
          </p:cNvSpPr>
          <p:nvPr/>
        </p:nvSpPr>
        <p:spPr bwMode="auto">
          <a:xfrm>
            <a:off x="2652713" y="1509713"/>
            <a:ext cx="1447800" cy="7620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9" name="Rectangle 20"/>
          <p:cNvSpPr>
            <a:spLocks noChangeArrowheads="1"/>
          </p:cNvSpPr>
          <p:nvPr/>
        </p:nvSpPr>
        <p:spPr bwMode="auto">
          <a:xfrm>
            <a:off x="2652713" y="5319713"/>
            <a:ext cx="1447800" cy="7620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0" name="Rectangle 21"/>
          <p:cNvSpPr>
            <a:spLocks noChangeArrowheads="1"/>
          </p:cNvSpPr>
          <p:nvPr/>
        </p:nvSpPr>
        <p:spPr bwMode="auto">
          <a:xfrm>
            <a:off x="2957513" y="3795713"/>
            <a:ext cx="304800" cy="304800"/>
          </a:xfrm>
          <a:prstGeom prst="rect">
            <a:avLst/>
          </a:prstGeom>
          <a:solidFill>
            <a:srgbClr val="D0160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1" name="Rectangle 22"/>
          <p:cNvSpPr>
            <a:spLocks noChangeArrowheads="1"/>
          </p:cNvSpPr>
          <p:nvPr/>
        </p:nvSpPr>
        <p:spPr bwMode="auto">
          <a:xfrm>
            <a:off x="3262313" y="3795713"/>
            <a:ext cx="76200" cy="304800"/>
          </a:xfrm>
          <a:prstGeom prst="rect">
            <a:avLst/>
          </a:prstGeom>
          <a:solidFill>
            <a:srgbClr val="D01608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42" name="Group 23"/>
          <p:cNvGrpSpPr>
            <a:grpSpLocks/>
          </p:cNvGrpSpPr>
          <p:nvPr/>
        </p:nvGrpSpPr>
        <p:grpSpPr bwMode="auto">
          <a:xfrm>
            <a:off x="2881313" y="1585913"/>
            <a:ext cx="152400" cy="152400"/>
            <a:chOff x="1776" y="1344"/>
            <a:chExt cx="96" cy="96"/>
          </a:xfrm>
        </p:grpSpPr>
        <p:sp>
          <p:nvSpPr>
            <p:cNvPr id="243" name="Rectangle 24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Line 25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Line 26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6" name="Group 27"/>
          <p:cNvGrpSpPr>
            <a:grpSpLocks/>
          </p:cNvGrpSpPr>
          <p:nvPr/>
        </p:nvGrpSpPr>
        <p:grpSpPr bwMode="auto">
          <a:xfrm>
            <a:off x="3262313" y="1585913"/>
            <a:ext cx="152400" cy="152400"/>
            <a:chOff x="1776" y="1344"/>
            <a:chExt cx="96" cy="96"/>
          </a:xfrm>
        </p:grpSpPr>
        <p:sp>
          <p:nvSpPr>
            <p:cNvPr id="247" name="Rectangle 28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Line 29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Line 30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0" name="Group 31"/>
          <p:cNvGrpSpPr>
            <a:grpSpLocks/>
          </p:cNvGrpSpPr>
          <p:nvPr/>
        </p:nvGrpSpPr>
        <p:grpSpPr bwMode="auto">
          <a:xfrm>
            <a:off x="3643313" y="1585913"/>
            <a:ext cx="152400" cy="152400"/>
            <a:chOff x="1776" y="1344"/>
            <a:chExt cx="96" cy="96"/>
          </a:xfrm>
        </p:grpSpPr>
        <p:sp>
          <p:nvSpPr>
            <p:cNvPr id="251" name="Rectangle 32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Line 33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Line 34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4" name="Group 35"/>
          <p:cNvGrpSpPr>
            <a:grpSpLocks/>
          </p:cNvGrpSpPr>
          <p:nvPr/>
        </p:nvGrpSpPr>
        <p:grpSpPr bwMode="auto">
          <a:xfrm>
            <a:off x="2957513" y="5853113"/>
            <a:ext cx="152400" cy="152400"/>
            <a:chOff x="1776" y="1344"/>
            <a:chExt cx="96" cy="96"/>
          </a:xfrm>
        </p:grpSpPr>
        <p:sp>
          <p:nvSpPr>
            <p:cNvPr id="255" name="Rectangle 36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Line 37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Line 38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8" name="Group 39"/>
          <p:cNvGrpSpPr>
            <a:grpSpLocks/>
          </p:cNvGrpSpPr>
          <p:nvPr/>
        </p:nvGrpSpPr>
        <p:grpSpPr bwMode="auto">
          <a:xfrm>
            <a:off x="3295650" y="5853113"/>
            <a:ext cx="152400" cy="152400"/>
            <a:chOff x="1776" y="1344"/>
            <a:chExt cx="96" cy="96"/>
          </a:xfrm>
        </p:grpSpPr>
        <p:sp>
          <p:nvSpPr>
            <p:cNvPr id="259" name="Rectangle 40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Line 41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Line 42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2" name="Group 43"/>
          <p:cNvGrpSpPr>
            <a:grpSpLocks/>
          </p:cNvGrpSpPr>
          <p:nvPr/>
        </p:nvGrpSpPr>
        <p:grpSpPr bwMode="auto">
          <a:xfrm>
            <a:off x="3643313" y="5853113"/>
            <a:ext cx="152400" cy="152400"/>
            <a:chOff x="1776" y="1344"/>
            <a:chExt cx="96" cy="96"/>
          </a:xfrm>
        </p:grpSpPr>
        <p:sp>
          <p:nvSpPr>
            <p:cNvPr id="263" name="Rectangle 44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Line 45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Line 46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6" name="Group 47"/>
          <p:cNvGrpSpPr>
            <a:grpSpLocks/>
          </p:cNvGrpSpPr>
          <p:nvPr/>
        </p:nvGrpSpPr>
        <p:grpSpPr bwMode="auto">
          <a:xfrm>
            <a:off x="2957513" y="2043113"/>
            <a:ext cx="152400" cy="152400"/>
            <a:chOff x="1776" y="1344"/>
            <a:chExt cx="96" cy="96"/>
          </a:xfrm>
        </p:grpSpPr>
        <p:sp>
          <p:nvSpPr>
            <p:cNvPr id="267" name="Rectangle 48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Line 49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Line 50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0" name="Rectangle 51"/>
          <p:cNvSpPr>
            <a:spLocks noChangeArrowheads="1"/>
          </p:cNvSpPr>
          <p:nvPr/>
        </p:nvSpPr>
        <p:spPr bwMode="auto">
          <a:xfrm>
            <a:off x="2805113" y="4176713"/>
            <a:ext cx="1571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B6"/>
              </a:solidFill>
              <a:effectLst/>
              <a:uLnTx/>
              <a:uFillTx/>
            </a:endParaRPr>
          </a:p>
        </p:txBody>
      </p:sp>
      <p:sp>
        <p:nvSpPr>
          <p:cNvPr id="271" name="Rectangle 52"/>
          <p:cNvSpPr>
            <a:spLocks noChangeArrowheads="1"/>
          </p:cNvSpPr>
          <p:nvPr/>
        </p:nvSpPr>
        <p:spPr bwMode="auto">
          <a:xfrm>
            <a:off x="3719513" y="4024313"/>
            <a:ext cx="304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B6"/>
              </a:solidFill>
              <a:effectLst/>
              <a:uLnTx/>
              <a:uFillTx/>
            </a:endParaRPr>
          </a:p>
        </p:txBody>
      </p:sp>
      <p:grpSp>
        <p:nvGrpSpPr>
          <p:cNvPr id="272" name="Group 53"/>
          <p:cNvGrpSpPr>
            <a:grpSpLocks/>
          </p:cNvGrpSpPr>
          <p:nvPr/>
        </p:nvGrpSpPr>
        <p:grpSpPr bwMode="auto">
          <a:xfrm>
            <a:off x="4176713" y="1738313"/>
            <a:ext cx="365125" cy="293687"/>
            <a:chOff x="3745" y="1296"/>
            <a:chExt cx="230" cy="185"/>
          </a:xfrm>
        </p:grpSpPr>
        <p:sp>
          <p:nvSpPr>
            <p:cNvPr id="273" name="Rectangle 54"/>
            <p:cNvSpPr>
              <a:spLocks noChangeArrowheads="1"/>
            </p:cNvSpPr>
            <p:nvPr/>
          </p:nvSpPr>
          <p:spPr bwMode="auto">
            <a:xfrm>
              <a:off x="3745" y="1296"/>
              <a:ext cx="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V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B6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Rectangle 55"/>
            <p:cNvSpPr>
              <a:spLocks noChangeArrowheads="1"/>
            </p:cNvSpPr>
            <p:nvPr/>
          </p:nvSpPr>
          <p:spPr bwMode="auto">
            <a:xfrm>
              <a:off x="3813" y="1347"/>
              <a:ext cx="1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DD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B6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5" name="Rectangle 56"/>
          <p:cNvSpPr>
            <a:spLocks noChangeArrowheads="1"/>
          </p:cNvSpPr>
          <p:nvPr/>
        </p:nvSpPr>
        <p:spPr bwMode="auto">
          <a:xfrm>
            <a:off x="4176713" y="5624513"/>
            <a:ext cx="3952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GND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B6"/>
              </a:solidFill>
              <a:effectLst/>
              <a:uLnTx/>
              <a:uFillTx/>
            </a:endParaRPr>
          </a:p>
        </p:txBody>
      </p:sp>
      <p:sp>
        <p:nvSpPr>
          <p:cNvPr id="276" name="Rectangle 57"/>
          <p:cNvSpPr>
            <a:spLocks noChangeArrowheads="1"/>
          </p:cNvSpPr>
          <p:nvPr/>
        </p:nvSpPr>
        <p:spPr bwMode="auto">
          <a:xfrm>
            <a:off x="2881313" y="2271713"/>
            <a:ext cx="304800" cy="9144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7" name="Rectangle 58"/>
          <p:cNvSpPr>
            <a:spLocks noChangeArrowheads="1"/>
          </p:cNvSpPr>
          <p:nvPr/>
        </p:nvSpPr>
        <p:spPr bwMode="auto">
          <a:xfrm>
            <a:off x="2881313" y="5014913"/>
            <a:ext cx="304800" cy="6096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8" name="Rectangle 59"/>
          <p:cNvSpPr>
            <a:spLocks noChangeArrowheads="1"/>
          </p:cNvSpPr>
          <p:nvPr/>
        </p:nvSpPr>
        <p:spPr bwMode="auto">
          <a:xfrm>
            <a:off x="3567113" y="2576513"/>
            <a:ext cx="304800" cy="6858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9" name="Rectangle 60"/>
          <p:cNvSpPr>
            <a:spLocks noChangeArrowheads="1"/>
          </p:cNvSpPr>
          <p:nvPr/>
        </p:nvSpPr>
        <p:spPr bwMode="auto">
          <a:xfrm>
            <a:off x="2881313" y="3795713"/>
            <a:ext cx="381000" cy="3048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0" name="Rectangle 61"/>
          <p:cNvSpPr>
            <a:spLocks noChangeArrowheads="1"/>
          </p:cNvSpPr>
          <p:nvPr/>
        </p:nvSpPr>
        <p:spPr bwMode="auto">
          <a:xfrm>
            <a:off x="3719513" y="3033713"/>
            <a:ext cx="228600" cy="15240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1" name="Rectangle 62"/>
          <p:cNvSpPr>
            <a:spLocks noChangeArrowheads="1"/>
          </p:cNvSpPr>
          <p:nvPr/>
        </p:nvSpPr>
        <p:spPr bwMode="auto">
          <a:xfrm>
            <a:off x="3567113" y="4329113"/>
            <a:ext cx="304800" cy="8382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2" name="Rectangle 63"/>
          <p:cNvSpPr>
            <a:spLocks noChangeArrowheads="1"/>
          </p:cNvSpPr>
          <p:nvPr/>
        </p:nvSpPr>
        <p:spPr bwMode="auto">
          <a:xfrm>
            <a:off x="2652713" y="1662113"/>
            <a:ext cx="1447800" cy="42640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3" name="Rectangle 64"/>
          <p:cNvSpPr>
            <a:spLocks noChangeArrowheads="1"/>
          </p:cNvSpPr>
          <p:nvPr/>
        </p:nvSpPr>
        <p:spPr bwMode="auto">
          <a:xfrm>
            <a:off x="2576513" y="1357313"/>
            <a:ext cx="1600200" cy="2590800"/>
          </a:xfrm>
          <a:prstGeom prst="rect">
            <a:avLst/>
          </a:prstGeom>
          <a:noFill/>
          <a:ln w="12700">
            <a:solidFill>
              <a:srgbClr val="A686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4" name="Group 65"/>
          <p:cNvGrpSpPr>
            <a:grpSpLocks/>
          </p:cNvGrpSpPr>
          <p:nvPr/>
        </p:nvGrpSpPr>
        <p:grpSpPr bwMode="auto">
          <a:xfrm>
            <a:off x="2957513" y="5395913"/>
            <a:ext cx="152400" cy="152400"/>
            <a:chOff x="1776" y="1344"/>
            <a:chExt cx="96" cy="96"/>
          </a:xfrm>
        </p:grpSpPr>
        <p:sp>
          <p:nvSpPr>
            <p:cNvPr id="285" name="Rectangle 66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Line 67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Line 68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8" name="Group 69"/>
          <p:cNvGrpSpPr>
            <a:grpSpLocks/>
          </p:cNvGrpSpPr>
          <p:nvPr/>
        </p:nvGrpSpPr>
        <p:grpSpPr bwMode="auto">
          <a:xfrm>
            <a:off x="2957513" y="5091113"/>
            <a:ext cx="152400" cy="152400"/>
            <a:chOff x="1776" y="1344"/>
            <a:chExt cx="96" cy="96"/>
          </a:xfrm>
        </p:grpSpPr>
        <p:sp>
          <p:nvSpPr>
            <p:cNvPr id="289" name="Rectangle 70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Line 71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Line 72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2" name="Group 73"/>
          <p:cNvGrpSpPr>
            <a:grpSpLocks/>
          </p:cNvGrpSpPr>
          <p:nvPr/>
        </p:nvGrpSpPr>
        <p:grpSpPr bwMode="auto">
          <a:xfrm>
            <a:off x="3643313" y="4938713"/>
            <a:ext cx="152400" cy="152400"/>
            <a:chOff x="1776" y="1344"/>
            <a:chExt cx="96" cy="96"/>
          </a:xfrm>
        </p:grpSpPr>
        <p:sp>
          <p:nvSpPr>
            <p:cNvPr id="293" name="Rectangle 74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Line 75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Line 76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6" name="Group 77"/>
          <p:cNvGrpSpPr>
            <a:grpSpLocks/>
          </p:cNvGrpSpPr>
          <p:nvPr/>
        </p:nvGrpSpPr>
        <p:grpSpPr bwMode="auto">
          <a:xfrm>
            <a:off x="3033713" y="3871913"/>
            <a:ext cx="152400" cy="152400"/>
            <a:chOff x="1776" y="1344"/>
            <a:chExt cx="96" cy="96"/>
          </a:xfrm>
        </p:grpSpPr>
        <p:sp>
          <p:nvSpPr>
            <p:cNvPr id="297" name="Rectangle 78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Line 79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Line 80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0" name="Group 81"/>
          <p:cNvGrpSpPr>
            <a:grpSpLocks/>
          </p:cNvGrpSpPr>
          <p:nvPr/>
        </p:nvGrpSpPr>
        <p:grpSpPr bwMode="auto">
          <a:xfrm>
            <a:off x="2957513" y="2347913"/>
            <a:ext cx="152400" cy="152400"/>
            <a:chOff x="1776" y="1344"/>
            <a:chExt cx="96" cy="96"/>
          </a:xfrm>
        </p:grpSpPr>
        <p:sp>
          <p:nvSpPr>
            <p:cNvPr id="301" name="Rectangle 82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Line 83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Line 84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4" name="Group 85"/>
          <p:cNvGrpSpPr>
            <a:grpSpLocks/>
          </p:cNvGrpSpPr>
          <p:nvPr/>
        </p:nvGrpSpPr>
        <p:grpSpPr bwMode="auto">
          <a:xfrm>
            <a:off x="2957513" y="2652713"/>
            <a:ext cx="152400" cy="152400"/>
            <a:chOff x="1776" y="1344"/>
            <a:chExt cx="96" cy="96"/>
          </a:xfrm>
        </p:grpSpPr>
        <p:sp>
          <p:nvSpPr>
            <p:cNvPr id="305" name="Rectangle 86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Line 87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Line 88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8" name="Group 89"/>
          <p:cNvGrpSpPr>
            <a:grpSpLocks/>
          </p:cNvGrpSpPr>
          <p:nvPr/>
        </p:nvGrpSpPr>
        <p:grpSpPr bwMode="auto">
          <a:xfrm>
            <a:off x="2957513" y="2957513"/>
            <a:ext cx="152400" cy="152400"/>
            <a:chOff x="1776" y="1344"/>
            <a:chExt cx="96" cy="96"/>
          </a:xfrm>
        </p:grpSpPr>
        <p:sp>
          <p:nvSpPr>
            <p:cNvPr id="309" name="Rectangle 90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Line 91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Line 92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2" name="Group 93"/>
          <p:cNvGrpSpPr>
            <a:grpSpLocks/>
          </p:cNvGrpSpPr>
          <p:nvPr/>
        </p:nvGrpSpPr>
        <p:grpSpPr bwMode="auto">
          <a:xfrm>
            <a:off x="3643313" y="2652713"/>
            <a:ext cx="152400" cy="152400"/>
            <a:chOff x="1776" y="1344"/>
            <a:chExt cx="96" cy="96"/>
          </a:xfrm>
        </p:grpSpPr>
        <p:sp>
          <p:nvSpPr>
            <p:cNvPr id="313" name="Rectangle 94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Line 95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Line 96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6" name="Group 97"/>
          <p:cNvGrpSpPr>
            <a:grpSpLocks/>
          </p:cNvGrpSpPr>
          <p:nvPr/>
        </p:nvGrpSpPr>
        <p:grpSpPr bwMode="auto">
          <a:xfrm>
            <a:off x="3643313" y="2957513"/>
            <a:ext cx="152400" cy="152400"/>
            <a:chOff x="1776" y="1344"/>
            <a:chExt cx="96" cy="96"/>
          </a:xfrm>
        </p:grpSpPr>
        <p:sp>
          <p:nvSpPr>
            <p:cNvPr id="317" name="Rectangle 98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Line 99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Line 100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0" name="Line 101"/>
          <p:cNvSpPr>
            <a:spLocks noChangeShapeType="1"/>
          </p:cNvSpPr>
          <p:nvPr/>
        </p:nvSpPr>
        <p:spPr bwMode="auto">
          <a:xfrm>
            <a:off x="639763" y="4283075"/>
            <a:ext cx="0" cy="2587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1" name="Text Box 1038"/>
          <p:cNvSpPr txBox="1">
            <a:spLocks noChangeArrowheads="1"/>
          </p:cNvSpPr>
          <p:nvPr/>
        </p:nvSpPr>
        <p:spPr bwMode="auto">
          <a:xfrm>
            <a:off x="6553200" y="6551808"/>
            <a:ext cx="268128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0">
                <a:latin typeface="Arial Narrow" pitchFamily="-112" charset="0"/>
              </a:rPr>
              <a:t>© Digital Integrated Circuits</a:t>
            </a:r>
            <a:r>
              <a:rPr lang="en-US" sz="1800" i="0" baseline="30000">
                <a:latin typeface="Arial Narrow" pitchFamily="-112" charset="0"/>
              </a:rPr>
              <a:t>2nd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122237"/>
            <a:ext cx="7772400" cy="715963"/>
          </a:xfrm>
        </p:spPr>
        <p:txBody>
          <a:bodyPr/>
          <a:lstStyle/>
          <a:p>
            <a:r>
              <a:rPr lang="en-US"/>
              <a:t>Standard Cells</a:t>
            </a:r>
          </a:p>
        </p:txBody>
      </p:sp>
      <p:sp>
        <p:nvSpPr>
          <p:cNvPr id="270" name="Rectangle 3"/>
          <p:cNvSpPr>
            <a:spLocks noChangeArrowheads="1"/>
          </p:cNvSpPr>
          <p:nvPr/>
        </p:nvSpPr>
        <p:spPr bwMode="auto">
          <a:xfrm>
            <a:off x="2362200" y="2043113"/>
            <a:ext cx="1600200" cy="1295400"/>
          </a:xfrm>
          <a:prstGeom prst="rect">
            <a:avLst/>
          </a:prstGeom>
          <a:solidFill>
            <a:srgbClr val="A6868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1" name="Rectangle 4"/>
          <p:cNvSpPr>
            <a:spLocks noChangeArrowheads="1"/>
          </p:cNvSpPr>
          <p:nvPr/>
        </p:nvSpPr>
        <p:spPr bwMode="auto">
          <a:xfrm>
            <a:off x="2362200" y="4405313"/>
            <a:ext cx="1371600" cy="1295400"/>
          </a:xfrm>
          <a:prstGeom prst="rect">
            <a:avLst/>
          </a:prstGeom>
          <a:solidFill>
            <a:srgbClr val="00C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2" name="Rectangle 5"/>
          <p:cNvSpPr>
            <a:spLocks noChangeArrowheads="1"/>
          </p:cNvSpPr>
          <p:nvPr/>
        </p:nvSpPr>
        <p:spPr bwMode="auto">
          <a:xfrm>
            <a:off x="2819400" y="1966913"/>
            <a:ext cx="152400" cy="3810000"/>
          </a:xfrm>
          <a:prstGeom prst="rect">
            <a:avLst/>
          </a:prstGeom>
          <a:solidFill>
            <a:srgbClr val="D0160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3" name="Rectangle 6"/>
          <p:cNvSpPr>
            <a:spLocks noChangeArrowheads="1"/>
          </p:cNvSpPr>
          <p:nvPr/>
        </p:nvSpPr>
        <p:spPr bwMode="auto">
          <a:xfrm>
            <a:off x="2209800" y="1585913"/>
            <a:ext cx="1905000" cy="7620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4" name="Rectangle 7"/>
          <p:cNvSpPr>
            <a:spLocks noChangeArrowheads="1"/>
          </p:cNvSpPr>
          <p:nvPr/>
        </p:nvSpPr>
        <p:spPr bwMode="auto">
          <a:xfrm>
            <a:off x="2209800" y="5395913"/>
            <a:ext cx="1905000" cy="7620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5" name="Rectangle 8"/>
          <p:cNvSpPr>
            <a:spLocks noChangeArrowheads="1"/>
          </p:cNvSpPr>
          <p:nvPr/>
        </p:nvSpPr>
        <p:spPr bwMode="auto">
          <a:xfrm>
            <a:off x="2514600" y="3871913"/>
            <a:ext cx="304800" cy="304800"/>
          </a:xfrm>
          <a:prstGeom prst="rect">
            <a:avLst/>
          </a:prstGeom>
          <a:solidFill>
            <a:srgbClr val="D0160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6" name="Rectangle 9"/>
          <p:cNvSpPr>
            <a:spLocks noChangeArrowheads="1"/>
          </p:cNvSpPr>
          <p:nvPr/>
        </p:nvSpPr>
        <p:spPr bwMode="auto">
          <a:xfrm>
            <a:off x="2819400" y="3871913"/>
            <a:ext cx="76200" cy="304800"/>
          </a:xfrm>
          <a:prstGeom prst="rect">
            <a:avLst/>
          </a:prstGeom>
          <a:solidFill>
            <a:srgbClr val="D01608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77" name="Group 10"/>
          <p:cNvGrpSpPr>
            <a:grpSpLocks/>
          </p:cNvGrpSpPr>
          <p:nvPr/>
        </p:nvGrpSpPr>
        <p:grpSpPr bwMode="auto">
          <a:xfrm>
            <a:off x="2438400" y="1662113"/>
            <a:ext cx="152400" cy="152400"/>
            <a:chOff x="1776" y="1344"/>
            <a:chExt cx="96" cy="96"/>
          </a:xfrm>
        </p:grpSpPr>
        <p:sp>
          <p:nvSpPr>
            <p:cNvPr id="278" name="Rectangle 11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Line 12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Line 13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1" name="Group 14"/>
          <p:cNvGrpSpPr>
            <a:grpSpLocks/>
          </p:cNvGrpSpPr>
          <p:nvPr/>
        </p:nvGrpSpPr>
        <p:grpSpPr bwMode="auto">
          <a:xfrm>
            <a:off x="2819400" y="1662113"/>
            <a:ext cx="152400" cy="152400"/>
            <a:chOff x="1776" y="1344"/>
            <a:chExt cx="96" cy="96"/>
          </a:xfrm>
        </p:grpSpPr>
        <p:sp>
          <p:nvSpPr>
            <p:cNvPr id="282" name="Rectangle 15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Line 16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Line 17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5" name="Group 18"/>
          <p:cNvGrpSpPr>
            <a:grpSpLocks/>
          </p:cNvGrpSpPr>
          <p:nvPr/>
        </p:nvGrpSpPr>
        <p:grpSpPr bwMode="auto">
          <a:xfrm>
            <a:off x="3200400" y="1662113"/>
            <a:ext cx="152400" cy="152400"/>
            <a:chOff x="1776" y="1344"/>
            <a:chExt cx="96" cy="96"/>
          </a:xfrm>
        </p:grpSpPr>
        <p:sp>
          <p:nvSpPr>
            <p:cNvPr id="286" name="Rectangle 19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Line 20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Line 21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9" name="Group 22"/>
          <p:cNvGrpSpPr>
            <a:grpSpLocks/>
          </p:cNvGrpSpPr>
          <p:nvPr/>
        </p:nvGrpSpPr>
        <p:grpSpPr bwMode="auto">
          <a:xfrm>
            <a:off x="2514600" y="5929313"/>
            <a:ext cx="152400" cy="152400"/>
            <a:chOff x="1776" y="1344"/>
            <a:chExt cx="96" cy="96"/>
          </a:xfrm>
        </p:grpSpPr>
        <p:sp>
          <p:nvSpPr>
            <p:cNvPr id="290" name="Rectangle 23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Line 24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Line 25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3" name="Group 26"/>
          <p:cNvGrpSpPr>
            <a:grpSpLocks/>
          </p:cNvGrpSpPr>
          <p:nvPr/>
        </p:nvGrpSpPr>
        <p:grpSpPr bwMode="auto">
          <a:xfrm>
            <a:off x="2852738" y="5929313"/>
            <a:ext cx="152400" cy="152400"/>
            <a:chOff x="1776" y="1344"/>
            <a:chExt cx="96" cy="96"/>
          </a:xfrm>
        </p:grpSpPr>
        <p:sp>
          <p:nvSpPr>
            <p:cNvPr id="294" name="Rectangle 27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Line 28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Line 29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7" name="Group 30"/>
          <p:cNvGrpSpPr>
            <a:grpSpLocks/>
          </p:cNvGrpSpPr>
          <p:nvPr/>
        </p:nvGrpSpPr>
        <p:grpSpPr bwMode="auto">
          <a:xfrm>
            <a:off x="3200400" y="5929313"/>
            <a:ext cx="152400" cy="152400"/>
            <a:chOff x="1776" y="1344"/>
            <a:chExt cx="96" cy="96"/>
          </a:xfrm>
        </p:grpSpPr>
        <p:sp>
          <p:nvSpPr>
            <p:cNvPr id="298" name="Rectangle 31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Line 32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Line 33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1" name="Group 34"/>
          <p:cNvGrpSpPr>
            <a:grpSpLocks/>
          </p:cNvGrpSpPr>
          <p:nvPr/>
        </p:nvGrpSpPr>
        <p:grpSpPr bwMode="auto">
          <a:xfrm>
            <a:off x="2514600" y="2119313"/>
            <a:ext cx="152400" cy="152400"/>
            <a:chOff x="1776" y="1344"/>
            <a:chExt cx="96" cy="96"/>
          </a:xfrm>
        </p:grpSpPr>
        <p:sp>
          <p:nvSpPr>
            <p:cNvPr id="302" name="Rectangle 35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Line 36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Line 37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5" name="Rectangle 38"/>
          <p:cNvSpPr>
            <a:spLocks noChangeArrowheads="1"/>
          </p:cNvSpPr>
          <p:nvPr/>
        </p:nvSpPr>
        <p:spPr bwMode="auto">
          <a:xfrm>
            <a:off x="2286000" y="3567113"/>
            <a:ext cx="128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B6"/>
              </a:solidFill>
              <a:effectLst/>
              <a:uLnTx/>
              <a:uFillTx/>
            </a:endParaRPr>
          </a:p>
        </p:txBody>
      </p:sp>
      <p:sp>
        <p:nvSpPr>
          <p:cNvPr id="306" name="Rectangle 39"/>
          <p:cNvSpPr>
            <a:spLocks noChangeArrowheads="1"/>
          </p:cNvSpPr>
          <p:nvPr/>
        </p:nvSpPr>
        <p:spPr bwMode="auto">
          <a:xfrm>
            <a:off x="3657600" y="4481513"/>
            <a:ext cx="304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B6"/>
              </a:solidFill>
              <a:effectLst/>
              <a:uLnTx/>
              <a:uFillTx/>
            </a:endParaRPr>
          </a:p>
        </p:txBody>
      </p:sp>
      <p:grpSp>
        <p:nvGrpSpPr>
          <p:cNvPr id="307" name="Group 40"/>
          <p:cNvGrpSpPr>
            <a:grpSpLocks/>
          </p:cNvGrpSpPr>
          <p:nvPr/>
        </p:nvGrpSpPr>
        <p:grpSpPr bwMode="auto">
          <a:xfrm>
            <a:off x="3733800" y="1814513"/>
            <a:ext cx="365125" cy="293687"/>
            <a:chOff x="3745" y="1296"/>
            <a:chExt cx="230" cy="185"/>
          </a:xfrm>
        </p:grpSpPr>
        <p:sp>
          <p:nvSpPr>
            <p:cNvPr id="308" name="Rectangle 41"/>
            <p:cNvSpPr>
              <a:spLocks noChangeArrowheads="1"/>
            </p:cNvSpPr>
            <p:nvPr/>
          </p:nvSpPr>
          <p:spPr bwMode="auto">
            <a:xfrm>
              <a:off x="3745" y="1296"/>
              <a:ext cx="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V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B6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Rectangle 42"/>
            <p:cNvSpPr>
              <a:spLocks noChangeArrowheads="1"/>
            </p:cNvSpPr>
            <p:nvPr/>
          </p:nvSpPr>
          <p:spPr bwMode="auto">
            <a:xfrm>
              <a:off x="3813" y="1347"/>
              <a:ext cx="1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DD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B6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0" name="Rectangle 43"/>
          <p:cNvSpPr>
            <a:spLocks noChangeArrowheads="1"/>
          </p:cNvSpPr>
          <p:nvPr/>
        </p:nvSpPr>
        <p:spPr bwMode="auto">
          <a:xfrm>
            <a:off x="3733800" y="5700713"/>
            <a:ext cx="3952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GND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B6"/>
              </a:solidFill>
              <a:effectLst/>
              <a:uLnTx/>
              <a:uFillTx/>
            </a:endParaRPr>
          </a:p>
        </p:txBody>
      </p:sp>
      <p:sp>
        <p:nvSpPr>
          <p:cNvPr id="311" name="Rectangle 44"/>
          <p:cNvSpPr>
            <a:spLocks noChangeArrowheads="1"/>
          </p:cNvSpPr>
          <p:nvPr/>
        </p:nvSpPr>
        <p:spPr bwMode="auto">
          <a:xfrm>
            <a:off x="2438400" y="2347913"/>
            <a:ext cx="304800" cy="9144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2" name="Rectangle 45"/>
          <p:cNvSpPr>
            <a:spLocks noChangeArrowheads="1"/>
          </p:cNvSpPr>
          <p:nvPr/>
        </p:nvSpPr>
        <p:spPr bwMode="auto">
          <a:xfrm>
            <a:off x="2438400" y="4481513"/>
            <a:ext cx="304800" cy="12192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3" name="Rectangle 46"/>
          <p:cNvSpPr>
            <a:spLocks noChangeArrowheads="1"/>
          </p:cNvSpPr>
          <p:nvPr/>
        </p:nvSpPr>
        <p:spPr bwMode="auto">
          <a:xfrm>
            <a:off x="2438400" y="3871913"/>
            <a:ext cx="381000" cy="3048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4" name="Rectangle 47"/>
          <p:cNvSpPr>
            <a:spLocks noChangeArrowheads="1"/>
          </p:cNvSpPr>
          <p:nvPr/>
        </p:nvSpPr>
        <p:spPr bwMode="auto">
          <a:xfrm>
            <a:off x="3352800" y="4405313"/>
            <a:ext cx="304800" cy="6096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5" name="Rectangle 48"/>
          <p:cNvSpPr>
            <a:spLocks noChangeArrowheads="1"/>
          </p:cNvSpPr>
          <p:nvPr/>
        </p:nvSpPr>
        <p:spPr bwMode="auto">
          <a:xfrm>
            <a:off x="2209800" y="1738313"/>
            <a:ext cx="1905000" cy="42640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6" name="Rectangle 49"/>
          <p:cNvSpPr>
            <a:spLocks noChangeArrowheads="1"/>
          </p:cNvSpPr>
          <p:nvPr/>
        </p:nvSpPr>
        <p:spPr bwMode="auto">
          <a:xfrm>
            <a:off x="2133600" y="1433513"/>
            <a:ext cx="2057400" cy="2590800"/>
          </a:xfrm>
          <a:prstGeom prst="rect">
            <a:avLst/>
          </a:prstGeom>
          <a:noFill/>
          <a:ln w="12700">
            <a:solidFill>
              <a:srgbClr val="A686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17" name="Group 50"/>
          <p:cNvGrpSpPr>
            <a:grpSpLocks/>
          </p:cNvGrpSpPr>
          <p:nvPr/>
        </p:nvGrpSpPr>
        <p:grpSpPr bwMode="auto">
          <a:xfrm>
            <a:off x="2514600" y="5472113"/>
            <a:ext cx="152400" cy="152400"/>
            <a:chOff x="1776" y="1344"/>
            <a:chExt cx="96" cy="96"/>
          </a:xfrm>
        </p:grpSpPr>
        <p:sp>
          <p:nvSpPr>
            <p:cNvPr id="318" name="Rectangle 51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Line 52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Line 53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1" name="Group 54"/>
          <p:cNvGrpSpPr>
            <a:grpSpLocks/>
          </p:cNvGrpSpPr>
          <p:nvPr/>
        </p:nvGrpSpPr>
        <p:grpSpPr bwMode="auto">
          <a:xfrm>
            <a:off x="2514600" y="5167313"/>
            <a:ext cx="152400" cy="152400"/>
            <a:chOff x="1776" y="1344"/>
            <a:chExt cx="96" cy="96"/>
          </a:xfrm>
        </p:grpSpPr>
        <p:sp>
          <p:nvSpPr>
            <p:cNvPr id="322" name="Rectangle 55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Line 56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Line 57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5" name="Group 58"/>
          <p:cNvGrpSpPr>
            <a:grpSpLocks/>
          </p:cNvGrpSpPr>
          <p:nvPr/>
        </p:nvGrpSpPr>
        <p:grpSpPr bwMode="auto">
          <a:xfrm>
            <a:off x="3429000" y="4786313"/>
            <a:ext cx="152400" cy="152400"/>
            <a:chOff x="1776" y="1344"/>
            <a:chExt cx="96" cy="96"/>
          </a:xfrm>
        </p:grpSpPr>
        <p:sp>
          <p:nvSpPr>
            <p:cNvPr id="326" name="Rectangle 59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" name="Line 60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Line 61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9" name="Group 62"/>
          <p:cNvGrpSpPr>
            <a:grpSpLocks/>
          </p:cNvGrpSpPr>
          <p:nvPr/>
        </p:nvGrpSpPr>
        <p:grpSpPr bwMode="auto">
          <a:xfrm>
            <a:off x="2590800" y="3948113"/>
            <a:ext cx="152400" cy="152400"/>
            <a:chOff x="1776" y="1344"/>
            <a:chExt cx="96" cy="96"/>
          </a:xfrm>
        </p:grpSpPr>
        <p:sp>
          <p:nvSpPr>
            <p:cNvPr id="330" name="Rectangle 63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Line 64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Line 65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3" name="Group 66"/>
          <p:cNvGrpSpPr>
            <a:grpSpLocks/>
          </p:cNvGrpSpPr>
          <p:nvPr/>
        </p:nvGrpSpPr>
        <p:grpSpPr bwMode="auto">
          <a:xfrm>
            <a:off x="2514600" y="2424113"/>
            <a:ext cx="152400" cy="152400"/>
            <a:chOff x="1776" y="1344"/>
            <a:chExt cx="96" cy="96"/>
          </a:xfrm>
        </p:grpSpPr>
        <p:sp>
          <p:nvSpPr>
            <p:cNvPr id="334" name="Rectangle 67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Line 68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Line 69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7" name="Group 70"/>
          <p:cNvGrpSpPr>
            <a:grpSpLocks/>
          </p:cNvGrpSpPr>
          <p:nvPr/>
        </p:nvGrpSpPr>
        <p:grpSpPr bwMode="auto">
          <a:xfrm>
            <a:off x="2514600" y="2728913"/>
            <a:ext cx="152400" cy="152400"/>
            <a:chOff x="1776" y="1344"/>
            <a:chExt cx="96" cy="96"/>
          </a:xfrm>
        </p:grpSpPr>
        <p:sp>
          <p:nvSpPr>
            <p:cNvPr id="338" name="Rectangle 71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" name="Line 72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0" name="Line 73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1" name="Group 74"/>
          <p:cNvGrpSpPr>
            <a:grpSpLocks/>
          </p:cNvGrpSpPr>
          <p:nvPr/>
        </p:nvGrpSpPr>
        <p:grpSpPr bwMode="auto">
          <a:xfrm>
            <a:off x="2514600" y="3033713"/>
            <a:ext cx="152400" cy="152400"/>
            <a:chOff x="1776" y="1344"/>
            <a:chExt cx="96" cy="96"/>
          </a:xfrm>
        </p:grpSpPr>
        <p:sp>
          <p:nvSpPr>
            <p:cNvPr id="342" name="Rectangle 75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3" name="Line 76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4" name="Line 77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5" name="Rectangle 78"/>
          <p:cNvSpPr>
            <a:spLocks noChangeArrowheads="1"/>
          </p:cNvSpPr>
          <p:nvPr/>
        </p:nvSpPr>
        <p:spPr bwMode="auto">
          <a:xfrm>
            <a:off x="3124200" y="3871913"/>
            <a:ext cx="152400" cy="1905000"/>
          </a:xfrm>
          <a:prstGeom prst="rect">
            <a:avLst/>
          </a:prstGeom>
          <a:solidFill>
            <a:srgbClr val="D0160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6" name="Rectangle 79"/>
          <p:cNvSpPr>
            <a:spLocks noChangeArrowheads="1"/>
          </p:cNvSpPr>
          <p:nvPr/>
        </p:nvSpPr>
        <p:spPr bwMode="auto">
          <a:xfrm>
            <a:off x="3048000" y="2652713"/>
            <a:ext cx="304800" cy="19812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47" name="Group 80"/>
          <p:cNvGrpSpPr>
            <a:grpSpLocks/>
          </p:cNvGrpSpPr>
          <p:nvPr/>
        </p:nvGrpSpPr>
        <p:grpSpPr bwMode="auto">
          <a:xfrm>
            <a:off x="3124200" y="2728913"/>
            <a:ext cx="152400" cy="152400"/>
            <a:chOff x="1776" y="1344"/>
            <a:chExt cx="96" cy="96"/>
          </a:xfrm>
        </p:grpSpPr>
        <p:sp>
          <p:nvSpPr>
            <p:cNvPr id="348" name="Rectangle 81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Line 82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Line 83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51" name="Group 84"/>
          <p:cNvGrpSpPr>
            <a:grpSpLocks/>
          </p:cNvGrpSpPr>
          <p:nvPr/>
        </p:nvGrpSpPr>
        <p:grpSpPr bwMode="auto">
          <a:xfrm>
            <a:off x="3124200" y="3033713"/>
            <a:ext cx="152400" cy="152400"/>
            <a:chOff x="1776" y="1344"/>
            <a:chExt cx="96" cy="96"/>
          </a:xfrm>
        </p:grpSpPr>
        <p:sp>
          <p:nvSpPr>
            <p:cNvPr id="352" name="Rectangle 85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Line 86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4" name="Line 87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5" name="Rectangle 88"/>
          <p:cNvSpPr>
            <a:spLocks noChangeArrowheads="1"/>
          </p:cNvSpPr>
          <p:nvPr/>
        </p:nvSpPr>
        <p:spPr bwMode="auto">
          <a:xfrm>
            <a:off x="3124200" y="3871913"/>
            <a:ext cx="457200" cy="152400"/>
          </a:xfrm>
          <a:prstGeom prst="rect">
            <a:avLst/>
          </a:prstGeom>
          <a:solidFill>
            <a:srgbClr val="D0160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6" name="Rectangle 89"/>
          <p:cNvSpPr>
            <a:spLocks noChangeArrowheads="1"/>
          </p:cNvSpPr>
          <p:nvPr/>
        </p:nvSpPr>
        <p:spPr bwMode="auto">
          <a:xfrm>
            <a:off x="3429000" y="1966913"/>
            <a:ext cx="152400" cy="2057400"/>
          </a:xfrm>
          <a:prstGeom prst="rect">
            <a:avLst/>
          </a:prstGeom>
          <a:solidFill>
            <a:srgbClr val="D0160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7" name="Rectangle 90"/>
          <p:cNvSpPr>
            <a:spLocks noChangeArrowheads="1"/>
          </p:cNvSpPr>
          <p:nvPr/>
        </p:nvSpPr>
        <p:spPr bwMode="auto">
          <a:xfrm>
            <a:off x="3276600" y="3871913"/>
            <a:ext cx="533400" cy="304800"/>
          </a:xfrm>
          <a:prstGeom prst="rect">
            <a:avLst/>
          </a:prstGeom>
          <a:solidFill>
            <a:srgbClr val="D01608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8" name="Rectangle 91"/>
          <p:cNvSpPr>
            <a:spLocks noChangeArrowheads="1"/>
          </p:cNvSpPr>
          <p:nvPr/>
        </p:nvSpPr>
        <p:spPr bwMode="auto">
          <a:xfrm>
            <a:off x="3505200" y="3871913"/>
            <a:ext cx="381000" cy="3048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59" name="Group 92"/>
          <p:cNvGrpSpPr>
            <a:grpSpLocks/>
          </p:cNvGrpSpPr>
          <p:nvPr/>
        </p:nvGrpSpPr>
        <p:grpSpPr bwMode="auto">
          <a:xfrm>
            <a:off x="3581400" y="3948113"/>
            <a:ext cx="152400" cy="152400"/>
            <a:chOff x="1776" y="1344"/>
            <a:chExt cx="96" cy="96"/>
          </a:xfrm>
        </p:grpSpPr>
        <p:sp>
          <p:nvSpPr>
            <p:cNvPr id="360" name="Rectangle 93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1" name="Line 94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Line 95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3" name="Group 96"/>
          <p:cNvGrpSpPr>
            <a:grpSpLocks/>
          </p:cNvGrpSpPr>
          <p:nvPr/>
        </p:nvGrpSpPr>
        <p:grpSpPr bwMode="auto">
          <a:xfrm>
            <a:off x="3733800" y="2119313"/>
            <a:ext cx="152400" cy="152400"/>
            <a:chOff x="1776" y="1344"/>
            <a:chExt cx="96" cy="96"/>
          </a:xfrm>
        </p:grpSpPr>
        <p:sp>
          <p:nvSpPr>
            <p:cNvPr id="364" name="Rectangle 97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Line 98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Line 99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7" name="Rectangle 100"/>
          <p:cNvSpPr>
            <a:spLocks noChangeArrowheads="1"/>
          </p:cNvSpPr>
          <p:nvPr/>
        </p:nvSpPr>
        <p:spPr bwMode="auto">
          <a:xfrm>
            <a:off x="3657600" y="2347913"/>
            <a:ext cx="304800" cy="914400"/>
          </a:xfrm>
          <a:prstGeom prst="rect">
            <a:avLst/>
          </a:prstGeom>
          <a:solidFill>
            <a:srgbClr val="2E8CAA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68" name="Group 101"/>
          <p:cNvGrpSpPr>
            <a:grpSpLocks/>
          </p:cNvGrpSpPr>
          <p:nvPr/>
        </p:nvGrpSpPr>
        <p:grpSpPr bwMode="auto">
          <a:xfrm>
            <a:off x="3733800" y="2424113"/>
            <a:ext cx="152400" cy="152400"/>
            <a:chOff x="1776" y="1344"/>
            <a:chExt cx="96" cy="96"/>
          </a:xfrm>
        </p:grpSpPr>
        <p:sp>
          <p:nvSpPr>
            <p:cNvPr id="369" name="Rectangle 102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0" name="Line 103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1" name="Line 104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72" name="Group 105"/>
          <p:cNvGrpSpPr>
            <a:grpSpLocks/>
          </p:cNvGrpSpPr>
          <p:nvPr/>
        </p:nvGrpSpPr>
        <p:grpSpPr bwMode="auto">
          <a:xfrm>
            <a:off x="3733800" y="2728913"/>
            <a:ext cx="152400" cy="152400"/>
            <a:chOff x="1776" y="1344"/>
            <a:chExt cx="96" cy="96"/>
          </a:xfrm>
        </p:grpSpPr>
        <p:sp>
          <p:nvSpPr>
            <p:cNvPr id="373" name="Rectangle 106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4" name="Line 107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5" name="Line 108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76" name="Group 109"/>
          <p:cNvGrpSpPr>
            <a:grpSpLocks/>
          </p:cNvGrpSpPr>
          <p:nvPr/>
        </p:nvGrpSpPr>
        <p:grpSpPr bwMode="auto">
          <a:xfrm>
            <a:off x="3733800" y="3033713"/>
            <a:ext cx="152400" cy="152400"/>
            <a:chOff x="1776" y="1344"/>
            <a:chExt cx="96" cy="96"/>
          </a:xfrm>
        </p:grpSpPr>
        <p:sp>
          <p:nvSpPr>
            <p:cNvPr id="377" name="Rectangle 110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8" name="Line 111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9" name="Line 112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80" name="Rectangle 113"/>
          <p:cNvSpPr>
            <a:spLocks noChangeArrowheads="1"/>
          </p:cNvSpPr>
          <p:nvPr/>
        </p:nvSpPr>
        <p:spPr bwMode="auto">
          <a:xfrm>
            <a:off x="3810000" y="3567113"/>
            <a:ext cx="128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B6"/>
              </a:solidFill>
              <a:effectLst/>
              <a:uLnTx/>
              <a:uFillTx/>
            </a:endParaRPr>
          </a:p>
        </p:txBody>
      </p:sp>
      <p:grpSp>
        <p:nvGrpSpPr>
          <p:cNvPr id="381" name="Group 114"/>
          <p:cNvGrpSpPr>
            <a:grpSpLocks/>
          </p:cNvGrpSpPr>
          <p:nvPr/>
        </p:nvGrpSpPr>
        <p:grpSpPr bwMode="auto">
          <a:xfrm>
            <a:off x="3581400" y="5929313"/>
            <a:ext cx="152400" cy="152400"/>
            <a:chOff x="1776" y="1344"/>
            <a:chExt cx="96" cy="96"/>
          </a:xfrm>
        </p:grpSpPr>
        <p:sp>
          <p:nvSpPr>
            <p:cNvPr id="382" name="Rectangle 115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3" name="Line 116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4" name="Line 117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5" name="Group 118"/>
          <p:cNvGrpSpPr>
            <a:grpSpLocks/>
          </p:cNvGrpSpPr>
          <p:nvPr/>
        </p:nvGrpSpPr>
        <p:grpSpPr bwMode="auto">
          <a:xfrm>
            <a:off x="3581400" y="1662113"/>
            <a:ext cx="152400" cy="152400"/>
            <a:chOff x="1776" y="1344"/>
            <a:chExt cx="96" cy="96"/>
          </a:xfrm>
        </p:grpSpPr>
        <p:sp>
          <p:nvSpPr>
            <p:cNvPr id="386" name="Rectangle 119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solidFill>
              <a:srgbClr val="2562B3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7" name="Line 120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Line 121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9" name="Group 122"/>
          <p:cNvGrpSpPr>
            <a:grpSpLocks/>
          </p:cNvGrpSpPr>
          <p:nvPr/>
        </p:nvGrpSpPr>
        <p:grpSpPr bwMode="auto">
          <a:xfrm>
            <a:off x="3429000" y="4481513"/>
            <a:ext cx="152400" cy="152400"/>
            <a:chOff x="1776" y="1344"/>
            <a:chExt cx="96" cy="96"/>
          </a:xfrm>
        </p:grpSpPr>
        <p:sp>
          <p:nvSpPr>
            <p:cNvPr id="390" name="Rectangle 123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Line 124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Line 125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93" name="Group 126"/>
          <p:cNvGrpSpPr>
            <a:grpSpLocks/>
          </p:cNvGrpSpPr>
          <p:nvPr/>
        </p:nvGrpSpPr>
        <p:grpSpPr bwMode="auto">
          <a:xfrm>
            <a:off x="2514600" y="4862513"/>
            <a:ext cx="152400" cy="152400"/>
            <a:chOff x="1776" y="1344"/>
            <a:chExt cx="96" cy="96"/>
          </a:xfrm>
        </p:grpSpPr>
        <p:sp>
          <p:nvSpPr>
            <p:cNvPr id="394" name="Rectangle 127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5" name="Line 128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6" name="Line 129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97" name="Group 130"/>
          <p:cNvGrpSpPr>
            <a:grpSpLocks/>
          </p:cNvGrpSpPr>
          <p:nvPr/>
        </p:nvGrpSpPr>
        <p:grpSpPr bwMode="auto">
          <a:xfrm>
            <a:off x="2514600" y="4557713"/>
            <a:ext cx="152400" cy="152400"/>
            <a:chOff x="1776" y="1344"/>
            <a:chExt cx="96" cy="96"/>
          </a:xfrm>
        </p:grpSpPr>
        <p:sp>
          <p:nvSpPr>
            <p:cNvPr id="398" name="Rectangle 131"/>
            <p:cNvSpPr>
              <a:spLocks noChangeArrowheads="1"/>
            </p:cNvSpPr>
            <p:nvPr/>
          </p:nvSpPr>
          <p:spPr bwMode="auto">
            <a:xfrm>
              <a:off x="1776" y="1344"/>
              <a:ext cx="96" cy="96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9" name="Line 132"/>
            <p:cNvSpPr>
              <a:spLocks noChangeShapeType="1"/>
            </p:cNvSpPr>
            <p:nvPr/>
          </p:nvSpPr>
          <p:spPr bwMode="auto">
            <a:xfrm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0" name="Line 133"/>
            <p:cNvSpPr>
              <a:spLocks noChangeShapeType="1"/>
            </p:cNvSpPr>
            <p:nvPr/>
          </p:nvSpPr>
          <p:spPr bwMode="auto">
            <a:xfrm flipH="1">
              <a:off x="1776" y="1344"/>
              <a:ext cx="96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4" name="Group 403"/>
          <p:cNvGrpSpPr/>
          <p:nvPr/>
        </p:nvGrpSpPr>
        <p:grpSpPr>
          <a:xfrm>
            <a:off x="4784725" y="1709738"/>
            <a:ext cx="3676650" cy="3990975"/>
            <a:chOff x="4784725" y="1709738"/>
            <a:chExt cx="3676650" cy="3990975"/>
          </a:xfrm>
        </p:grpSpPr>
        <p:sp>
          <p:nvSpPr>
            <p:cNvPr id="401" name="Text Box 134"/>
            <p:cNvSpPr txBox="1">
              <a:spLocks noChangeArrowheads="1"/>
            </p:cNvSpPr>
            <p:nvPr/>
          </p:nvSpPr>
          <p:spPr bwMode="auto">
            <a:xfrm>
              <a:off x="4784725" y="1709738"/>
              <a:ext cx="2200275" cy="366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82"/>
                  </a:solidFill>
                  <a:effectLst/>
                  <a:uLnTx/>
                  <a:uFillTx/>
                  <a:latin typeface="Book Antiqua" pitchFamily="-112" charset="0"/>
                </a:rPr>
                <a:t>2-input NAND gate</a:t>
              </a:r>
            </a:p>
          </p:txBody>
        </p:sp>
        <p:graphicFrame>
          <p:nvGraphicFramePr>
            <p:cNvPr id="402" name="Object 135"/>
            <p:cNvGraphicFramePr>
              <a:graphicFrameLocks noChangeAspect="1"/>
            </p:cNvGraphicFramePr>
            <p:nvPr/>
          </p:nvGraphicFramePr>
          <p:xfrm>
            <a:off x="5392738" y="2195513"/>
            <a:ext cx="3068637" cy="3505200"/>
          </p:xfrm>
          <a:graphic>
            <a:graphicData uri="http://schemas.openxmlformats.org/presentationml/2006/ole">
              <p:oleObj spid="_x0000_s468996" name="VISIO" r:id="rId4" imgW="2308320" imgH="2637000" progId="">
                <p:embed/>
              </p:oleObj>
            </a:graphicData>
          </a:graphic>
        </p:graphicFrame>
      </p:grpSp>
      <p:sp>
        <p:nvSpPr>
          <p:cNvPr id="403" name="Text Box 1038"/>
          <p:cNvSpPr txBox="1">
            <a:spLocks noChangeArrowheads="1"/>
          </p:cNvSpPr>
          <p:nvPr/>
        </p:nvSpPr>
        <p:spPr bwMode="auto">
          <a:xfrm>
            <a:off x="6553200" y="6551808"/>
            <a:ext cx="268128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0">
                <a:latin typeface="Arial Narrow" pitchFamily="-112" charset="0"/>
              </a:rPr>
              <a:t>© Digital Integrated Circuits</a:t>
            </a:r>
            <a:r>
              <a:rPr lang="en-US" sz="1800" i="0" baseline="30000">
                <a:latin typeface="Arial Narrow" pitchFamily="-112" charset="0"/>
              </a:rPr>
              <a:t>2nd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609600"/>
          </a:xfrm>
        </p:spPr>
        <p:txBody>
          <a:bodyPr/>
          <a:lstStyle/>
          <a:p>
            <a:r>
              <a:rPr lang="en-US" sz="2800" dirty="0"/>
              <a:t>Standard Cell Layout</a:t>
            </a:r>
            <a:r>
              <a:rPr lang="en-US" sz="2800" dirty="0" smtClean="0"/>
              <a:t> Methodology </a:t>
            </a:r>
            <a:r>
              <a:rPr lang="en-US" sz="2800" dirty="0"/>
              <a:t>– 1980s</a:t>
            </a:r>
          </a:p>
        </p:txBody>
      </p:sp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2667000" y="3581400"/>
            <a:ext cx="1371600" cy="304800"/>
          </a:xfrm>
          <a:prstGeom prst="rect">
            <a:avLst/>
          </a:prstGeom>
          <a:solidFill>
            <a:srgbClr val="F08F00"/>
          </a:solidFill>
          <a:ln w="12700">
            <a:solidFill>
              <a:srgbClr val="F08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5257800" y="3581400"/>
            <a:ext cx="762000" cy="304800"/>
          </a:xfrm>
          <a:prstGeom prst="rect">
            <a:avLst/>
          </a:prstGeom>
          <a:solidFill>
            <a:srgbClr val="F08F00"/>
          </a:solidFill>
          <a:ln w="12700">
            <a:solidFill>
              <a:srgbClr val="F08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Rectangle 5"/>
          <p:cNvSpPr>
            <a:spLocks noChangeArrowheads="1"/>
          </p:cNvSpPr>
          <p:nvPr/>
        </p:nvSpPr>
        <p:spPr bwMode="auto">
          <a:xfrm>
            <a:off x="2667000" y="4495800"/>
            <a:ext cx="1371600" cy="304800"/>
          </a:xfrm>
          <a:prstGeom prst="rect">
            <a:avLst/>
          </a:prstGeom>
          <a:solidFill>
            <a:srgbClr val="00C000"/>
          </a:solidFill>
          <a:ln w="12700">
            <a:solidFill>
              <a:srgbClr val="00C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5257800" y="4495800"/>
            <a:ext cx="762000" cy="304800"/>
          </a:xfrm>
          <a:prstGeom prst="rect">
            <a:avLst/>
          </a:prstGeom>
          <a:solidFill>
            <a:srgbClr val="00C000"/>
          </a:solidFill>
          <a:ln w="12700">
            <a:solidFill>
              <a:srgbClr val="00C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Rectangle 7" descr="Dotted diamond"/>
          <p:cNvSpPr>
            <a:spLocks noChangeArrowheads="1"/>
          </p:cNvSpPr>
          <p:nvPr/>
        </p:nvSpPr>
        <p:spPr bwMode="auto">
          <a:xfrm>
            <a:off x="2971800" y="2209800"/>
            <a:ext cx="152400" cy="2819400"/>
          </a:xfrm>
          <a:prstGeom prst="rect">
            <a:avLst/>
          </a:prstGeom>
          <a:pattFill prst="dotDmnd">
            <a:fgClr>
              <a:srgbClr val="D01608"/>
            </a:fgClr>
            <a:bgClr>
              <a:srgbClr val="FFFFFF"/>
            </a:bgClr>
          </a:pattFill>
          <a:ln w="12700">
            <a:solidFill>
              <a:srgbClr val="D0160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Rectangle 8" descr="Dotted diamond"/>
          <p:cNvSpPr>
            <a:spLocks noChangeArrowheads="1"/>
          </p:cNvSpPr>
          <p:nvPr/>
        </p:nvSpPr>
        <p:spPr bwMode="auto">
          <a:xfrm>
            <a:off x="3581400" y="2209800"/>
            <a:ext cx="152400" cy="2819400"/>
          </a:xfrm>
          <a:prstGeom prst="rect">
            <a:avLst/>
          </a:prstGeom>
          <a:pattFill prst="dotDmnd">
            <a:fgClr>
              <a:srgbClr val="D01608"/>
            </a:fgClr>
            <a:bgClr>
              <a:srgbClr val="FFFFFF"/>
            </a:bgClr>
          </a:pattFill>
          <a:ln w="12700">
            <a:solidFill>
              <a:srgbClr val="D0160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Rectangle 9" descr="Dotted diamond"/>
          <p:cNvSpPr>
            <a:spLocks noChangeArrowheads="1"/>
          </p:cNvSpPr>
          <p:nvPr/>
        </p:nvSpPr>
        <p:spPr bwMode="auto">
          <a:xfrm>
            <a:off x="5562600" y="2438400"/>
            <a:ext cx="152400" cy="2590800"/>
          </a:xfrm>
          <a:prstGeom prst="rect">
            <a:avLst/>
          </a:prstGeom>
          <a:pattFill prst="dotDmnd">
            <a:fgClr>
              <a:srgbClr val="D01608"/>
            </a:fgClr>
            <a:bgClr>
              <a:srgbClr val="FFFFFF"/>
            </a:bgClr>
          </a:pattFill>
          <a:ln w="12700">
            <a:solidFill>
              <a:srgbClr val="D0160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Rectangle 10"/>
          <p:cNvSpPr>
            <a:spLocks noChangeArrowheads="1"/>
          </p:cNvSpPr>
          <p:nvPr/>
        </p:nvSpPr>
        <p:spPr bwMode="auto">
          <a:xfrm>
            <a:off x="2667000" y="3048000"/>
            <a:ext cx="152400" cy="838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3886200" y="3048000"/>
            <a:ext cx="152400" cy="838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Rectangle 12"/>
          <p:cNvSpPr>
            <a:spLocks noChangeArrowheads="1"/>
          </p:cNvSpPr>
          <p:nvPr/>
        </p:nvSpPr>
        <p:spPr bwMode="auto">
          <a:xfrm>
            <a:off x="3886200" y="4495800"/>
            <a:ext cx="152400" cy="838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Rectangle 13"/>
          <p:cNvSpPr>
            <a:spLocks noChangeArrowheads="1"/>
          </p:cNvSpPr>
          <p:nvPr/>
        </p:nvSpPr>
        <p:spPr bwMode="auto">
          <a:xfrm>
            <a:off x="3276600" y="3581400"/>
            <a:ext cx="152400" cy="5334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Rectangle 14"/>
          <p:cNvSpPr>
            <a:spLocks noChangeArrowheads="1"/>
          </p:cNvSpPr>
          <p:nvPr/>
        </p:nvSpPr>
        <p:spPr bwMode="auto">
          <a:xfrm>
            <a:off x="2667000" y="4267200"/>
            <a:ext cx="152400" cy="5334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Rectangle 15"/>
          <p:cNvSpPr>
            <a:spLocks noChangeArrowheads="1"/>
          </p:cNvSpPr>
          <p:nvPr/>
        </p:nvSpPr>
        <p:spPr bwMode="auto">
          <a:xfrm>
            <a:off x="2667000" y="4114800"/>
            <a:ext cx="1828800" cy="1524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Rectangle 16"/>
          <p:cNvSpPr>
            <a:spLocks noChangeArrowheads="1"/>
          </p:cNvSpPr>
          <p:nvPr/>
        </p:nvSpPr>
        <p:spPr bwMode="auto">
          <a:xfrm>
            <a:off x="4343400" y="2438400"/>
            <a:ext cx="152400" cy="18288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Rectangle 17"/>
          <p:cNvSpPr>
            <a:spLocks noChangeArrowheads="1"/>
          </p:cNvSpPr>
          <p:nvPr/>
        </p:nvSpPr>
        <p:spPr bwMode="auto">
          <a:xfrm>
            <a:off x="4343400" y="2438400"/>
            <a:ext cx="1371600" cy="1524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Rectangle 18"/>
          <p:cNvSpPr>
            <a:spLocks noChangeArrowheads="1"/>
          </p:cNvSpPr>
          <p:nvPr/>
        </p:nvSpPr>
        <p:spPr bwMode="auto">
          <a:xfrm>
            <a:off x="5257800" y="3048000"/>
            <a:ext cx="152400" cy="838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Rectangle 19"/>
          <p:cNvSpPr>
            <a:spLocks noChangeArrowheads="1"/>
          </p:cNvSpPr>
          <p:nvPr/>
        </p:nvSpPr>
        <p:spPr bwMode="auto">
          <a:xfrm>
            <a:off x="5867400" y="3581400"/>
            <a:ext cx="152400" cy="1219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Rectangle 20"/>
          <p:cNvSpPr>
            <a:spLocks noChangeArrowheads="1"/>
          </p:cNvSpPr>
          <p:nvPr/>
        </p:nvSpPr>
        <p:spPr bwMode="auto">
          <a:xfrm>
            <a:off x="5257800" y="4495800"/>
            <a:ext cx="152400" cy="838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Rectangle 21"/>
          <p:cNvSpPr>
            <a:spLocks noChangeArrowheads="1"/>
          </p:cNvSpPr>
          <p:nvPr/>
        </p:nvSpPr>
        <p:spPr bwMode="auto">
          <a:xfrm>
            <a:off x="5867400" y="4114800"/>
            <a:ext cx="685800" cy="1524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Rectangle 22"/>
          <p:cNvSpPr>
            <a:spLocks noChangeArrowheads="1"/>
          </p:cNvSpPr>
          <p:nvPr/>
        </p:nvSpPr>
        <p:spPr bwMode="auto">
          <a:xfrm>
            <a:off x="6400800" y="2438400"/>
            <a:ext cx="152400" cy="18288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AutoShape 23" descr="Dotted diamond"/>
          <p:cNvSpPr>
            <a:spLocks noChangeArrowheads="1"/>
          </p:cNvSpPr>
          <p:nvPr/>
        </p:nvSpPr>
        <p:spPr bwMode="auto">
          <a:xfrm>
            <a:off x="1828800" y="3733800"/>
            <a:ext cx="228600" cy="838200"/>
          </a:xfrm>
          <a:prstGeom prst="upDownArrow">
            <a:avLst>
              <a:gd name="adj1" fmla="val 50000"/>
              <a:gd name="adj2" fmla="val 73333"/>
            </a:avLst>
          </a:prstGeom>
          <a:pattFill prst="dotDmnd">
            <a:fgClr>
              <a:srgbClr val="D01608"/>
            </a:fgClr>
            <a:bgClr>
              <a:srgbClr val="FFFFFF"/>
            </a:bgClr>
          </a:pattFill>
          <a:ln w="12700">
            <a:solidFill>
              <a:srgbClr val="D0160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Text Box 24"/>
          <p:cNvSpPr txBox="1">
            <a:spLocks noChangeArrowheads="1"/>
          </p:cNvSpPr>
          <p:nvPr/>
        </p:nvSpPr>
        <p:spPr bwMode="auto">
          <a:xfrm>
            <a:off x="914400" y="3962400"/>
            <a:ext cx="9763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signals</a:t>
            </a: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914400" y="2133600"/>
            <a:ext cx="10747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Routing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channel</a:t>
            </a:r>
          </a:p>
        </p:txBody>
      </p:sp>
      <p:sp>
        <p:nvSpPr>
          <p:cNvPr id="81" name="Text Box 26"/>
          <p:cNvSpPr txBox="1">
            <a:spLocks noChangeArrowheads="1"/>
          </p:cNvSpPr>
          <p:nvPr/>
        </p:nvSpPr>
        <p:spPr bwMode="auto">
          <a:xfrm>
            <a:off x="7467600" y="2819400"/>
            <a:ext cx="5921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</a:t>
            </a:r>
            <a:r>
              <a:rPr kumimoji="0" lang="en-US" sz="2000" b="0" i="0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DD</a:t>
            </a:r>
          </a:p>
        </p:txBody>
      </p:sp>
      <p:sp>
        <p:nvSpPr>
          <p:cNvPr id="82" name="Text Box 27"/>
          <p:cNvSpPr txBox="1">
            <a:spLocks noChangeArrowheads="1"/>
          </p:cNvSpPr>
          <p:nvPr/>
        </p:nvSpPr>
        <p:spPr bwMode="auto">
          <a:xfrm>
            <a:off x="7391400" y="5181600"/>
            <a:ext cx="749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GND</a:t>
            </a:r>
          </a:p>
        </p:txBody>
      </p:sp>
      <p:sp>
        <p:nvSpPr>
          <p:cNvPr id="83" name="Rectangle 28"/>
          <p:cNvSpPr>
            <a:spLocks noChangeArrowheads="1"/>
          </p:cNvSpPr>
          <p:nvPr/>
        </p:nvSpPr>
        <p:spPr bwMode="auto">
          <a:xfrm>
            <a:off x="1905000" y="2819400"/>
            <a:ext cx="5486400" cy="457200"/>
          </a:xfrm>
          <a:prstGeom prst="rect">
            <a:avLst/>
          </a:prstGeom>
          <a:solidFill>
            <a:srgbClr val="800080">
              <a:alpha val="50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Rectangle 29"/>
          <p:cNvSpPr>
            <a:spLocks noChangeArrowheads="1"/>
          </p:cNvSpPr>
          <p:nvPr/>
        </p:nvSpPr>
        <p:spPr bwMode="auto">
          <a:xfrm>
            <a:off x="1981200" y="5181600"/>
            <a:ext cx="5410200" cy="457200"/>
          </a:xfrm>
          <a:prstGeom prst="rect">
            <a:avLst/>
          </a:prstGeom>
          <a:solidFill>
            <a:srgbClr val="800080">
              <a:alpha val="50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Text Box 1038"/>
          <p:cNvSpPr txBox="1">
            <a:spLocks noChangeArrowheads="1"/>
          </p:cNvSpPr>
          <p:nvPr/>
        </p:nvSpPr>
        <p:spPr bwMode="auto">
          <a:xfrm>
            <a:off x="6553200" y="6551808"/>
            <a:ext cx="268128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0">
                <a:latin typeface="Arial Narrow" pitchFamily="-112" charset="0"/>
              </a:rPr>
              <a:t>© Digital Integrated Circuits</a:t>
            </a:r>
            <a:r>
              <a:rPr lang="en-US" sz="1800" i="0" baseline="30000">
                <a:latin typeface="Arial Narrow" pitchFamily="-112" charset="0"/>
              </a:rPr>
              <a:t>2nd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458200" cy="685800"/>
          </a:xfrm>
        </p:spPr>
        <p:txBody>
          <a:bodyPr/>
          <a:lstStyle/>
          <a:p>
            <a:r>
              <a:rPr lang="en-US" sz="2800"/>
              <a:t>Standard Cell Layout Methodology – 1990s</a:t>
            </a:r>
          </a:p>
        </p:txBody>
      </p:sp>
      <p:sp>
        <p:nvSpPr>
          <p:cNvPr id="69" name="Rectangle 3"/>
          <p:cNvSpPr>
            <a:spLocks noChangeArrowheads="1"/>
          </p:cNvSpPr>
          <p:nvPr/>
        </p:nvSpPr>
        <p:spPr bwMode="auto">
          <a:xfrm>
            <a:off x="2667000" y="3581400"/>
            <a:ext cx="1371600" cy="304800"/>
          </a:xfrm>
          <a:prstGeom prst="rect">
            <a:avLst/>
          </a:prstGeom>
          <a:solidFill>
            <a:srgbClr val="F08F00"/>
          </a:solidFill>
          <a:ln w="12700">
            <a:solidFill>
              <a:srgbClr val="F08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4572000" y="3581400"/>
            <a:ext cx="762000" cy="304800"/>
          </a:xfrm>
          <a:prstGeom prst="rect">
            <a:avLst/>
          </a:prstGeom>
          <a:solidFill>
            <a:srgbClr val="F08F00"/>
          </a:solidFill>
          <a:ln w="12700">
            <a:solidFill>
              <a:srgbClr val="F08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Rectangle 5"/>
          <p:cNvSpPr>
            <a:spLocks noChangeArrowheads="1"/>
          </p:cNvSpPr>
          <p:nvPr/>
        </p:nvSpPr>
        <p:spPr bwMode="auto">
          <a:xfrm>
            <a:off x="2667000" y="4495800"/>
            <a:ext cx="1371600" cy="304800"/>
          </a:xfrm>
          <a:prstGeom prst="rect">
            <a:avLst/>
          </a:prstGeom>
          <a:solidFill>
            <a:srgbClr val="00C000"/>
          </a:solidFill>
          <a:ln w="12700">
            <a:solidFill>
              <a:srgbClr val="00C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Rectangle 6"/>
          <p:cNvSpPr>
            <a:spLocks noChangeArrowheads="1"/>
          </p:cNvSpPr>
          <p:nvPr/>
        </p:nvSpPr>
        <p:spPr bwMode="auto">
          <a:xfrm>
            <a:off x="4572000" y="4495800"/>
            <a:ext cx="762000" cy="304800"/>
          </a:xfrm>
          <a:prstGeom prst="rect">
            <a:avLst/>
          </a:prstGeom>
          <a:solidFill>
            <a:srgbClr val="00C000"/>
          </a:solidFill>
          <a:ln w="12700">
            <a:solidFill>
              <a:srgbClr val="00C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Rectangle 7" descr="Dotted diamond"/>
          <p:cNvSpPr>
            <a:spLocks noChangeArrowheads="1"/>
          </p:cNvSpPr>
          <p:nvPr/>
        </p:nvSpPr>
        <p:spPr bwMode="auto">
          <a:xfrm>
            <a:off x="2971800" y="3352800"/>
            <a:ext cx="152400" cy="1676400"/>
          </a:xfrm>
          <a:prstGeom prst="rect">
            <a:avLst/>
          </a:prstGeom>
          <a:pattFill prst="dotDmnd">
            <a:fgClr>
              <a:srgbClr val="D01608"/>
            </a:fgClr>
            <a:bgClr>
              <a:srgbClr val="FFFFFF"/>
            </a:bgClr>
          </a:pattFill>
          <a:ln w="12700">
            <a:solidFill>
              <a:srgbClr val="D0160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Rectangle 8" descr="Dotted diamond"/>
          <p:cNvSpPr>
            <a:spLocks noChangeArrowheads="1"/>
          </p:cNvSpPr>
          <p:nvPr/>
        </p:nvSpPr>
        <p:spPr bwMode="auto">
          <a:xfrm>
            <a:off x="3581400" y="3352800"/>
            <a:ext cx="152400" cy="1676400"/>
          </a:xfrm>
          <a:prstGeom prst="rect">
            <a:avLst/>
          </a:prstGeom>
          <a:pattFill prst="dotDmnd">
            <a:fgClr>
              <a:srgbClr val="D01608"/>
            </a:fgClr>
            <a:bgClr>
              <a:srgbClr val="FFFFFF"/>
            </a:bgClr>
          </a:pattFill>
          <a:ln w="12700">
            <a:solidFill>
              <a:srgbClr val="D0160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Rectangle 9" descr="Dotted diamond"/>
          <p:cNvSpPr>
            <a:spLocks noChangeArrowheads="1"/>
          </p:cNvSpPr>
          <p:nvPr/>
        </p:nvSpPr>
        <p:spPr bwMode="auto">
          <a:xfrm>
            <a:off x="4876800" y="3352800"/>
            <a:ext cx="152400" cy="1676400"/>
          </a:xfrm>
          <a:prstGeom prst="rect">
            <a:avLst/>
          </a:prstGeom>
          <a:pattFill prst="dotDmnd">
            <a:fgClr>
              <a:srgbClr val="D01608"/>
            </a:fgClr>
            <a:bgClr>
              <a:srgbClr val="FFFFFF"/>
            </a:bgClr>
          </a:pattFill>
          <a:ln w="12700">
            <a:solidFill>
              <a:srgbClr val="D0160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Rectangle 10"/>
          <p:cNvSpPr>
            <a:spLocks noChangeArrowheads="1"/>
          </p:cNvSpPr>
          <p:nvPr/>
        </p:nvSpPr>
        <p:spPr bwMode="auto">
          <a:xfrm>
            <a:off x="2667000" y="3048000"/>
            <a:ext cx="152400" cy="838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Rectangle 11"/>
          <p:cNvSpPr>
            <a:spLocks noChangeArrowheads="1"/>
          </p:cNvSpPr>
          <p:nvPr/>
        </p:nvSpPr>
        <p:spPr bwMode="auto">
          <a:xfrm>
            <a:off x="3886200" y="3048000"/>
            <a:ext cx="152400" cy="838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Rectangle 12"/>
          <p:cNvSpPr>
            <a:spLocks noChangeArrowheads="1"/>
          </p:cNvSpPr>
          <p:nvPr/>
        </p:nvSpPr>
        <p:spPr bwMode="auto">
          <a:xfrm>
            <a:off x="3886200" y="4495800"/>
            <a:ext cx="152400" cy="838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Rectangle 13"/>
          <p:cNvSpPr>
            <a:spLocks noChangeArrowheads="1"/>
          </p:cNvSpPr>
          <p:nvPr/>
        </p:nvSpPr>
        <p:spPr bwMode="auto">
          <a:xfrm>
            <a:off x="3276600" y="3581400"/>
            <a:ext cx="152400" cy="5334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Rectangle 14"/>
          <p:cNvSpPr>
            <a:spLocks noChangeArrowheads="1"/>
          </p:cNvSpPr>
          <p:nvPr/>
        </p:nvSpPr>
        <p:spPr bwMode="auto">
          <a:xfrm>
            <a:off x="2667000" y="4267200"/>
            <a:ext cx="152400" cy="5334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" name="Rectangle 15"/>
          <p:cNvSpPr>
            <a:spLocks noChangeArrowheads="1"/>
          </p:cNvSpPr>
          <p:nvPr/>
        </p:nvSpPr>
        <p:spPr bwMode="auto">
          <a:xfrm>
            <a:off x="2667000" y="4114800"/>
            <a:ext cx="2667000" cy="1524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Rectangle 16"/>
          <p:cNvSpPr>
            <a:spLocks noChangeArrowheads="1"/>
          </p:cNvSpPr>
          <p:nvPr/>
        </p:nvSpPr>
        <p:spPr bwMode="auto">
          <a:xfrm>
            <a:off x="4572000" y="3048000"/>
            <a:ext cx="152400" cy="838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Rectangle 17"/>
          <p:cNvSpPr>
            <a:spLocks noChangeArrowheads="1"/>
          </p:cNvSpPr>
          <p:nvPr/>
        </p:nvSpPr>
        <p:spPr bwMode="auto">
          <a:xfrm>
            <a:off x="5181600" y="3581400"/>
            <a:ext cx="152400" cy="1219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Rectangle 18"/>
          <p:cNvSpPr>
            <a:spLocks noChangeArrowheads="1"/>
          </p:cNvSpPr>
          <p:nvPr/>
        </p:nvSpPr>
        <p:spPr bwMode="auto">
          <a:xfrm>
            <a:off x="4572000" y="4495800"/>
            <a:ext cx="152400" cy="8382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Rectangle 19"/>
          <p:cNvSpPr>
            <a:spLocks noChangeArrowheads="1"/>
          </p:cNvSpPr>
          <p:nvPr/>
        </p:nvSpPr>
        <p:spPr bwMode="auto">
          <a:xfrm>
            <a:off x="5181600" y="4114800"/>
            <a:ext cx="152400" cy="152400"/>
          </a:xfrm>
          <a:prstGeom prst="rect">
            <a:avLst/>
          </a:prstGeom>
          <a:solidFill>
            <a:srgbClr val="3366CC">
              <a:alpha val="50000"/>
            </a:srgbClr>
          </a:solidFill>
          <a:ln w="12700">
            <a:solidFill>
              <a:srgbClr val="3366CC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AutoShape 20"/>
          <p:cNvSpPr>
            <a:spLocks noChangeArrowheads="1"/>
          </p:cNvSpPr>
          <p:nvPr/>
        </p:nvSpPr>
        <p:spPr bwMode="auto">
          <a:xfrm>
            <a:off x="1828800" y="3733800"/>
            <a:ext cx="228600" cy="838200"/>
          </a:xfrm>
          <a:prstGeom prst="upDownArrow">
            <a:avLst>
              <a:gd name="adj1" fmla="val 50000"/>
              <a:gd name="adj2" fmla="val 73333"/>
            </a:avLst>
          </a:prstGeom>
          <a:solidFill>
            <a:srgbClr val="000082"/>
          </a:solidFill>
          <a:ln w="12700">
            <a:solidFill>
              <a:srgbClr val="D0160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Text Box 21"/>
          <p:cNvSpPr txBox="1">
            <a:spLocks noChangeArrowheads="1"/>
          </p:cNvSpPr>
          <p:nvPr/>
        </p:nvSpPr>
        <p:spPr bwMode="auto">
          <a:xfrm>
            <a:off x="1143000" y="3962400"/>
            <a:ext cx="5365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M2</a:t>
            </a:r>
          </a:p>
        </p:txBody>
      </p:sp>
      <p:sp>
        <p:nvSpPr>
          <p:cNvPr id="88" name="Text Box 22"/>
          <p:cNvSpPr txBox="1">
            <a:spLocks noChangeArrowheads="1"/>
          </p:cNvSpPr>
          <p:nvPr/>
        </p:nvSpPr>
        <p:spPr bwMode="auto">
          <a:xfrm>
            <a:off x="381000" y="2362200"/>
            <a:ext cx="14557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 Routing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channels</a:t>
            </a:r>
          </a:p>
        </p:txBody>
      </p:sp>
      <p:sp>
        <p:nvSpPr>
          <p:cNvPr id="89" name="Text Box 23"/>
          <p:cNvSpPr txBox="1">
            <a:spLocks noChangeArrowheads="1"/>
          </p:cNvSpPr>
          <p:nvPr/>
        </p:nvSpPr>
        <p:spPr bwMode="auto">
          <a:xfrm>
            <a:off x="7467600" y="2819400"/>
            <a:ext cx="5921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</a:t>
            </a:r>
            <a:r>
              <a:rPr kumimoji="0" lang="en-US" sz="2000" b="0" i="0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DD</a:t>
            </a:r>
          </a:p>
        </p:txBody>
      </p:sp>
      <p:sp>
        <p:nvSpPr>
          <p:cNvPr id="90" name="Text Box 24"/>
          <p:cNvSpPr txBox="1">
            <a:spLocks noChangeArrowheads="1"/>
          </p:cNvSpPr>
          <p:nvPr/>
        </p:nvSpPr>
        <p:spPr bwMode="auto">
          <a:xfrm>
            <a:off x="7391400" y="5181600"/>
            <a:ext cx="749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GND</a:t>
            </a:r>
          </a:p>
        </p:txBody>
      </p:sp>
      <p:sp>
        <p:nvSpPr>
          <p:cNvPr id="91" name="Rectangle 25"/>
          <p:cNvSpPr>
            <a:spLocks noChangeArrowheads="1"/>
          </p:cNvSpPr>
          <p:nvPr/>
        </p:nvSpPr>
        <p:spPr bwMode="auto">
          <a:xfrm>
            <a:off x="1905000" y="2819400"/>
            <a:ext cx="5486400" cy="457200"/>
          </a:xfrm>
          <a:prstGeom prst="rect">
            <a:avLst/>
          </a:prstGeom>
          <a:solidFill>
            <a:srgbClr val="800080">
              <a:alpha val="50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Rectangle 26"/>
          <p:cNvSpPr>
            <a:spLocks noChangeArrowheads="1"/>
          </p:cNvSpPr>
          <p:nvPr/>
        </p:nvSpPr>
        <p:spPr bwMode="auto">
          <a:xfrm>
            <a:off x="1981200" y="5181600"/>
            <a:ext cx="5410200" cy="457200"/>
          </a:xfrm>
          <a:prstGeom prst="rect">
            <a:avLst/>
          </a:prstGeom>
          <a:solidFill>
            <a:srgbClr val="800080">
              <a:alpha val="50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AutoShape 27"/>
          <p:cNvSpPr>
            <a:spLocks noChangeArrowheads="1"/>
          </p:cNvSpPr>
          <p:nvPr/>
        </p:nvSpPr>
        <p:spPr bwMode="auto">
          <a:xfrm rot="5400000">
            <a:off x="1600200" y="4419600"/>
            <a:ext cx="228600" cy="838200"/>
          </a:xfrm>
          <a:prstGeom prst="upDownArrow">
            <a:avLst>
              <a:gd name="adj1" fmla="val 50000"/>
              <a:gd name="adj2" fmla="val 73333"/>
            </a:avLst>
          </a:prstGeom>
          <a:solidFill>
            <a:srgbClr val="000000"/>
          </a:solidFill>
          <a:ln w="12700">
            <a:solidFill>
              <a:srgbClr val="D0160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Text Box 28"/>
          <p:cNvSpPr txBox="1">
            <a:spLocks noChangeArrowheads="1"/>
          </p:cNvSpPr>
          <p:nvPr/>
        </p:nvSpPr>
        <p:spPr bwMode="auto">
          <a:xfrm>
            <a:off x="1066800" y="5029200"/>
            <a:ext cx="5365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M3</a:t>
            </a:r>
          </a:p>
        </p:txBody>
      </p:sp>
      <p:sp>
        <p:nvSpPr>
          <p:cNvPr id="95" name="Rectangle 29"/>
          <p:cNvSpPr>
            <a:spLocks noChangeArrowheads="1"/>
          </p:cNvSpPr>
          <p:nvPr/>
        </p:nvSpPr>
        <p:spPr bwMode="auto">
          <a:xfrm>
            <a:off x="1905000" y="2362200"/>
            <a:ext cx="5486400" cy="457200"/>
          </a:xfrm>
          <a:prstGeom prst="rect">
            <a:avLst/>
          </a:prstGeom>
          <a:solidFill>
            <a:srgbClr val="800080">
              <a:alpha val="50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Text Box 30"/>
          <p:cNvSpPr txBox="1">
            <a:spLocks noChangeArrowheads="1"/>
          </p:cNvSpPr>
          <p:nvPr/>
        </p:nvSpPr>
        <p:spPr bwMode="auto">
          <a:xfrm>
            <a:off x="7467600" y="2362200"/>
            <a:ext cx="5921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</a:t>
            </a:r>
            <a:r>
              <a:rPr kumimoji="0" lang="en-US" sz="2000" b="0" i="0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DD</a:t>
            </a:r>
          </a:p>
        </p:txBody>
      </p:sp>
      <p:sp>
        <p:nvSpPr>
          <p:cNvPr id="97" name="Rectangle 31"/>
          <p:cNvSpPr>
            <a:spLocks noChangeArrowheads="1"/>
          </p:cNvSpPr>
          <p:nvPr/>
        </p:nvSpPr>
        <p:spPr bwMode="auto">
          <a:xfrm>
            <a:off x="1981200" y="5638800"/>
            <a:ext cx="5410200" cy="457200"/>
          </a:xfrm>
          <a:prstGeom prst="rect">
            <a:avLst/>
          </a:prstGeom>
          <a:solidFill>
            <a:srgbClr val="800080">
              <a:alpha val="50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Text Box 32"/>
          <p:cNvSpPr txBox="1">
            <a:spLocks noChangeArrowheads="1"/>
          </p:cNvSpPr>
          <p:nvPr/>
        </p:nvSpPr>
        <p:spPr bwMode="auto">
          <a:xfrm>
            <a:off x="7391400" y="5715000"/>
            <a:ext cx="749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GND</a:t>
            </a:r>
          </a:p>
        </p:txBody>
      </p:sp>
      <p:sp>
        <p:nvSpPr>
          <p:cNvPr id="99" name="Text Box 33"/>
          <p:cNvSpPr txBox="1">
            <a:spLocks noChangeArrowheads="1"/>
          </p:cNvSpPr>
          <p:nvPr/>
        </p:nvSpPr>
        <p:spPr bwMode="auto">
          <a:xfrm>
            <a:off x="2498725" y="1865313"/>
            <a:ext cx="14922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B6"/>
                </a:solidFill>
                <a:effectLst/>
                <a:uLnTx/>
                <a:uFillTx/>
              </a:rPr>
              <a:t>Mirrored Cell</a:t>
            </a:r>
          </a:p>
        </p:txBody>
      </p:sp>
      <p:sp>
        <p:nvSpPr>
          <p:cNvPr id="100" name="Text Box 34"/>
          <p:cNvSpPr txBox="1">
            <a:spLocks noChangeArrowheads="1"/>
          </p:cNvSpPr>
          <p:nvPr/>
        </p:nvSpPr>
        <p:spPr bwMode="auto">
          <a:xfrm>
            <a:off x="2667000" y="5715000"/>
            <a:ext cx="14922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B6"/>
                </a:solidFill>
                <a:effectLst/>
                <a:uLnTx/>
                <a:uFillTx/>
              </a:rPr>
              <a:t>Mirrored Cell</a:t>
            </a:r>
          </a:p>
        </p:txBody>
      </p:sp>
      <p:sp>
        <p:nvSpPr>
          <p:cNvPr id="101" name="Text Box 1038"/>
          <p:cNvSpPr txBox="1">
            <a:spLocks noChangeArrowheads="1"/>
          </p:cNvSpPr>
          <p:nvPr/>
        </p:nvSpPr>
        <p:spPr bwMode="auto">
          <a:xfrm>
            <a:off x="6553200" y="6551808"/>
            <a:ext cx="268128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0">
                <a:latin typeface="Arial Narrow" pitchFamily="-112" charset="0"/>
              </a:rPr>
              <a:t>© Digital Integrated Circuits</a:t>
            </a:r>
            <a:r>
              <a:rPr lang="en-US" sz="1800" i="0" baseline="30000">
                <a:latin typeface="Arial Narrow" pitchFamily="-112" charset="0"/>
              </a:rPr>
              <a:t>2nd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Cell Layouts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28800"/>
            <a:ext cx="40386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Fig8_8b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4474" y="2209800"/>
            <a:ext cx="4288052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ASIC Design Flow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4800" y="1600200"/>
            <a:ext cx="8610600" cy="20232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Most ASICs are designed using a RTL/Synthesis based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methodology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Design details captured in a simulatable description of the hardware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432A72"/>
              </a:buClr>
              <a:buFont typeface="Arial" pitchFamily="-112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Captured as Register Transfer Language (RTL)‏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432A72"/>
              </a:buClr>
              <a:buFont typeface="Arial" pitchFamily="-112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Simulations done to verify design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1421" y="3276600"/>
            <a:ext cx="4213980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523043" y="6581001"/>
            <a:ext cx="16337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smtClean="0">
                <a:solidFill>
                  <a:srgbClr val="000000"/>
                </a:solidFill>
                <a:sym typeface="Symbol" charset="2"/>
              </a:rPr>
              <a:t>Paul D. 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Franzon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ASIC Design Flow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1500" y="1600200"/>
            <a:ext cx="7886700" cy="4022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Automatic synthesis is used to turn the RTL into a gate-level description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432A72"/>
              </a:buClr>
              <a:buFont typeface="Arial" pitchFamily="-112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ie. AND, OR gates, etc.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432A72"/>
              </a:buClr>
              <a:buFont typeface="Arial" pitchFamily="-112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Chip-test features are usually inserted at this point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Gate level design verified for correctness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Output of synthesis is a “net-list”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432A72"/>
              </a:buClr>
              <a:buFont typeface="Arial" pitchFamily="-112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i.e. List of logic gates and their implied connections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NOR2 U36 ( .Y(n107), .A0(n109), .A1(\value[2] ) );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NAND2 U37 ( .Y(n109), .A0(n105), .A1(n103) );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NAND2 U38 ( .Y(n114), .A0(\value[1] ), .A1(\value[0] ) );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NOR2 U39 ( .Y(n115), .A0(\value[3] ), .A1(\value[2] ) );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2116060"/>
            <a:ext cx="2590800" cy="40046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523043" y="6581001"/>
            <a:ext cx="16337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smtClean="0">
                <a:solidFill>
                  <a:srgbClr val="000000"/>
                </a:solidFill>
                <a:sym typeface="Symbol" charset="2"/>
              </a:rPr>
              <a:t>Paul D. 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Franzon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ASIC Design Flow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5300" y="1066800"/>
            <a:ext cx="7886700" cy="273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Physical Design tools used to turn the gate-level design into a set of chip masks (for photolithography) or a configuration file for downloading to an FPGA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Floorplanning</a:t>
            </a:r>
            <a:endParaRPr lang="en-GB" sz="2400" b="1" dirty="0">
              <a:solidFill>
                <a:srgbClr val="000000"/>
              </a:solidFill>
              <a:ea typeface="Arial" pitchFamily="-112" charset="0"/>
              <a:cs typeface="Arial" pitchFamily="-112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432A72"/>
              </a:buClr>
              <a:buFont typeface="Arial" pitchFamily="-112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Positioning of major functions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Placement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432A72"/>
              </a:buClr>
              <a:buFont typeface="Arial" pitchFamily="-112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Gates arranged in rows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7" y="4038600"/>
            <a:ext cx="4281715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799" y="2209800"/>
            <a:ext cx="4595149" cy="42707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ASIC Design Flow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5300" y="1562100"/>
            <a:ext cx="7696200" cy="1890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Clock and buffer Insertion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432A72"/>
              </a:buClr>
              <a:buFont typeface="Arial" pitchFamily="-112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Distribute clocks to cells and locate buffers for use as amplifiers in long wires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Routing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432A72"/>
              </a:buClr>
              <a:buFont typeface="Arial" pitchFamily="-112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Logic Cells wired together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2590800"/>
            <a:ext cx="3848100" cy="323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550"/>
            <a:ext cx="7848600" cy="831850"/>
          </a:xfrm>
        </p:spPr>
        <p:txBody>
          <a:bodyPr anchor="t"/>
          <a:lstStyle/>
          <a:p>
            <a:r>
              <a:rPr lang="en-US" dirty="0" smtClean="0"/>
              <a:t>Microcontrollers Overview</a:t>
            </a:r>
            <a:endParaRPr lang="en-US" dirty="0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82689"/>
            <a:ext cx="8686800" cy="5051425"/>
          </a:xfrm>
        </p:spPr>
        <p:txBody>
          <a:bodyPr/>
          <a:lstStyle/>
          <a:p>
            <a:r>
              <a:rPr lang="en-US" sz="2400" dirty="0"/>
              <a:t>A microcontroller (</a:t>
            </a:r>
            <a:r>
              <a:rPr lang="en-US" sz="2400" dirty="0" err="1"/>
              <a:t>uC</a:t>
            </a:r>
            <a:r>
              <a:rPr lang="en-US" sz="2400" dirty="0"/>
              <a:t>) is a small, lightweight CPU which is usually combined with on-board memory and peripherals</a:t>
            </a:r>
          </a:p>
          <a:p>
            <a:pPr lvl="1"/>
            <a:r>
              <a:rPr lang="en-US" sz="2000" dirty="0"/>
              <a:t>Compact and low power (relatively)</a:t>
            </a:r>
          </a:p>
          <a:p>
            <a:r>
              <a:rPr lang="en-US" sz="2400" dirty="0"/>
              <a:t>Often used as a simple hardware to software interface as well as for </a:t>
            </a:r>
            <a:r>
              <a:rPr lang="en-US" sz="2400" i="1" dirty="0"/>
              <a:t>in-situ</a:t>
            </a:r>
            <a:r>
              <a:rPr lang="en-US" sz="2400" dirty="0"/>
              <a:t> processing</a:t>
            </a:r>
          </a:p>
          <a:p>
            <a:pPr lvl="1"/>
            <a:r>
              <a:rPr lang="en-US" sz="2000" dirty="0"/>
              <a:t>Analog to digital gateway</a:t>
            </a:r>
          </a:p>
          <a:p>
            <a:pPr lvl="1"/>
            <a:r>
              <a:rPr lang="en-US" sz="2000" dirty="0"/>
              <a:t>Allows for real-time feedback based on data</a:t>
            </a:r>
          </a:p>
        </p:txBody>
      </p:sp>
      <p:grpSp>
        <p:nvGrpSpPr>
          <p:cNvPr id="2" name="Group 39"/>
          <p:cNvGrpSpPr/>
          <p:nvPr/>
        </p:nvGrpSpPr>
        <p:grpSpPr>
          <a:xfrm>
            <a:off x="1524000" y="4272348"/>
            <a:ext cx="6637338" cy="1787399"/>
            <a:chOff x="1133475" y="4424272"/>
            <a:chExt cx="7104063" cy="2147978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3482975" y="4843463"/>
              <a:ext cx="2120900" cy="14319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Microcontroller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(uC)</a:t>
              </a: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1133475" y="4556125"/>
              <a:ext cx="973138" cy="466725"/>
            </a:xfrm>
            <a:prstGeom prst="rect">
              <a:avLst/>
            </a:prstGeom>
            <a:noFill/>
            <a:ln w="9525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sensor</a:t>
              </a: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1147763" y="5330825"/>
              <a:ext cx="973137" cy="466725"/>
            </a:xfrm>
            <a:prstGeom prst="rect">
              <a:avLst/>
            </a:prstGeom>
            <a:noFill/>
            <a:ln w="9525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sensor</a:t>
              </a: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162050" y="6105525"/>
              <a:ext cx="973138" cy="466725"/>
            </a:xfrm>
            <a:prstGeom prst="rect">
              <a:avLst/>
            </a:prstGeom>
            <a:noFill/>
            <a:ln w="9525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sensor</a:t>
              </a: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 rot="5400000">
              <a:off x="1758866" y="5264931"/>
              <a:ext cx="2076621" cy="395303"/>
            </a:xfrm>
            <a:prstGeom prst="rect">
              <a:avLst/>
            </a:prstGeom>
            <a:noFill/>
            <a:ln w="9525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ysClr val="windowText" lastClr="000000"/>
                  </a:solidFill>
                </a:rPr>
                <a:t>Analog to Digital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 rot="5400000">
              <a:off x="5230731" y="5330015"/>
              <a:ext cx="2076620" cy="395303"/>
            </a:xfrm>
            <a:prstGeom prst="rect">
              <a:avLst/>
            </a:prstGeom>
            <a:noFill/>
            <a:ln w="9525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Digita</a:t>
              </a:r>
              <a:r>
                <a:rPr lang="en-US" kern="0" baseline="0" dirty="0" err="1" smtClean="0">
                  <a:solidFill>
                    <a:sysClr val="windowText" lastClr="000000"/>
                  </a:solidFill>
                </a:rPr>
                <a:t>l</a:t>
              </a:r>
              <a:r>
                <a:rPr lang="en-US" kern="0" dirty="0" smtClean="0">
                  <a:solidFill>
                    <a:sysClr val="windowText" lastClr="000000"/>
                  </a:solidFill>
                </a:rPr>
                <a:t> to Analog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7064375" y="4711700"/>
              <a:ext cx="1173163" cy="466725"/>
            </a:xfrm>
            <a:prstGeom prst="rect">
              <a:avLst/>
            </a:prstGeom>
            <a:noFill/>
            <a:ln w="9525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actuator</a:t>
              </a: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6954279" y="5627688"/>
              <a:ext cx="1274763" cy="466725"/>
            </a:xfrm>
            <a:prstGeom prst="rect">
              <a:avLst/>
            </a:prstGeom>
            <a:noFill/>
            <a:ln w="9525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indicator</a:t>
              </a:r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2105025" y="4792663"/>
              <a:ext cx="447675" cy="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>
              <a:off x="2101850" y="5565775"/>
              <a:ext cx="447675" cy="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18"/>
            <p:cNvSpPr>
              <a:spLocks noChangeShapeType="1"/>
            </p:cNvSpPr>
            <p:nvPr/>
          </p:nvSpPr>
          <p:spPr bwMode="auto">
            <a:xfrm>
              <a:off x="2098675" y="6338888"/>
              <a:ext cx="447675" cy="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Line 19"/>
            <p:cNvSpPr>
              <a:spLocks noChangeShapeType="1"/>
            </p:cNvSpPr>
            <p:nvPr/>
          </p:nvSpPr>
          <p:spPr bwMode="auto">
            <a:xfrm>
              <a:off x="3033713" y="4978400"/>
              <a:ext cx="447675" cy="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>
              <a:off x="3030538" y="5545138"/>
              <a:ext cx="447675" cy="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Line 21"/>
            <p:cNvSpPr>
              <a:spLocks noChangeShapeType="1"/>
            </p:cNvSpPr>
            <p:nvPr/>
          </p:nvSpPr>
          <p:spPr bwMode="auto">
            <a:xfrm>
              <a:off x="3060700" y="6110288"/>
              <a:ext cx="447675" cy="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22"/>
            <p:cNvSpPr>
              <a:spLocks noChangeShapeType="1"/>
            </p:cNvSpPr>
            <p:nvPr/>
          </p:nvSpPr>
          <p:spPr bwMode="auto">
            <a:xfrm>
              <a:off x="5583238" y="5319713"/>
              <a:ext cx="447675" cy="0"/>
            </a:xfrm>
            <a:prstGeom prst="line">
              <a:avLst/>
            </a:prstGeom>
            <a:noFill/>
            <a:ln w="9525">
              <a:solidFill>
                <a:srgbClr val="99003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>
              <a:off x="5580063" y="5886450"/>
              <a:ext cx="447675" cy="0"/>
            </a:xfrm>
            <a:prstGeom prst="line">
              <a:avLst/>
            </a:prstGeom>
            <a:noFill/>
            <a:ln w="9525">
              <a:solidFill>
                <a:srgbClr val="99003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Line 25"/>
            <p:cNvSpPr>
              <a:spLocks noChangeShapeType="1"/>
            </p:cNvSpPr>
            <p:nvPr/>
          </p:nvSpPr>
          <p:spPr bwMode="auto">
            <a:xfrm>
              <a:off x="6503988" y="4964113"/>
              <a:ext cx="552450" cy="0"/>
            </a:xfrm>
            <a:prstGeom prst="line">
              <a:avLst/>
            </a:prstGeom>
            <a:noFill/>
            <a:ln w="9525">
              <a:solidFill>
                <a:srgbClr val="99003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Line 26"/>
            <p:cNvSpPr>
              <a:spLocks noChangeShapeType="1"/>
            </p:cNvSpPr>
            <p:nvPr/>
          </p:nvSpPr>
          <p:spPr bwMode="auto">
            <a:xfrm>
              <a:off x="6503988" y="5878513"/>
              <a:ext cx="414337" cy="0"/>
            </a:xfrm>
            <a:prstGeom prst="line">
              <a:avLst/>
            </a:prstGeom>
            <a:noFill/>
            <a:ln w="9525">
              <a:solidFill>
                <a:srgbClr val="99003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Semiconductor Roadmap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14400" y="1066800"/>
            <a:ext cx="78105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Projections for ‘leading edge’ </a:t>
            </a:r>
            <a:r>
              <a:rPr lang="en-GB" sz="2400" dirty="0" smtClean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ASIC: </a:t>
            </a:r>
            <a:r>
              <a:rPr lang="en-GB" sz="2400" dirty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www.itrs.net</a:t>
            </a:r>
            <a:r>
              <a:rPr lang="en-GB" sz="2400" dirty="0">
                <a:solidFill>
                  <a:srgbClr val="000000"/>
                </a:solidFill>
                <a:ea typeface="Arial" pitchFamily="-112" charset="0"/>
                <a:cs typeface="Arial" pitchFamily="-112" charset="0"/>
              </a:rPr>
              <a:t>)‏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06" y="1600200"/>
            <a:ext cx="8738394" cy="415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0"/>
            <a:ext cx="8331200" cy="914400"/>
          </a:xfrm>
        </p:spPr>
        <p:txBody>
          <a:bodyPr anchor="ctr"/>
          <a:lstStyle/>
          <a:p>
            <a:r>
              <a:rPr lang="en-US" sz="3200" dirty="0"/>
              <a:t>Std </a:t>
            </a:r>
            <a:r>
              <a:rPr lang="en-US" sz="3200" dirty="0" smtClean="0"/>
              <a:t>Cell </a:t>
            </a:r>
            <a:r>
              <a:rPr lang="en-US" sz="3200" dirty="0"/>
              <a:t>ASIC Development Cost Trend</a:t>
            </a:r>
          </a:p>
        </p:txBody>
      </p:sp>
      <p:sp>
        <p:nvSpPr>
          <p:cNvPr id="220163" name="Text Box 3"/>
          <p:cNvSpPr txBox="1">
            <a:spLocks noChangeArrowheads="1"/>
          </p:cNvSpPr>
          <p:nvPr/>
        </p:nvSpPr>
        <p:spPr bwMode="auto">
          <a:xfrm rot="10800000">
            <a:off x="395288" y="1317625"/>
            <a:ext cx="458787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/>
              <a:t>Total Development Costs ($M)</a:t>
            </a:r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357188" y="6076950"/>
            <a:ext cx="5165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Note: Conservative estimate; does not include re-spins.</a:t>
            </a:r>
          </a:p>
        </p:txBody>
      </p:sp>
      <p:sp>
        <p:nvSpPr>
          <p:cNvPr id="220165" name="Freeform 5"/>
          <p:cNvSpPr>
            <a:spLocks/>
          </p:cNvSpPr>
          <p:nvPr/>
        </p:nvSpPr>
        <p:spPr bwMode="auto">
          <a:xfrm>
            <a:off x="1454150" y="4656138"/>
            <a:ext cx="6194425" cy="46037"/>
          </a:xfrm>
          <a:custGeom>
            <a:avLst/>
            <a:gdLst/>
            <a:ahLst/>
            <a:cxnLst>
              <a:cxn ang="0">
                <a:pos x="0" y="29"/>
              </a:cxn>
              <a:cxn ang="0">
                <a:pos x="41" y="0"/>
              </a:cxn>
              <a:cxn ang="0">
                <a:pos x="3902" y="0"/>
              </a:cxn>
              <a:cxn ang="0">
                <a:pos x="3861" y="29"/>
              </a:cxn>
              <a:cxn ang="0">
                <a:pos x="0" y="29"/>
              </a:cxn>
            </a:cxnLst>
            <a:rect l="0" t="0" r="r" b="b"/>
            <a:pathLst>
              <a:path w="3902" h="29">
                <a:moveTo>
                  <a:pt x="0" y="29"/>
                </a:moveTo>
                <a:lnTo>
                  <a:pt x="41" y="0"/>
                </a:lnTo>
                <a:lnTo>
                  <a:pt x="3902" y="0"/>
                </a:lnTo>
                <a:lnTo>
                  <a:pt x="3861" y="29"/>
                </a:lnTo>
                <a:lnTo>
                  <a:pt x="0" y="29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1454150" y="1042988"/>
            <a:ext cx="65088" cy="3659187"/>
          </a:xfrm>
          <a:custGeom>
            <a:avLst/>
            <a:gdLst/>
            <a:ahLst/>
            <a:cxnLst>
              <a:cxn ang="0">
                <a:pos x="0" y="2305"/>
              </a:cxn>
              <a:cxn ang="0">
                <a:pos x="0" y="29"/>
              </a:cxn>
              <a:cxn ang="0">
                <a:pos x="41" y="0"/>
              </a:cxn>
              <a:cxn ang="0">
                <a:pos x="41" y="2276"/>
              </a:cxn>
              <a:cxn ang="0">
                <a:pos x="0" y="2305"/>
              </a:cxn>
            </a:cxnLst>
            <a:rect l="0" t="0" r="r" b="b"/>
            <a:pathLst>
              <a:path w="41" h="2305">
                <a:moveTo>
                  <a:pt x="0" y="2305"/>
                </a:moveTo>
                <a:lnTo>
                  <a:pt x="0" y="29"/>
                </a:lnTo>
                <a:lnTo>
                  <a:pt x="41" y="0"/>
                </a:lnTo>
                <a:lnTo>
                  <a:pt x="41" y="2276"/>
                </a:lnTo>
                <a:lnTo>
                  <a:pt x="0" y="230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1519238" y="1042988"/>
            <a:ext cx="6129337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68" name="Freeform 8"/>
          <p:cNvSpPr>
            <a:spLocks/>
          </p:cNvSpPr>
          <p:nvPr/>
        </p:nvSpPr>
        <p:spPr bwMode="auto">
          <a:xfrm>
            <a:off x="1454150" y="4656138"/>
            <a:ext cx="6194425" cy="46037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7" y="0"/>
              </a:cxn>
              <a:cxn ang="0">
                <a:pos x="666" y="0"/>
              </a:cxn>
            </a:cxnLst>
            <a:rect l="0" t="0" r="r" b="b"/>
            <a:pathLst>
              <a:path w="666" h="5">
                <a:moveTo>
                  <a:pt x="0" y="5"/>
                </a:moveTo>
                <a:lnTo>
                  <a:pt x="7" y="0"/>
                </a:lnTo>
                <a:lnTo>
                  <a:pt x="666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1454150" y="4254500"/>
            <a:ext cx="6194425" cy="53975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7" y="0"/>
              </a:cxn>
              <a:cxn ang="0">
                <a:pos x="666" y="0"/>
              </a:cxn>
            </a:cxnLst>
            <a:rect l="0" t="0" r="r" b="b"/>
            <a:pathLst>
              <a:path w="666" h="6">
                <a:moveTo>
                  <a:pt x="0" y="6"/>
                </a:moveTo>
                <a:lnTo>
                  <a:pt x="7" y="0"/>
                </a:lnTo>
                <a:lnTo>
                  <a:pt x="666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70" name="Freeform 10"/>
          <p:cNvSpPr>
            <a:spLocks/>
          </p:cNvSpPr>
          <p:nvPr/>
        </p:nvSpPr>
        <p:spPr bwMode="auto">
          <a:xfrm>
            <a:off x="1454150" y="3851275"/>
            <a:ext cx="6194425" cy="55563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7" y="0"/>
              </a:cxn>
              <a:cxn ang="0">
                <a:pos x="666" y="0"/>
              </a:cxn>
            </a:cxnLst>
            <a:rect l="0" t="0" r="r" b="b"/>
            <a:pathLst>
              <a:path w="666" h="6">
                <a:moveTo>
                  <a:pt x="0" y="6"/>
                </a:moveTo>
                <a:lnTo>
                  <a:pt x="7" y="0"/>
                </a:lnTo>
                <a:lnTo>
                  <a:pt x="666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1454150" y="3449638"/>
            <a:ext cx="6194425" cy="53975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7" y="0"/>
              </a:cxn>
              <a:cxn ang="0">
                <a:pos x="666" y="0"/>
              </a:cxn>
            </a:cxnLst>
            <a:rect l="0" t="0" r="r" b="b"/>
            <a:pathLst>
              <a:path w="666" h="6">
                <a:moveTo>
                  <a:pt x="0" y="6"/>
                </a:moveTo>
                <a:lnTo>
                  <a:pt x="7" y="0"/>
                </a:lnTo>
                <a:lnTo>
                  <a:pt x="666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1454150" y="3046413"/>
            <a:ext cx="6194425" cy="5556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7" y="0"/>
              </a:cxn>
              <a:cxn ang="0">
                <a:pos x="666" y="0"/>
              </a:cxn>
            </a:cxnLst>
            <a:rect l="0" t="0" r="r" b="b"/>
            <a:pathLst>
              <a:path w="666" h="6">
                <a:moveTo>
                  <a:pt x="0" y="6"/>
                </a:moveTo>
                <a:lnTo>
                  <a:pt x="7" y="0"/>
                </a:lnTo>
                <a:lnTo>
                  <a:pt x="666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1454150" y="2644775"/>
            <a:ext cx="6194425" cy="53975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7" y="0"/>
              </a:cxn>
              <a:cxn ang="0">
                <a:pos x="666" y="0"/>
              </a:cxn>
            </a:cxnLst>
            <a:rect l="0" t="0" r="r" b="b"/>
            <a:pathLst>
              <a:path w="666" h="6">
                <a:moveTo>
                  <a:pt x="0" y="6"/>
                </a:moveTo>
                <a:lnTo>
                  <a:pt x="7" y="0"/>
                </a:lnTo>
                <a:lnTo>
                  <a:pt x="666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74" name="Freeform 14"/>
          <p:cNvSpPr>
            <a:spLocks/>
          </p:cNvSpPr>
          <p:nvPr/>
        </p:nvSpPr>
        <p:spPr bwMode="auto">
          <a:xfrm>
            <a:off x="1454150" y="2241550"/>
            <a:ext cx="6194425" cy="55563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7" y="0"/>
              </a:cxn>
              <a:cxn ang="0">
                <a:pos x="666" y="0"/>
              </a:cxn>
            </a:cxnLst>
            <a:rect l="0" t="0" r="r" b="b"/>
            <a:pathLst>
              <a:path w="666" h="6">
                <a:moveTo>
                  <a:pt x="0" y="6"/>
                </a:moveTo>
                <a:lnTo>
                  <a:pt x="7" y="0"/>
                </a:lnTo>
                <a:lnTo>
                  <a:pt x="666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75" name="Freeform 15"/>
          <p:cNvSpPr>
            <a:spLocks/>
          </p:cNvSpPr>
          <p:nvPr/>
        </p:nvSpPr>
        <p:spPr bwMode="auto">
          <a:xfrm>
            <a:off x="1454150" y="1838325"/>
            <a:ext cx="6194425" cy="55563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7" y="0"/>
              </a:cxn>
              <a:cxn ang="0">
                <a:pos x="666" y="0"/>
              </a:cxn>
            </a:cxnLst>
            <a:rect l="0" t="0" r="r" b="b"/>
            <a:pathLst>
              <a:path w="666" h="6">
                <a:moveTo>
                  <a:pt x="0" y="6"/>
                </a:moveTo>
                <a:lnTo>
                  <a:pt x="7" y="0"/>
                </a:lnTo>
                <a:lnTo>
                  <a:pt x="666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76" name="Freeform 16"/>
          <p:cNvSpPr>
            <a:spLocks/>
          </p:cNvSpPr>
          <p:nvPr/>
        </p:nvSpPr>
        <p:spPr bwMode="auto">
          <a:xfrm>
            <a:off x="1454150" y="1436688"/>
            <a:ext cx="6194425" cy="53975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7" y="0"/>
              </a:cxn>
              <a:cxn ang="0">
                <a:pos x="666" y="0"/>
              </a:cxn>
            </a:cxnLst>
            <a:rect l="0" t="0" r="r" b="b"/>
            <a:pathLst>
              <a:path w="666" h="6">
                <a:moveTo>
                  <a:pt x="0" y="6"/>
                </a:moveTo>
                <a:lnTo>
                  <a:pt x="7" y="0"/>
                </a:lnTo>
                <a:lnTo>
                  <a:pt x="666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77" name="Freeform 17"/>
          <p:cNvSpPr>
            <a:spLocks/>
          </p:cNvSpPr>
          <p:nvPr/>
        </p:nvSpPr>
        <p:spPr bwMode="auto">
          <a:xfrm>
            <a:off x="1454150" y="1042988"/>
            <a:ext cx="6194425" cy="46037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7" y="0"/>
              </a:cxn>
              <a:cxn ang="0">
                <a:pos x="666" y="0"/>
              </a:cxn>
            </a:cxnLst>
            <a:rect l="0" t="0" r="r" b="b"/>
            <a:pathLst>
              <a:path w="666" h="5">
                <a:moveTo>
                  <a:pt x="0" y="5"/>
                </a:moveTo>
                <a:lnTo>
                  <a:pt x="7" y="0"/>
                </a:lnTo>
                <a:lnTo>
                  <a:pt x="666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78" name="Freeform 18"/>
          <p:cNvSpPr>
            <a:spLocks/>
          </p:cNvSpPr>
          <p:nvPr/>
        </p:nvSpPr>
        <p:spPr bwMode="auto">
          <a:xfrm>
            <a:off x="1454150" y="4656138"/>
            <a:ext cx="6194425" cy="46037"/>
          </a:xfrm>
          <a:custGeom>
            <a:avLst/>
            <a:gdLst/>
            <a:ahLst/>
            <a:cxnLst>
              <a:cxn ang="0">
                <a:pos x="3902" y="0"/>
              </a:cxn>
              <a:cxn ang="0">
                <a:pos x="3861" y="29"/>
              </a:cxn>
              <a:cxn ang="0">
                <a:pos x="0" y="29"/>
              </a:cxn>
              <a:cxn ang="0">
                <a:pos x="41" y="0"/>
              </a:cxn>
              <a:cxn ang="0">
                <a:pos x="3902" y="0"/>
              </a:cxn>
            </a:cxnLst>
            <a:rect l="0" t="0" r="r" b="b"/>
            <a:pathLst>
              <a:path w="3902" h="29">
                <a:moveTo>
                  <a:pt x="3902" y="0"/>
                </a:moveTo>
                <a:lnTo>
                  <a:pt x="3861" y="29"/>
                </a:lnTo>
                <a:lnTo>
                  <a:pt x="0" y="29"/>
                </a:lnTo>
                <a:lnTo>
                  <a:pt x="41" y="0"/>
                </a:lnTo>
                <a:lnTo>
                  <a:pt x="3902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79" name="Freeform 19"/>
          <p:cNvSpPr>
            <a:spLocks/>
          </p:cNvSpPr>
          <p:nvPr/>
        </p:nvSpPr>
        <p:spPr bwMode="auto">
          <a:xfrm>
            <a:off x="1454150" y="1042988"/>
            <a:ext cx="65088" cy="3659187"/>
          </a:xfrm>
          <a:custGeom>
            <a:avLst/>
            <a:gdLst/>
            <a:ahLst/>
            <a:cxnLst>
              <a:cxn ang="0">
                <a:pos x="0" y="2305"/>
              </a:cxn>
              <a:cxn ang="0">
                <a:pos x="0" y="29"/>
              </a:cxn>
              <a:cxn ang="0">
                <a:pos x="41" y="0"/>
              </a:cxn>
              <a:cxn ang="0">
                <a:pos x="41" y="2276"/>
              </a:cxn>
              <a:cxn ang="0">
                <a:pos x="0" y="2305"/>
              </a:cxn>
            </a:cxnLst>
            <a:rect l="0" t="0" r="r" b="b"/>
            <a:pathLst>
              <a:path w="41" h="2305">
                <a:moveTo>
                  <a:pt x="0" y="2305"/>
                </a:moveTo>
                <a:lnTo>
                  <a:pt x="0" y="29"/>
                </a:lnTo>
                <a:lnTo>
                  <a:pt x="41" y="0"/>
                </a:lnTo>
                <a:lnTo>
                  <a:pt x="41" y="2276"/>
                </a:lnTo>
                <a:lnTo>
                  <a:pt x="0" y="230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80" name="Rectangle 20"/>
          <p:cNvSpPr>
            <a:spLocks noChangeArrowheads="1"/>
          </p:cNvSpPr>
          <p:nvPr/>
        </p:nvSpPr>
        <p:spPr bwMode="auto">
          <a:xfrm>
            <a:off x="1519238" y="1042988"/>
            <a:ext cx="6129337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81" name="Freeform 21"/>
          <p:cNvSpPr>
            <a:spLocks/>
          </p:cNvSpPr>
          <p:nvPr/>
        </p:nvSpPr>
        <p:spPr bwMode="auto">
          <a:xfrm>
            <a:off x="2300288" y="4638675"/>
            <a:ext cx="74612" cy="6350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0" y="29"/>
              </a:cxn>
              <a:cxn ang="0">
                <a:pos x="47" y="0"/>
              </a:cxn>
              <a:cxn ang="0">
                <a:pos x="47" y="11"/>
              </a:cxn>
              <a:cxn ang="0">
                <a:pos x="0" y="40"/>
              </a:cxn>
            </a:cxnLst>
            <a:rect l="0" t="0" r="r" b="b"/>
            <a:pathLst>
              <a:path w="47" h="40">
                <a:moveTo>
                  <a:pt x="0" y="40"/>
                </a:moveTo>
                <a:lnTo>
                  <a:pt x="0" y="29"/>
                </a:lnTo>
                <a:lnTo>
                  <a:pt x="47" y="0"/>
                </a:lnTo>
                <a:lnTo>
                  <a:pt x="47" y="11"/>
                </a:lnTo>
                <a:lnTo>
                  <a:pt x="0" y="40"/>
                </a:lnTo>
                <a:close/>
              </a:path>
            </a:pathLst>
          </a:custGeom>
          <a:solidFill>
            <a:srgbClr val="7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82" name="Rectangle 22"/>
          <p:cNvSpPr>
            <a:spLocks noChangeArrowheads="1"/>
          </p:cNvSpPr>
          <p:nvPr/>
        </p:nvSpPr>
        <p:spPr bwMode="auto">
          <a:xfrm>
            <a:off x="1620838" y="4684713"/>
            <a:ext cx="679450" cy="17462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83" name="Freeform 23"/>
          <p:cNvSpPr>
            <a:spLocks/>
          </p:cNvSpPr>
          <p:nvPr/>
        </p:nvSpPr>
        <p:spPr bwMode="auto">
          <a:xfrm>
            <a:off x="1620838" y="4638675"/>
            <a:ext cx="754062" cy="46038"/>
          </a:xfrm>
          <a:custGeom>
            <a:avLst/>
            <a:gdLst/>
            <a:ahLst/>
            <a:cxnLst>
              <a:cxn ang="0">
                <a:pos x="428" y="29"/>
              </a:cxn>
              <a:cxn ang="0">
                <a:pos x="475" y="0"/>
              </a:cxn>
              <a:cxn ang="0">
                <a:pos x="47" y="0"/>
              </a:cxn>
              <a:cxn ang="0">
                <a:pos x="0" y="29"/>
              </a:cxn>
              <a:cxn ang="0">
                <a:pos x="428" y="29"/>
              </a:cxn>
            </a:cxnLst>
            <a:rect l="0" t="0" r="r" b="b"/>
            <a:pathLst>
              <a:path w="475" h="29">
                <a:moveTo>
                  <a:pt x="428" y="29"/>
                </a:moveTo>
                <a:lnTo>
                  <a:pt x="475" y="0"/>
                </a:lnTo>
                <a:lnTo>
                  <a:pt x="47" y="0"/>
                </a:lnTo>
                <a:lnTo>
                  <a:pt x="0" y="29"/>
                </a:lnTo>
                <a:lnTo>
                  <a:pt x="428" y="29"/>
                </a:lnTo>
                <a:close/>
              </a:path>
            </a:pathLst>
          </a:custGeom>
          <a:solidFill>
            <a:srgbClr val="A8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84" name="Freeform 24"/>
          <p:cNvSpPr>
            <a:spLocks/>
          </p:cNvSpPr>
          <p:nvPr/>
        </p:nvSpPr>
        <p:spPr bwMode="auto">
          <a:xfrm>
            <a:off x="2300288" y="4419600"/>
            <a:ext cx="74612" cy="265113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0" y="34"/>
              </a:cxn>
              <a:cxn ang="0">
                <a:pos x="47" y="0"/>
              </a:cxn>
              <a:cxn ang="0">
                <a:pos x="47" y="138"/>
              </a:cxn>
              <a:cxn ang="0">
                <a:pos x="0" y="167"/>
              </a:cxn>
            </a:cxnLst>
            <a:rect l="0" t="0" r="r" b="b"/>
            <a:pathLst>
              <a:path w="47" h="167">
                <a:moveTo>
                  <a:pt x="0" y="167"/>
                </a:moveTo>
                <a:lnTo>
                  <a:pt x="0" y="34"/>
                </a:lnTo>
                <a:lnTo>
                  <a:pt x="47" y="0"/>
                </a:lnTo>
                <a:lnTo>
                  <a:pt x="47" y="138"/>
                </a:lnTo>
                <a:lnTo>
                  <a:pt x="0" y="167"/>
                </a:lnTo>
                <a:close/>
              </a:path>
            </a:pathLst>
          </a:custGeom>
          <a:solidFill>
            <a:srgbClr val="80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1620838" y="4473575"/>
            <a:ext cx="679450" cy="2111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86" name="Freeform 26"/>
          <p:cNvSpPr>
            <a:spLocks/>
          </p:cNvSpPr>
          <p:nvPr/>
        </p:nvSpPr>
        <p:spPr bwMode="auto">
          <a:xfrm>
            <a:off x="1620838" y="4419600"/>
            <a:ext cx="754062" cy="53975"/>
          </a:xfrm>
          <a:custGeom>
            <a:avLst/>
            <a:gdLst/>
            <a:ahLst/>
            <a:cxnLst>
              <a:cxn ang="0">
                <a:pos x="428" y="34"/>
              </a:cxn>
              <a:cxn ang="0">
                <a:pos x="475" y="0"/>
              </a:cxn>
              <a:cxn ang="0">
                <a:pos x="47" y="0"/>
              </a:cxn>
              <a:cxn ang="0">
                <a:pos x="0" y="34"/>
              </a:cxn>
              <a:cxn ang="0">
                <a:pos x="428" y="34"/>
              </a:cxn>
            </a:cxnLst>
            <a:rect l="0" t="0" r="r" b="b"/>
            <a:pathLst>
              <a:path w="475" h="34">
                <a:moveTo>
                  <a:pt x="428" y="34"/>
                </a:moveTo>
                <a:lnTo>
                  <a:pt x="475" y="0"/>
                </a:lnTo>
                <a:lnTo>
                  <a:pt x="47" y="0"/>
                </a:lnTo>
                <a:lnTo>
                  <a:pt x="0" y="34"/>
                </a:lnTo>
                <a:lnTo>
                  <a:pt x="428" y="34"/>
                </a:lnTo>
                <a:close/>
              </a:path>
            </a:pathLst>
          </a:custGeom>
          <a:solidFill>
            <a:srgbClr val="BF99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87" name="Freeform 27"/>
          <p:cNvSpPr>
            <a:spLocks/>
          </p:cNvSpPr>
          <p:nvPr/>
        </p:nvSpPr>
        <p:spPr bwMode="auto">
          <a:xfrm>
            <a:off x="2300288" y="4089400"/>
            <a:ext cx="74612" cy="384175"/>
          </a:xfrm>
          <a:custGeom>
            <a:avLst/>
            <a:gdLst/>
            <a:ahLst/>
            <a:cxnLst>
              <a:cxn ang="0">
                <a:pos x="0" y="242"/>
              </a:cxn>
              <a:cxn ang="0">
                <a:pos x="0" y="35"/>
              </a:cxn>
              <a:cxn ang="0">
                <a:pos x="47" y="0"/>
              </a:cxn>
              <a:cxn ang="0">
                <a:pos x="47" y="208"/>
              </a:cxn>
              <a:cxn ang="0">
                <a:pos x="0" y="242"/>
              </a:cxn>
            </a:cxnLst>
            <a:rect l="0" t="0" r="r" b="b"/>
            <a:pathLst>
              <a:path w="47" h="242">
                <a:moveTo>
                  <a:pt x="0" y="242"/>
                </a:moveTo>
                <a:lnTo>
                  <a:pt x="0" y="35"/>
                </a:lnTo>
                <a:lnTo>
                  <a:pt x="47" y="0"/>
                </a:lnTo>
                <a:lnTo>
                  <a:pt x="47" y="208"/>
                </a:lnTo>
                <a:lnTo>
                  <a:pt x="0" y="242"/>
                </a:lnTo>
                <a:close/>
              </a:path>
            </a:pathLst>
          </a:custGeom>
          <a:solidFill>
            <a:srgbClr val="005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1620838" y="4144963"/>
            <a:ext cx="679450" cy="328612"/>
          </a:xfrm>
          <a:prstGeom prst="rect">
            <a:avLst/>
          </a:prstGeom>
          <a:solidFill>
            <a:srgbClr val="00A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89" name="Freeform 29"/>
          <p:cNvSpPr>
            <a:spLocks/>
          </p:cNvSpPr>
          <p:nvPr/>
        </p:nvSpPr>
        <p:spPr bwMode="auto">
          <a:xfrm>
            <a:off x="1620838" y="4089400"/>
            <a:ext cx="754062" cy="55563"/>
          </a:xfrm>
          <a:custGeom>
            <a:avLst/>
            <a:gdLst/>
            <a:ahLst/>
            <a:cxnLst>
              <a:cxn ang="0">
                <a:pos x="428" y="35"/>
              </a:cxn>
              <a:cxn ang="0">
                <a:pos x="475" y="0"/>
              </a:cxn>
              <a:cxn ang="0">
                <a:pos x="47" y="0"/>
              </a:cxn>
              <a:cxn ang="0">
                <a:pos x="0" y="35"/>
              </a:cxn>
              <a:cxn ang="0">
                <a:pos x="428" y="35"/>
              </a:cxn>
            </a:cxnLst>
            <a:rect l="0" t="0" r="r" b="b"/>
            <a:pathLst>
              <a:path w="475" h="35">
                <a:moveTo>
                  <a:pt x="428" y="35"/>
                </a:moveTo>
                <a:lnTo>
                  <a:pt x="475" y="0"/>
                </a:lnTo>
                <a:lnTo>
                  <a:pt x="47" y="0"/>
                </a:lnTo>
                <a:lnTo>
                  <a:pt x="0" y="35"/>
                </a:lnTo>
                <a:lnTo>
                  <a:pt x="428" y="35"/>
                </a:lnTo>
                <a:close/>
              </a:path>
            </a:pathLst>
          </a:custGeom>
          <a:solidFill>
            <a:srgbClr val="0081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90" name="Freeform 30"/>
          <p:cNvSpPr>
            <a:spLocks/>
          </p:cNvSpPr>
          <p:nvPr/>
        </p:nvSpPr>
        <p:spPr bwMode="auto">
          <a:xfrm>
            <a:off x="2300288" y="3595688"/>
            <a:ext cx="74612" cy="549275"/>
          </a:xfrm>
          <a:custGeom>
            <a:avLst/>
            <a:gdLst/>
            <a:ahLst/>
            <a:cxnLst>
              <a:cxn ang="0">
                <a:pos x="0" y="346"/>
              </a:cxn>
              <a:cxn ang="0">
                <a:pos x="0" y="35"/>
              </a:cxn>
              <a:cxn ang="0">
                <a:pos x="47" y="0"/>
              </a:cxn>
              <a:cxn ang="0">
                <a:pos x="47" y="311"/>
              </a:cxn>
              <a:cxn ang="0">
                <a:pos x="0" y="346"/>
              </a:cxn>
            </a:cxnLst>
            <a:rect l="0" t="0" r="r" b="b"/>
            <a:pathLst>
              <a:path w="47" h="346">
                <a:moveTo>
                  <a:pt x="0" y="346"/>
                </a:moveTo>
                <a:lnTo>
                  <a:pt x="0" y="35"/>
                </a:lnTo>
                <a:lnTo>
                  <a:pt x="47" y="0"/>
                </a:lnTo>
                <a:lnTo>
                  <a:pt x="47" y="311"/>
                </a:lnTo>
                <a:lnTo>
                  <a:pt x="0" y="346"/>
                </a:lnTo>
                <a:close/>
              </a:path>
            </a:pathLst>
          </a:custGeom>
          <a:solidFill>
            <a:srgbClr val="001A4D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91" name="Rectangle 31"/>
          <p:cNvSpPr>
            <a:spLocks noChangeArrowheads="1"/>
          </p:cNvSpPr>
          <p:nvPr/>
        </p:nvSpPr>
        <p:spPr bwMode="auto">
          <a:xfrm>
            <a:off x="1620838" y="3651250"/>
            <a:ext cx="679450" cy="493713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92" name="Freeform 32"/>
          <p:cNvSpPr>
            <a:spLocks/>
          </p:cNvSpPr>
          <p:nvPr/>
        </p:nvSpPr>
        <p:spPr bwMode="auto">
          <a:xfrm>
            <a:off x="1620838" y="3595688"/>
            <a:ext cx="754062" cy="55562"/>
          </a:xfrm>
          <a:custGeom>
            <a:avLst/>
            <a:gdLst/>
            <a:ahLst/>
            <a:cxnLst>
              <a:cxn ang="0">
                <a:pos x="428" y="35"/>
              </a:cxn>
              <a:cxn ang="0">
                <a:pos x="475" y="0"/>
              </a:cxn>
              <a:cxn ang="0">
                <a:pos x="47" y="0"/>
              </a:cxn>
              <a:cxn ang="0">
                <a:pos x="0" y="35"/>
              </a:cxn>
              <a:cxn ang="0">
                <a:pos x="428" y="35"/>
              </a:cxn>
            </a:cxnLst>
            <a:rect l="0" t="0" r="r" b="b"/>
            <a:pathLst>
              <a:path w="475" h="35">
                <a:moveTo>
                  <a:pt x="428" y="35"/>
                </a:moveTo>
                <a:lnTo>
                  <a:pt x="475" y="0"/>
                </a:lnTo>
                <a:lnTo>
                  <a:pt x="47" y="0"/>
                </a:lnTo>
                <a:lnTo>
                  <a:pt x="0" y="35"/>
                </a:lnTo>
                <a:lnTo>
                  <a:pt x="428" y="35"/>
                </a:lnTo>
                <a:close/>
              </a:path>
            </a:pathLst>
          </a:custGeom>
          <a:solidFill>
            <a:srgbClr val="0026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93" name="Freeform 33"/>
          <p:cNvSpPr>
            <a:spLocks/>
          </p:cNvSpPr>
          <p:nvPr/>
        </p:nvSpPr>
        <p:spPr bwMode="auto">
          <a:xfrm>
            <a:off x="3322638" y="4611688"/>
            <a:ext cx="74612" cy="90487"/>
          </a:xfrm>
          <a:custGeom>
            <a:avLst/>
            <a:gdLst/>
            <a:ahLst/>
            <a:cxnLst>
              <a:cxn ang="0">
                <a:pos x="0" y="57"/>
              </a:cxn>
              <a:cxn ang="0">
                <a:pos x="0" y="34"/>
              </a:cxn>
              <a:cxn ang="0">
                <a:pos x="47" y="0"/>
              </a:cxn>
              <a:cxn ang="0">
                <a:pos x="47" y="28"/>
              </a:cxn>
              <a:cxn ang="0">
                <a:pos x="0" y="57"/>
              </a:cxn>
            </a:cxnLst>
            <a:rect l="0" t="0" r="r" b="b"/>
            <a:pathLst>
              <a:path w="47" h="57">
                <a:moveTo>
                  <a:pt x="0" y="57"/>
                </a:moveTo>
                <a:lnTo>
                  <a:pt x="0" y="34"/>
                </a:lnTo>
                <a:lnTo>
                  <a:pt x="47" y="0"/>
                </a:lnTo>
                <a:lnTo>
                  <a:pt x="47" y="28"/>
                </a:lnTo>
                <a:lnTo>
                  <a:pt x="0" y="57"/>
                </a:lnTo>
                <a:close/>
              </a:path>
            </a:pathLst>
          </a:custGeom>
          <a:solidFill>
            <a:srgbClr val="7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94" name="Rectangle 34"/>
          <p:cNvSpPr>
            <a:spLocks noChangeArrowheads="1"/>
          </p:cNvSpPr>
          <p:nvPr/>
        </p:nvSpPr>
        <p:spPr bwMode="auto">
          <a:xfrm>
            <a:off x="2644775" y="4665663"/>
            <a:ext cx="677863" cy="36512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95" name="Freeform 35"/>
          <p:cNvSpPr>
            <a:spLocks/>
          </p:cNvSpPr>
          <p:nvPr/>
        </p:nvSpPr>
        <p:spPr bwMode="auto">
          <a:xfrm>
            <a:off x="2644775" y="4611688"/>
            <a:ext cx="752475" cy="53975"/>
          </a:xfrm>
          <a:custGeom>
            <a:avLst/>
            <a:gdLst/>
            <a:ahLst/>
            <a:cxnLst>
              <a:cxn ang="0">
                <a:pos x="427" y="34"/>
              </a:cxn>
              <a:cxn ang="0">
                <a:pos x="474" y="0"/>
              </a:cxn>
              <a:cxn ang="0">
                <a:pos x="41" y="0"/>
              </a:cxn>
              <a:cxn ang="0">
                <a:pos x="0" y="34"/>
              </a:cxn>
              <a:cxn ang="0">
                <a:pos x="427" y="34"/>
              </a:cxn>
            </a:cxnLst>
            <a:rect l="0" t="0" r="r" b="b"/>
            <a:pathLst>
              <a:path w="474" h="34">
                <a:moveTo>
                  <a:pt x="427" y="34"/>
                </a:moveTo>
                <a:lnTo>
                  <a:pt x="474" y="0"/>
                </a:lnTo>
                <a:lnTo>
                  <a:pt x="41" y="0"/>
                </a:lnTo>
                <a:lnTo>
                  <a:pt x="0" y="34"/>
                </a:lnTo>
                <a:lnTo>
                  <a:pt x="427" y="34"/>
                </a:lnTo>
                <a:close/>
              </a:path>
            </a:pathLst>
          </a:custGeom>
          <a:solidFill>
            <a:srgbClr val="A8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96" name="Freeform 36"/>
          <p:cNvSpPr>
            <a:spLocks/>
          </p:cNvSpPr>
          <p:nvPr/>
        </p:nvSpPr>
        <p:spPr bwMode="auto">
          <a:xfrm>
            <a:off x="3322638" y="4327525"/>
            <a:ext cx="74612" cy="338138"/>
          </a:xfrm>
          <a:custGeom>
            <a:avLst/>
            <a:gdLst/>
            <a:ahLst/>
            <a:cxnLst>
              <a:cxn ang="0">
                <a:pos x="0" y="213"/>
              </a:cxn>
              <a:cxn ang="0">
                <a:pos x="0" y="35"/>
              </a:cxn>
              <a:cxn ang="0">
                <a:pos x="47" y="0"/>
              </a:cxn>
              <a:cxn ang="0">
                <a:pos x="47" y="179"/>
              </a:cxn>
              <a:cxn ang="0">
                <a:pos x="0" y="213"/>
              </a:cxn>
            </a:cxnLst>
            <a:rect l="0" t="0" r="r" b="b"/>
            <a:pathLst>
              <a:path w="47" h="213">
                <a:moveTo>
                  <a:pt x="0" y="213"/>
                </a:moveTo>
                <a:lnTo>
                  <a:pt x="0" y="35"/>
                </a:lnTo>
                <a:lnTo>
                  <a:pt x="47" y="0"/>
                </a:lnTo>
                <a:lnTo>
                  <a:pt x="47" y="179"/>
                </a:lnTo>
                <a:lnTo>
                  <a:pt x="0" y="213"/>
                </a:lnTo>
                <a:close/>
              </a:path>
            </a:pathLst>
          </a:custGeom>
          <a:solidFill>
            <a:srgbClr val="80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97" name="Rectangle 37"/>
          <p:cNvSpPr>
            <a:spLocks noChangeArrowheads="1"/>
          </p:cNvSpPr>
          <p:nvPr/>
        </p:nvSpPr>
        <p:spPr bwMode="auto">
          <a:xfrm>
            <a:off x="2644775" y="4383088"/>
            <a:ext cx="677863" cy="28257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98" name="Freeform 38"/>
          <p:cNvSpPr>
            <a:spLocks/>
          </p:cNvSpPr>
          <p:nvPr/>
        </p:nvSpPr>
        <p:spPr bwMode="auto">
          <a:xfrm>
            <a:off x="2644775" y="4327525"/>
            <a:ext cx="752475" cy="55563"/>
          </a:xfrm>
          <a:custGeom>
            <a:avLst/>
            <a:gdLst/>
            <a:ahLst/>
            <a:cxnLst>
              <a:cxn ang="0">
                <a:pos x="427" y="35"/>
              </a:cxn>
              <a:cxn ang="0">
                <a:pos x="474" y="0"/>
              </a:cxn>
              <a:cxn ang="0">
                <a:pos x="41" y="0"/>
              </a:cxn>
              <a:cxn ang="0">
                <a:pos x="0" y="35"/>
              </a:cxn>
              <a:cxn ang="0">
                <a:pos x="427" y="35"/>
              </a:cxn>
            </a:cxnLst>
            <a:rect l="0" t="0" r="r" b="b"/>
            <a:pathLst>
              <a:path w="474" h="35">
                <a:moveTo>
                  <a:pt x="427" y="35"/>
                </a:moveTo>
                <a:lnTo>
                  <a:pt x="474" y="0"/>
                </a:lnTo>
                <a:lnTo>
                  <a:pt x="41" y="0"/>
                </a:lnTo>
                <a:lnTo>
                  <a:pt x="0" y="35"/>
                </a:lnTo>
                <a:lnTo>
                  <a:pt x="427" y="35"/>
                </a:lnTo>
                <a:close/>
              </a:path>
            </a:pathLst>
          </a:custGeom>
          <a:solidFill>
            <a:srgbClr val="BF99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99" name="Freeform 39"/>
          <p:cNvSpPr>
            <a:spLocks/>
          </p:cNvSpPr>
          <p:nvPr/>
        </p:nvSpPr>
        <p:spPr bwMode="auto">
          <a:xfrm>
            <a:off x="3322638" y="3916363"/>
            <a:ext cx="74612" cy="466725"/>
          </a:xfrm>
          <a:custGeom>
            <a:avLst/>
            <a:gdLst/>
            <a:ahLst/>
            <a:cxnLst>
              <a:cxn ang="0">
                <a:pos x="0" y="294"/>
              </a:cxn>
              <a:cxn ang="0">
                <a:pos x="0" y="34"/>
              </a:cxn>
              <a:cxn ang="0">
                <a:pos x="47" y="0"/>
              </a:cxn>
              <a:cxn ang="0">
                <a:pos x="47" y="259"/>
              </a:cxn>
              <a:cxn ang="0">
                <a:pos x="0" y="294"/>
              </a:cxn>
            </a:cxnLst>
            <a:rect l="0" t="0" r="r" b="b"/>
            <a:pathLst>
              <a:path w="47" h="294">
                <a:moveTo>
                  <a:pt x="0" y="294"/>
                </a:moveTo>
                <a:lnTo>
                  <a:pt x="0" y="34"/>
                </a:lnTo>
                <a:lnTo>
                  <a:pt x="47" y="0"/>
                </a:lnTo>
                <a:lnTo>
                  <a:pt x="47" y="259"/>
                </a:lnTo>
                <a:lnTo>
                  <a:pt x="0" y="294"/>
                </a:lnTo>
                <a:close/>
              </a:path>
            </a:pathLst>
          </a:custGeom>
          <a:solidFill>
            <a:srgbClr val="005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2644775" y="3970338"/>
            <a:ext cx="677863" cy="412750"/>
          </a:xfrm>
          <a:prstGeom prst="rect">
            <a:avLst/>
          </a:prstGeom>
          <a:solidFill>
            <a:srgbClr val="00A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01" name="Freeform 41"/>
          <p:cNvSpPr>
            <a:spLocks/>
          </p:cNvSpPr>
          <p:nvPr/>
        </p:nvSpPr>
        <p:spPr bwMode="auto">
          <a:xfrm>
            <a:off x="2644775" y="3916363"/>
            <a:ext cx="752475" cy="53975"/>
          </a:xfrm>
          <a:custGeom>
            <a:avLst/>
            <a:gdLst/>
            <a:ahLst/>
            <a:cxnLst>
              <a:cxn ang="0">
                <a:pos x="427" y="34"/>
              </a:cxn>
              <a:cxn ang="0">
                <a:pos x="474" y="0"/>
              </a:cxn>
              <a:cxn ang="0">
                <a:pos x="41" y="0"/>
              </a:cxn>
              <a:cxn ang="0">
                <a:pos x="0" y="34"/>
              </a:cxn>
              <a:cxn ang="0">
                <a:pos x="427" y="34"/>
              </a:cxn>
            </a:cxnLst>
            <a:rect l="0" t="0" r="r" b="b"/>
            <a:pathLst>
              <a:path w="474" h="34">
                <a:moveTo>
                  <a:pt x="427" y="34"/>
                </a:moveTo>
                <a:lnTo>
                  <a:pt x="474" y="0"/>
                </a:lnTo>
                <a:lnTo>
                  <a:pt x="41" y="0"/>
                </a:lnTo>
                <a:lnTo>
                  <a:pt x="0" y="34"/>
                </a:lnTo>
                <a:lnTo>
                  <a:pt x="427" y="34"/>
                </a:lnTo>
                <a:close/>
              </a:path>
            </a:pathLst>
          </a:custGeom>
          <a:solidFill>
            <a:srgbClr val="0081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02" name="Freeform 42"/>
          <p:cNvSpPr>
            <a:spLocks/>
          </p:cNvSpPr>
          <p:nvPr/>
        </p:nvSpPr>
        <p:spPr bwMode="auto">
          <a:xfrm>
            <a:off x="3322638" y="3294063"/>
            <a:ext cx="74612" cy="676275"/>
          </a:xfrm>
          <a:custGeom>
            <a:avLst/>
            <a:gdLst/>
            <a:ahLst/>
            <a:cxnLst>
              <a:cxn ang="0">
                <a:pos x="0" y="426"/>
              </a:cxn>
              <a:cxn ang="0">
                <a:pos x="0" y="34"/>
              </a:cxn>
              <a:cxn ang="0">
                <a:pos x="47" y="0"/>
              </a:cxn>
              <a:cxn ang="0">
                <a:pos x="47" y="392"/>
              </a:cxn>
              <a:cxn ang="0">
                <a:pos x="0" y="426"/>
              </a:cxn>
            </a:cxnLst>
            <a:rect l="0" t="0" r="r" b="b"/>
            <a:pathLst>
              <a:path w="47" h="426">
                <a:moveTo>
                  <a:pt x="0" y="426"/>
                </a:moveTo>
                <a:lnTo>
                  <a:pt x="0" y="34"/>
                </a:lnTo>
                <a:lnTo>
                  <a:pt x="47" y="0"/>
                </a:lnTo>
                <a:lnTo>
                  <a:pt x="47" y="392"/>
                </a:lnTo>
                <a:lnTo>
                  <a:pt x="0" y="426"/>
                </a:lnTo>
                <a:close/>
              </a:path>
            </a:pathLst>
          </a:custGeom>
          <a:solidFill>
            <a:srgbClr val="001A4D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2644775" y="3348038"/>
            <a:ext cx="677863" cy="62230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2644775" y="3294063"/>
            <a:ext cx="752475" cy="53975"/>
          </a:xfrm>
          <a:custGeom>
            <a:avLst/>
            <a:gdLst/>
            <a:ahLst/>
            <a:cxnLst>
              <a:cxn ang="0">
                <a:pos x="427" y="34"/>
              </a:cxn>
              <a:cxn ang="0">
                <a:pos x="474" y="0"/>
              </a:cxn>
              <a:cxn ang="0">
                <a:pos x="41" y="0"/>
              </a:cxn>
              <a:cxn ang="0">
                <a:pos x="0" y="34"/>
              </a:cxn>
              <a:cxn ang="0">
                <a:pos x="427" y="34"/>
              </a:cxn>
            </a:cxnLst>
            <a:rect l="0" t="0" r="r" b="b"/>
            <a:pathLst>
              <a:path w="474" h="34">
                <a:moveTo>
                  <a:pt x="427" y="34"/>
                </a:moveTo>
                <a:lnTo>
                  <a:pt x="474" y="0"/>
                </a:lnTo>
                <a:lnTo>
                  <a:pt x="41" y="0"/>
                </a:lnTo>
                <a:lnTo>
                  <a:pt x="0" y="34"/>
                </a:lnTo>
                <a:lnTo>
                  <a:pt x="427" y="34"/>
                </a:lnTo>
                <a:close/>
              </a:path>
            </a:pathLst>
          </a:custGeom>
          <a:solidFill>
            <a:srgbClr val="0026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05" name="Freeform 45"/>
          <p:cNvSpPr>
            <a:spLocks/>
          </p:cNvSpPr>
          <p:nvPr/>
        </p:nvSpPr>
        <p:spPr bwMode="auto">
          <a:xfrm>
            <a:off x="4346575" y="4602163"/>
            <a:ext cx="65088" cy="100012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29"/>
              </a:cxn>
              <a:cxn ang="0">
                <a:pos x="41" y="0"/>
              </a:cxn>
              <a:cxn ang="0">
                <a:pos x="41" y="34"/>
              </a:cxn>
              <a:cxn ang="0">
                <a:pos x="0" y="63"/>
              </a:cxn>
            </a:cxnLst>
            <a:rect l="0" t="0" r="r" b="b"/>
            <a:pathLst>
              <a:path w="41" h="63">
                <a:moveTo>
                  <a:pt x="0" y="63"/>
                </a:moveTo>
                <a:lnTo>
                  <a:pt x="0" y="29"/>
                </a:lnTo>
                <a:lnTo>
                  <a:pt x="41" y="0"/>
                </a:lnTo>
                <a:lnTo>
                  <a:pt x="41" y="34"/>
                </a:lnTo>
                <a:lnTo>
                  <a:pt x="0" y="63"/>
                </a:lnTo>
                <a:close/>
              </a:path>
            </a:pathLst>
          </a:custGeom>
          <a:solidFill>
            <a:srgbClr val="7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06" name="Rectangle 46"/>
          <p:cNvSpPr>
            <a:spLocks noChangeArrowheads="1"/>
          </p:cNvSpPr>
          <p:nvPr/>
        </p:nvSpPr>
        <p:spPr bwMode="auto">
          <a:xfrm>
            <a:off x="3667125" y="4648200"/>
            <a:ext cx="679450" cy="53975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07" name="Freeform 47"/>
          <p:cNvSpPr>
            <a:spLocks/>
          </p:cNvSpPr>
          <p:nvPr/>
        </p:nvSpPr>
        <p:spPr bwMode="auto">
          <a:xfrm>
            <a:off x="3667125" y="4602163"/>
            <a:ext cx="744538" cy="46037"/>
          </a:xfrm>
          <a:custGeom>
            <a:avLst/>
            <a:gdLst/>
            <a:ahLst/>
            <a:cxnLst>
              <a:cxn ang="0">
                <a:pos x="428" y="29"/>
              </a:cxn>
              <a:cxn ang="0">
                <a:pos x="469" y="0"/>
              </a:cxn>
              <a:cxn ang="0">
                <a:pos x="41" y="0"/>
              </a:cxn>
              <a:cxn ang="0">
                <a:pos x="0" y="29"/>
              </a:cxn>
              <a:cxn ang="0">
                <a:pos x="428" y="29"/>
              </a:cxn>
            </a:cxnLst>
            <a:rect l="0" t="0" r="r" b="b"/>
            <a:pathLst>
              <a:path w="469" h="29">
                <a:moveTo>
                  <a:pt x="428" y="29"/>
                </a:moveTo>
                <a:lnTo>
                  <a:pt x="469" y="0"/>
                </a:lnTo>
                <a:lnTo>
                  <a:pt x="41" y="0"/>
                </a:lnTo>
                <a:lnTo>
                  <a:pt x="0" y="29"/>
                </a:lnTo>
                <a:lnTo>
                  <a:pt x="428" y="29"/>
                </a:lnTo>
                <a:close/>
              </a:path>
            </a:pathLst>
          </a:custGeom>
          <a:solidFill>
            <a:srgbClr val="A8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08" name="Freeform 48"/>
          <p:cNvSpPr>
            <a:spLocks/>
          </p:cNvSpPr>
          <p:nvPr/>
        </p:nvSpPr>
        <p:spPr bwMode="auto">
          <a:xfrm>
            <a:off x="4346575" y="4235450"/>
            <a:ext cx="65088" cy="412750"/>
          </a:xfrm>
          <a:custGeom>
            <a:avLst/>
            <a:gdLst/>
            <a:ahLst/>
            <a:cxnLst>
              <a:cxn ang="0">
                <a:pos x="0" y="260"/>
              </a:cxn>
              <a:cxn ang="0">
                <a:pos x="0" y="35"/>
              </a:cxn>
              <a:cxn ang="0">
                <a:pos x="41" y="0"/>
              </a:cxn>
              <a:cxn ang="0">
                <a:pos x="41" y="231"/>
              </a:cxn>
              <a:cxn ang="0">
                <a:pos x="0" y="260"/>
              </a:cxn>
            </a:cxnLst>
            <a:rect l="0" t="0" r="r" b="b"/>
            <a:pathLst>
              <a:path w="41" h="260">
                <a:moveTo>
                  <a:pt x="0" y="260"/>
                </a:moveTo>
                <a:lnTo>
                  <a:pt x="0" y="35"/>
                </a:lnTo>
                <a:lnTo>
                  <a:pt x="41" y="0"/>
                </a:lnTo>
                <a:lnTo>
                  <a:pt x="41" y="231"/>
                </a:lnTo>
                <a:lnTo>
                  <a:pt x="0" y="260"/>
                </a:lnTo>
                <a:close/>
              </a:path>
            </a:pathLst>
          </a:custGeom>
          <a:solidFill>
            <a:srgbClr val="80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09" name="Rectangle 49"/>
          <p:cNvSpPr>
            <a:spLocks noChangeArrowheads="1"/>
          </p:cNvSpPr>
          <p:nvPr/>
        </p:nvSpPr>
        <p:spPr bwMode="auto">
          <a:xfrm>
            <a:off x="3667125" y="4291013"/>
            <a:ext cx="679450" cy="357187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10" name="Freeform 50"/>
          <p:cNvSpPr>
            <a:spLocks/>
          </p:cNvSpPr>
          <p:nvPr/>
        </p:nvSpPr>
        <p:spPr bwMode="auto">
          <a:xfrm>
            <a:off x="3667125" y="4235450"/>
            <a:ext cx="744538" cy="55563"/>
          </a:xfrm>
          <a:custGeom>
            <a:avLst/>
            <a:gdLst/>
            <a:ahLst/>
            <a:cxnLst>
              <a:cxn ang="0">
                <a:pos x="428" y="35"/>
              </a:cxn>
              <a:cxn ang="0">
                <a:pos x="469" y="0"/>
              </a:cxn>
              <a:cxn ang="0">
                <a:pos x="41" y="0"/>
              </a:cxn>
              <a:cxn ang="0">
                <a:pos x="0" y="35"/>
              </a:cxn>
              <a:cxn ang="0">
                <a:pos x="428" y="35"/>
              </a:cxn>
            </a:cxnLst>
            <a:rect l="0" t="0" r="r" b="b"/>
            <a:pathLst>
              <a:path w="469" h="35">
                <a:moveTo>
                  <a:pt x="428" y="35"/>
                </a:moveTo>
                <a:lnTo>
                  <a:pt x="469" y="0"/>
                </a:lnTo>
                <a:lnTo>
                  <a:pt x="41" y="0"/>
                </a:lnTo>
                <a:lnTo>
                  <a:pt x="0" y="35"/>
                </a:lnTo>
                <a:lnTo>
                  <a:pt x="428" y="35"/>
                </a:lnTo>
                <a:close/>
              </a:path>
            </a:pathLst>
          </a:custGeom>
          <a:solidFill>
            <a:srgbClr val="BF99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11" name="Freeform 51"/>
          <p:cNvSpPr>
            <a:spLocks/>
          </p:cNvSpPr>
          <p:nvPr/>
        </p:nvSpPr>
        <p:spPr bwMode="auto">
          <a:xfrm>
            <a:off x="4346575" y="3724275"/>
            <a:ext cx="65088" cy="566738"/>
          </a:xfrm>
          <a:custGeom>
            <a:avLst/>
            <a:gdLst/>
            <a:ahLst/>
            <a:cxnLst>
              <a:cxn ang="0">
                <a:pos x="0" y="357"/>
              </a:cxn>
              <a:cxn ang="0">
                <a:pos x="0" y="34"/>
              </a:cxn>
              <a:cxn ang="0">
                <a:pos x="41" y="0"/>
              </a:cxn>
              <a:cxn ang="0">
                <a:pos x="41" y="322"/>
              </a:cxn>
              <a:cxn ang="0">
                <a:pos x="0" y="357"/>
              </a:cxn>
            </a:cxnLst>
            <a:rect l="0" t="0" r="r" b="b"/>
            <a:pathLst>
              <a:path w="41" h="357">
                <a:moveTo>
                  <a:pt x="0" y="357"/>
                </a:moveTo>
                <a:lnTo>
                  <a:pt x="0" y="34"/>
                </a:lnTo>
                <a:lnTo>
                  <a:pt x="41" y="0"/>
                </a:lnTo>
                <a:lnTo>
                  <a:pt x="41" y="322"/>
                </a:lnTo>
                <a:lnTo>
                  <a:pt x="0" y="357"/>
                </a:lnTo>
                <a:close/>
              </a:path>
            </a:pathLst>
          </a:custGeom>
          <a:solidFill>
            <a:srgbClr val="005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12" name="Rectangle 52"/>
          <p:cNvSpPr>
            <a:spLocks noChangeArrowheads="1"/>
          </p:cNvSpPr>
          <p:nvPr/>
        </p:nvSpPr>
        <p:spPr bwMode="auto">
          <a:xfrm>
            <a:off x="3667125" y="3778250"/>
            <a:ext cx="679450" cy="512763"/>
          </a:xfrm>
          <a:prstGeom prst="rect">
            <a:avLst/>
          </a:prstGeom>
          <a:solidFill>
            <a:srgbClr val="00A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13" name="Freeform 53"/>
          <p:cNvSpPr>
            <a:spLocks/>
          </p:cNvSpPr>
          <p:nvPr/>
        </p:nvSpPr>
        <p:spPr bwMode="auto">
          <a:xfrm>
            <a:off x="3667125" y="3724275"/>
            <a:ext cx="744538" cy="53975"/>
          </a:xfrm>
          <a:custGeom>
            <a:avLst/>
            <a:gdLst/>
            <a:ahLst/>
            <a:cxnLst>
              <a:cxn ang="0">
                <a:pos x="428" y="34"/>
              </a:cxn>
              <a:cxn ang="0">
                <a:pos x="469" y="0"/>
              </a:cxn>
              <a:cxn ang="0">
                <a:pos x="41" y="0"/>
              </a:cxn>
              <a:cxn ang="0">
                <a:pos x="0" y="34"/>
              </a:cxn>
              <a:cxn ang="0">
                <a:pos x="428" y="34"/>
              </a:cxn>
            </a:cxnLst>
            <a:rect l="0" t="0" r="r" b="b"/>
            <a:pathLst>
              <a:path w="469" h="34">
                <a:moveTo>
                  <a:pt x="428" y="34"/>
                </a:moveTo>
                <a:lnTo>
                  <a:pt x="469" y="0"/>
                </a:lnTo>
                <a:lnTo>
                  <a:pt x="41" y="0"/>
                </a:lnTo>
                <a:lnTo>
                  <a:pt x="0" y="34"/>
                </a:lnTo>
                <a:lnTo>
                  <a:pt x="428" y="34"/>
                </a:lnTo>
                <a:close/>
              </a:path>
            </a:pathLst>
          </a:custGeom>
          <a:solidFill>
            <a:srgbClr val="0081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14" name="Freeform 54"/>
          <p:cNvSpPr>
            <a:spLocks/>
          </p:cNvSpPr>
          <p:nvPr/>
        </p:nvSpPr>
        <p:spPr bwMode="auto">
          <a:xfrm>
            <a:off x="4346575" y="2955925"/>
            <a:ext cx="65088" cy="822325"/>
          </a:xfrm>
          <a:custGeom>
            <a:avLst/>
            <a:gdLst/>
            <a:ahLst/>
            <a:cxnLst>
              <a:cxn ang="0">
                <a:pos x="0" y="518"/>
              </a:cxn>
              <a:cxn ang="0">
                <a:pos x="0" y="28"/>
              </a:cxn>
              <a:cxn ang="0">
                <a:pos x="41" y="0"/>
              </a:cxn>
              <a:cxn ang="0">
                <a:pos x="41" y="484"/>
              </a:cxn>
              <a:cxn ang="0">
                <a:pos x="0" y="518"/>
              </a:cxn>
            </a:cxnLst>
            <a:rect l="0" t="0" r="r" b="b"/>
            <a:pathLst>
              <a:path w="41" h="518">
                <a:moveTo>
                  <a:pt x="0" y="518"/>
                </a:moveTo>
                <a:lnTo>
                  <a:pt x="0" y="28"/>
                </a:lnTo>
                <a:lnTo>
                  <a:pt x="41" y="0"/>
                </a:lnTo>
                <a:lnTo>
                  <a:pt x="41" y="484"/>
                </a:lnTo>
                <a:lnTo>
                  <a:pt x="0" y="518"/>
                </a:lnTo>
                <a:close/>
              </a:path>
            </a:pathLst>
          </a:custGeom>
          <a:solidFill>
            <a:srgbClr val="001A4D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15" name="Rectangle 55"/>
          <p:cNvSpPr>
            <a:spLocks noChangeArrowheads="1"/>
          </p:cNvSpPr>
          <p:nvPr/>
        </p:nvSpPr>
        <p:spPr bwMode="auto">
          <a:xfrm>
            <a:off x="3667125" y="3000375"/>
            <a:ext cx="679450" cy="777875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16" name="Freeform 56"/>
          <p:cNvSpPr>
            <a:spLocks/>
          </p:cNvSpPr>
          <p:nvPr/>
        </p:nvSpPr>
        <p:spPr bwMode="auto">
          <a:xfrm>
            <a:off x="3667125" y="2955925"/>
            <a:ext cx="744538" cy="44450"/>
          </a:xfrm>
          <a:custGeom>
            <a:avLst/>
            <a:gdLst/>
            <a:ahLst/>
            <a:cxnLst>
              <a:cxn ang="0">
                <a:pos x="428" y="28"/>
              </a:cxn>
              <a:cxn ang="0">
                <a:pos x="469" y="0"/>
              </a:cxn>
              <a:cxn ang="0">
                <a:pos x="41" y="0"/>
              </a:cxn>
              <a:cxn ang="0">
                <a:pos x="0" y="28"/>
              </a:cxn>
              <a:cxn ang="0">
                <a:pos x="428" y="28"/>
              </a:cxn>
            </a:cxnLst>
            <a:rect l="0" t="0" r="r" b="b"/>
            <a:pathLst>
              <a:path w="469" h="28">
                <a:moveTo>
                  <a:pt x="428" y="28"/>
                </a:moveTo>
                <a:lnTo>
                  <a:pt x="469" y="0"/>
                </a:lnTo>
                <a:lnTo>
                  <a:pt x="41" y="0"/>
                </a:lnTo>
                <a:lnTo>
                  <a:pt x="0" y="28"/>
                </a:lnTo>
                <a:lnTo>
                  <a:pt x="428" y="28"/>
                </a:lnTo>
                <a:close/>
              </a:path>
            </a:pathLst>
          </a:custGeom>
          <a:solidFill>
            <a:srgbClr val="0026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17" name="Freeform 57"/>
          <p:cNvSpPr>
            <a:spLocks/>
          </p:cNvSpPr>
          <p:nvPr/>
        </p:nvSpPr>
        <p:spPr bwMode="auto">
          <a:xfrm>
            <a:off x="5368925" y="4537075"/>
            <a:ext cx="65088" cy="165100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0" y="29"/>
              </a:cxn>
              <a:cxn ang="0">
                <a:pos x="41" y="0"/>
              </a:cxn>
              <a:cxn ang="0">
                <a:pos x="41" y="75"/>
              </a:cxn>
              <a:cxn ang="0">
                <a:pos x="0" y="104"/>
              </a:cxn>
            </a:cxnLst>
            <a:rect l="0" t="0" r="r" b="b"/>
            <a:pathLst>
              <a:path w="41" h="104">
                <a:moveTo>
                  <a:pt x="0" y="104"/>
                </a:moveTo>
                <a:lnTo>
                  <a:pt x="0" y="29"/>
                </a:lnTo>
                <a:lnTo>
                  <a:pt x="41" y="0"/>
                </a:lnTo>
                <a:lnTo>
                  <a:pt x="41" y="75"/>
                </a:lnTo>
                <a:lnTo>
                  <a:pt x="0" y="104"/>
                </a:lnTo>
                <a:close/>
              </a:path>
            </a:pathLst>
          </a:custGeom>
          <a:solidFill>
            <a:srgbClr val="7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18" name="Rectangle 58"/>
          <p:cNvSpPr>
            <a:spLocks noChangeArrowheads="1"/>
          </p:cNvSpPr>
          <p:nvPr/>
        </p:nvSpPr>
        <p:spPr bwMode="auto">
          <a:xfrm>
            <a:off x="4691063" y="4583113"/>
            <a:ext cx="677862" cy="119062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19" name="Freeform 59"/>
          <p:cNvSpPr>
            <a:spLocks/>
          </p:cNvSpPr>
          <p:nvPr/>
        </p:nvSpPr>
        <p:spPr bwMode="auto">
          <a:xfrm>
            <a:off x="4691063" y="4537075"/>
            <a:ext cx="742950" cy="46038"/>
          </a:xfrm>
          <a:custGeom>
            <a:avLst/>
            <a:gdLst/>
            <a:ahLst/>
            <a:cxnLst>
              <a:cxn ang="0">
                <a:pos x="427" y="29"/>
              </a:cxn>
              <a:cxn ang="0">
                <a:pos x="468" y="0"/>
              </a:cxn>
              <a:cxn ang="0">
                <a:pos x="41" y="0"/>
              </a:cxn>
              <a:cxn ang="0">
                <a:pos x="0" y="29"/>
              </a:cxn>
              <a:cxn ang="0">
                <a:pos x="427" y="29"/>
              </a:cxn>
            </a:cxnLst>
            <a:rect l="0" t="0" r="r" b="b"/>
            <a:pathLst>
              <a:path w="468" h="29">
                <a:moveTo>
                  <a:pt x="427" y="29"/>
                </a:moveTo>
                <a:lnTo>
                  <a:pt x="468" y="0"/>
                </a:lnTo>
                <a:lnTo>
                  <a:pt x="41" y="0"/>
                </a:lnTo>
                <a:lnTo>
                  <a:pt x="0" y="29"/>
                </a:lnTo>
                <a:lnTo>
                  <a:pt x="427" y="29"/>
                </a:lnTo>
                <a:close/>
              </a:path>
            </a:pathLst>
          </a:custGeom>
          <a:solidFill>
            <a:srgbClr val="A8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20" name="Freeform 60"/>
          <p:cNvSpPr>
            <a:spLocks/>
          </p:cNvSpPr>
          <p:nvPr/>
        </p:nvSpPr>
        <p:spPr bwMode="auto">
          <a:xfrm>
            <a:off x="5368925" y="4079875"/>
            <a:ext cx="65088" cy="503238"/>
          </a:xfrm>
          <a:custGeom>
            <a:avLst/>
            <a:gdLst/>
            <a:ahLst/>
            <a:cxnLst>
              <a:cxn ang="0">
                <a:pos x="0" y="317"/>
              </a:cxn>
              <a:cxn ang="0">
                <a:pos x="0" y="35"/>
              </a:cxn>
              <a:cxn ang="0">
                <a:pos x="41" y="0"/>
              </a:cxn>
              <a:cxn ang="0">
                <a:pos x="41" y="288"/>
              </a:cxn>
              <a:cxn ang="0">
                <a:pos x="0" y="317"/>
              </a:cxn>
            </a:cxnLst>
            <a:rect l="0" t="0" r="r" b="b"/>
            <a:pathLst>
              <a:path w="41" h="317">
                <a:moveTo>
                  <a:pt x="0" y="317"/>
                </a:moveTo>
                <a:lnTo>
                  <a:pt x="0" y="35"/>
                </a:lnTo>
                <a:lnTo>
                  <a:pt x="41" y="0"/>
                </a:lnTo>
                <a:lnTo>
                  <a:pt x="41" y="288"/>
                </a:lnTo>
                <a:lnTo>
                  <a:pt x="0" y="317"/>
                </a:lnTo>
                <a:close/>
              </a:path>
            </a:pathLst>
          </a:custGeom>
          <a:solidFill>
            <a:srgbClr val="80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21" name="Rectangle 61"/>
          <p:cNvSpPr>
            <a:spLocks noChangeArrowheads="1"/>
          </p:cNvSpPr>
          <p:nvPr/>
        </p:nvSpPr>
        <p:spPr bwMode="auto">
          <a:xfrm>
            <a:off x="4691063" y="4135438"/>
            <a:ext cx="677862" cy="44767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22" name="Freeform 62"/>
          <p:cNvSpPr>
            <a:spLocks/>
          </p:cNvSpPr>
          <p:nvPr/>
        </p:nvSpPr>
        <p:spPr bwMode="auto">
          <a:xfrm>
            <a:off x="4691063" y="4079875"/>
            <a:ext cx="742950" cy="55563"/>
          </a:xfrm>
          <a:custGeom>
            <a:avLst/>
            <a:gdLst/>
            <a:ahLst/>
            <a:cxnLst>
              <a:cxn ang="0">
                <a:pos x="427" y="35"/>
              </a:cxn>
              <a:cxn ang="0">
                <a:pos x="468" y="0"/>
              </a:cxn>
              <a:cxn ang="0">
                <a:pos x="41" y="0"/>
              </a:cxn>
              <a:cxn ang="0">
                <a:pos x="0" y="35"/>
              </a:cxn>
              <a:cxn ang="0">
                <a:pos x="427" y="35"/>
              </a:cxn>
            </a:cxnLst>
            <a:rect l="0" t="0" r="r" b="b"/>
            <a:pathLst>
              <a:path w="468" h="35">
                <a:moveTo>
                  <a:pt x="427" y="35"/>
                </a:moveTo>
                <a:lnTo>
                  <a:pt x="468" y="0"/>
                </a:lnTo>
                <a:lnTo>
                  <a:pt x="41" y="0"/>
                </a:lnTo>
                <a:lnTo>
                  <a:pt x="0" y="35"/>
                </a:lnTo>
                <a:lnTo>
                  <a:pt x="427" y="35"/>
                </a:lnTo>
                <a:close/>
              </a:path>
            </a:pathLst>
          </a:custGeom>
          <a:solidFill>
            <a:srgbClr val="BF99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23" name="Freeform 63"/>
          <p:cNvSpPr>
            <a:spLocks/>
          </p:cNvSpPr>
          <p:nvPr/>
        </p:nvSpPr>
        <p:spPr bwMode="auto">
          <a:xfrm>
            <a:off x="5368925" y="3440113"/>
            <a:ext cx="65088" cy="695325"/>
          </a:xfrm>
          <a:custGeom>
            <a:avLst/>
            <a:gdLst/>
            <a:ahLst/>
            <a:cxnLst>
              <a:cxn ang="0">
                <a:pos x="0" y="438"/>
              </a:cxn>
              <a:cxn ang="0">
                <a:pos x="0" y="35"/>
              </a:cxn>
              <a:cxn ang="0">
                <a:pos x="41" y="0"/>
              </a:cxn>
              <a:cxn ang="0">
                <a:pos x="41" y="403"/>
              </a:cxn>
              <a:cxn ang="0">
                <a:pos x="0" y="438"/>
              </a:cxn>
            </a:cxnLst>
            <a:rect l="0" t="0" r="r" b="b"/>
            <a:pathLst>
              <a:path w="41" h="438">
                <a:moveTo>
                  <a:pt x="0" y="438"/>
                </a:moveTo>
                <a:lnTo>
                  <a:pt x="0" y="35"/>
                </a:lnTo>
                <a:lnTo>
                  <a:pt x="41" y="0"/>
                </a:lnTo>
                <a:lnTo>
                  <a:pt x="41" y="403"/>
                </a:lnTo>
                <a:lnTo>
                  <a:pt x="0" y="438"/>
                </a:lnTo>
                <a:close/>
              </a:path>
            </a:pathLst>
          </a:custGeom>
          <a:solidFill>
            <a:srgbClr val="005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24" name="Rectangle 64"/>
          <p:cNvSpPr>
            <a:spLocks noChangeArrowheads="1"/>
          </p:cNvSpPr>
          <p:nvPr/>
        </p:nvSpPr>
        <p:spPr bwMode="auto">
          <a:xfrm>
            <a:off x="4691063" y="3495675"/>
            <a:ext cx="677862" cy="639763"/>
          </a:xfrm>
          <a:prstGeom prst="rect">
            <a:avLst/>
          </a:prstGeom>
          <a:solidFill>
            <a:srgbClr val="00A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4691063" y="3440113"/>
            <a:ext cx="742950" cy="55562"/>
          </a:xfrm>
          <a:custGeom>
            <a:avLst/>
            <a:gdLst/>
            <a:ahLst/>
            <a:cxnLst>
              <a:cxn ang="0">
                <a:pos x="427" y="35"/>
              </a:cxn>
              <a:cxn ang="0">
                <a:pos x="468" y="0"/>
              </a:cxn>
              <a:cxn ang="0">
                <a:pos x="41" y="0"/>
              </a:cxn>
              <a:cxn ang="0">
                <a:pos x="0" y="35"/>
              </a:cxn>
              <a:cxn ang="0">
                <a:pos x="427" y="35"/>
              </a:cxn>
            </a:cxnLst>
            <a:rect l="0" t="0" r="r" b="b"/>
            <a:pathLst>
              <a:path w="468" h="35">
                <a:moveTo>
                  <a:pt x="427" y="35"/>
                </a:moveTo>
                <a:lnTo>
                  <a:pt x="468" y="0"/>
                </a:lnTo>
                <a:lnTo>
                  <a:pt x="41" y="0"/>
                </a:lnTo>
                <a:lnTo>
                  <a:pt x="0" y="35"/>
                </a:lnTo>
                <a:lnTo>
                  <a:pt x="427" y="35"/>
                </a:lnTo>
                <a:close/>
              </a:path>
            </a:pathLst>
          </a:custGeom>
          <a:solidFill>
            <a:srgbClr val="0081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26" name="Freeform 66"/>
          <p:cNvSpPr>
            <a:spLocks/>
          </p:cNvSpPr>
          <p:nvPr/>
        </p:nvSpPr>
        <p:spPr bwMode="auto">
          <a:xfrm>
            <a:off x="5368925" y="2479675"/>
            <a:ext cx="65088" cy="1016000"/>
          </a:xfrm>
          <a:custGeom>
            <a:avLst/>
            <a:gdLst/>
            <a:ahLst/>
            <a:cxnLst>
              <a:cxn ang="0">
                <a:pos x="0" y="640"/>
              </a:cxn>
              <a:cxn ang="0">
                <a:pos x="0" y="29"/>
              </a:cxn>
              <a:cxn ang="0">
                <a:pos x="41" y="0"/>
              </a:cxn>
              <a:cxn ang="0">
                <a:pos x="41" y="605"/>
              </a:cxn>
              <a:cxn ang="0">
                <a:pos x="0" y="640"/>
              </a:cxn>
            </a:cxnLst>
            <a:rect l="0" t="0" r="r" b="b"/>
            <a:pathLst>
              <a:path w="41" h="640">
                <a:moveTo>
                  <a:pt x="0" y="640"/>
                </a:moveTo>
                <a:lnTo>
                  <a:pt x="0" y="29"/>
                </a:lnTo>
                <a:lnTo>
                  <a:pt x="41" y="0"/>
                </a:lnTo>
                <a:lnTo>
                  <a:pt x="41" y="605"/>
                </a:lnTo>
                <a:lnTo>
                  <a:pt x="0" y="640"/>
                </a:lnTo>
                <a:close/>
              </a:path>
            </a:pathLst>
          </a:custGeom>
          <a:solidFill>
            <a:srgbClr val="001A4D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4691063" y="2525713"/>
            <a:ext cx="677862" cy="969962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28" name="Freeform 68"/>
          <p:cNvSpPr>
            <a:spLocks/>
          </p:cNvSpPr>
          <p:nvPr/>
        </p:nvSpPr>
        <p:spPr bwMode="auto">
          <a:xfrm>
            <a:off x="4691063" y="2479675"/>
            <a:ext cx="742950" cy="46038"/>
          </a:xfrm>
          <a:custGeom>
            <a:avLst/>
            <a:gdLst/>
            <a:ahLst/>
            <a:cxnLst>
              <a:cxn ang="0">
                <a:pos x="427" y="29"/>
              </a:cxn>
              <a:cxn ang="0">
                <a:pos x="468" y="0"/>
              </a:cxn>
              <a:cxn ang="0">
                <a:pos x="41" y="0"/>
              </a:cxn>
              <a:cxn ang="0">
                <a:pos x="0" y="29"/>
              </a:cxn>
              <a:cxn ang="0">
                <a:pos x="427" y="29"/>
              </a:cxn>
            </a:cxnLst>
            <a:rect l="0" t="0" r="r" b="b"/>
            <a:pathLst>
              <a:path w="468" h="29">
                <a:moveTo>
                  <a:pt x="427" y="29"/>
                </a:moveTo>
                <a:lnTo>
                  <a:pt x="468" y="0"/>
                </a:lnTo>
                <a:lnTo>
                  <a:pt x="41" y="0"/>
                </a:lnTo>
                <a:lnTo>
                  <a:pt x="0" y="29"/>
                </a:lnTo>
                <a:lnTo>
                  <a:pt x="427" y="29"/>
                </a:lnTo>
                <a:close/>
              </a:path>
            </a:pathLst>
          </a:custGeom>
          <a:solidFill>
            <a:srgbClr val="0026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29" name="Freeform 69"/>
          <p:cNvSpPr>
            <a:spLocks/>
          </p:cNvSpPr>
          <p:nvPr/>
        </p:nvSpPr>
        <p:spPr bwMode="auto">
          <a:xfrm>
            <a:off x="6392863" y="4373563"/>
            <a:ext cx="65087" cy="328612"/>
          </a:xfrm>
          <a:custGeom>
            <a:avLst/>
            <a:gdLst/>
            <a:ahLst/>
            <a:cxnLst>
              <a:cxn ang="0">
                <a:pos x="0" y="207"/>
              </a:cxn>
              <a:cxn ang="0">
                <a:pos x="0" y="34"/>
              </a:cxn>
              <a:cxn ang="0">
                <a:pos x="41" y="0"/>
              </a:cxn>
              <a:cxn ang="0">
                <a:pos x="41" y="178"/>
              </a:cxn>
              <a:cxn ang="0">
                <a:pos x="0" y="207"/>
              </a:cxn>
            </a:cxnLst>
            <a:rect l="0" t="0" r="r" b="b"/>
            <a:pathLst>
              <a:path w="41" h="207">
                <a:moveTo>
                  <a:pt x="0" y="207"/>
                </a:moveTo>
                <a:lnTo>
                  <a:pt x="0" y="34"/>
                </a:lnTo>
                <a:lnTo>
                  <a:pt x="41" y="0"/>
                </a:lnTo>
                <a:lnTo>
                  <a:pt x="41" y="178"/>
                </a:lnTo>
                <a:lnTo>
                  <a:pt x="0" y="207"/>
                </a:lnTo>
                <a:close/>
              </a:path>
            </a:pathLst>
          </a:custGeom>
          <a:solidFill>
            <a:srgbClr val="7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30" name="Rectangle 70"/>
          <p:cNvSpPr>
            <a:spLocks noChangeArrowheads="1"/>
          </p:cNvSpPr>
          <p:nvPr/>
        </p:nvSpPr>
        <p:spPr bwMode="auto">
          <a:xfrm>
            <a:off x="5703888" y="4427538"/>
            <a:ext cx="688975" cy="274637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31" name="Freeform 71"/>
          <p:cNvSpPr>
            <a:spLocks/>
          </p:cNvSpPr>
          <p:nvPr/>
        </p:nvSpPr>
        <p:spPr bwMode="auto">
          <a:xfrm>
            <a:off x="5703888" y="4373563"/>
            <a:ext cx="754062" cy="53975"/>
          </a:xfrm>
          <a:custGeom>
            <a:avLst/>
            <a:gdLst/>
            <a:ahLst/>
            <a:cxnLst>
              <a:cxn ang="0">
                <a:pos x="434" y="34"/>
              </a:cxn>
              <a:cxn ang="0">
                <a:pos x="475" y="0"/>
              </a:cxn>
              <a:cxn ang="0">
                <a:pos x="47" y="0"/>
              </a:cxn>
              <a:cxn ang="0">
                <a:pos x="0" y="34"/>
              </a:cxn>
              <a:cxn ang="0">
                <a:pos x="434" y="34"/>
              </a:cxn>
            </a:cxnLst>
            <a:rect l="0" t="0" r="r" b="b"/>
            <a:pathLst>
              <a:path w="475" h="34">
                <a:moveTo>
                  <a:pt x="434" y="34"/>
                </a:moveTo>
                <a:lnTo>
                  <a:pt x="475" y="0"/>
                </a:lnTo>
                <a:lnTo>
                  <a:pt x="47" y="0"/>
                </a:lnTo>
                <a:lnTo>
                  <a:pt x="0" y="34"/>
                </a:lnTo>
                <a:lnTo>
                  <a:pt x="434" y="34"/>
                </a:lnTo>
                <a:close/>
              </a:path>
            </a:pathLst>
          </a:custGeom>
          <a:solidFill>
            <a:srgbClr val="A8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32" name="Freeform 72"/>
          <p:cNvSpPr>
            <a:spLocks/>
          </p:cNvSpPr>
          <p:nvPr/>
        </p:nvSpPr>
        <p:spPr bwMode="auto">
          <a:xfrm>
            <a:off x="6392863" y="3833813"/>
            <a:ext cx="65087" cy="593725"/>
          </a:xfrm>
          <a:custGeom>
            <a:avLst/>
            <a:gdLst/>
            <a:ahLst/>
            <a:cxnLst>
              <a:cxn ang="0">
                <a:pos x="0" y="374"/>
              </a:cxn>
              <a:cxn ang="0">
                <a:pos x="0" y="34"/>
              </a:cxn>
              <a:cxn ang="0">
                <a:pos x="41" y="0"/>
              </a:cxn>
              <a:cxn ang="0">
                <a:pos x="41" y="340"/>
              </a:cxn>
              <a:cxn ang="0">
                <a:pos x="0" y="374"/>
              </a:cxn>
            </a:cxnLst>
            <a:rect l="0" t="0" r="r" b="b"/>
            <a:pathLst>
              <a:path w="41" h="374">
                <a:moveTo>
                  <a:pt x="0" y="374"/>
                </a:moveTo>
                <a:lnTo>
                  <a:pt x="0" y="34"/>
                </a:lnTo>
                <a:lnTo>
                  <a:pt x="41" y="0"/>
                </a:lnTo>
                <a:lnTo>
                  <a:pt x="41" y="340"/>
                </a:lnTo>
                <a:lnTo>
                  <a:pt x="0" y="374"/>
                </a:lnTo>
                <a:close/>
              </a:path>
            </a:pathLst>
          </a:custGeom>
          <a:solidFill>
            <a:srgbClr val="80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33" name="Rectangle 73"/>
          <p:cNvSpPr>
            <a:spLocks noChangeArrowheads="1"/>
          </p:cNvSpPr>
          <p:nvPr/>
        </p:nvSpPr>
        <p:spPr bwMode="auto">
          <a:xfrm>
            <a:off x="5703888" y="3887788"/>
            <a:ext cx="688975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34" name="Freeform 74"/>
          <p:cNvSpPr>
            <a:spLocks/>
          </p:cNvSpPr>
          <p:nvPr/>
        </p:nvSpPr>
        <p:spPr bwMode="auto">
          <a:xfrm>
            <a:off x="5703888" y="3833813"/>
            <a:ext cx="754062" cy="53975"/>
          </a:xfrm>
          <a:custGeom>
            <a:avLst/>
            <a:gdLst/>
            <a:ahLst/>
            <a:cxnLst>
              <a:cxn ang="0">
                <a:pos x="434" y="34"/>
              </a:cxn>
              <a:cxn ang="0">
                <a:pos x="475" y="0"/>
              </a:cxn>
              <a:cxn ang="0">
                <a:pos x="47" y="0"/>
              </a:cxn>
              <a:cxn ang="0">
                <a:pos x="0" y="34"/>
              </a:cxn>
              <a:cxn ang="0">
                <a:pos x="434" y="34"/>
              </a:cxn>
            </a:cxnLst>
            <a:rect l="0" t="0" r="r" b="b"/>
            <a:pathLst>
              <a:path w="475" h="34">
                <a:moveTo>
                  <a:pt x="434" y="34"/>
                </a:moveTo>
                <a:lnTo>
                  <a:pt x="475" y="0"/>
                </a:lnTo>
                <a:lnTo>
                  <a:pt x="47" y="0"/>
                </a:lnTo>
                <a:lnTo>
                  <a:pt x="0" y="34"/>
                </a:lnTo>
                <a:lnTo>
                  <a:pt x="434" y="34"/>
                </a:lnTo>
                <a:close/>
              </a:path>
            </a:pathLst>
          </a:custGeom>
          <a:solidFill>
            <a:srgbClr val="BF99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35" name="Freeform 75"/>
          <p:cNvSpPr>
            <a:spLocks/>
          </p:cNvSpPr>
          <p:nvPr/>
        </p:nvSpPr>
        <p:spPr bwMode="auto">
          <a:xfrm>
            <a:off x="6392863" y="3065463"/>
            <a:ext cx="65087" cy="822325"/>
          </a:xfrm>
          <a:custGeom>
            <a:avLst/>
            <a:gdLst/>
            <a:ahLst/>
            <a:cxnLst>
              <a:cxn ang="0">
                <a:pos x="0" y="518"/>
              </a:cxn>
              <a:cxn ang="0">
                <a:pos x="0" y="29"/>
              </a:cxn>
              <a:cxn ang="0">
                <a:pos x="41" y="0"/>
              </a:cxn>
              <a:cxn ang="0">
                <a:pos x="41" y="484"/>
              </a:cxn>
              <a:cxn ang="0">
                <a:pos x="0" y="518"/>
              </a:cxn>
            </a:cxnLst>
            <a:rect l="0" t="0" r="r" b="b"/>
            <a:pathLst>
              <a:path w="41" h="518">
                <a:moveTo>
                  <a:pt x="0" y="518"/>
                </a:moveTo>
                <a:lnTo>
                  <a:pt x="0" y="29"/>
                </a:lnTo>
                <a:lnTo>
                  <a:pt x="41" y="0"/>
                </a:lnTo>
                <a:lnTo>
                  <a:pt x="41" y="484"/>
                </a:lnTo>
                <a:lnTo>
                  <a:pt x="0" y="518"/>
                </a:lnTo>
                <a:close/>
              </a:path>
            </a:pathLst>
          </a:custGeom>
          <a:solidFill>
            <a:srgbClr val="005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36" name="Rectangle 76"/>
          <p:cNvSpPr>
            <a:spLocks noChangeArrowheads="1"/>
          </p:cNvSpPr>
          <p:nvPr/>
        </p:nvSpPr>
        <p:spPr bwMode="auto">
          <a:xfrm>
            <a:off x="5703888" y="3111500"/>
            <a:ext cx="688975" cy="776288"/>
          </a:xfrm>
          <a:prstGeom prst="rect">
            <a:avLst/>
          </a:prstGeom>
          <a:solidFill>
            <a:srgbClr val="00A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37" name="Freeform 77"/>
          <p:cNvSpPr>
            <a:spLocks/>
          </p:cNvSpPr>
          <p:nvPr/>
        </p:nvSpPr>
        <p:spPr bwMode="auto">
          <a:xfrm>
            <a:off x="5703888" y="3065463"/>
            <a:ext cx="754062" cy="46037"/>
          </a:xfrm>
          <a:custGeom>
            <a:avLst/>
            <a:gdLst/>
            <a:ahLst/>
            <a:cxnLst>
              <a:cxn ang="0">
                <a:pos x="434" y="29"/>
              </a:cxn>
              <a:cxn ang="0">
                <a:pos x="475" y="0"/>
              </a:cxn>
              <a:cxn ang="0">
                <a:pos x="47" y="0"/>
              </a:cxn>
              <a:cxn ang="0">
                <a:pos x="0" y="29"/>
              </a:cxn>
              <a:cxn ang="0">
                <a:pos x="434" y="29"/>
              </a:cxn>
            </a:cxnLst>
            <a:rect l="0" t="0" r="r" b="b"/>
            <a:pathLst>
              <a:path w="475" h="29">
                <a:moveTo>
                  <a:pt x="434" y="29"/>
                </a:moveTo>
                <a:lnTo>
                  <a:pt x="475" y="0"/>
                </a:lnTo>
                <a:lnTo>
                  <a:pt x="47" y="0"/>
                </a:lnTo>
                <a:lnTo>
                  <a:pt x="0" y="29"/>
                </a:lnTo>
                <a:lnTo>
                  <a:pt x="434" y="29"/>
                </a:lnTo>
                <a:close/>
              </a:path>
            </a:pathLst>
          </a:custGeom>
          <a:solidFill>
            <a:srgbClr val="0081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38" name="Freeform 78"/>
          <p:cNvSpPr>
            <a:spLocks/>
          </p:cNvSpPr>
          <p:nvPr/>
        </p:nvSpPr>
        <p:spPr bwMode="auto">
          <a:xfrm>
            <a:off x="6392863" y="1903413"/>
            <a:ext cx="65087" cy="1208087"/>
          </a:xfrm>
          <a:custGeom>
            <a:avLst/>
            <a:gdLst/>
            <a:ahLst/>
            <a:cxnLst>
              <a:cxn ang="0">
                <a:pos x="0" y="761"/>
              </a:cxn>
              <a:cxn ang="0">
                <a:pos x="0" y="34"/>
              </a:cxn>
              <a:cxn ang="0">
                <a:pos x="41" y="0"/>
              </a:cxn>
              <a:cxn ang="0">
                <a:pos x="41" y="732"/>
              </a:cxn>
              <a:cxn ang="0">
                <a:pos x="0" y="761"/>
              </a:cxn>
            </a:cxnLst>
            <a:rect l="0" t="0" r="r" b="b"/>
            <a:pathLst>
              <a:path w="41" h="761">
                <a:moveTo>
                  <a:pt x="0" y="761"/>
                </a:moveTo>
                <a:lnTo>
                  <a:pt x="0" y="34"/>
                </a:lnTo>
                <a:lnTo>
                  <a:pt x="41" y="0"/>
                </a:lnTo>
                <a:lnTo>
                  <a:pt x="41" y="732"/>
                </a:lnTo>
                <a:lnTo>
                  <a:pt x="0" y="761"/>
                </a:lnTo>
                <a:close/>
              </a:path>
            </a:pathLst>
          </a:custGeom>
          <a:solidFill>
            <a:srgbClr val="001A4D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39" name="Rectangle 79"/>
          <p:cNvSpPr>
            <a:spLocks noChangeArrowheads="1"/>
          </p:cNvSpPr>
          <p:nvPr/>
        </p:nvSpPr>
        <p:spPr bwMode="auto">
          <a:xfrm>
            <a:off x="5703888" y="1957388"/>
            <a:ext cx="688975" cy="1154112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40" name="Freeform 80"/>
          <p:cNvSpPr>
            <a:spLocks/>
          </p:cNvSpPr>
          <p:nvPr/>
        </p:nvSpPr>
        <p:spPr bwMode="auto">
          <a:xfrm>
            <a:off x="5703888" y="1903413"/>
            <a:ext cx="754062" cy="53975"/>
          </a:xfrm>
          <a:custGeom>
            <a:avLst/>
            <a:gdLst/>
            <a:ahLst/>
            <a:cxnLst>
              <a:cxn ang="0">
                <a:pos x="434" y="34"/>
              </a:cxn>
              <a:cxn ang="0">
                <a:pos x="475" y="0"/>
              </a:cxn>
              <a:cxn ang="0">
                <a:pos x="47" y="0"/>
              </a:cxn>
              <a:cxn ang="0">
                <a:pos x="0" y="34"/>
              </a:cxn>
              <a:cxn ang="0">
                <a:pos x="434" y="34"/>
              </a:cxn>
            </a:cxnLst>
            <a:rect l="0" t="0" r="r" b="b"/>
            <a:pathLst>
              <a:path w="475" h="34">
                <a:moveTo>
                  <a:pt x="434" y="34"/>
                </a:moveTo>
                <a:lnTo>
                  <a:pt x="475" y="0"/>
                </a:lnTo>
                <a:lnTo>
                  <a:pt x="47" y="0"/>
                </a:lnTo>
                <a:lnTo>
                  <a:pt x="0" y="34"/>
                </a:lnTo>
                <a:lnTo>
                  <a:pt x="434" y="34"/>
                </a:lnTo>
                <a:close/>
              </a:path>
            </a:pathLst>
          </a:custGeom>
          <a:solidFill>
            <a:srgbClr val="0026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41" name="Freeform 81"/>
          <p:cNvSpPr>
            <a:spLocks/>
          </p:cNvSpPr>
          <p:nvPr/>
        </p:nvSpPr>
        <p:spPr bwMode="auto">
          <a:xfrm>
            <a:off x="7407275" y="4254500"/>
            <a:ext cx="73025" cy="447675"/>
          </a:xfrm>
          <a:custGeom>
            <a:avLst/>
            <a:gdLst/>
            <a:ahLst/>
            <a:cxnLst>
              <a:cxn ang="0">
                <a:pos x="0" y="282"/>
              </a:cxn>
              <a:cxn ang="0">
                <a:pos x="0" y="34"/>
              </a:cxn>
              <a:cxn ang="0">
                <a:pos x="46" y="0"/>
              </a:cxn>
              <a:cxn ang="0">
                <a:pos x="46" y="253"/>
              </a:cxn>
              <a:cxn ang="0">
                <a:pos x="0" y="282"/>
              </a:cxn>
            </a:cxnLst>
            <a:rect l="0" t="0" r="r" b="b"/>
            <a:pathLst>
              <a:path w="46" h="282">
                <a:moveTo>
                  <a:pt x="0" y="282"/>
                </a:moveTo>
                <a:lnTo>
                  <a:pt x="0" y="34"/>
                </a:lnTo>
                <a:lnTo>
                  <a:pt x="46" y="0"/>
                </a:lnTo>
                <a:lnTo>
                  <a:pt x="46" y="253"/>
                </a:lnTo>
                <a:lnTo>
                  <a:pt x="0" y="282"/>
                </a:lnTo>
                <a:close/>
              </a:path>
            </a:pathLst>
          </a:custGeom>
          <a:solidFill>
            <a:srgbClr val="7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42" name="Rectangle 82"/>
          <p:cNvSpPr>
            <a:spLocks noChangeArrowheads="1"/>
          </p:cNvSpPr>
          <p:nvPr/>
        </p:nvSpPr>
        <p:spPr bwMode="auto">
          <a:xfrm>
            <a:off x="6727825" y="4308475"/>
            <a:ext cx="679450" cy="393700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43" name="Freeform 83"/>
          <p:cNvSpPr>
            <a:spLocks/>
          </p:cNvSpPr>
          <p:nvPr/>
        </p:nvSpPr>
        <p:spPr bwMode="auto">
          <a:xfrm>
            <a:off x="6727825" y="4254500"/>
            <a:ext cx="752475" cy="53975"/>
          </a:xfrm>
          <a:custGeom>
            <a:avLst/>
            <a:gdLst/>
            <a:ahLst/>
            <a:cxnLst>
              <a:cxn ang="0">
                <a:pos x="428" y="34"/>
              </a:cxn>
              <a:cxn ang="0">
                <a:pos x="474" y="0"/>
              </a:cxn>
              <a:cxn ang="0">
                <a:pos x="47" y="0"/>
              </a:cxn>
              <a:cxn ang="0">
                <a:pos x="0" y="34"/>
              </a:cxn>
              <a:cxn ang="0">
                <a:pos x="428" y="34"/>
              </a:cxn>
            </a:cxnLst>
            <a:rect l="0" t="0" r="r" b="b"/>
            <a:pathLst>
              <a:path w="474" h="34">
                <a:moveTo>
                  <a:pt x="428" y="34"/>
                </a:moveTo>
                <a:lnTo>
                  <a:pt x="474" y="0"/>
                </a:lnTo>
                <a:lnTo>
                  <a:pt x="47" y="0"/>
                </a:lnTo>
                <a:lnTo>
                  <a:pt x="0" y="34"/>
                </a:lnTo>
                <a:lnTo>
                  <a:pt x="428" y="34"/>
                </a:lnTo>
                <a:close/>
              </a:path>
            </a:pathLst>
          </a:custGeom>
          <a:solidFill>
            <a:srgbClr val="A8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44" name="Freeform 84"/>
          <p:cNvSpPr>
            <a:spLocks/>
          </p:cNvSpPr>
          <p:nvPr/>
        </p:nvSpPr>
        <p:spPr bwMode="auto">
          <a:xfrm>
            <a:off x="7407275" y="3605213"/>
            <a:ext cx="73025" cy="703262"/>
          </a:xfrm>
          <a:custGeom>
            <a:avLst/>
            <a:gdLst/>
            <a:ahLst/>
            <a:cxnLst>
              <a:cxn ang="0">
                <a:pos x="0" y="443"/>
              </a:cxn>
              <a:cxn ang="0">
                <a:pos x="0" y="34"/>
              </a:cxn>
              <a:cxn ang="0">
                <a:pos x="46" y="0"/>
              </a:cxn>
              <a:cxn ang="0">
                <a:pos x="46" y="409"/>
              </a:cxn>
              <a:cxn ang="0">
                <a:pos x="0" y="443"/>
              </a:cxn>
            </a:cxnLst>
            <a:rect l="0" t="0" r="r" b="b"/>
            <a:pathLst>
              <a:path w="46" h="443">
                <a:moveTo>
                  <a:pt x="0" y="443"/>
                </a:moveTo>
                <a:lnTo>
                  <a:pt x="0" y="34"/>
                </a:lnTo>
                <a:lnTo>
                  <a:pt x="46" y="0"/>
                </a:lnTo>
                <a:lnTo>
                  <a:pt x="46" y="409"/>
                </a:lnTo>
                <a:lnTo>
                  <a:pt x="0" y="443"/>
                </a:lnTo>
                <a:close/>
              </a:path>
            </a:pathLst>
          </a:custGeom>
          <a:solidFill>
            <a:srgbClr val="80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45" name="Rectangle 85"/>
          <p:cNvSpPr>
            <a:spLocks noChangeArrowheads="1"/>
          </p:cNvSpPr>
          <p:nvPr/>
        </p:nvSpPr>
        <p:spPr bwMode="auto">
          <a:xfrm>
            <a:off x="6727825" y="3659188"/>
            <a:ext cx="679450" cy="649287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46" name="Freeform 86"/>
          <p:cNvSpPr>
            <a:spLocks/>
          </p:cNvSpPr>
          <p:nvPr/>
        </p:nvSpPr>
        <p:spPr bwMode="auto">
          <a:xfrm>
            <a:off x="6727825" y="3605213"/>
            <a:ext cx="752475" cy="53975"/>
          </a:xfrm>
          <a:custGeom>
            <a:avLst/>
            <a:gdLst/>
            <a:ahLst/>
            <a:cxnLst>
              <a:cxn ang="0">
                <a:pos x="428" y="34"/>
              </a:cxn>
              <a:cxn ang="0">
                <a:pos x="474" y="0"/>
              </a:cxn>
              <a:cxn ang="0">
                <a:pos x="47" y="0"/>
              </a:cxn>
              <a:cxn ang="0">
                <a:pos x="0" y="34"/>
              </a:cxn>
              <a:cxn ang="0">
                <a:pos x="428" y="34"/>
              </a:cxn>
            </a:cxnLst>
            <a:rect l="0" t="0" r="r" b="b"/>
            <a:pathLst>
              <a:path w="474" h="34">
                <a:moveTo>
                  <a:pt x="428" y="34"/>
                </a:moveTo>
                <a:lnTo>
                  <a:pt x="474" y="0"/>
                </a:lnTo>
                <a:lnTo>
                  <a:pt x="47" y="0"/>
                </a:lnTo>
                <a:lnTo>
                  <a:pt x="0" y="34"/>
                </a:lnTo>
                <a:lnTo>
                  <a:pt x="428" y="34"/>
                </a:lnTo>
                <a:close/>
              </a:path>
            </a:pathLst>
          </a:custGeom>
          <a:solidFill>
            <a:srgbClr val="BF99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47" name="Freeform 87"/>
          <p:cNvSpPr>
            <a:spLocks/>
          </p:cNvSpPr>
          <p:nvPr/>
        </p:nvSpPr>
        <p:spPr bwMode="auto">
          <a:xfrm>
            <a:off x="7407275" y="2681288"/>
            <a:ext cx="73025" cy="977900"/>
          </a:xfrm>
          <a:custGeom>
            <a:avLst/>
            <a:gdLst/>
            <a:ahLst/>
            <a:cxnLst>
              <a:cxn ang="0">
                <a:pos x="0" y="616"/>
              </a:cxn>
              <a:cxn ang="0">
                <a:pos x="0" y="34"/>
              </a:cxn>
              <a:cxn ang="0">
                <a:pos x="46" y="0"/>
              </a:cxn>
              <a:cxn ang="0">
                <a:pos x="46" y="582"/>
              </a:cxn>
              <a:cxn ang="0">
                <a:pos x="0" y="616"/>
              </a:cxn>
            </a:cxnLst>
            <a:rect l="0" t="0" r="r" b="b"/>
            <a:pathLst>
              <a:path w="46" h="616">
                <a:moveTo>
                  <a:pt x="0" y="616"/>
                </a:moveTo>
                <a:lnTo>
                  <a:pt x="0" y="34"/>
                </a:lnTo>
                <a:lnTo>
                  <a:pt x="46" y="0"/>
                </a:lnTo>
                <a:lnTo>
                  <a:pt x="46" y="582"/>
                </a:lnTo>
                <a:lnTo>
                  <a:pt x="0" y="616"/>
                </a:lnTo>
                <a:close/>
              </a:path>
            </a:pathLst>
          </a:custGeom>
          <a:solidFill>
            <a:srgbClr val="005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48" name="Rectangle 88"/>
          <p:cNvSpPr>
            <a:spLocks noChangeArrowheads="1"/>
          </p:cNvSpPr>
          <p:nvPr/>
        </p:nvSpPr>
        <p:spPr bwMode="auto">
          <a:xfrm>
            <a:off x="6727825" y="2735263"/>
            <a:ext cx="679450" cy="923925"/>
          </a:xfrm>
          <a:prstGeom prst="rect">
            <a:avLst/>
          </a:prstGeom>
          <a:solidFill>
            <a:srgbClr val="00A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49" name="Freeform 89"/>
          <p:cNvSpPr>
            <a:spLocks/>
          </p:cNvSpPr>
          <p:nvPr/>
        </p:nvSpPr>
        <p:spPr bwMode="auto">
          <a:xfrm>
            <a:off x="6727825" y="2681288"/>
            <a:ext cx="752475" cy="53975"/>
          </a:xfrm>
          <a:custGeom>
            <a:avLst/>
            <a:gdLst/>
            <a:ahLst/>
            <a:cxnLst>
              <a:cxn ang="0">
                <a:pos x="428" y="34"/>
              </a:cxn>
              <a:cxn ang="0">
                <a:pos x="474" y="0"/>
              </a:cxn>
              <a:cxn ang="0">
                <a:pos x="47" y="0"/>
              </a:cxn>
              <a:cxn ang="0">
                <a:pos x="0" y="34"/>
              </a:cxn>
              <a:cxn ang="0">
                <a:pos x="428" y="34"/>
              </a:cxn>
            </a:cxnLst>
            <a:rect l="0" t="0" r="r" b="b"/>
            <a:pathLst>
              <a:path w="474" h="34">
                <a:moveTo>
                  <a:pt x="428" y="34"/>
                </a:moveTo>
                <a:lnTo>
                  <a:pt x="474" y="0"/>
                </a:lnTo>
                <a:lnTo>
                  <a:pt x="47" y="0"/>
                </a:lnTo>
                <a:lnTo>
                  <a:pt x="0" y="34"/>
                </a:lnTo>
                <a:lnTo>
                  <a:pt x="428" y="34"/>
                </a:lnTo>
                <a:close/>
              </a:path>
            </a:pathLst>
          </a:custGeom>
          <a:solidFill>
            <a:srgbClr val="0081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50" name="Freeform 90"/>
          <p:cNvSpPr>
            <a:spLocks/>
          </p:cNvSpPr>
          <p:nvPr/>
        </p:nvSpPr>
        <p:spPr bwMode="auto">
          <a:xfrm>
            <a:off x="7407275" y="1290638"/>
            <a:ext cx="73025" cy="1444625"/>
          </a:xfrm>
          <a:custGeom>
            <a:avLst/>
            <a:gdLst/>
            <a:ahLst/>
            <a:cxnLst>
              <a:cxn ang="0">
                <a:pos x="0" y="910"/>
              </a:cxn>
              <a:cxn ang="0">
                <a:pos x="0" y="34"/>
              </a:cxn>
              <a:cxn ang="0">
                <a:pos x="46" y="0"/>
              </a:cxn>
              <a:cxn ang="0">
                <a:pos x="46" y="876"/>
              </a:cxn>
              <a:cxn ang="0">
                <a:pos x="0" y="910"/>
              </a:cxn>
            </a:cxnLst>
            <a:rect l="0" t="0" r="r" b="b"/>
            <a:pathLst>
              <a:path w="46" h="910">
                <a:moveTo>
                  <a:pt x="0" y="910"/>
                </a:moveTo>
                <a:lnTo>
                  <a:pt x="0" y="34"/>
                </a:lnTo>
                <a:lnTo>
                  <a:pt x="46" y="0"/>
                </a:lnTo>
                <a:lnTo>
                  <a:pt x="46" y="876"/>
                </a:lnTo>
                <a:lnTo>
                  <a:pt x="0" y="910"/>
                </a:lnTo>
                <a:close/>
              </a:path>
            </a:pathLst>
          </a:custGeom>
          <a:solidFill>
            <a:srgbClr val="001A4D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51" name="Rectangle 91"/>
          <p:cNvSpPr>
            <a:spLocks noChangeArrowheads="1"/>
          </p:cNvSpPr>
          <p:nvPr/>
        </p:nvSpPr>
        <p:spPr bwMode="auto">
          <a:xfrm>
            <a:off x="6727825" y="1344613"/>
            <a:ext cx="679450" cy="139065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52" name="Freeform 92"/>
          <p:cNvSpPr>
            <a:spLocks/>
          </p:cNvSpPr>
          <p:nvPr/>
        </p:nvSpPr>
        <p:spPr bwMode="auto">
          <a:xfrm>
            <a:off x="6727825" y="1290638"/>
            <a:ext cx="752475" cy="53975"/>
          </a:xfrm>
          <a:custGeom>
            <a:avLst/>
            <a:gdLst/>
            <a:ahLst/>
            <a:cxnLst>
              <a:cxn ang="0">
                <a:pos x="428" y="34"/>
              </a:cxn>
              <a:cxn ang="0">
                <a:pos x="474" y="0"/>
              </a:cxn>
              <a:cxn ang="0">
                <a:pos x="47" y="0"/>
              </a:cxn>
              <a:cxn ang="0">
                <a:pos x="0" y="34"/>
              </a:cxn>
              <a:cxn ang="0">
                <a:pos x="428" y="34"/>
              </a:cxn>
            </a:cxnLst>
            <a:rect l="0" t="0" r="r" b="b"/>
            <a:pathLst>
              <a:path w="474" h="34">
                <a:moveTo>
                  <a:pt x="428" y="34"/>
                </a:moveTo>
                <a:lnTo>
                  <a:pt x="474" y="0"/>
                </a:lnTo>
                <a:lnTo>
                  <a:pt x="47" y="0"/>
                </a:lnTo>
                <a:lnTo>
                  <a:pt x="0" y="34"/>
                </a:lnTo>
                <a:lnTo>
                  <a:pt x="428" y="34"/>
                </a:lnTo>
                <a:close/>
              </a:path>
            </a:pathLst>
          </a:custGeom>
          <a:solidFill>
            <a:srgbClr val="0026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53" name="Line 93"/>
          <p:cNvSpPr>
            <a:spLocks noChangeShapeType="1"/>
          </p:cNvSpPr>
          <p:nvPr/>
        </p:nvSpPr>
        <p:spPr bwMode="auto">
          <a:xfrm flipV="1">
            <a:off x="1293813" y="1089025"/>
            <a:ext cx="1587" cy="3613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54" name="Line 94"/>
          <p:cNvSpPr>
            <a:spLocks noChangeShapeType="1"/>
          </p:cNvSpPr>
          <p:nvPr/>
        </p:nvSpPr>
        <p:spPr bwMode="auto">
          <a:xfrm flipH="1">
            <a:off x="1238250" y="4702175"/>
            <a:ext cx="55563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55" name="Line 95"/>
          <p:cNvSpPr>
            <a:spLocks noChangeShapeType="1"/>
          </p:cNvSpPr>
          <p:nvPr/>
        </p:nvSpPr>
        <p:spPr bwMode="auto">
          <a:xfrm flipH="1">
            <a:off x="1238250" y="4308475"/>
            <a:ext cx="55563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56" name="Line 96"/>
          <p:cNvSpPr>
            <a:spLocks noChangeShapeType="1"/>
          </p:cNvSpPr>
          <p:nvPr/>
        </p:nvSpPr>
        <p:spPr bwMode="auto">
          <a:xfrm flipH="1">
            <a:off x="1238250" y="3906838"/>
            <a:ext cx="5556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57" name="Line 97"/>
          <p:cNvSpPr>
            <a:spLocks noChangeShapeType="1"/>
          </p:cNvSpPr>
          <p:nvPr/>
        </p:nvSpPr>
        <p:spPr bwMode="auto">
          <a:xfrm flipH="1">
            <a:off x="1238250" y="3503613"/>
            <a:ext cx="5556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58" name="Line 98"/>
          <p:cNvSpPr>
            <a:spLocks noChangeShapeType="1"/>
          </p:cNvSpPr>
          <p:nvPr/>
        </p:nvSpPr>
        <p:spPr bwMode="auto">
          <a:xfrm flipH="1">
            <a:off x="1238250" y="3101975"/>
            <a:ext cx="55563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59" name="Line 99"/>
          <p:cNvSpPr>
            <a:spLocks noChangeShapeType="1"/>
          </p:cNvSpPr>
          <p:nvPr/>
        </p:nvSpPr>
        <p:spPr bwMode="auto">
          <a:xfrm flipH="1">
            <a:off x="1238250" y="2698750"/>
            <a:ext cx="55563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60" name="Line 100"/>
          <p:cNvSpPr>
            <a:spLocks noChangeShapeType="1"/>
          </p:cNvSpPr>
          <p:nvPr/>
        </p:nvSpPr>
        <p:spPr bwMode="auto">
          <a:xfrm flipH="1">
            <a:off x="1238250" y="2297113"/>
            <a:ext cx="5556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61" name="Line 101"/>
          <p:cNvSpPr>
            <a:spLocks noChangeShapeType="1"/>
          </p:cNvSpPr>
          <p:nvPr/>
        </p:nvSpPr>
        <p:spPr bwMode="auto">
          <a:xfrm flipH="1">
            <a:off x="1238250" y="1893888"/>
            <a:ext cx="5556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62" name="Line 102"/>
          <p:cNvSpPr>
            <a:spLocks noChangeShapeType="1"/>
          </p:cNvSpPr>
          <p:nvPr/>
        </p:nvSpPr>
        <p:spPr bwMode="auto">
          <a:xfrm flipH="1">
            <a:off x="1238250" y="1490663"/>
            <a:ext cx="5556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63" name="Line 103"/>
          <p:cNvSpPr>
            <a:spLocks noChangeShapeType="1"/>
          </p:cNvSpPr>
          <p:nvPr/>
        </p:nvSpPr>
        <p:spPr bwMode="auto">
          <a:xfrm flipH="1">
            <a:off x="1238250" y="1089025"/>
            <a:ext cx="55563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64" name="Rectangle 104"/>
          <p:cNvSpPr>
            <a:spLocks noChangeArrowheads="1"/>
          </p:cNvSpPr>
          <p:nvPr/>
        </p:nvSpPr>
        <p:spPr bwMode="auto">
          <a:xfrm>
            <a:off x="1023938" y="4594225"/>
            <a:ext cx="12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220265" name="Rectangle 105"/>
          <p:cNvSpPr>
            <a:spLocks noChangeArrowheads="1"/>
          </p:cNvSpPr>
          <p:nvPr/>
        </p:nvSpPr>
        <p:spPr bwMode="auto">
          <a:xfrm>
            <a:off x="1023938" y="4202113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5</a:t>
            </a:r>
            <a:endParaRPr lang="en-US"/>
          </a:p>
        </p:txBody>
      </p:sp>
      <p:sp>
        <p:nvSpPr>
          <p:cNvPr id="220266" name="Rectangle 106"/>
          <p:cNvSpPr>
            <a:spLocks noChangeArrowheads="1"/>
          </p:cNvSpPr>
          <p:nvPr/>
        </p:nvSpPr>
        <p:spPr bwMode="auto">
          <a:xfrm>
            <a:off x="941388" y="3798888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10</a:t>
            </a:r>
            <a:endParaRPr lang="en-US"/>
          </a:p>
        </p:txBody>
      </p:sp>
      <p:sp>
        <p:nvSpPr>
          <p:cNvPr id="220267" name="Rectangle 107"/>
          <p:cNvSpPr>
            <a:spLocks noChangeArrowheads="1"/>
          </p:cNvSpPr>
          <p:nvPr/>
        </p:nvSpPr>
        <p:spPr bwMode="auto">
          <a:xfrm>
            <a:off x="941388" y="3395663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15</a:t>
            </a:r>
            <a:endParaRPr lang="en-US"/>
          </a:p>
        </p:txBody>
      </p:sp>
      <p:sp>
        <p:nvSpPr>
          <p:cNvPr id="220268" name="Rectangle 108"/>
          <p:cNvSpPr>
            <a:spLocks noChangeArrowheads="1"/>
          </p:cNvSpPr>
          <p:nvPr/>
        </p:nvSpPr>
        <p:spPr bwMode="auto">
          <a:xfrm>
            <a:off x="941388" y="2994025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20</a:t>
            </a:r>
            <a:endParaRPr lang="en-US"/>
          </a:p>
        </p:txBody>
      </p:sp>
      <p:sp>
        <p:nvSpPr>
          <p:cNvPr id="220269" name="Rectangle 109"/>
          <p:cNvSpPr>
            <a:spLocks noChangeArrowheads="1"/>
          </p:cNvSpPr>
          <p:nvPr/>
        </p:nvSpPr>
        <p:spPr bwMode="auto">
          <a:xfrm>
            <a:off x="941388" y="2590800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25</a:t>
            </a:r>
            <a:endParaRPr lang="en-US"/>
          </a:p>
        </p:txBody>
      </p:sp>
      <p:sp>
        <p:nvSpPr>
          <p:cNvPr id="220270" name="Rectangle 110"/>
          <p:cNvSpPr>
            <a:spLocks noChangeArrowheads="1"/>
          </p:cNvSpPr>
          <p:nvPr/>
        </p:nvSpPr>
        <p:spPr bwMode="auto">
          <a:xfrm>
            <a:off x="941388" y="2189163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30</a:t>
            </a:r>
            <a:endParaRPr lang="en-US"/>
          </a:p>
        </p:txBody>
      </p:sp>
      <p:sp>
        <p:nvSpPr>
          <p:cNvPr id="220271" name="Rectangle 111"/>
          <p:cNvSpPr>
            <a:spLocks noChangeArrowheads="1"/>
          </p:cNvSpPr>
          <p:nvPr/>
        </p:nvSpPr>
        <p:spPr bwMode="auto">
          <a:xfrm>
            <a:off x="941388" y="1785938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35</a:t>
            </a:r>
            <a:endParaRPr lang="en-US"/>
          </a:p>
        </p:txBody>
      </p:sp>
      <p:sp>
        <p:nvSpPr>
          <p:cNvPr id="220272" name="Rectangle 112"/>
          <p:cNvSpPr>
            <a:spLocks noChangeArrowheads="1"/>
          </p:cNvSpPr>
          <p:nvPr/>
        </p:nvSpPr>
        <p:spPr bwMode="auto">
          <a:xfrm>
            <a:off x="941388" y="1384300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40</a:t>
            </a:r>
            <a:endParaRPr lang="en-US"/>
          </a:p>
        </p:txBody>
      </p:sp>
      <p:sp>
        <p:nvSpPr>
          <p:cNvPr id="220273" name="Rectangle 113"/>
          <p:cNvSpPr>
            <a:spLocks noChangeArrowheads="1"/>
          </p:cNvSpPr>
          <p:nvPr/>
        </p:nvSpPr>
        <p:spPr bwMode="auto">
          <a:xfrm>
            <a:off x="941388" y="981075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45</a:t>
            </a:r>
            <a:endParaRPr lang="en-US"/>
          </a:p>
        </p:txBody>
      </p:sp>
      <p:sp>
        <p:nvSpPr>
          <p:cNvPr id="220274" name="Line 114"/>
          <p:cNvSpPr>
            <a:spLocks noChangeShapeType="1"/>
          </p:cNvSpPr>
          <p:nvPr/>
        </p:nvSpPr>
        <p:spPr bwMode="auto">
          <a:xfrm>
            <a:off x="1454150" y="4702175"/>
            <a:ext cx="61293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75" name="Line 115"/>
          <p:cNvSpPr>
            <a:spLocks noChangeShapeType="1"/>
          </p:cNvSpPr>
          <p:nvPr/>
        </p:nvSpPr>
        <p:spPr bwMode="auto">
          <a:xfrm>
            <a:off x="1293813" y="4702175"/>
            <a:ext cx="1587" cy="555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76" name="Line 116"/>
          <p:cNvSpPr>
            <a:spLocks noChangeShapeType="1"/>
          </p:cNvSpPr>
          <p:nvPr/>
        </p:nvSpPr>
        <p:spPr bwMode="auto">
          <a:xfrm>
            <a:off x="2476500" y="4702175"/>
            <a:ext cx="1588" cy="555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77" name="Line 117"/>
          <p:cNvSpPr>
            <a:spLocks noChangeShapeType="1"/>
          </p:cNvSpPr>
          <p:nvPr/>
        </p:nvSpPr>
        <p:spPr bwMode="auto">
          <a:xfrm>
            <a:off x="3490913" y="4702175"/>
            <a:ext cx="1587" cy="555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78" name="Line 118"/>
          <p:cNvSpPr>
            <a:spLocks noChangeShapeType="1"/>
          </p:cNvSpPr>
          <p:nvPr/>
        </p:nvSpPr>
        <p:spPr bwMode="auto">
          <a:xfrm>
            <a:off x="4513263" y="4702175"/>
            <a:ext cx="1587" cy="555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79" name="Line 119"/>
          <p:cNvSpPr>
            <a:spLocks noChangeShapeType="1"/>
          </p:cNvSpPr>
          <p:nvPr/>
        </p:nvSpPr>
        <p:spPr bwMode="auto">
          <a:xfrm>
            <a:off x="5537200" y="4702175"/>
            <a:ext cx="1588" cy="555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80" name="Line 120"/>
          <p:cNvSpPr>
            <a:spLocks noChangeShapeType="1"/>
          </p:cNvSpPr>
          <p:nvPr/>
        </p:nvSpPr>
        <p:spPr bwMode="auto">
          <a:xfrm>
            <a:off x="6559550" y="4702175"/>
            <a:ext cx="1588" cy="555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81" name="Line 121"/>
          <p:cNvSpPr>
            <a:spLocks noChangeShapeType="1"/>
          </p:cNvSpPr>
          <p:nvPr/>
        </p:nvSpPr>
        <p:spPr bwMode="auto">
          <a:xfrm>
            <a:off x="7583488" y="4702175"/>
            <a:ext cx="1587" cy="555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82" name="Rectangle 122"/>
          <p:cNvSpPr>
            <a:spLocks noChangeArrowheads="1"/>
          </p:cNvSpPr>
          <p:nvPr/>
        </p:nvSpPr>
        <p:spPr bwMode="auto">
          <a:xfrm>
            <a:off x="1695450" y="4803775"/>
            <a:ext cx="842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0.18 µm</a:t>
            </a:r>
            <a:endParaRPr lang="en-US"/>
          </a:p>
        </p:txBody>
      </p:sp>
      <p:sp>
        <p:nvSpPr>
          <p:cNvPr id="220283" name="Rectangle 123"/>
          <p:cNvSpPr>
            <a:spLocks noChangeArrowheads="1"/>
          </p:cNvSpPr>
          <p:nvPr/>
        </p:nvSpPr>
        <p:spPr bwMode="auto">
          <a:xfrm>
            <a:off x="2719388" y="4803775"/>
            <a:ext cx="8429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0.15 µm</a:t>
            </a:r>
            <a:endParaRPr lang="en-US"/>
          </a:p>
        </p:txBody>
      </p:sp>
      <p:sp>
        <p:nvSpPr>
          <p:cNvPr id="220284" name="Rectangle 124"/>
          <p:cNvSpPr>
            <a:spLocks noChangeArrowheads="1"/>
          </p:cNvSpPr>
          <p:nvPr/>
        </p:nvSpPr>
        <p:spPr bwMode="auto">
          <a:xfrm>
            <a:off x="3732213" y="4803775"/>
            <a:ext cx="8429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0.13 µm</a:t>
            </a:r>
            <a:endParaRPr lang="en-US"/>
          </a:p>
        </p:txBody>
      </p:sp>
      <p:sp>
        <p:nvSpPr>
          <p:cNvPr id="220285" name="Rectangle 125"/>
          <p:cNvSpPr>
            <a:spLocks noChangeArrowheads="1"/>
          </p:cNvSpPr>
          <p:nvPr/>
        </p:nvSpPr>
        <p:spPr bwMode="auto">
          <a:xfrm>
            <a:off x="4811713" y="4803775"/>
            <a:ext cx="660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90 nm</a:t>
            </a:r>
            <a:endParaRPr lang="en-US"/>
          </a:p>
        </p:txBody>
      </p:sp>
      <p:sp>
        <p:nvSpPr>
          <p:cNvPr id="220286" name="Rectangle 126"/>
          <p:cNvSpPr>
            <a:spLocks noChangeArrowheads="1"/>
          </p:cNvSpPr>
          <p:nvPr/>
        </p:nvSpPr>
        <p:spPr bwMode="auto">
          <a:xfrm>
            <a:off x="5834063" y="4803775"/>
            <a:ext cx="660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65 nm</a:t>
            </a:r>
            <a:endParaRPr lang="en-US"/>
          </a:p>
        </p:txBody>
      </p:sp>
      <p:sp>
        <p:nvSpPr>
          <p:cNvPr id="220287" name="Rectangle 127"/>
          <p:cNvSpPr>
            <a:spLocks noChangeArrowheads="1"/>
          </p:cNvSpPr>
          <p:nvPr/>
        </p:nvSpPr>
        <p:spPr bwMode="auto">
          <a:xfrm>
            <a:off x="6858000" y="4803775"/>
            <a:ext cx="660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45 nm</a:t>
            </a:r>
            <a:endParaRPr lang="en-US"/>
          </a:p>
        </p:txBody>
      </p:sp>
      <p:sp>
        <p:nvSpPr>
          <p:cNvPr id="220288" name="Rectangle 128"/>
          <p:cNvSpPr>
            <a:spLocks noChangeArrowheads="1"/>
          </p:cNvSpPr>
          <p:nvPr/>
        </p:nvSpPr>
        <p:spPr bwMode="auto">
          <a:xfrm>
            <a:off x="1979613" y="5300663"/>
            <a:ext cx="227012" cy="227012"/>
          </a:xfrm>
          <a:prstGeom prst="rect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89" name="Rectangle 129"/>
          <p:cNvSpPr>
            <a:spLocks noChangeArrowheads="1"/>
          </p:cNvSpPr>
          <p:nvPr/>
        </p:nvSpPr>
        <p:spPr bwMode="auto">
          <a:xfrm>
            <a:off x="2244725" y="5280025"/>
            <a:ext cx="1752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Masks &amp; Wafers</a:t>
            </a:r>
            <a:endParaRPr lang="en-US"/>
          </a:p>
        </p:txBody>
      </p:sp>
      <p:sp>
        <p:nvSpPr>
          <p:cNvPr id="220290" name="Rectangle 130"/>
          <p:cNvSpPr>
            <a:spLocks noChangeArrowheads="1"/>
          </p:cNvSpPr>
          <p:nvPr/>
        </p:nvSpPr>
        <p:spPr bwMode="auto">
          <a:xfrm>
            <a:off x="4500563" y="5324475"/>
            <a:ext cx="255587" cy="2508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91" name="Rectangle 131"/>
          <p:cNvSpPr>
            <a:spLocks noChangeArrowheads="1"/>
          </p:cNvSpPr>
          <p:nvPr/>
        </p:nvSpPr>
        <p:spPr bwMode="auto">
          <a:xfrm>
            <a:off x="4875213" y="5329238"/>
            <a:ext cx="3009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Test &amp; Product Engineering</a:t>
            </a:r>
            <a:endParaRPr lang="en-US"/>
          </a:p>
        </p:txBody>
      </p:sp>
      <p:sp>
        <p:nvSpPr>
          <p:cNvPr id="220292" name="Rectangle 132"/>
          <p:cNvSpPr>
            <a:spLocks noChangeArrowheads="1"/>
          </p:cNvSpPr>
          <p:nvPr/>
        </p:nvSpPr>
        <p:spPr bwMode="auto">
          <a:xfrm>
            <a:off x="1979613" y="5664200"/>
            <a:ext cx="227012" cy="227013"/>
          </a:xfrm>
          <a:prstGeom prst="rect">
            <a:avLst/>
          </a:prstGeom>
          <a:solidFill>
            <a:srgbClr val="00A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93" name="Rectangle 133"/>
          <p:cNvSpPr>
            <a:spLocks noChangeArrowheads="1"/>
          </p:cNvSpPr>
          <p:nvPr/>
        </p:nvSpPr>
        <p:spPr bwMode="auto">
          <a:xfrm>
            <a:off x="2244725" y="5616575"/>
            <a:ext cx="965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Software</a:t>
            </a:r>
            <a:endParaRPr lang="en-US"/>
          </a:p>
        </p:txBody>
      </p:sp>
      <p:sp>
        <p:nvSpPr>
          <p:cNvPr id="220294" name="Rectangle 134"/>
          <p:cNvSpPr>
            <a:spLocks noChangeArrowheads="1"/>
          </p:cNvSpPr>
          <p:nvPr/>
        </p:nvSpPr>
        <p:spPr bwMode="auto">
          <a:xfrm>
            <a:off x="4500563" y="5675313"/>
            <a:ext cx="255587" cy="250825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295" name="Rectangle 135"/>
          <p:cNvSpPr>
            <a:spLocks noChangeArrowheads="1"/>
          </p:cNvSpPr>
          <p:nvPr/>
        </p:nvSpPr>
        <p:spPr bwMode="auto">
          <a:xfrm>
            <a:off x="4845050" y="5675313"/>
            <a:ext cx="3111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</a:rPr>
              <a:t>Design/Verification &amp; Layout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304800" y="0"/>
            <a:ext cx="833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DDDDDD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solidFill>
                  <a:srgbClr val="003399"/>
                </a:solidFill>
              </a:rPr>
              <a:t>Result:  Declining ASIC Starts</a:t>
            </a:r>
          </a:p>
        </p:txBody>
      </p:sp>
      <p:cxnSp>
        <p:nvCxnSpPr>
          <p:cNvPr id="224259" name="AutoShape 3"/>
          <p:cNvCxnSpPr>
            <a:cxnSpLocks noChangeShapeType="1"/>
          </p:cNvCxnSpPr>
          <p:nvPr/>
        </p:nvCxnSpPr>
        <p:spPr bwMode="auto">
          <a:xfrm>
            <a:off x="4448175" y="5703888"/>
            <a:ext cx="0" cy="0"/>
          </a:xfrm>
          <a:prstGeom prst="straightConnector1">
            <a:avLst/>
          </a:prstGeom>
          <a:noFill/>
          <a:ln w="28575">
            <a:noFill/>
            <a:round/>
            <a:headEnd/>
            <a:tailEnd/>
          </a:ln>
          <a:effectLst/>
        </p:spPr>
      </p:cxn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7099300" y="6583362"/>
            <a:ext cx="2044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/>
              <a:t>Source:  Dataquest/Gartner</a:t>
            </a:r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3600450" y="1808163"/>
            <a:ext cx="279400" cy="228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 type="none" w="lg" len="med"/>
            <a:tailEnd type="none" w="lg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3816350" y="1736725"/>
            <a:ext cx="2703513" cy="336550"/>
          </a:xfrm>
          <a:prstGeom prst="rect">
            <a:avLst/>
          </a:prstGeom>
          <a:noFill/>
          <a:ln w="38100">
            <a:noFill/>
            <a:miter lim="800000"/>
            <a:headEnd type="none" w="lg" len="med"/>
            <a:tailEnd type="none" w="lg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Standard Cell/Gate Arrays</a:t>
            </a:r>
          </a:p>
        </p:txBody>
      </p:sp>
      <p:sp>
        <p:nvSpPr>
          <p:cNvPr id="224263" name="Rectangle 7"/>
          <p:cNvSpPr>
            <a:spLocks noChangeArrowheads="1"/>
          </p:cNvSpPr>
          <p:nvPr/>
        </p:nvSpPr>
        <p:spPr bwMode="auto">
          <a:xfrm>
            <a:off x="1114425" y="2141538"/>
            <a:ext cx="274638" cy="304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64" name="Rectangle 8"/>
          <p:cNvSpPr>
            <a:spLocks noChangeArrowheads="1"/>
          </p:cNvSpPr>
          <p:nvPr/>
        </p:nvSpPr>
        <p:spPr bwMode="auto">
          <a:xfrm>
            <a:off x="1717675" y="2074863"/>
            <a:ext cx="274638" cy="311467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65" name="Rectangle 9"/>
          <p:cNvSpPr>
            <a:spLocks noChangeArrowheads="1"/>
          </p:cNvSpPr>
          <p:nvPr/>
        </p:nvSpPr>
        <p:spPr bwMode="auto">
          <a:xfrm>
            <a:off x="2317750" y="2409825"/>
            <a:ext cx="274638" cy="2779713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66" name="Rectangle 10"/>
          <p:cNvSpPr>
            <a:spLocks noChangeArrowheads="1"/>
          </p:cNvSpPr>
          <p:nvPr/>
        </p:nvSpPr>
        <p:spPr bwMode="auto">
          <a:xfrm>
            <a:off x="2921000" y="2678113"/>
            <a:ext cx="274638" cy="251142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67" name="Rectangle 11"/>
          <p:cNvSpPr>
            <a:spLocks noChangeArrowheads="1"/>
          </p:cNvSpPr>
          <p:nvPr/>
        </p:nvSpPr>
        <p:spPr bwMode="auto">
          <a:xfrm>
            <a:off x="3524250" y="3024188"/>
            <a:ext cx="274638" cy="216535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68" name="Rectangle 12"/>
          <p:cNvSpPr>
            <a:spLocks noChangeArrowheads="1"/>
          </p:cNvSpPr>
          <p:nvPr/>
        </p:nvSpPr>
        <p:spPr bwMode="auto">
          <a:xfrm>
            <a:off x="4127500" y="3805238"/>
            <a:ext cx="274638" cy="13843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69" name="Rectangle 13"/>
          <p:cNvSpPr>
            <a:spLocks noChangeArrowheads="1"/>
          </p:cNvSpPr>
          <p:nvPr/>
        </p:nvSpPr>
        <p:spPr bwMode="auto">
          <a:xfrm>
            <a:off x="4730750" y="4084638"/>
            <a:ext cx="274638" cy="11049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0" name="Rectangle 14"/>
          <p:cNvSpPr>
            <a:spLocks noChangeArrowheads="1"/>
          </p:cNvSpPr>
          <p:nvPr/>
        </p:nvSpPr>
        <p:spPr bwMode="auto">
          <a:xfrm>
            <a:off x="5334000" y="4129088"/>
            <a:ext cx="274638" cy="106045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1" name="Rectangle 15"/>
          <p:cNvSpPr>
            <a:spLocks noChangeArrowheads="1"/>
          </p:cNvSpPr>
          <p:nvPr/>
        </p:nvSpPr>
        <p:spPr bwMode="auto">
          <a:xfrm>
            <a:off x="5938838" y="4173538"/>
            <a:ext cx="274637" cy="1016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2" name="Rectangle 16"/>
          <p:cNvSpPr>
            <a:spLocks noChangeArrowheads="1"/>
          </p:cNvSpPr>
          <p:nvPr/>
        </p:nvSpPr>
        <p:spPr bwMode="auto">
          <a:xfrm>
            <a:off x="6542088" y="4229100"/>
            <a:ext cx="274637" cy="96043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3" name="Rectangle 17"/>
          <p:cNvSpPr>
            <a:spLocks noChangeArrowheads="1"/>
          </p:cNvSpPr>
          <p:nvPr/>
        </p:nvSpPr>
        <p:spPr bwMode="auto">
          <a:xfrm>
            <a:off x="7142163" y="4264025"/>
            <a:ext cx="274637" cy="925513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4" name="Rectangle 18"/>
          <p:cNvSpPr>
            <a:spLocks noChangeArrowheads="1"/>
          </p:cNvSpPr>
          <p:nvPr/>
        </p:nvSpPr>
        <p:spPr bwMode="auto">
          <a:xfrm>
            <a:off x="7745413" y="4240213"/>
            <a:ext cx="274637" cy="94932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0033CC"/>
              </a:gs>
              <a:gs pos="100000">
                <a:schemeClr val="tx2"/>
              </a:gs>
            </a:gsLst>
            <a:lin ang="2700000" scaled="1"/>
          </a:gradFill>
          <a:ln w="11176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5" name="Line 19"/>
          <p:cNvSpPr>
            <a:spLocks noChangeShapeType="1"/>
          </p:cNvSpPr>
          <p:nvPr/>
        </p:nvSpPr>
        <p:spPr bwMode="auto">
          <a:xfrm>
            <a:off x="1079500" y="1828800"/>
            <a:ext cx="1588" cy="33607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6" name="Line 20"/>
          <p:cNvSpPr>
            <a:spLocks noChangeShapeType="1"/>
          </p:cNvSpPr>
          <p:nvPr/>
        </p:nvSpPr>
        <p:spPr bwMode="auto">
          <a:xfrm>
            <a:off x="1035050" y="5189538"/>
            <a:ext cx="889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7" name="Line 21"/>
          <p:cNvSpPr>
            <a:spLocks noChangeShapeType="1"/>
          </p:cNvSpPr>
          <p:nvPr/>
        </p:nvSpPr>
        <p:spPr bwMode="auto">
          <a:xfrm>
            <a:off x="1035050" y="4632325"/>
            <a:ext cx="889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1035050" y="4073525"/>
            <a:ext cx="889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79" name="Line 23"/>
          <p:cNvSpPr>
            <a:spLocks noChangeShapeType="1"/>
          </p:cNvSpPr>
          <p:nvPr/>
        </p:nvSpPr>
        <p:spPr bwMode="auto">
          <a:xfrm>
            <a:off x="1035050" y="3514725"/>
            <a:ext cx="889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80" name="Line 24"/>
          <p:cNvSpPr>
            <a:spLocks noChangeShapeType="1"/>
          </p:cNvSpPr>
          <p:nvPr/>
        </p:nvSpPr>
        <p:spPr bwMode="auto">
          <a:xfrm>
            <a:off x="1035050" y="2944813"/>
            <a:ext cx="889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81" name="Line 25"/>
          <p:cNvSpPr>
            <a:spLocks noChangeShapeType="1"/>
          </p:cNvSpPr>
          <p:nvPr/>
        </p:nvSpPr>
        <p:spPr bwMode="auto">
          <a:xfrm>
            <a:off x="1035050" y="2387600"/>
            <a:ext cx="889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82" name="Line 26"/>
          <p:cNvSpPr>
            <a:spLocks noChangeShapeType="1"/>
          </p:cNvSpPr>
          <p:nvPr/>
        </p:nvSpPr>
        <p:spPr bwMode="auto">
          <a:xfrm>
            <a:off x="1035050" y="1828800"/>
            <a:ext cx="889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83" name="Line 27"/>
          <p:cNvSpPr>
            <a:spLocks noChangeShapeType="1"/>
          </p:cNvSpPr>
          <p:nvPr/>
        </p:nvSpPr>
        <p:spPr bwMode="auto">
          <a:xfrm>
            <a:off x="1079500" y="5189538"/>
            <a:ext cx="7237413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84" name="Line 28"/>
          <p:cNvSpPr>
            <a:spLocks noChangeShapeType="1"/>
          </p:cNvSpPr>
          <p:nvPr/>
        </p:nvSpPr>
        <p:spPr bwMode="auto">
          <a:xfrm flipV="1">
            <a:off x="1079500" y="5145088"/>
            <a:ext cx="1588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85" name="Line 29"/>
          <p:cNvSpPr>
            <a:spLocks noChangeShapeType="1"/>
          </p:cNvSpPr>
          <p:nvPr/>
        </p:nvSpPr>
        <p:spPr bwMode="auto">
          <a:xfrm flipV="1">
            <a:off x="1682750" y="5145088"/>
            <a:ext cx="1588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86" name="Line 30"/>
          <p:cNvSpPr>
            <a:spLocks noChangeShapeType="1"/>
          </p:cNvSpPr>
          <p:nvPr/>
        </p:nvSpPr>
        <p:spPr bwMode="auto">
          <a:xfrm flipV="1">
            <a:off x="2286000" y="5145088"/>
            <a:ext cx="1588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87" name="Line 31"/>
          <p:cNvSpPr>
            <a:spLocks noChangeShapeType="1"/>
          </p:cNvSpPr>
          <p:nvPr/>
        </p:nvSpPr>
        <p:spPr bwMode="auto">
          <a:xfrm flipV="1">
            <a:off x="2889250" y="5145088"/>
            <a:ext cx="1588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88" name="Line 32"/>
          <p:cNvSpPr>
            <a:spLocks noChangeShapeType="1"/>
          </p:cNvSpPr>
          <p:nvPr/>
        </p:nvSpPr>
        <p:spPr bwMode="auto">
          <a:xfrm flipV="1">
            <a:off x="3492500" y="5145088"/>
            <a:ext cx="1588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89" name="Line 33"/>
          <p:cNvSpPr>
            <a:spLocks noChangeShapeType="1"/>
          </p:cNvSpPr>
          <p:nvPr/>
        </p:nvSpPr>
        <p:spPr bwMode="auto">
          <a:xfrm flipV="1">
            <a:off x="4094163" y="5145088"/>
            <a:ext cx="1587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90" name="Line 34"/>
          <p:cNvSpPr>
            <a:spLocks noChangeShapeType="1"/>
          </p:cNvSpPr>
          <p:nvPr/>
        </p:nvSpPr>
        <p:spPr bwMode="auto">
          <a:xfrm flipV="1">
            <a:off x="4697413" y="5145088"/>
            <a:ext cx="1587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91" name="Line 35"/>
          <p:cNvSpPr>
            <a:spLocks noChangeShapeType="1"/>
          </p:cNvSpPr>
          <p:nvPr/>
        </p:nvSpPr>
        <p:spPr bwMode="auto">
          <a:xfrm flipV="1">
            <a:off x="5300663" y="5145088"/>
            <a:ext cx="1587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92" name="Line 36"/>
          <p:cNvSpPr>
            <a:spLocks noChangeShapeType="1"/>
          </p:cNvSpPr>
          <p:nvPr/>
        </p:nvSpPr>
        <p:spPr bwMode="auto">
          <a:xfrm flipV="1">
            <a:off x="5903913" y="5145088"/>
            <a:ext cx="1587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93" name="Line 37"/>
          <p:cNvSpPr>
            <a:spLocks noChangeShapeType="1"/>
          </p:cNvSpPr>
          <p:nvPr/>
        </p:nvSpPr>
        <p:spPr bwMode="auto">
          <a:xfrm flipV="1">
            <a:off x="6507163" y="5145088"/>
            <a:ext cx="1587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94" name="Line 38"/>
          <p:cNvSpPr>
            <a:spLocks noChangeShapeType="1"/>
          </p:cNvSpPr>
          <p:nvPr/>
        </p:nvSpPr>
        <p:spPr bwMode="auto">
          <a:xfrm flipV="1">
            <a:off x="7110413" y="5145088"/>
            <a:ext cx="1587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95" name="Line 39"/>
          <p:cNvSpPr>
            <a:spLocks noChangeShapeType="1"/>
          </p:cNvSpPr>
          <p:nvPr/>
        </p:nvSpPr>
        <p:spPr bwMode="auto">
          <a:xfrm flipV="1">
            <a:off x="7713663" y="5145088"/>
            <a:ext cx="1587" cy="90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96" name="Rectangle 40"/>
          <p:cNvSpPr>
            <a:spLocks noChangeArrowheads="1"/>
          </p:cNvSpPr>
          <p:nvPr/>
        </p:nvSpPr>
        <p:spPr bwMode="auto">
          <a:xfrm>
            <a:off x="869950" y="5100638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solidFill>
                  <a:srgbClr val="000000"/>
                </a:solidFill>
              </a:rPr>
              <a:t>0</a:t>
            </a:r>
            <a:endParaRPr lang="en-US" b="1"/>
          </a:p>
        </p:txBody>
      </p:sp>
      <p:sp>
        <p:nvSpPr>
          <p:cNvPr id="224297" name="Rectangle 41"/>
          <p:cNvSpPr>
            <a:spLocks noChangeArrowheads="1"/>
          </p:cNvSpPr>
          <p:nvPr/>
        </p:nvSpPr>
        <p:spPr bwMode="auto">
          <a:xfrm>
            <a:off x="596900" y="4541838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2000</a:t>
            </a:r>
            <a:endParaRPr lang="en-US" sz="1500" b="1"/>
          </a:p>
        </p:txBody>
      </p:sp>
      <p:sp>
        <p:nvSpPr>
          <p:cNvPr id="224298" name="Rectangle 42"/>
          <p:cNvSpPr>
            <a:spLocks noChangeArrowheads="1"/>
          </p:cNvSpPr>
          <p:nvPr/>
        </p:nvSpPr>
        <p:spPr bwMode="auto">
          <a:xfrm>
            <a:off x="596900" y="3984625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4000</a:t>
            </a:r>
            <a:endParaRPr lang="en-US" sz="1500" b="1"/>
          </a:p>
        </p:txBody>
      </p:sp>
      <p:sp>
        <p:nvSpPr>
          <p:cNvPr id="224299" name="Rectangle 43"/>
          <p:cNvSpPr>
            <a:spLocks noChangeArrowheads="1"/>
          </p:cNvSpPr>
          <p:nvPr/>
        </p:nvSpPr>
        <p:spPr bwMode="auto">
          <a:xfrm>
            <a:off x="596900" y="3425825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6000</a:t>
            </a:r>
            <a:endParaRPr lang="en-US" sz="1500" b="1"/>
          </a:p>
        </p:txBody>
      </p:sp>
      <p:sp>
        <p:nvSpPr>
          <p:cNvPr id="224300" name="Rectangle 44"/>
          <p:cNvSpPr>
            <a:spLocks noChangeArrowheads="1"/>
          </p:cNvSpPr>
          <p:nvPr/>
        </p:nvSpPr>
        <p:spPr bwMode="auto">
          <a:xfrm>
            <a:off x="596900" y="285591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8000</a:t>
            </a:r>
            <a:endParaRPr lang="en-US" sz="1500" b="1"/>
          </a:p>
        </p:txBody>
      </p:sp>
      <p:sp>
        <p:nvSpPr>
          <p:cNvPr id="224301" name="Rectangle 45"/>
          <p:cNvSpPr>
            <a:spLocks noChangeArrowheads="1"/>
          </p:cNvSpPr>
          <p:nvPr/>
        </p:nvSpPr>
        <p:spPr bwMode="auto">
          <a:xfrm>
            <a:off x="496888" y="2297113"/>
            <a:ext cx="56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10000</a:t>
            </a:r>
            <a:endParaRPr lang="en-US" sz="1600" b="1"/>
          </a:p>
        </p:txBody>
      </p:sp>
      <p:sp>
        <p:nvSpPr>
          <p:cNvPr id="224302" name="Rectangle 46"/>
          <p:cNvSpPr>
            <a:spLocks noChangeArrowheads="1"/>
          </p:cNvSpPr>
          <p:nvPr/>
        </p:nvSpPr>
        <p:spPr bwMode="auto">
          <a:xfrm>
            <a:off x="496888" y="1739900"/>
            <a:ext cx="56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12000</a:t>
            </a:r>
            <a:endParaRPr lang="en-US" sz="1600" b="1"/>
          </a:p>
        </p:txBody>
      </p:sp>
      <p:sp>
        <p:nvSpPr>
          <p:cNvPr id="224303" name="Rectangle 47"/>
          <p:cNvSpPr>
            <a:spLocks noChangeArrowheads="1"/>
          </p:cNvSpPr>
          <p:nvPr/>
        </p:nvSpPr>
        <p:spPr bwMode="auto">
          <a:xfrm>
            <a:off x="1190625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1996</a:t>
            </a:r>
            <a:endParaRPr lang="en-US" sz="2000" b="1"/>
          </a:p>
        </p:txBody>
      </p:sp>
      <p:sp>
        <p:nvSpPr>
          <p:cNvPr id="224304" name="Rectangle 48"/>
          <p:cNvSpPr>
            <a:spLocks noChangeArrowheads="1"/>
          </p:cNvSpPr>
          <p:nvPr/>
        </p:nvSpPr>
        <p:spPr bwMode="auto">
          <a:xfrm>
            <a:off x="1792288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1997</a:t>
            </a:r>
            <a:endParaRPr lang="en-US" sz="2000" b="1"/>
          </a:p>
        </p:txBody>
      </p:sp>
      <p:sp>
        <p:nvSpPr>
          <p:cNvPr id="224305" name="Rectangle 49"/>
          <p:cNvSpPr>
            <a:spLocks noChangeArrowheads="1"/>
          </p:cNvSpPr>
          <p:nvPr/>
        </p:nvSpPr>
        <p:spPr bwMode="auto">
          <a:xfrm>
            <a:off x="2395538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1998</a:t>
            </a:r>
            <a:endParaRPr lang="en-US" sz="2000" b="1"/>
          </a:p>
        </p:txBody>
      </p:sp>
      <p:sp>
        <p:nvSpPr>
          <p:cNvPr id="224306" name="Rectangle 50"/>
          <p:cNvSpPr>
            <a:spLocks noChangeArrowheads="1"/>
          </p:cNvSpPr>
          <p:nvPr/>
        </p:nvSpPr>
        <p:spPr bwMode="auto">
          <a:xfrm>
            <a:off x="2998788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1999</a:t>
            </a:r>
            <a:endParaRPr lang="en-US" sz="2000" b="1"/>
          </a:p>
        </p:txBody>
      </p:sp>
      <p:sp>
        <p:nvSpPr>
          <p:cNvPr id="224307" name="Rectangle 51"/>
          <p:cNvSpPr>
            <a:spLocks noChangeArrowheads="1"/>
          </p:cNvSpPr>
          <p:nvPr/>
        </p:nvSpPr>
        <p:spPr bwMode="auto">
          <a:xfrm>
            <a:off x="3602038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2000</a:t>
            </a:r>
            <a:endParaRPr lang="en-US" sz="2000" b="1"/>
          </a:p>
        </p:txBody>
      </p:sp>
      <p:sp>
        <p:nvSpPr>
          <p:cNvPr id="224308" name="Rectangle 52"/>
          <p:cNvSpPr>
            <a:spLocks noChangeArrowheads="1"/>
          </p:cNvSpPr>
          <p:nvPr/>
        </p:nvSpPr>
        <p:spPr bwMode="auto">
          <a:xfrm>
            <a:off x="4205288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2001</a:t>
            </a:r>
            <a:endParaRPr lang="en-US" sz="2000" b="1"/>
          </a:p>
        </p:txBody>
      </p:sp>
      <p:sp>
        <p:nvSpPr>
          <p:cNvPr id="224309" name="Rectangle 53"/>
          <p:cNvSpPr>
            <a:spLocks noChangeArrowheads="1"/>
          </p:cNvSpPr>
          <p:nvPr/>
        </p:nvSpPr>
        <p:spPr bwMode="auto">
          <a:xfrm>
            <a:off x="4808538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2002</a:t>
            </a:r>
            <a:endParaRPr lang="en-US" sz="2000" b="1"/>
          </a:p>
        </p:txBody>
      </p:sp>
      <p:sp>
        <p:nvSpPr>
          <p:cNvPr id="224310" name="Rectangle 54"/>
          <p:cNvSpPr>
            <a:spLocks noChangeArrowheads="1"/>
          </p:cNvSpPr>
          <p:nvPr/>
        </p:nvSpPr>
        <p:spPr bwMode="auto">
          <a:xfrm>
            <a:off x="5411788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2003</a:t>
            </a:r>
            <a:endParaRPr lang="en-US" sz="2000" b="1"/>
          </a:p>
        </p:txBody>
      </p:sp>
      <p:sp>
        <p:nvSpPr>
          <p:cNvPr id="224311" name="Rectangle 55"/>
          <p:cNvSpPr>
            <a:spLocks noChangeArrowheads="1"/>
          </p:cNvSpPr>
          <p:nvPr/>
        </p:nvSpPr>
        <p:spPr bwMode="auto">
          <a:xfrm>
            <a:off x="6015038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2004</a:t>
            </a:r>
            <a:endParaRPr lang="en-US" sz="2000" b="1"/>
          </a:p>
        </p:txBody>
      </p:sp>
      <p:sp>
        <p:nvSpPr>
          <p:cNvPr id="224312" name="Rectangle 56"/>
          <p:cNvSpPr>
            <a:spLocks noChangeArrowheads="1"/>
          </p:cNvSpPr>
          <p:nvPr/>
        </p:nvSpPr>
        <p:spPr bwMode="auto">
          <a:xfrm>
            <a:off x="6616700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2005</a:t>
            </a:r>
            <a:endParaRPr lang="en-US" sz="2000" b="1"/>
          </a:p>
        </p:txBody>
      </p:sp>
      <p:sp>
        <p:nvSpPr>
          <p:cNvPr id="224313" name="Rectangle 57"/>
          <p:cNvSpPr>
            <a:spLocks noChangeArrowheads="1"/>
          </p:cNvSpPr>
          <p:nvPr/>
        </p:nvSpPr>
        <p:spPr bwMode="auto">
          <a:xfrm>
            <a:off x="7219950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2006</a:t>
            </a:r>
            <a:endParaRPr lang="en-US" sz="2000" b="1"/>
          </a:p>
        </p:txBody>
      </p:sp>
      <p:sp>
        <p:nvSpPr>
          <p:cNvPr id="224314" name="Rectangle 58"/>
          <p:cNvSpPr>
            <a:spLocks noChangeArrowheads="1"/>
          </p:cNvSpPr>
          <p:nvPr/>
        </p:nvSpPr>
        <p:spPr bwMode="auto">
          <a:xfrm>
            <a:off x="7823200" y="5313363"/>
            <a:ext cx="425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</a:rPr>
              <a:t>2007</a:t>
            </a:r>
            <a:endParaRPr lang="en-US" sz="2000" b="1"/>
          </a:p>
        </p:txBody>
      </p:sp>
      <p:sp>
        <p:nvSpPr>
          <p:cNvPr id="224315" name="Rectangle 59"/>
          <p:cNvSpPr>
            <a:spLocks noChangeArrowheads="1"/>
          </p:cNvSpPr>
          <p:nvPr/>
        </p:nvSpPr>
        <p:spPr bwMode="auto">
          <a:xfrm rot="16200000">
            <a:off x="-491331" y="3164681"/>
            <a:ext cx="1473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Design Starts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FPGA </a:t>
            </a:r>
            <a:r>
              <a:rPr lang="en-US" dirty="0" err="1" smtClean="0"/>
              <a:t>vs</a:t>
            </a:r>
            <a:r>
              <a:rPr lang="en-US" dirty="0" smtClean="0"/>
              <a:t> Standard Cell 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368300" y="6483350"/>
            <a:ext cx="6985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FF8D5-B9D8-4E40-AF1F-36100ECA64E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8" name="Group 117"/>
          <p:cNvGraphicFramePr>
            <a:graphicFrameLocks noGrp="1"/>
          </p:cNvGraphicFramePr>
          <p:nvPr>
            <p:ph idx="1"/>
          </p:nvPr>
        </p:nvGraphicFramePr>
        <p:xfrm>
          <a:off x="350838" y="990600"/>
          <a:ext cx="8564562" cy="5562601"/>
        </p:xfrm>
        <a:graphic>
          <a:graphicData uri="http://schemas.openxmlformats.org/drawingml/2006/table">
            <a:tbl>
              <a:tblPr/>
              <a:tblGrid>
                <a:gridCol w="2849562"/>
                <a:gridCol w="2819400"/>
                <a:gridCol w="2895600"/>
              </a:tblGrid>
              <a:tr h="5715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Parameter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FPGA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Standard Cell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5397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CAD tool Cost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$2000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C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$Millions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0000"/>
                    </a:solidFill>
                  </a:tcPr>
                </a:tc>
              </a:tr>
              <a:tr h="5429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Mask Cost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C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$1.4M US @ 90 nm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0000"/>
                    </a:solidFill>
                  </a:tcPr>
                </a:tc>
              </a:tr>
              <a:tr h="5238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Bug Fix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 hour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C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~10 weeks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0000"/>
                    </a:solidFill>
                  </a:tcPr>
                </a:tc>
              </a:tr>
              <a:tr h="7143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Electrical &amp; Optical Check &amp; Debug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Vendor’s Problem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C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Your Problem!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0000"/>
                    </a:solidFill>
                  </a:tcPr>
                </a:tc>
              </a:tr>
              <a:tr h="5397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Time to Market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Fast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C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Slow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0000"/>
                    </a:solidFill>
                  </a:tcPr>
                </a:tc>
              </a:tr>
              <a:tr h="5159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Die Size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2X to 20X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0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C00"/>
                    </a:solidFill>
                  </a:tcPr>
                </a:tc>
              </a:tr>
              <a:tr h="54451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Volume Cost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1X to 20X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0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C00"/>
                    </a:solidFill>
                  </a:tcPr>
                </a:tc>
              </a:tr>
              <a:tr h="5429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Speed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0.3X to 0.6X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0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C00"/>
                    </a:solidFill>
                  </a:tcPr>
                </a:tc>
              </a:tr>
              <a:tr h="52705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Power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2X to 5X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0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C00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96255" y="6581001"/>
            <a:ext cx="11477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Altera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0"/>
            <a:ext cx="8331200" cy="914400"/>
          </a:xfrm>
        </p:spPr>
        <p:txBody>
          <a:bodyPr anchor="ctr"/>
          <a:lstStyle/>
          <a:p>
            <a:r>
              <a:rPr lang="en-US"/>
              <a:t>Efficiency vs. </a:t>
            </a:r>
            <a:r>
              <a:rPr lang="en-US" dirty="0"/>
              <a:t>Development Cost</a:t>
            </a:r>
          </a:p>
        </p:txBody>
      </p:sp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468313" y="5194300"/>
            <a:ext cx="46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Low</a:t>
            </a:r>
            <a:endParaRPr lang="en-US" sz="2000"/>
          </a:p>
        </p:txBody>
      </p:sp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376238" y="908050"/>
            <a:ext cx="523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High</a:t>
            </a:r>
            <a:endParaRPr lang="en-US" sz="2000"/>
          </a:p>
        </p:txBody>
      </p:sp>
      <p:sp>
        <p:nvSpPr>
          <p:cNvPr id="357382" name="Freeform 6"/>
          <p:cNvSpPr>
            <a:spLocks/>
          </p:cNvSpPr>
          <p:nvPr/>
        </p:nvSpPr>
        <p:spPr bwMode="auto">
          <a:xfrm>
            <a:off x="1127125" y="5170488"/>
            <a:ext cx="7621588" cy="182562"/>
          </a:xfrm>
          <a:custGeom>
            <a:avLst/>
            <a:gdLst/>
            <a:ahLst/>
            <a:cxnLst>
              <a:cxn ang="0">
                <a:pos x="0" y="108"/>
              </a:cxn>
              <a:cxn ang="0">
                <a:pos x="140" y="0"/>
              </a:cxn>
              <a:cxn ang="0">
                <a:pos x="3505" y="0"/>
              </a:cxn>
              <a:cxn ang="0">
                <a:pos x="3366" y="108"/>
              </a:cxn>
              <a:cxn ang="0">
                <a:pos x="0" y="108"/>
              </a:cxn>
            </a:cxnLst>
            <a:rect l="0" t="0" r="r" b="b"/>
            <a:pathLst>
              <a:path w="3505" h="108">
                <a:moveTo>
                  <a:pt x="0" y="108"/>
                </a:moveTo>
                <a:lnTo>
                  <a:pt x="140" y="0"/>
                </a:lnTo>
                <a:lnTo>
                  <a:pt x="3505" y="0"/>
                </a:lnTo>
                <a:lnTo>
                  <a:pt x="3366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3" name="Freeform 7"/>
          <p:cNvSpPr>
            <a:spLocks/>
          </p:cNvSpPr>
          <p:nvPr/>
        </p:nvSpPr>
        <p:spPr bwMode="auto">
          <a:xfrm>
            <a:off x="1127125" y="927100"/>
            <a:ext cx="304800" cy="4425950"/>
          </a:xfrm>
          <a:custGeom>
            <a:avLst/>
            <a:gdLst/>
            <a:ahLst/>
            <a:cxnLst>
              <a:cxn ang="0">
                <a:pos x="0" y="2636"/>
              </a:cxn>
              <a:cxn ang="0">
                <a:pos x="0" y="108"/>
              </a:cxn>
              <a:cxn ang="0">
                <a:pos x="140" y="0"/>
              </a:cxn>
              <a:cxn ang="0">
                <a:pos x="140" y="2528"/>
              </a:cxn>
              <a:cxn ang="0">
                <a:pos x="0" y="2636"/>
              </a:cxn>
            </a:cxnLst>
            <a:rect l="0" t="0" r="r" b="b"/>
            <a:pathLst>
              <a:path w="140" h="2636">
                <a:moveTo>
                  <a:pt x="0" y="2636"/>
                </a:moveTo>
                <a:lnTo>
                  <a:pt x="0" y="108"/>
                </a:lnTo>
                <a:lnTo>
                  <a:pt x="140" y="0"/>
                </a:lnTo>
                <a:lnTo>
                  <a:pt x="140" y="2528"/>
                </a:lnTo>
                <a:lnTo>
                  <a:pt x="0" y="2636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4" name="Rectangle 8"/>
          <p:cNvSpPr>
            <a:spLocks noChangeArrowheads="1"/>
          </p:cNvSpPr>
          <p:nvPr/>
        </p:nvSpPr>
        <p:spPr bwMode="auto">
          <a:xfrm>
            <a:off x="1431925" y="927100"/>
            <a:ext cx="7316788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5" name="Freeform 9"/>
          <p:cNvSpPr>
            <a:spLocks/>
          </p:cNvSpPr>
          <p:nvPr/>
        </p:nvSpPr>
        <p:spPr bwMode="auto">
          <a:xfrm>
            <a:off x="1127125" y="5170488"/>
            <a:ext cx="7621588" cy="182562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8" y="0"/>
              </a:cxn>
              <a:cxn ang="0">
                <a:pos x="452" y="0"/>
              </a:cxn>
            </a:cxnLst>
            <a:rect l="0" t="0" r="r" b="b"/>
            <a:pathLst>
              <a:path w="452" h="14">
                <a:moveTo>
                  <a:pt x="0" y="14"/>
                </a:moveTo>
                <a:lnTo>
                  <a:pt x="18" y="0"/>
                </a:lnTo>
                <a:lnTo>
                  <a:pt x="45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6" name="Freeform 10"/>
          <p:cNvSpPr>
            <a:spLocks/>
          </p:cNvSpPr>
          <p:nvPr/>
        </p:nvSpPr>
        <p:spPr bwMode="auto">
          <a:xfrm>
            <a:off x="1127125" y="927100"/>
            <a:ext cx="7621588" cy="179388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8" y="0"/>
              </a:cxn>
              <a:cxn ang="0">
                <a:pos x="452" y="0"/>
              </a:cxn>
            </a:cxnLst>
            <a:rect l="0" t="0" r="r" b="b"/>
            <a:pathLst>
              <a:path w="452" h="14">
                <a:moveTo>
                  <a:pt x="0" y="14"/>
                </a:moveTo>
                <a:lnTo>
                  <a:pt x="18" y="0"/>
                </a:lnTo>
                <a:lnTo>
                  <a:pt x="45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7" name="Freeform 11"/>
          <p:cNvSpPr>
            <a:spLocks/>
          </p:cNvSpPr>
          <p:nvPr/>
        </p:nvSpPr>
        <p:spPr bwMode="auto">
          <a:xfrm>
            <a:off x="1127125" y="5170488"/>
            <a:ext cx="7621588" cy="182562"/>
          </a:xfrm>
          <a:custGeom>
            <a:avLst/>
            <a:gdLst/>
            <a:ahLst/>
            <a:cxnLst>
              <a:cxn ang="0">
                <a:pos x="3505" y="0"/>
              </a:cxn>
              <a:cxn ang="0">
                <a:pos x="3366" y="108"/>
              </a:cxn>
              <a:cxn ang="0">
                <a:pos x="0" y="108"/>
              </a:cxn>
              <a:cxn ang="0">
                <a:pos x="140" y="0"/>
              </a:cxn>
              <a:cxn ang="0">
                <a:pos x="3505" y="0"/>
              </a:cxn>
            </a:cxnLst>
            <a:rect l="0" t="0" r="r" b="b"/>
            <a:pathLst>
              <a:path w="3505" h="108">
                <a:moveTo>
                  <a:pt x="3505" y="0"/>
                </a:moveTo>
                <a:lnTo>
                  <a:pt x="3366" y="108"/>
                </a:lnTo>
                <a:lnTo>
                  <a:pt x="0" y="108"/>
                </a:lnTo>
                <a:lnTo>
                  <a:pt x="140" y="0"/>
                </a:lnTo>
                <a:lnTo>
                  <a:pt x="3505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8" name="Freeform 12"/>
          <p:cNvSpPr>
            <a:spLocks/>
          </p:cNvSpPr>
          <p:nvPr/>
        </p:nvSpPr>
        <p:spPr bwMode="auto">
          <a:xfrm>
            <a:off x="1127125" y="927100"/>
            <a:ext cx="304800" cy="4425950"/>
          </a:xfrm>
          <a:custGeom>
            <a:avLst/>
            <a:gdLst/>
            <a:ahLst/>
            <a:cxnLst>
              <a:cxn ang="0">
                <a:pos x="0" y="2636"/>
              </a:cxn>
              <a:cxn ang="0">
                <a:pos x="0" y="108"/>
              </a:cxn>
              <a:cxn ang="0">
                <a:pos x="140" y="0"/>
              </a:cxn>
              <a:cxn ang="0">
                <a:pos x="140" y="2528"/>
              </a:cxn>
              <a:cxn ang="0">
                <a:pos x="0" y="2636"/>
              </a:cxn>
            </a:cxnLst>
            <a:rect l="0" t="0" r="r" b="b"/>
            <a:pathLst>
              <a:path w="140" h="2636">
                <a:moveTo>
                  <a:pt x="0" y="2636"/>
                </a:moveTo>
                <a:lnTo>
                  <a:pt x="0" y="108"/>
                </a:lnTo>
                <a:lnTo>
                  <a:pt x="140" y="0"/>
                </a:lnTo>
                <a:lnTo>
                  <a:pt x="140" y="2528"/>
                </a:lnTo>
                <a:lnTo>
                  <a:pt x="0" y="2636"/>
                </a:lnTo>
                <a:close/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9" name="Rectangle 13"/>
          <p:cNvSpPr>
            <a:spLocks noChangeArrowheads="1"/>
          </p:cNvSpPr>
          <p:nvPr/>
        </p:nvSpPr>
        <p:spPr bwMode="auto">
          <a:xfrm>
            <a:off x="1431925" y="927100"/>
            <a:ext cx="7316788" cy="4243388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90" name="Freeform 14"/>
          <p:cNvSpPr>
            <a:spLocks/>
          </p:cNvSpPr>
          <p:nvPr/>
        </p:nvSpPr>
        <p:spPr bwMode="auto">
          <a:xfrm>
            <a:off x="1836738" y="1187450"/>
            <a:ext cx="117475" cy="4098925"/>
          </a:xfrm>
          <a:custGeom>
            <a:avLst/>
            <a:gdLst/>
            <a:ahLst/>
            <a:cxnLst>
              <a:cxn ang="0">
                <a:pos x="0" y="2442"/>
              </a:cxn>
              <a:cxn ang="0">
                <a:pos x="0" y="38"/>
              </a:cxn>
              <a:cxn ang="0">
                <a:pos x="54" y="0"/>
              </a:cxn>
              <a:cxn ang="0">
                <a:pos x="54" y="2404"/>
              </a:cxn>
              <a:cxn ang="0">
                <a:pos x="0" y="2442"/>
              </a:cxn>
            </a:cxnLst>
            <a:rect l="0" t="0" r="r" b="b"/>
            <a:pathLst>
              <a:path w="54" h="2442">
                <a:moveTo>
                  <a:pt x="0" y="2442"/>
                </a:moveTo>
                <a:lnTo>
                  <a:pt x="0" y="38"/>
                </a:lnTo>
                <a:lnTo>
                  <a:pt x="54" y="0"/>
                </a:lnTo>
                <a:lnTo>
                  <a:pt x="54" y="2404"/>
                </a:lnTo>
                <a:lnTo>
                  <a:pt x="0" y="2442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91" name="Rectangle 15"/>
          <p:cNvSpPr>
            <a:spLocks noChangeArrowheads="1"/>
          </p:cNvSpPr>
          <p:nvPr/>
        </p:nvSpPr>
        <p:spPr bwMode="auto">
          <a:xfrm>
            <a:off x="1482725" y="1250950"/>
            <a:ext cx="354013" cy="4035425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92" name="Freeform 16"/>
          <p:cNvSpPr>
            <a:spLocks/>
          </p:cNvSpPr>
          <p:nvPr/>
        </p:nvSpPr>
        <p:spPr bwMode="auto">
          <a:xfrm>
            <a:off x="1482725" y="1187450"/>
            <a:ext cx="471488" cy="63500"/>
          </a:xfrm>
          <a:custGeom>
            <a:avLst/>
            <a:gdLst/>
            <a:ahLst/>
            <a:cxnLst>
              <a:cxn ang="0">
                <a:pos x="163" y="38"/>
              </a:cxn>
              <a:cxn ang="0">
                <a:pos x="217" y="0"/>
              </a:cxn>
              <a:cxn ang="0">
                <a:pos x="54" y="0"/>
              </a:cxn>
              <a:cxn ang="0">
                <a:pos x="0" y="38"/>
              </a:cxn>
              <a:cxn ang="0">
                <a:pos x="163" y="38"/>
              </a:cxn>
            </a:cxnLst>
            <a:rect l="0" t="0" r="r" b="b"/>
            <a:pathLst>
              <a:path w="217" h="38">
                <a:moveTo>
                  <a:pt x="163" y="38"/>
                </a:moveTo>
                <a:lnTo>
                  <a:pt x="217" y="0"/>
                </a:lnTo>
                <a:lnTo>
                  <a:pt x="54" y="0"/>
                </a:lnTo>
                <a:lnTo>
                  <a:pt x="0" y="38"/>
                </a:lnTo>
                <a:lnTo>
                  <a:pt x="163" y="38"/>
                </a:lnTo>
                <a:close/>
              </a:path>
            </a:pathLst>
          </a:custGeom>
          <a:solidFill>
            <a:srgbClr val="B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93" name="Freeform 17"/>
          <p:cNvSpPr>
            <a:spLocks/>
          </p:cNvSpPr>
          <p:nvPr/>
        </p:nvSpPr>
        <p:spPr bwMode="auto">
          <a:xfrm>
            <a:off x="2173288" y="4935538"/>
            <a:ext cx="117475" cy="350837"/>
          </a:xfrm>
          <a:custGeom>
            <a:avLst/>
            <a:gdLst/>
            <a:ahLst/>
            <a:cxnLst>
              <a:cxn ang="0">
                <a:pos x="0" y="209"/>
              </a:cxn>
              <a:cxn ang="0">
                <a:pos x="0" y="47"/>
              </a:cxn>
              <a:cxn ang="0">
                <a:pos x="54" y="0"/>
              </a:cxn>
              <a:cxn ang="0">
                <a:pos x="54" y="171"/>
              </a:cxn>
              <a:cxn ang="0">
                <a:pos x="0" y="209"/>
              </a:cxn>
            </a:cxnLst>
            <a:rect l="0" t="0" r="r" b="b"/>
            <a:pathLst>
              <a:path w="54" h="209">
                <a:moveTo>
                  <a:pt x="0" y="209"/>
                </a:moveTo>
                <a:lnTo>
                  <a:pt x="0" y="47"/>
                </a:lnTo>
                <a:lnTo>
                  <a:pt x="54" y="0"/>
                </a:lnTo>
                <a:lnTo>
                  <a:pt x="54" y="171"/>
                </a:lnTo>
                <a:lnTo>
                  <a:pt x="0" y="209"/>
                </a:lnTo>
                <a:close/>
              </a:path>
            </a:pathLst>
          </a:custGeom>
          <a:solidFill>
            <a:srgbClr val="1A33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94" name="Rectangle 18"/>
          <p:cNvSpPr>
            <a:spLocks noChangeArrowheads="1"/>
          </p:cNvSpPr>
          <p:nvPr/>
        </p:nvSpPr>
        <p:spPr bwMode="auto">
          <a:xfrm>
            <a:off x="1836738" y="5014913"/>
            <a:ext cx="336550" cy="271462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95" name="Freeform 19"/>
          <p:cNvSpPr>
            <a:spLocks/>
          </p:cNvSpPr>
          <p:nvPr/>
        </p:nvSpPr>
        <p:spPr bwMode="auto">
          <a:xfrm>
            <a:off x="1836738" y="4935538"/>
            <a:ext cx="454025" cy="79375"/>
          </a:xfrm>
          <a:custGeom>
            <a:avLst/>
            <a:gdLst/>
            <a:ahLst/>
            <a:cxnLst>
              <a:cxn ang="0">
                <a:pos x="155" y="47"/>
              </a:cxn>
              <a:cxn ang="0">
                <a:pos x="209" y="0"/>
              </a:cxn>
              <a:cxn ang="0">
                <a:pos x="54" y="0"/>
              </a:cxn>
              <a:cxn ang="0">
                <a:pos x="0" y="47"/>
              </a:cxn>
              <a:cxn ang="0">
                <a:pos x="155" y="47"/>
              </a:cxn>
            </a:cxnLst>
            <a:rect l="0" t="0" r="r" b="b"/>
            <a:pathLst>
              <a:path w="209" h="47">
                <a:moveTo>
                  <a:pt x="155" y="47"/>
                </a:moveTo>
                <a:lnTo>
                  <a:pt x="209" y="0"/>
                </a:lnTo>
                <a:lnTo>
                  <a:pt x="54" y="0"/>
                </a:lnTo>
                <a:lnTo>
                  <a:pt x="0" y="47"/>
                </a:lnTo>
                <a:lnTo>
                  <a:pt x="155" y="47"/>
                </a:lnTo>
                <a:close/>
              </a:path>
            </a:pathLst>
          </a:custGeom>
          <a:solidFill>
            <a:srgbClr val="264D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96" name="Freeform 20"/>
          <p:cNvSpPr>
            <a:spLocks/>
          </p:cNvSpPr>
          <p:nvPr/>
        </p:nvSpPr>
        <p:spPr bwMode="auto">
          <a:xfrm>
            <a:off x="3049588" y="3814763"/>
            <a:ext cx="117475" cy="1471612"/>
          </a:xfrm>
          <a:custGeom>
            <a:avLst/>
            <a:gdLst/>
            <a:ahLst/>
            <a:cxnLst>
              <a:cxn ang="0">
                <a:pos x="0" y="876"/>
              </a:cxn>
              <a:cxn ang="0">
                <a:pos x="0" y="39"/>
              </a:cxn>
              <a:cxn ang="0">
                <a:pos x="54" y="0"/>
              </a:cxn>
              <a:cxn ang="0">
                <a:pos x="54" y="838"/>
              </a:cxn>
              <a:cxn ang="0">
                <a:pos x="0" y="876"/>
              </a:cxn>
            </a:cxnLst>
            <a:rect l="0" t="0" r="r" b="b"/>
            <a:pathLst>
              <a:path w="54" h="876">
                <a:moveTo>
                  <a:pt x="0" y="876"/>
                </a:moveTo>
                <a:lnTo>
                  <a:pt x="0" y="39"/>
                </a:lnTo>
                <a:lnTo>
                  <a:pt x="54" y="0"/>
                </a:lnTo>
                <a:lnTo>
                  <a:pt x="54" y="838"/>
                </a:lnTo>
                <a:lnTo>
                  <a:pt x="0" y="876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97" name="Rectangle 21"/>
          <p:cNvSpPr>
            <a:spLocks noChangeArrowheads="1"/>
          </p:cNvSpPr>
          <p:nvPr/>
        </p:nvSpPr>
        <p:spPr bwMode="auto">
          <a:xfrm>
            <a:off x="2695575" y="3881438"/>
            <a:ext cx="354013" cy="1404937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98" name="Freeform 22"/>
          <p:cNvSpPr>
            <a:spLocks/>
          </p:cNvSpPr>
          <p:nvPr/>
        </p:nvSpPr>
        <p:spPr bwMode="auto">
          <a:xfrm>
            <a:off x="2695575" y="3814763"/>
            <a:ext cx="471488" cy="66675"/>
          </a:xfrm>
          <a:custGeom>
            <a:avLst/>
            <a:gdLst/>
            <a:ahLst/>
            <a:cxnLst>
              <a:cxn ang="0">
                <a:pos x="163" y="39"/>
              </a:cxn>
              <a:cxn ang="0">
                <a:pos x="217" y="0"/>
              </a:cxn>
              <a:cxn ang="0">
                <a:pos x="54" y="0"/>
              </a:cxn>
              <a:cxn ang="0">
                <a:pos x="0" y="39"/>
              </a:cxn>
              <a:cxn ang="0">
                <a:pos x="163" y="39"/>
              </a:cxn>
            </a:cxnLst>
            <a:rect l="0" t="0" r="r" b="b"/>
            <a:pathLst>
              <a:path w="217" h="39">
                <a:moveTo>
                  <a:pt x="163" y="39"/>
                </a:moveTo>
                <a:lnTo>
                  <a:pt x="217" y="0"/>
                </a:lnTo>
                <a:lnTo>
                  <a:pt x="54" y="0"/>
                </a:lnTo>
                <a:lnTo>
                  <a:pt x="0" y="39"/>
                </a:lnTo>
                <a:lnTo>
                  <a:pt x="163" y="39"/>
                </a:lnTo>
                <a:close/>
              </a:path>
            </a:pathLst>
          </a:custGeom>
          <a:solidFill>
            <a:srgbClr val="B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99" name="Freeform 23"/>
          <p:cNvSpPr>
            <a:spLocks/>
          </p:cNvSpPr>
          <p:nvPr/>
        </p:nvSpPr>
        <p:spPr bwMode="auto">
          <a:xfrm>
            <a:off x="3403600" y="4845050"/>
            <a:ext cx="117475" cy="441325"/>
          </a:xfrm>
          <a:custGeom>
            <a:avLst/>
            <a:gdLst/>
            <a:ahLst/>
            <a:cxnLst>
              <a:cxn ang="0">
                <a:pos x="0" y="263"/>
              </a:cxn>
              <a:cxn ang="0">
                <a:pos x="0" y="46"/>
              </a:cxn>
              <a:cxn ang="0">
                <a:pos x="54" y="0"/>
              </a:cxn>
              <a:cxn ang="0">
                <a:pos x="54" y="225"/>
              </a:cxn>
              <a:cxn ang="0">
                <a:pos x="0" y="263"/>
              </a:cxn>
            </a:cxnLst>
            <a:rect l="0" t="0" r="r" b="b"/>
            <a:pathLst>
              <a:path w="54" h="263">
                <a:moveTo>
                  <a:pt x="0" y="263"/>
                </a:moveTo>
                <a:lnTo>
                  <a:pt x="0" y="46"/>
                </a:lnTo>
                <a:lnTo>
                  <a:pt x="54" y="0"/>
                </a:lnTo>
                <a:lnTo>
                  <a:pt x="54" y="225"/>
                </a:lnTo>
                <a:lnTo>
                  <a:pt x="0" y="263"/>
                </a:lnTo>
                <a:close/>
              </a:path>
            </a:pathLst>
          </a:custGeom>
          <a:solidFill>
            <a:srgbClr val="1A33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00" name="Rectangle 24"/>
          <p:cNvSpPr>
            <a:spLocks noChangeArrowheads="1"/>
          </p:cNvSpPr>
          <p:nvPr/>
        </p:nvSpPr>
        <p:spPr bwMode="auto">
          <a:xfrm>
            <a:off x="3049588" y="4921250"/>
            <a:ext cx="354012" cy="365125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01" name="Freeform 25"/>
          <p:cNvSpPr>
            <a:spLocks/>
          </p:cNvSpPr>
          <p:nvPr/>
        </p:nvSpPr>
        <p:spPr bwMode="auto">
          <a:xfrm>
            <a:off x="3049588" y="4845050"/>
            <a:ext cx="471487" cy="76200"/>
          </a:xfrm>
          <a:custGeom>
            <a:avLst/>
            <a:gdLst/>
            <a:ahLst/>
            <a:cxnLst>
              <a:cxn ang="0">
                <a:pos x="163" y="46"/>
              </a:cxn>
              <a:cxn ang="0">
                <a:pos x="217" y="0"/>
              </a:cxn>
              <a:cxn ang="0">
                <a:pos x="54" y="0"/>
              </a:cxn>
              <a:cxn ang="0">
                <a:pos x="0" y="46"/>
              </a:cxn>
              <a:cxn ang="0">
                <a:pos x="163" y="46"/>
              </a:cxn>
            </a:cxnLst>
            <a:rect l="0" t="0" r="r" b="b"/>
            <a:pathLst>
              <a:path w="217" h="46">
                <a:moveTo>
                  <a:pt x="163" y="46"/>
                </a:moveTo>
                <a:lnTo>
                  <a:pt x="217" y="0"/>
                </a:lnTo>
                <a:lnTo>
                  <a:pt x="54" y="0"/>
                </a:lnTo>
                <a:lnTo>
                  <a:pt x="0" y="46"/>
                </a:lnTo>
                <a:lnTo>
                  <a:pt x="163" y="46"/>
                </a:lnTo>
                <a:close/>
              </a:path>
            </a:pathLst>
          </a:custGeom>
          <a:solidFill>
            <a:srgbClr val="264D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02" name="Freeform 26"/>
          <p:cNvSpPr>
            <a:spLocks/>
          </p:cNvSpPr>
          <p:nvPr/>
        </p:nvSpPr>
        <p:spPr bwMode="auto">
          <a:xfrm>
            <a:off x="4262438" y="4868863"/>
            <a:ext cx="120650" cy="417512"/>
          </a:xfrm>
          <a:custGeom>
            <a:avLst/>
            <a:gdLst/>
            <a:ahLst/>
            <a:cxnLst>
              <a:cxn ang="0">
                <a:pos x="0" y="248"/>
              </a:cxn>
              <a:cxn ang="0">
                <a:pos x="0" y="39"/>
              </a:cxn>
              <a:cxn ang="0">
                <a:pos x="55" y="0"/>
              </a:cxn>
              <a:cxn ang="0">
                <a:pos x="55" y="210"/>
              </a:cxn>
              <a:cxn ang="0">
                <a:pos x="0" y="248"/>
              </a:cxn>
            </a:cxnLst>
            <a:rect l="0" t="0" r="r" b="b"/>
            <a:pathLst>
              <a:path w="55" h="248">
                <a:moveTo>
                  <a:pt x="0" y="248"/>
                </a:moveTo>
                <a:lnTo>
                  <a:pt x="0" y="39"/>
                </a:lnTo>
                <a:lnTo>
                  <a:pt x="55" y="0"/>
                </a:lnTo>
                <a:lnTo>
                  <a:pt x="55" y="210"/>
                </a:lnTo>
                <a:lnTo>
                  <a:pt x="0" y="248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03" name="Rectangle 27"/>
          <p:cNvSpPr>
            <a:spLocks noChangeArrowheads="1"/>
          </p:cNvSpPr>
          <p:nvPr/>
        </p:nvSpPr>
        <p:spPr bwMode="auto">
          <a:xfrm>
            <a:off x="3925888" y="4935538"/>
            <a:ext cx="336550" cy="350837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04" name="Freeform 28"/>
          <p:cNvSpPr>
            <a:spLocks/>
          </p:cNvSpPr>
          <p:nvPr/>
        </p:nvSpPr>
        <p:spPr bwMode="auto">
          <a:xfrm>
            <a:off x="3925888" y="4868863"/>
            <a:ext cx="457200" cy="66675"/>
          </a:xfrm>
          <a:custGeom>
            <a:avLst/>
            <a:gdLst/>
            <a:ahLst/>
            <a:cxnLst>
              <a:cxn ang="0">
                <a:pos x="155" y="39"/>
              </a:cxn>
              <a:cxn ang="0">
                <a:pos x="210" y="0"/>
              </a:cxn>
              <a:cxn ang="0">
                <a:pos x="55" y="0"/>
              </a:cxn>
              <a:cxn ang="0">
                <a:pos x="0" y="39"/>
              </a:cxn>
              <a:cxn ang="0">
                <a:pos x="155" y="39"/>
              </a:cxn>
            </a:cxnLst>
            <a:rect l="0" t="0" r="r" b="b"/>
            <a:pathLst>
              <a:path w="210" h="39">
                <a:moveTo>
                  <a:pt x="155" y="39"/>
                </a:moveTo>
                <a:lnTo>
                  <a:pt x="210" y="0"/>
                </a:lnTo>
                <a:lnTo>
                  <a:pt x="55" y="0"/>
                </a:lnTo>
                <a:lnTo>
                  <a:pt x="0" y="39"/>
                </a:lnTo>
                <a:lnTo>
                  <a:pt x="155" y="39"/>
                </a:lnTo>
                <a:close/>
              </a:path>
            </a:pathLst>
          </a:custGeom>
          <a:solidFill>
            <a:srgbClr val="B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05" name="Freeform 29"/>
          <p:cNvSpPr>
            <a:spLocks/>
          </p:cNvSpPr>
          <p:nvPr/>
        </p:nvSpPr>
        <p:spPr bwMode="auto">
          <a:xfrm>
            <a:off x="4618038" y="4660900"/>
            <a:ext cx="119062" cy="625475"/>
          </a:xfrm>
          <a:custGeom>
            <a:avLst/>
            <a:gdLst/>
            <a:ahLst/>
            <a:cxnLst>
              <a:cxn ang="0">
                <a:pos x="0" y="372"/>
              </a:cxn>
              <a:cxn ang="0">
                <a:pos x="0" y="39"/>
              </a:cxn>
              <a:cxn ang="0">
                <a:pos x="55" y="0"/>
              </a:cxn>
              <a:cxn ang="0">
                <a:pos x="55" y="334"/>
              </a:cxn>
              <a:cxn ang="0">
                <a:pos x="0" y="372"/>
              </a:cxn>
            </a:cxnLst>
            <a:rect l="0" t="0" r="r" b="b"/>
            <a:pathLst>
              <a:path w="55" h="372">
                <a:moveTo>
                  <a:pt x="0" y="372"/>
                </a:moveTo>
                <a:lnTo>
                  <a:pt x="0" y="39"/>
                </a:lnTo>
                <a:lnTo>
                  <a:pt x="55" y="0"/>
                </a:lnTo>
                <a:lnTo>
                  <a:pt x="55" y="334"/>
                </a:lnTo>
                <a:lnTo>
                  <a:pt x="0" y="372"/>
                </a:lnTo>
                <a:close/>
              </a:path>
            </a:pathLst>
          </a:custGeom>
          <a:solidFill>
            <a:srgbClr val="1A33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06" name="Rectangle 30"/>
          <p:cNvSpPr>
            <a:spLocks noChangeArrowheads="1"/>
          </p:cNvSpPr>
          <p:nvPr/>
        </p:nvSpPr>
        <p:spPr bwMode="auto">
          <a:xfrm>
            <a:off x="4262438" y="4727575"/>
            <a:ext cx="355600" cy="558800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07" name="Freeform 31"/>
          <p:cNvSpPr>
            <a:spLocks/>
          </p:cNvSpPr>
          <p:nvPr/>
        </p:nvSpPr>
        <p:spPr bwMode="auto">
          <a:xfrm>
            <a:off x="4262438" y="4660900"/>
            <a:ext cx="474662" cy="66675"/>
          </a:xfrm>
          <a:custGeom>
            <a:avLst/>
            <a:gdLst/>
            <a:ahLst/>
            <a:cxnLst>
              <a:cxn ang="0">
                <a:pos x="163" y="39"/>
              </a:cxn>
              <a:cxn ang="0">
                <a:pos x="218" y="0"/>
              </a:cxn>
              <a:cxn ang="0">
                <a:pos x="55" y="0"/>
              </a:cxn>
              <a:cxn ang="0">
                <a:pos x="0" y="39"/>
              </a:cxn>
              <a:cxn ang="0">
                <a:pos x="163" y="39"/>
              </a:cxn>
            </a:cxnLst>
            <a:rect l="0" t="0" r="r" b="b"/>
            <a:pathLst>
              <a:path w="218" h="39">
                <a:moveTo>
                  <a:pt x="163" y="39"/>
                </a:moveTo>
                <a:lnTo>
                  <a:pt x="218" y="0"/>
                </a:lnTo>
                <a:lnTo>
                  <a:pt x="55" y="0"/>
                </a:lnTo>
                <a:lnTo>
                  <a:pt x="0" y="39"/>
                </a:lnTo>
                <a:lnTo>
                  <a:pt x="163" y="39"/>
                </a:lnTo>
                <a:close/>
              </a:path>
            </a:pathLst>
          </a:custGeom>
          <a:solidFill>
            <a:srgbClr val="264D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08" name="Freeform 32"/>
          <p:cNvSpPr>
            <a:spLocks/>
          </p:cNvSpPr>
          <p:nvPr/>
        </p:nvSpPr>
        <p:spPr bwMode="auto">
          <a:xfrm>
            <a:off x="5495925" y="5078413"/>
            <a:ext cx="117475" cy="207962"/>
          </a:xfrm>
          <a:custGeom>
            <a:avLst/>
            <a:gdLst/>
            <a:ahLst/>
            <a:cxnLst>
              <a:cxn ang="0">
                <a:pos x="0" y="124"/>
              </a:cxn>
              <a:cxn ang="0">
                <a:pos x="0" y="47"/>
              </a:cxn>
              <a:cxn ang="0">
                <a:pos x="54" y="0"/>
              </a:cxn>
              <a:cxn ang="0">
                <a:pos x="54" y="86"/>
              </a:cxn>
              <a:cxn ang="0">
                <a:pos x="0" y="124"/>
              </a:cxn>
            </a:cxnLst>
            <a:rect l="0" t="0" r="r" b="b"/>
            <a:pathLst>
              <a:path w="54" h="124">
                <a:moveTo>
                  <a:pt x="0" y="124"/>
                </a:moveTo>
                <a:lnTo>
                  <a:pt x="0" y="47"/>
                </a:lnTo>
                <a:lnTo>
                  <a:pt x="54" y="0"/>
                </a:lnTo>
                <a:lnTo>
                  <a:pt x="54" y="86"/>
                </a:lnTo>
                <a:lnTo>
                  <a:pt x="0" y="124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09" name="Rectangle 33"/>
          <p:cNvSpPr>
            <a:spLocks noChangeArrowheads="1"/>
          </p:cNvSpPr>
          <p:nvPr/>
        </p:nvSpPr>
        <p:spPr bwMode="auto">
          <a:xfrm>
            <a:off x="5141913" y="5156200"/>
            <a:ext cx="354012" cy="130175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10" name="Freeform 34"/>
          <p:cNvSpPr>
            <a:spLocks/>
          </p:cNvSpPr>
          <p:nvPr/>
        </p:nvSpPr>
        <p:spPr bwMode="auto">
          <a:xfrm>
            <a:off x="5141913" y="5078413"/>
            <a:ext cx="471487" cy="77787"/>
          </a:xfrm>
          <a:custGeom>
            <a:avLst/>
            <a:gdLst/>
            <a:ahLst/>
            <a:cxnLst>
              <a:cxn ang="0">
                <a:pos x="163" y="47"/>
              </a:cxn>
              <a:cxn ang="0">
                <a:pos x="217" y="0"/>
              </a:cxn>
              <a:cxn ang="0">
                <a:pos x="54" y="0"/>
              </a:cxn>
              <a:cxn ang="0">
                <a:pos x="0" y="47"/>
              </a:cxn>
              <a:cxn ang="0">
                <a:pos x="163" y="47"/>
              </a:cxn>
            </a:cxnLst>
            <a:rect l="0" t="0" r="r" b="b"/>
            <a:pathLst>
              <a:path w="217" h="47">
                <a:moveTo>
                  <a:pt x="163" y="47"/>
                </a:moveTo>
                <a:lnTo>
                  <a:pt x="217" y="0"/>
                </a:lnTo>
                <a:lnTo>
                  <a:pt x="54" y="0"/>
                </a:lnTo>
                <a:lnTo>
                  <a:pt x="0" y="47"/>
                </a:lnTo>
                <a:lnTo>
                  <a:pt x="163" y="47"/>
                </a:lnTo>
                <a:close/>
              </a:path>
            </a:pathLst>
          </a:custGeom>
          <a:solidFill>
            <a:srgbClr val="B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11" name="Freeform 35"/>
          <p:cNvSpPr>
            <a:spLocks/>
          </p:cNvSpPr>
          <p:nvPr/>
        </p:nvSpPr>
        <p:spPr bwMode="auto">
          <a:xfrm>
            <a:off x="5832475" y="4141788"/>
            <a:ext cx="117475" cy="1144587"/>
          </a:xfrm>
          <a:custGeom>
            <a:avLst/>
            <a:gdLst/>
            <a:ahLst/>
            <a:cxnLst>
              <a:cxn ang="0">
                <a:pos x="0" y="682"/>
              </a:cxn>
              <a:cxn ang="0">
                <a:pos x="0" y="39"/>
              </a:cxn>
              <a:cxn ang="0">
                <a:pos x="54" y="0"/>
              </a:cxn>
              <a:cxn ang="0">
                <a:pos x="54" y="644"/>
              </a:cxn>
              <a:cxn ang="0">
                <a:pos x="0" y="682"/>
              </a:cxn>
            </a:cxnLst>
            <a:rect l="0" t="0" r="r" b="b"/>
            <a:pathLst>
              <a:path w="54" h="682">
                <a:moveTo>
                  <a:pt x="0" y="682"/>
                </a:moveTo>
                <a:lnTo>
                  <a:pt x="0" y="39"/>
                </a:lnTo>
                <a:lnTo>
                  <a:pt x="54" y="0"/>
                </a:lnTo>
                <a:lnTo>
                  <a:pt x="54" y="644"/>
                </a:lnTo>
                <a:lnTo>
                  <a:pt x="0" y="682"/>
                </a:lnTo>
                <a:close/>
              </a:path>
            </a:pathLst>
          </a:custGeom>
          <a:solidFill>
            <a:srgbClr val="1A33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12" name="Rectangle 36"/>
          <p:cNvSpPr>
            <a:spLocks noChangeArrowheads="1"/>
          </p:cNvSpPr>
          <p:nvPr/>
        </p:nvSpPr>
        <p:spPr bwMode="auto">
          <a:xfrm>
            <a:off x="5495925" y="4206875"/>
            <a:ext cx="336550" cy="1079500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13" name="Freeform 37"/>
          <p:cNvSpPr>
            <a:spLocks/>
          </p:cNvSpPr>
          <p:nvPr/>
        </p:nvSpPr>
        <p:spPr bwMode="auto">
          <a:xfrm>
            <a:off x="5495925" y="4141788"/>
            <a:ext cx="454025" cy="65087"/>
          </a:xfrm>
          <a:custGeom>
            <a:avLst/>
            <a:gdLst/>
            <a:ahLst/>
            <a:cxnLst>
              <a:cxn ang="0">
                <a:pos x="155" y="39"/>
              </a:cxn>
              <a:cxn ang="0">
                <a:pos x="209" y="0"/>
              </a:cxn>
              <a:cxn ang="0">
                <a:pos x="54" y="0"/>
              </a:cxn>
              <a:cxn ang="0">
                <a:pos x="0" y="39"/>
              </a:cxn>
              <a:cxn ang="0">
                <a:pos x="155" y="39"/>
              </a:cxn>
            </a:cxnLst>
            <a:rect l="0" t="0" r="r" b="b"/>
            <a:pathLst>
              <a:path w="209" h="39">
                <a:moveTo>
                  <a:pt x="155" y="39"/>
                </a:moveTo>
                <a:lnTo>
                  <a:pt x="209" y="0"/>
                </a:lnTo>
                <a:lnTo>
                  <a:pt x="54" y="0"/>
                </a:lnTo>
                <a:lnTo>
                  <a:pt x="0" y="39"/>
                </a:lnTo>
                <a:lnTo>
                  <a:pt x="155" y="39"/>
                </a:lnTo>
                <a:close/>
              </a:path>
            </a:pathLst>
          </a:custGeom>
          <a:solidFill>
            <a:srgbClr val="264D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14" name="Freeform 38"/>
          <p:cNvSpPr>
            <a:spLocks/>
          </p:cNvSpPr>
          <p:nvPr/>
        </p:nvSpPr>
        <p:spPr bwMode="auto">
          <a:xfrm>
            <a:off x="6708775" y="5130800"/>
            <a:ext cx="117475" cy="155575"/>
          </a:xfrm>
          <a:custGeom>
            <a:avLst/>
            <a:gdLst/>
            <a:ahLst/>
            <a:cxnLst>
              <a:cxn ang="0">
                <a:pos x="0" y="93"/>
              </a:cxn>
              <a:cxn ang="0">
                <a:pos x="0" y="39"/>
              </a:cxn>
              <a:cxn ang="0">
                <a:pos x="54" y="0"/>
              </a:cxn>
              <a:cxn ang="0">
                <a:pos x="54" y="55"/>
              </a:cxn>
              <a:cxn ang="0">
                <a:pos x="0" y="93"/>
              </a:cxn>
            </a:cxnLst>
            <a:rect l="0" t="0" r="r" b="b"/>
            <a:pathLst>
              <a:path w="54" h="93">
                <a:moveTo>
                  <a:pt x="0" y="93"/>
                </a:moveTo>
                <a:lnTo>
                  <a:pt x="0" y="39"/>
                </a:lnTo>
                <a:lnTo>
                  <a:pt x="54" y="0"/>
                </a:lnTo>
                <a:lnTo>
                  <a:pt x="54" y="55"/>
                </a:lnTo>
                <a:lnTo>
                  <a:pt x="0" y="93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15" name="Rectangle 39"/>
          <p:cNvSpPr>
            <a:spLocks noChangeArrowheads="1"/>
          </p:cNvSpPr>
          <p:nvPr/>
        </p:nvSpPr>
        <p:spPr bwMode="auto">
          <a:xfrm>
            <a:off x="6354763" y="5194300"/>
            <a:ext cx="354012" cy="92075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16" name="Freeform 40"/>
          <p:cNvSpPr>
            <a:spLocks/>
          </p:cNvSpPr>
          <p:nvPr/>
        </p:nvSpPr>
        <p:spPr bwMode="auto">
          <a:xfrm>
            <a:off x="6354763" y="5130800"/>
            <a:ext cx="471487" cy="63500"/>
          </a:xfrm>
          <a:custGeom>
            <a:avLst/>
            <a:gdLst/>
            <a:ahLst/>
            <a:cxnLst>
              <a:cxn ang="0">
                <a:pos x="163" y="39"/>
              </a:cxn>
              <a:cxn ang="0">
                <a:pos x="217" y="0"/>
              </a:cxn>
              <a:cxn ang="0">
                <a:pos x="54" y="0"/>
              </a:cxn>
              <a:cxn ang="0">
                <a:pos x="0" y="39"/>
              </a:cxn>
              <a:cxn ang="0">
                <a:pos x="163" y="39"/>
              </a:cxn>
            </a:cxnLst>
            <a:rect l="0" t="0" r="r" b="b"/>
            <a:pathLst>
              <a:path w="217" h="39">
                <a:moveTo>
                  <a:pt x="163" y="39"/>
                </a:moveTo>
                <a:lnTo>
                  <a:pt x="217" y="0"/>
                </a:lnTo>
                <a:lnTo>
                  <a:pt x="54" y="0"/>
                </a:lnTo>
                <a:lnTo>
                  <a:pt x="0" y="39"/>
                </a:lnTo>
                <a:lnTo>
                  <a:pt x="163" y="39"/>
                </a:lnTo>
                <a:close/>
              </a:path>
            </a:pathLst>
          </a:custGeom>
          <a:solidFill>
            <a:srgbClr val="B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17" name="Freeform 41"/>
          <p:cNvSpPr>
            <a:spLocks/>
          </p:cNvSpPr>
          <p:nvPr/>
        </p:nvSpPr>
        <p:spPr bwMode="auto">
          <a:xfrm>
            <a:off x="7064375" y="3582988"/>
            <a:ext cx="115888" cy="1703387"/>
          </a:xfrm>
          <a:custGeom>
            <a:avLst/>
            <a:gdLst/>
            <a:ahLst/>
            <a:cxnLst>
              <a:cxn ang="0">
                <a:pos x="0" y="1015"/>
              </a:cxn>
              <a:cxn ang="0">
                <a:pos x="0" y="38"/>
              </a:cxn>
              <a:cxn ang="0">
                <a:pos x="54" y="0"/>
              </a:cxn>
              <a:cxn ang="0">
                <a:pos x="54" y="977"/>
              </a:cxn>
              <a:cxn ang="0">
                <a:pos x="0" y="1015"/>
              </a:cxn>
            </a:cxnLst>
            <a:rect l="0" t="0" r="r" b="b"/>
            <a:pathLst>
              <a:path w="54" h="1015">
                <a:moveTo>
                  <a:pt x="0" y="1015"/>
                </a:moveTo>
                <a:lnTo>
                  <a:pt x="0" y="38"/>
                </a:lnTo>
                <a:lnTo>
                  <a:pt x="54" y="0"/>
                </a:lnTo>
                <a:lnTo>
                  <a:pt x="54" y="977"/>
                </a:lnTo>
                <a:lnTo>
                  <a:pt x="0" y="1015"/>
                </a:lnTo>
                <a:close/>
              </a:path>
            </a:pathLst>
          </a:custGeom>
          <a:solidFill>
            <a:srgbClr val="1A33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18" name="Rectangle 42"/>
          <p:cNvSpPr>
            <a:spLocks noChangeArrowheads="1"/>
          </p:cNvSpPr>
          <p:nvPr/>
        </p:nvSpPr>
        <p:spPr bwMode="auto">
          <a:xfrm>
            <a:off x="6708775" y="3644900"/>
            <a:ext cx="355600" cy="1641475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19" name="Freeform 43"/>
          <p:cNvSpPr>
            <a:spLocks/>
          </p:cNvSpPr>
          <p:nvPr/>
        </p:nvSpPr>
        <p:spPr bwMode="auto">
          <a:xfrm>
            <a:off x="6708775" y="3582988"/>
            <a:ext cx="471488" cy="61912"/>
          </a:xfrm>
          <a:custGeom>
            <a:avLst/>
            <a:gdLst/>
            <a:ahLst/>
            <a:cxnLst>
              <a:cxn ang="0">
                <a:pos x="163" y="38"/>
              </a:cxn>
              <a:cxn ang="0">
                <a:pos x="217" y="0"/>
              </a:cxn>
              <a:cxn ang="0">
                <a:pos x="54" y="0"/>
              </a:cxn>
              <a:cxn ang="0">
                <a:pos x="0" y="38"/>
              </a:cxn>
              <a:cxn ang="0">
                <a:pos x="163" y="38"/>
              </a:cxn>
            </a:cxnLst>
            <a:rect l="0" t="0" r="r" b="b"/>
            <a:pathLst>
              <a:path w="217" h="38">
                <a:moveTo>
                  <a:pt x="163" y="38"/>
                </a:moveTo>
                <a:lnTo>
                  <a:pt x="217" y="0"/>
                </a:lnTo>
                <a:lnTo>
                  <a:pt x="54" y="0"/>
                </a:lnTo>
                <a:lnTo>
                  <a:pt x="0" y="38"/>
                </a:lnTo>
                <a:lnTo>
                  <a:pt x="163" y="38"/>
                </a:lnTo>
                <a:close/>
              </a:path>
            </a:pathLst>
          </a:custGeom>
          <a:solidFill>
            <a:srgbClr val="264D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20" name="Freeform 44"/>
          <p:cNvSpPr>
            <a:spLocks/>
          </p:cNvSpPr>
          <p:nvPr/>
        </p:nvSpPr>
        <p:spPr bwMode="auto">
          <a:xfrm>
            <a:off x="7923213" y="5156200"/>
            <a:ext cx="115887" cy="130175"/>
          </a:xfrm>
          <a:custGeom>
            <a:avLst/>
            <a:gdLst/>
            <a:ahLst/>
            <a:cxnLst>
              <a:cxn ang="0">
                <a:pos x="0" y="77"/>
              </a:cxn>
              <a:cxn ang="0">
                <a:pos x="0" y="46"/>
              </a:cxn>
              <a:cxn ang="0">
                <a:pos x="54" y="0"/>
              </a:cxn>
              <a:cxn ang="0">
                <a:pos x="54" y="39"/>
              </a:cxn>
              <a:cxn ang="0">
                <a:pos x="0" y="77"/>
              </a:cxn>
            </a:cxnLst>
            <a:rect l="0" t="0" r="r" b="b"/>
            <a:pathLst>
              <a:path w="54" h="77">
                <a:moveTo>
                  <a:pt x="0" y="77"/>
                </a:moveTo>
                <a:lnTo>
                  <a:pt x="0" y="46"/>
                </a:lnTo>
                <a:lnTo>
                  <a:pt x="54" y="0"/>
                </a:lnTo>
                <a:lnTo>
                  <a:pt x="54" y="39"/>
                </a:lnTo>
                <a:lnTo>
                  <a:pt x="0" y="77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21" name="Rectangle 45"/>
          <p:cNvSpPr>
            <a:spLocks noChangeArrowheads="1"/>
          </p:cNvSpPr>
          <p:nvPr/>
        </p:nvSpPr>
        <p:spPr bwMode="auto">
          <a:xfrm>
            <a:off x="7585075" y="5233988"/>
            <a:ext cx="338138" cy="52387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22" name="Freeform 46"/>
          <p:cNvSpPr>
            <a:spLocks/>
          </p:cNvSpPr>
          <p:nvPr/>
        </p:nvSpPr>
        <p:spPr bwMode="auto">
          <a:xfrm>
            <a:off x="7585075" y="5156200"/>
            <a:ext cx="454025" cy="77788"/>
          </a:xfrm>
          <a:custGeom>
            <a:avLst/>
            <a:gdLst/>
            <a:ahLst/>
            <a:cxnLst>
              <a:cxn ang="0">
                <a:pos x="155" y="46"/>
              </a:cxn>
              <a:cxn ang="0">
                <a:pos x="209" y="0"/>
              </a:cxn>
              <a:cxn ang="0">
                <a:pos x="54" y="0"/>
              </a:cxn>
              <a:cxn ang="0">
                <a:pos x="0" y="46"/>
              </a:cxn>
              <a:cxn ang="0">
                <a:pos x="155" y="46"/>
              </a:cxn>
            </a:cxnLst>
            <a:rect l="0" t="0" r="r" b="b"/>
            <a:pathLst>
              <a:path w="209" h="46">
                <a:moveTo>
                  <a:pt x="155" y="46"/>
                </a:moveTo>
                <a:lnTo>
                  <a:pt x="209" y="0"/>
                </a:lnTo>
                <a:lnTo>
                  <a:pt x="54" y="0"/>
                </a:lnTo>
                <a:lnTo>
                  <a:pt x="0" y="46"/>
                </a:lnTo>
                <a:lnTo>
                  <a:pt x="155" y="46"/>
                </a:lnTo>
                <a:close/>
              </a:path>
            </a:pathLst>
          </a:custGeom>
          <a:solidFill>
            <a:srgbClr val="B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23" name="Freeform 47"/>
          <p:cNvSpPr>
            <a:spLocks/>
          </p:cNvSpPr>
          <p:nvPr/>
        </p:nvSpPr>
        <p:spPr bwMode="auto">
          <a:xfrm>
            <a:off x="8277225" y="990600"/>
            <a:ext cx="117475" cy="4295775"/>
          </a:xfrm>
          <a:custGeom>
            <a:avLst/>
            <a:gdLst/>
            <a:ahLst/>
            <a:cxnLst>
              <a:cxn ang="0">
                <a:pos x="0" y="2559"/>
              </a:cxn>
              <a:cxn ang="0">
                <a:pos x="0" y="39"/>
              </a:cxn>
              <a:cxn ang="0">
                <a:pos x="54" y="0"/>
              </a:cxn>
              <a:cxn ang="0">
                <a:pos x="54" y="2521"/>
              </a:cxn>
              <a:cxn ang="0">
                <a:pos x="0" y="2559"/>
              </a:cxn>
            </a:cxnLst>
            <a:rect l="0" t="0" r="r" b="b"/>
            <a:pathLst>
              <a:path w="54" h="2559">
                <a:moveTo>
                  <a:pt x="0" y="2559"/>
                </a:moveTo>
                <a:lnTo>
                  <a:pt x="0" y="39"/>
                </a:lnTo>
                <a:lnTo>
                  <a:pt x="54" y="0"/>
                </a:lnTo>
                <a:lnTo>
                  <a:pt x="54" y="2521"/>
                </a:lnTo>
                <a:lnTo>
                  <a:pt x="0" y="2559"/>
                </a:lnTo>
                <a:close/>
              </a:path>
            </a:pathLst>
          </a:custGeom>
          <a:solidFill>
            <a:srgbClr val="1A33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24" name="Rectangle 48"/>
          <p:cNvSpPr>
            <a:spLocks noChangeArrowheads="1"/>
          </p:cNvSpPr>
          <p:nvPr/>
        </p:nvSpPr>
        <p:spPr bwMode="auto">
          <a:xfrm>
            <a:off x="7923213" y="1055688"/>
            <a:ext cx="354012" cy="4230687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25" name="Freeform 49"/>
          <p:cNvSpPr>
            <a:spLocks/>
          </p:cNvSpPr>
          <p:nvPr/>
        </p:nvSpPr>
        <p:spPr bwMode="auto">
          <a:xfrm>
            <a:off x="7923213" y="990600"/>
            <a:ext cx="471487" cy="65088"/>
          </a:xfrm>
          <a:custGeom>
            <a:avLst/>
            <a:gdLst/>
            <a:ahLst/>
            <a:cxnLst>
              <a:cxn ang="0">
                <a:pos x="163" y="39"/>
              </a:cxn>
              <a:cxn ang="0">
                <a:pos x="217" y="0"/>
              </a:cxn>
              <a:cxn ang="0">
                <a:pos x="54" y="0"/>
              </a:cxn>
              <a:cxn ang="0">
                <a:pos x="0" y="39"/>
              </a:cxn>
              <a:cxn ang="0">
                <a:pos x="163" y="39"/>
              </a:cxn>
            </a:cxnLst>
            <a:rect l="0" t="0" r="r" b="b"/>
            <a:pathLst>
              <a:path w="217" h="39">
                <a:moveTo>
                  <a:pt x="163" y="39"/>
                </a:moveTo>
                <a:lnTo>
                  <a:pt x="217" y="0"/>
                </a:lnTo>
                <a:lnTo>
                  <a:pt x="54" y="0"/>
                </a:lnTo>
                <a:lnTo>
                  <a:pt x="0" y="39"/>
                </a:lnTo>
                <a:lnTo>
                  <a:pt x="163" y="39"/>
                </a:lnTo>
                <a:close/>
              </a:path>
            </a:pathLst>
          </a:custGeom>
          <a:solidFill>
            <a:srgbClr val="264D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26" name="Line 50"/>
          <p:cNvSpPr>
            <a:spLocks noChangeShapeType="1"/>
          </p:cNvSpPr>
          <p:nvPr/>
        </p:nvSpPr>
        <p:spPr bwMode="auto">
          <a:xfrm flipV="1">
            <a:off x="1127125" y="1106488"/>
            <a:ext cx="3175" cy="42465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27" name="Line 51"/>
          <p:cNvSpPr>
            <a:spLocks noChangeShapeType="1"/>
          </p:cNvSpPr>
          <p:nvPr/>
        </p:nvSpPr>
        <p:spPr bwMode="auto">
          <a:xfrm flipH="1">
            <a:off x="1042988" y="5353050"/>
            <a:ext cx="841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28" name="Line 52"/>
          <p:cNvSpPr>
            <a:spLocks noChangeShapeType="1"/>
          </p:cNvSpPr>
          <p:nvPr/>
        </p:nvSpPr>
        <p:spPr bwMode="auto">
          <a:xfrm flipH="1">
            <a:off x="1042988" y="1106488"/>
            <a:ext cx="84137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29" name="Line 53"/>
          <p:cNvSpPr>
            <a:spLocks noChangeShapeType="1"/>
          </p:cNvSpPr>
          <p:nvPr/>
        </p:nvSpPr>
        <p:spPr bwMode="auto">
          <a:xfrm>
            <a:off x="1127125" y="5353050"/>
            <a:ext cx="73199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30" name="Line 54"/>
          <p:cNvSpPr>
            <a:spLocks noChangeShapeType="1"/>
          </p:cNvSpPr>
          <p:nvPr/>
        </p:nvSpPr>
        <p:spPr bwMode="auto">
          <a:xfrm>
            <a:off x="1127125" y="5353050"/>
            <a:ext cx="3175" cy="635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31" name="Rectangle 55"/>
          <p:cNvSpPr>
            <a:spLocks noChangeArrowheads="1"/>
          </p:cNvSpPr>
          <p:nvPr/>
        </p:nvSpPr>
        <p:spPr bwMode="auto">
          <a:xfrm>
            <a:off x="1244600" y="5456238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Processor</a:t>
            </a:r>
            <a:endParaRPr lang="en-US" sz="2000"/>
          </a:p>
        </p:txBody>
      </p:sp>
      <p:sp>
        <p:nvSpPr>
          <p:cNvPr id="357432" name="Rectangle 56"/>
          <p:cNvSpPr>
            <a:spLocks noChangeArrowheads="1"/>
          </p:cNvSpPr>
          <p:nvPr/>
        </p:nvSpPr>
        <p:spPr bwMode="auto">
          <a:xfrm>
            <a:off x="2744788" y="5456238"/>
            <a:ext cx="523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DSP</a:t>
            </a:r>
            <a:endParaRPr lang="en-US" sz="2000"/>
          </a:p>
        </p:txBody>
      </p:sp>
      <p:sp>
        <p:nvSpPr>
          <p:cNvPr id="357433" name="Rectangle 57"/>
          <p:cNvSpPr>
            <a:spLocks noChangeArrowheads="1"/>
          </p:cNvSpPr>
          <p:nvPr/>
        </p:nvSpPr>
        <p:spPr bwMode="auto">
          <a:xfrm>
            <a:off x="3876675" y="5456238"/>
            <a:ext cx="692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FPGA</a:t>
            </a:r>
            <a:endParaRPr lang="en-US" sz="2000"/>
          </a:p>
        </p:txBody>
      </p:sp>
      <p:sp>
        <p:nvSpPr>
          <p:cNvPr id="357434" name="Rectangle 58"/>
          <p:cNvSpPr>
            <a:spLocks noChangeArrowheads="1"/>
          </p:cNvSpPr>
          <p:nvPr/>
        </p:nvSpPr>
        <p:spPr bwMode="auto">
          <a:xfrm>
            <a:off x="5219700" y="5407025"/>
            <a:ext cx="731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Struct.</a:t>
            </a:r>
            <a:endParaRPr lang="en-US" sz="2000"/>
          </a:p>
        </p:txBody>
      </p:sp>
      <p:sp>
        <p:nvSpPr>
          <p:cNvPr id="357435" name="Rectangle 59"/>
          <p:cNvSpPr>
            <a:spLocks noChangeArrowheads="1"/>
          </p:cNvSpPr>
          <p:nvPr/>
        </p:nvSpPr>
        <p:spPr bwMode="auto">
          <a:xfrm>
            <a:off x="5292725" y="5689600"/>
            <a:ext cx="59372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ASIC</a:t>
            </a:r>
            <a:endParaRPr lang="en-US" sz="2000"/>
          </a:p>
        </p:txBody>
      </p:sp>
      <p:sp>
        <p:nvSpPr>
          <p:cNvPr id="357436" name="Rectangle 60"/>
          <p:cNvSpPr>
            <a:spLocks noChangeArrowheads="1"/>
          </p:cNvSpPr>
          <p:nvPr/>
        </p:nvSpPr>
        <p:spPr bwMode="auto">
          <a:xfrm>
            <a:off x="6300788" y="5407025"/>
            <a:ext cx="960437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Std. Cell</a:t>
            </a:r>
            <a:endParaRPr lang="en-US" sz="2000"/>
          </a:p>
        </p:txBody>
      </p:sp>
      <p:sp>
        <p:nvSpPr>
          <p:cNvPr id="357437" name="Rectangle 61"/>
          <p:cNvSpPr>
            <a:spLocks noChangeArrowheads="1"/>
          </p:cNvSpPr>
          <p:nvPr/>
        </p:nvSpPr>
        <p:spPr bwMode="auto">
          <a:xfrm>
            <a:off x="7812088" y="5407025"/>
            <a:ext cx="411162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Full</a:t>
            </a:r>
            <a:endParaRPr lang="en-US" sz="2000"/>
          </a:p>
        </p:txBody>
      </p:sp>
      <p:sp>
        <p:nvSpPr>
          <p:cNvPr id="357438" name="Rectangle 62"/>
          <p:cNvSpPr>
            <a:spLocks noChangeArrowheads="1"/>
          </p:cNvSpPr>
          <p:nvPr/>
        </p:nvSpPr>
        <p:spPr bwMode="auto">
          <a:xfrm>
            <a:off x="7596188" y="5688013"/>
            <a:ext cx="87471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Custom</a:t>
            </a:r>
            <a:endParaRPr lang="en-US" sz="2000"/>
          </a:p>
        </p:txBody>
      </p:sp>
      <p:sp>
        <p:nvSpPr>
          <p:cNvPr id="357439" name="Rectangle 63"/>
          <p:cNvSpPr>
            <a:spLocks noChangeArrowheads="1"/>
          </p:cNvSpPr>
          <p:nvPr/>
        </p:nvSpPr>
        <p:spPr bwMode="auto">
          <a:xfrm>
            <a:off x="2339975" y="2292350"/>
            <a:ext cx="4137025" cy="7874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u="sng"/>
          </a:p>
        </p:txBody>
      </p:sp>
      <p:sp>
        <p:nvSpPr>
          <p:cNvPr id="357440" name="Rectangle 64"/>
          <p:cNvSpPr>
            <a:spLocks noChangeArrowheads="1"/>
          </p:cNvSpPr>
          <p:nvPr/>
        </p:nvSpPr>
        <p:spPr bwMode="auto">
          <a:xfrm>
            <a:off x="2619375" y="2397125"/>
            <a:ext cx="223838" cy="1730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41" name="Rectangle 65"/>
          <p:cNvSpPr>
            <a:spLocks noChangeArrowheads="1"/>
          </p:cNvSpPr>
          <p:nvPr/>
        </p:nvSpPr>
        <p:spPr bwMode="auto">
          <a:xfrm>
            <a:off x="2941638" y="2332038"/>
            <a:ext cx="2566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Power &amp; System Cost*</a:t>
            </a:r>
            <a:endParaRPr lang="en-US" sz="2000"/>
          </a:p>
        </p:txBody>
      </p:sp>
      <p:sp>
        <p:nvSpPr>
          <p:cNvPr id="357442" name="Rectangle 66"/>
          <p:cNvSpPr>
            <a:spLocks noChangeArrowheads="1"/>
          </p:cNvSpPr>
          <p:nvPr/>
        </p:nvSpPr>
        <p:spPr bwMode="auto">
          <a:xfrm>
            <a:off x="2619375" y="2724150"/>
            <a:ext cx="223838" cy="173038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443" name="Rectangle 67"/>
          <p:cNvSpPr>
            <a:spLocks noChangeArrowheads="1"/>
          </p:cNvSpPr>
          <p:nvPr/>
        </p:nvSpPr>
        <p:spPr bwMode="auto">
          <a:xfrm>
            <a:off x="2941638" y="2659063"/>
            <a:ext cx="3359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Development Difficulty &amp; Cost</a:t>
            </a:r>
            <a:endParaRPr lang="en-US" sz="2000"/>
          </a:p>
        </p:txBody>
      </p:sp>
      <p:sp>
        <p:nvSpPr>
          <p:cNvPr id="357444" name="Text Box 68"/>
          <p:cNvSpPr txBox="1">
            <a:spLocks noChangeArrowheads="1"/>
          </p:cNvSpPr>
          <p:nvPr/>
        </p:nvSpPr>
        <p:spPr bwMode="auto">
          <a:xfrm>
            <a:off x="1981200" y="6053138"/>
            <a:ext cx="495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*For applications with significant parallelism</a:t>
            </a:r>
          </a:p>
        </p:txBody>
      </p:sp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8001000" y="6581001"/>
            <a:ext cx="11477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</a:t>
            </a:r>
            <a:r>
              <a:rPr lang="en-US" sz="1200" dirty="0" err="1" smtClean="0">
                <a:solidFill>
                  <a:srgbClr val="000000"/>
                </a:solidFill>
              </a:rPr>
              <a:t>Altera</a:t>
            </a:r>
            <a:r>
              <a:rPr lang="en-US" sz="1200" dirty="0" err="1" smtClean="0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Many Implementation Choices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25600"/>
            <a:ext cx="8686800" cy="4241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Microprocessors/controllers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ASIP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DSP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Graphics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Network processors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Crypto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FPGA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ASIC</a:t>
            </a:r>
            <a:endParaRPr lang="en-US" sz="2800" dirty="0"/>
          </a:p>
        </p:txBody>
      </p:sp>
      <p:sp>
        <p:nvSpPr>
          <p:cNvPr id="105476" name="Text Box 7"/>
          <p:cNvSpPr txBox="1">
            <a:spLocks noChangeArrowheads="1"/>
          </p:cNvSpPr>
          <p:nvPr/>
        </p:nvSpPr>
        <p:spPr bwMode="auto">
          <a:xfrm>
            <a:off x="4637088" y="1143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en-US" sz="2400">
                <a:solidFill>
                  <a:srgbClr val="FF0000"/>
                </a:solidFill>
                <a:latin typeface="Arial" charset="0"/>
              </a:rPr>
              <a:t>Speed</a:t>
            </a:r>
          </a:p>
        </p:txBody>
      </p:sp>
      <p:sp>
        <p:nvSpPr>
          <p:cNvPr id="105477" name="Text Box 8"/>
          <p:cNvSpPr txBox="1">
            <a:spLocks noChangeArrowheads="1"/>
          </p:cNvSpPr>
          <p:nvPr/>
        </p:nvSpPr>
        <p:spPr bwMode="auto">
          <a:xfrm>
            <a:off x="5867400" y="1143000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en-US" sz="2400">
                <a:solidFill>
                  <a:srgbClr val="FF0000"/>
                </a:solidFill>
                <a:latin typeface="Arial" charset="0"/>
              </a:rPr>
              <a:t>Power</a:t>
            </a:r>
          </a:p>
        </p:txBody>
      </p:sp>
      <p:sp>
        <p:nvSpPr>
          <p:cNvPr id="105478" name="Line 4"/>
          <p:cNvSpPr>
            <a:spLocks noChangeShapeType="1"/>
          </p:cNvSpPr>
          <p:nvPr/>
        </p:nvSpPr>
        <p:spPr bwMode="auto">
          <a:xfrm>
            <a:off x="5170488" y="1751013"/>
            <a:ext cx="0" cy="381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9" name="Line 5"/>
          <p:cNvSpPr>
            <a:spLocks noChangeShapeType="1"/>
          </p:cNvSpPr>
          <p:nvPr/>
        </p:nvSpPr>
        <p:spPr bwMode="auto">
          <a:xfrm>
            <a:off x="6465888" y="1751013"/>
            <a:ext cx="0" cy="381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0" name="Line 6"/>
          <p:cNvSpPr>
            <a:spLocks noChangeShapeType="1"/>
          </p:cNvSpPr>
          <p:nvPr/>
        </p:nvSpPr>
        <p:spPr bwMode="auto">
          <a:xfrm>
            <a:off x="7685088" y="1751013"/>
            <a:ext cx="0" cy="381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8382000" y="1751013"/>
            <a:ext cx="0" cy="381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7620000" y="11430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en-US" sz="2400">
                <a:solidFill>
                  <a:srgbClr val="FF0000"/>
                </a:solidFill>
                <a:latin typeface="Arial" charset="0"/>
              </a:rPr>
              <a:t>Cost</a:t>
            </a:r>
          </a:p>
        </p:txBody>
      </p:sp>
      <p:sp>
        <p:nvSpPr>
          <p:cNvPr id="105483" name="Text Box 12"/>
          <p:cNvSpPr txBox="1">
            <a:spLocks noChangeArrowheads="1"/>
          </p:cNvSpPr>
          <p:nvPr/>
        </p:nvSpPr>
        <p:spPr bwMode="auto">
          <a:xfrm>
            <a:off x="7258050" y="5743575"/>
            <a:ext cx="1428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sz="1600" dirty="0">
                <a:solidFill>
                  <a:srgbClr val="FF0000"/>
                </a:solidFill>
                <a:latin typeface="Arial" charset="0"/>
              </a:rPr>
              <a:t>High        Low</a:t>
            </a:r>
            <a:br>
              <a:rPr kumimoji="1" lang="en-US" sz="1600" dirty="0">
                <a:solidFill>
                  <a:srgbClr val="FF0000"/>
                </a:solidFill>
                <a:latin typeface="Arial" charset="0"/>
              </a:rPr>
            </a:br>
            <a:r>
              <a:rPr kumimoji="1" lang="en-US" sz="1600" dirty="0">
                <a:solidFill>
                  <a:srgbClr val="FF0000"/>
                </a:solidFill>
                <a:latin typeface="Arial" charset="0"/>
              </a:rPr>
              <a:t>      Volume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Embedded System Design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295400"/>
            <a:ext cx="8459787" cy="4114800"/>
          </a:xfrm>
        </p:spPr>
        <p:txBody>
          <a:bodyPr/>
          <a:lstStyle/>
          <a:p>
            <a:pPr eaLnBrk="1" hangingPunct="1"/>
            <a:r>
              <a:rPr lang="en-US"/>
              <a:t>CAD tools take care of hardware fairly well</a:t>
            </a:r>
          </a:p>
          <a:p>
            <a:pPr lvl="1" eaLnBrk="1" hangingPunct="1"/>
            <a:r>
              <a:rPr lang="en-US"/>
              <a:t>Although a productivity gap emerging</a:t>
            </a:r>
          </a:p>
          <a:p>
            <a:pPr eaLnBrk="1" hangingPunct="1"/>
            <a:r>
              <a:rPr lang="en-US"/>
              <a:t>But, software is a different story…</a:t>
            </a:r>
          </a:p>
          <a:p>
            <a:pPr lvl="1" eaLnBrk="1" hangingPunct="1"/>
            <a:r>
              <a:rPr lang="en-US"/>
              <a:t>HLLs such as C help, but can’t cope with complexity and performance constraints</a:t>
            </a:r>
          </a:p>
          <a:p>
            <a:pPr algn="ctr" eaLnBrk="1" hangingPunct="1">
              <a:buFont typeface="Wingdings" charset="2"/>
              <a:buNone/>
            </a:pPr>
            <a:endParaRPr lang="en-US" sz="2800" i="1">
              <a:solidFill>
                <a:srgbClr val="FF0000"/>
              </a:solidFill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sz="2800" i="1">
                <a:solidFill>
                  <a:srgbClr val="FF0000"/>
                </a:solidFill>
              </a:rPr>
              <a:t>Holy Grail for Tools People: H/W-like synthesis &amp; verification from a behavior description of the whole system at a high level of abstraction using formal computation models</a:t>
            </a:r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Productivity Gap in Hardware Design</a:t>
            </a:r>
          </a:p>
        </p:txBody>
      </p:sp>
      <p:sp>
        <p:nvSpPr>
          <p:cNvPr id="113667" name="Text Box 7"/>
          <p:cNvSpPr txBox="1">
            <a:spLocks noChangeArrowheads="1"/>
          </p:cNvSpPr>
          <p:nvPr/>
        </p:nvSpPr>
        <p:spPr bwMode="auto">
          <a:xfrm>
            <a:off x="990600" y="6019800"/>
            <a:ext cx="74485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b="1">
                <a:solidFill>
                  <a:srgbClr val="FF0000"/>
                </a:solidFill>
                <a:latin typeface="Arial" charset="0"/>
              </a:rPr>
              <a:t>A growing gap between design complexity and design productivity</a:t>
            </a:r>
            <a:endParaRPr kumimoji="1" 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3668" name="Text Box 8"/>
          <p:cNvSpPr txBox="1">
            <a:spLocks noChangeArrowheads="1"/>
          </p:cNvSpPr>
          <p:nvPr/>
        </p:nvSpPr>
        <p:spPr bwMode="auto">
          <a:xfrm>
            <a:off x="6453314" y="6581001"/>
            <a:ext cx="2690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</a:rPr>
              <a:t>Source: Alberto </a:t>
            </a:r>
            <a:r>
              <a:rPr lang="en-US" sz="1200" dirty="0" err="1">
                <a:solidFill>
                  <a:srgbClr val="000000"/>
                </a:solidFill>
              </a:rPr>
              <a:t>Sangiovanni-Vincentelli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113669" name="Picture 9" descr="untitled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54138" y="1147763"/>
            <a:ext cx="6435725" cy="48275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Situation Worse in S/W</a:t>
            </a:r>
          </a:p>
        </p:txBody>
      </p:sp>
      <p:graphicFrame>
        <p:nvGraphicFramePr>
          <p:cNvPr id="115714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1095375" y="1824038"/>
          <a:ext cx="6753225" cy="4068762"/>
        </p:xfrm>
        <a:graphic>
          <a:graphicData uri="http://schemas.openxmlformats.org/presentationml/2006/ole">
            <p:oleObj spid="_x0000_s406530" name="Chart" r:id="rId4" imgW="8026400" imgH="4838700" progId="MSGraph.Chart.8">
              <p:embed followColorScheme="full"/>
            </p:oleObj>
          </a:graphicData>
        </a:graphic>
      </p:graphicFrame>
      <p:sp>
        <p:nvSpPr>
          <p:cNvPr id="115716" name="Rectangle 5"/>
          <p:cNvSpPr>
            <a:spLocks noChangeArrowheads="1"/>
          </p:cNvSpPr>
          <p:nvPr/>
        </p:nvSpPr>
        <p:spPr bwMode="auto">
          <a:xfrm>
            <a:off x="2185988" y="1447800"/>
            <a:ext cx="45513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kumimoji="1" lang="en-US" sz="2400" b="1">
                <a:solidFill>
                  <a:srgbClr val="FF0000"/>
                </a:solidFill>
                <a:latin typeface="Arial" charset="0"/>
              </a:rPr>
              <a:t>DoD Embedded System Costs</a:t>
            </a:r>
          </a:p>
        </p:txBody>
      </p:sp>
      <p:sp>
        <p:nvSpPr>
          <p:cNvPr id="115717" name="Rectangle 6"/>
          <p:cNvSpPr>
            <a:spLocks noChangeArrowheads="1"/>
          </p:cNvSpPr>
          <p:nvPr/>
        </p:nvSpPr>
        <p:spPr bwMode="auto">
          <a:xfrm rot="-5400000">
            <a:off x="-251619" y="3420269"/>
            <a:ext cx="19796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kumimoji="1" lang="en-US" sz="2400">
                <a:solidFill>
                  <a:schemeClr val="bg2"/>
                </a:solidFill>
                <a:latin typeface="Arial" charset="0"/>
              </a:rPr>
              <a:t>Billion $/Year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b="0"/>
              <a:t>Embedded System Design from a Design Technology Perspective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371600"/>
            <a:ext cx="5181600" cy="4648200"/>
          </a:xfrm>
        </p:spPr>
        <p:txBody>
          <a:bodyPr/>
          <a:lstStyle/>
          <a:p>
            <a:pPr eaLnBrk="1" hangingPunct="1"/>
            <a:r>
              <a:rPr lang="en-US" sz="2800"/>
              <a:t>Intertwined subtasks</a:t>
            </a:r>
          </a:p>
          <a:p>
            <a:pPr lvl="1" eaLnBrk="1" hangingPunct="1"/>
            <a:r>
              <a:rPr lang="en-US" sz="2400"/>
              <a:t>Specification/modeling</a:t>
            </a:r>
          </a:p>
          <a:p>
            <a:pPr lvl="1" eaLnBrk="1" hangingPunct="1"/>
            <a:r>
              <a:rPr lang="en-US" sz="2400"/>
              <a:t>H/W &amp; S/W partitioning</a:t>
            </a:r>
          </a:p>
          <a:p>
            <a:pPr lvl="1" eaLnBrk="1" hangingPunct="1"/>
            <a:r>
              <a:rPr lang="en-US" sz="2400"/>
              <a:t>Scheduling &amp; resource allocations</a:t>
            </a:r>
          </a:p>
          <a:p>
            <a:pPr lvl="1" eaLnBrk="1" hangingPunct="1"/>
            <a:r>
              <a:rPr lang="en-US" sz="2400"/>
              <a:t>H/W &amp; S/W implementation</a:t>
            </a:r>
          </a:p>
          <a:p>
            <a:pPr lvl="1" eaLnBrk="1" hangingPunct="1"/>
            <a:r>
              <a:rPr lang="en-US" sz="2400"/>
              <a:t>Verification &amp; debugging</a:t>
            </a:r>
          </a:p>
          <a:p>
            <a:pPr lvl="2" eaLnBrk="1" hangingPunct="1"/>
            <a:endParaRPr lang="en-US" sz="2000"/>
          </a:p>
          <a:p>
            <a:pPr eaLnBrk="1" hangingPunct="1"/>
            <a:r>
              <a:rPr lang="en-US" sz="2800"/>
              <a:t>Crucial is the co-design and joint optimization of hardware and software</a:t>
            </a:r>
          </a:p>
        </p:txBody>
      </p:sp>
      <p:pic>
        <p:nvPicPr>
          <p:cNvPr id="1177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71600"/>
            <a:ext cx="2982913" cy="487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4250"/>
          </a:xfrm>
        </p:spPr>
        <p:txBody>
          <a:bodyPr anchor="ctr"/>
          <a:lstStyle/>
          <a:p>
            <a:r>
              <a:rPr lang="en-US" dirty="0" smtClean="0"/>
              <a:t>Microcontroller Features</a:t>
            </a:r>
            <a:endParaRPr lang="en-US" dirty="0"/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Processor speed: Fundamental measure of processing rate of device</a:t>
            </a:r>
          </a:p>
          <a:p>
            <a:pPr lvl="1"/>
            <a:r>
              <a:rPr lang="en-US"/>
              <a:t>Value of interest is in MIPS, not MHz</a:t>
            </a:r>
          </a:p>
          <a:p>
            <a:r>
              <a:rPr lang="en-US"/>
              <a:t>Supply voltage/current: Measure of the amount of power required to run the device</a:t>
            </a:r>
          </a:p>
          <a:p>
            <a:pPr lvl="1"/>
            <a:r>
              <a:rPr lang="en-US"/>
              <a:t>Multiple modes (sleep, idle, etc)</a:t>
            </a:r>
          </a:p>
          <a:p>
            <a:r>
              <a:rPr lang="en-US"/>
              <a:t>It is possible to adjust the voltage and frequency of some devices in real time, thereby trading off speed and power usage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/>
              <a:t>On-going Paradigm Shift in Embedded System Design</a:t>
            </a:r>
          </a:p>
        </p:txBody>
      </p:sp>
      <p:pic>
        <p:nvPicPr>
          <p:cNvPr id="12185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0963" y="1371600"/>
            <a:ext cx="5253037" cy="2479675"/>
          </a:xfrm>
          <a:noFill/>
        </p:spPr>
      </p:pic>
      <p:sp>
        <p:nvSpPr>
          <p:cNvPr id="121860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219200"/>
            <a:ext cx="38862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/>
              <a:t>Change in business model due to SoCs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Currently many IC companies have a chance to sell devices for a single board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In future, a single vendor will create a System-on-Chip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But, how will it have knowledge of all the domains?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Component-based design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Components encapsulate the intellectual property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Platforms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Integrated HW/SW/IP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Application focus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Rapid low-cost customization</a:t>
            </a:r>
          </a:p>
          <a:p>
            <a:pPr lvl="1" eaLnBrk="1" hangingPunct="1">
              <a:lnSpc>
                <a:spcPct val="90000"/>
              </a:lnSpc>
            </a:pPr>
            <a:endParaRPr lang="en-US" sz="1800"/>
          </a:p>
          <a:p>
            <a:pPr lvl="1" eaLnBrk="1" hangingPunct="1">
              <a:lnSpc>
                <a:spcPct val="90000"/>
              </a:lnSpc>
            </a:pPr>
            <a:endParaRPr lang="en-US" sz="1800"/>
          </a:p>
          <a:p>
            <a:pPr lvl="1" eaLnBrk="1" hangingPunct="1">
              <a:lnSpc>
                <a:spcPct val="90000"/>
              </a:lnSpc>
            </a:pPr>
            <a:endParaRPr lang="en-US" sz="1800"/>
          </a:p>
        </p:txBody>
      </p:sp>
      <p:pic>
        <p:nvPicPr>
          <p:cNvPr id="121861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04800" y="4038600"/>
            <a:ext cx="4800600" cy="1984375"/>
          </a:xfr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Complexity and Heterogeneity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5640388"/>
            <a:ext cx="8226425" cy="9890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Heterogeneity within H/W &amp; S/W parts as well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/>
              <a:t>S/W: control oriented, DSP oriented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/>
              <a:t>H/W: ASICs, COTS ICs</a:t>
            </a:r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 flipH="1">
            <a:off x="3432175" y="2324100"/>
            <a:ext cx="0" cy="14430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 flipV="1">
            <a:off x="882650" y="3487738"/>
            <a:ext cx="74660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2633663" y="2547938"/>
            <a:ext cx="1693862" cy="547687"/>
          </a:xfrm>
          <a:prstGeom prst="rect">
            <a:avLst/>
          </a:prstGeom>
          <a:solidFill>
            <a:srgbClr val="00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  <a:sym typeface="Symbol" charset="2"/>
              </a:rPr>
              <a:t></a:t>
            </a:r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controller</a:t>
            </a:r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2617788" y="1776413"/>
            <a:ext cx="1693862" cy="547687"/>
          </a:xfrm>
          <a:prstGeom prst="rect">
            <a:avLst/>
          </a:prstGeom>
          <a:solidFill>
            <a:srgbClr val="00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control panel</a:t>
            </a:r>
          </a:p>
        </p:txBody>
      </p:sp>
      <p:sp>
        <p:nvSpPr>
          <p:cNvPr id="95240" name="AutoShape 8"/>
          <p:cNvSpPr>
            <a:spLocks noChangeArrowheads="1"/>
          </p:cNvSpPr>
          <p:nvPr/>
        </p:nvSpPr>
        <p:spPr bwMode="auto">
          <a:xfrm>
            <a:off x="4735513" y="2325688"/>
            <a:ext cx="1106487" cy="895350"/>
          </a:xfrm>
          <a:prstGeom prst="flowChartDocument">
            <a:avLst/>
          </a:prstGeom>
          <a:solidFill>
            <a:srgbClr val="FF99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Real-time</a:t>
            </a:r>
          </a:p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OS</a:t>
            </a:r>
          </a:p>
        </p:txBody>
      </p:sp>
      <p:sp>
        <p:nvSpPr>
          <p:cNvPr id="95241" name="AutoShape 9"/>
          <p:cNvSpPr>
            <a:spLocks noChangeArrowheads="1"/>
          </p:cNvSpPr>
          <p:nvPr/>
        </p:nvSpPr>
        <p:spPr bwMode="auto">
          <a:xfrm>
            <a:off x="6219825" y="1708150"/>
            <a:ext cx="1260475" cy="741363"/>
          </a:xfrm>
          <a:prstGeom prst="flowChartDocument">
            <a:avLst/>
          </a:prstGeom>
          <a:solidFill>
            <a:srgbClr val="FF99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controller</a:t>
            </a:r>
          </a:p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processes</a:t>
            </a:r>
          </a:p>
        </p:txBody>
      </p:sp>
      <p:sp>
        <p:nvSpPr>
          <p:cNvPr id="95242" name="AutoShape 10"/>
          <p:cNvSpPr>
            <a:spLocks noChangeArrowheads="1"/>
          </p:cNvSpPr>
          <p:nvPr/>
        </p:nvSpPr>
        <p:spPr bwMode="auto">
          <a:xfrm>
            <a:off x="6203950" y="2546350"/>
            <a:ext cx="1260475" cy="741363"/>
          </a:xfrm>
          <a:prstGeom prst="flowChartDocument">
            <a:avLst/>
          </a:prstGeom>
          <a:solidFill>
            <a:srgbClr val="FF99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UI</a:t>
            </a:r>
          </a:p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processes</a:t>
            </a:r>
          </a:p>
        </p:txBody>
      </p:sp>
      <p:sp>
        <p:nvSpPr>
          <p:cNvPr id="95243" name="Rectangle 11"/>
          <p:cNvSpPr>
            <a:spLocks noChangeArrowheads="1"/>
          </p:cNvSpPr>
          <p:nvPr/>
        </p:nvSpPr>
        <p:spPr bwMode="auto">
          <a:xfrm>
            <a:off x="1020763" y="2420938"/>
            <a:ext cx="1231900" cy="687387"/>
          </a:xfrm>
          <a:prstGeom prst="rect">
            <a:avLst/>
          </a:prstGeom>
          <a:solidFill>
            <a:srgbClr val="00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ASIC</a:t>
            </a:r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2716213" y="3751263"/>
            <a:ext cx="1693862" cy="757237"/>
          </a:xfrm>
          <a:prstGeom prst="rect">
            <a:avLst/>
          </a:prstGeom>
          <a:solidFill>
            <a:srgbClr val="00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Programmable</a:t>
            </a:r>
          </a:p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DSP</a:t>
            </a:r>
          </a:p>
        </p:txBody>
      </p:sp>
      <p:sp>
        <p:nvSpPr>
          <p:cNvPr id="95245" name="Rectangle 13"/>
          <p:cNvSpPr>
            <a:spLocks noChangeArrowheads="1"/>
          </p:cNvSpPr>
          <p:nvPr/>
        </p:nvSpPr>
        <p:spPr bwMode="auto">
          <a:xfrm>
            <a:off x="4843463" y="3763963"/>
            <a:ext cx="1693862" cy="757237"/>
          </a:xfrm>
          <a:prstGeom prst="rect">
            <a:avLst/>
          </a:prstGeom>
          <a:solidFill>
            <a:srgbClr val="00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Programmable</a:t>
            </a:r>
          </a:p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DSP</a:t>
            </a:r>
          </a:p>
        </p:txBody>
      </p:sp>
      <p:sp>
        <p:nvSpPr>
          <p:cNvPr id="95246" name="AutoShape 14"/>
          <p:cNvSpPr>
            <a:spLocks noChangeArrowheads="1"/>
          </p:cNvSpPr>
          <p:nvPr/>
        </p:nvSpPr>
        <p:spPr bwMode="auto">
          <a:xfrm>
            <a:off x="1008063" y="3738563"/>
            <a:ext cx="1106487" cy="1020762"/>
          </a:xfrm>
          <a:prstGeom prst="flowChartDocument">
            <a:avLst/>
          </a:prstGeom>
          <a:solidFill>
            <a:srgbClr val="FF99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DSP</a:t>
            </a:r>
          </a:p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Assembly</a:t>
            </a:r>
          </a:p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Code</a:t>
            </a:r>
          </a:p>
        </p:txBody>
      </p:sp>
      <p:sp>
        <p:nvSpPr>
          <p:cNvPr id="95247" name="AutoShape 15"/>
          <p:cNvSpPr>
            <a:spLocks noChangeArrowheads="1"/>
          </p:cNvSpPr>
          <p:nvPr/>
        </p:nvSpPr>
        <p:spPr bwMode="auto">
          <a:xfrm>
            <a:off x="7127875" y="3763963"/>
            <a:ext cx="1106488" cy="1020762"/>
          </a:xfrm>
          <a:prstGeom prst="flowChartDocument">
            <a:avLst/>
          </a:prstGeom>
          <a:solidFill>
            <a:srgbClr val="FF99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DSP</a:t>
            </a:r>
          </a:p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Assembly</a:t>
            </a:r>
          </a:p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Code</a:t>
            </a:r>
          </a:p>
        </p:txBody>
      </p:sp>
      <p:sp>
        <p:nvSpPr>
          <p:cNvPr id="95248" name="Rectangle 16"/>
          <p:cNvSpPr>
            <a:spLocks noChangeArrowheads="1"/>
          </p:cNvSpPr>
          <p:nvPr/>
        </p:nvSpPr>
        <p:spPr bwMode="auto">
          <a:xfrm>
            <a:off x="3905250" y="4787900"/>
            <a:ext cx="1693863" cy="631825"/>
          </a:xfrm>
          <a:prstGeom prst="rect">
            <a:avLst/>
          </a:prstGeom>
          <a:solidFill>
            <a:srgbClr val="00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Dual-ported</a:t>
            </a:r>
          </a:p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RAM</a:t>
            </a:r>
          </a:p>
        </p:txBody>
      </p:sp>
      <p:sp>
        <p:nvSpPr>
          <p:cNvPr id="95249" name="Rectangle 17"/>
          <p:cNvSpPr>
            <a:spLocks noChangeArrowheads="1"/>
          </p:cNvSpPr>
          <p:nvPr/>
        </p:nvSpPr>
        <p:spPr bwMode="auto">
          <a:xfrm>
            <a:off x="5808663" y="4786313"/>
            <a:ext cx="1231900" cy="630237"/>
          </a:xfrm>
          <a:prstGeom prst="rect">
            <a:avLst/>
          </a:prstGeom>
          <a:solidFill>
            <a:srgbClr val="00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>
                <a:solidFill>
                  <a:srgbClr val="003399"/>
                </a:solidFill>
                <a:latin typeface="Arial" charset="0"/>
              </a:rPr>
              <a:t>CODEC</a:t>
            </a: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>
            <a:off x="1611313" y="3109913"/>
            <a:ext cx="0" cy="3921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>
            <a:off x="4132263" y="4510088"/>
            <a:ext cx="0" cy="279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52" name="Line 20"/>
          <p:cNvSpPr>
            <a:spLocks noChangeShapeType="1"/>
          </p:cNvSpPr>
          <p:nvPr/>
        </p:nvSpPr>
        <p:spPr bwMode="auto">
          <a:xfrm>
            <a:off x="5238750" y="4524375"/>
            <a:ext cx="0" cy="2651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53" name="Line 21"/>
          <p:cNvSpPr>
            <a:spLocks noChangeShapeType="1"/>
          </p:cNvSpPr>
          <p:nvPr/>
        </p:nvSpPr>
        <p:spPr bwMode="auto">
          <a:xfrm>
            <a:off x="6134100" y="4524375"/>
            <a:ext cx="0" cy="2651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54" name="Line 22"/>
          <p:cNvSpPr>
            <a:spLocks noChangeShapeType="1"/>
          </p:cNvSpPr>
          <p:nvPr/>
        </p:nvSpPr>
        <p:spPr bwMode="auto">
          <a:xfrm flipH="1" flipV="1">
            <a:off x="5657850" y="3460750"/>
            <a:ext cx="1588" cy="3063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55" name="Line 23"/>
          <p:cNvSpPr>
            <a:spLocks noChangeShapeType="1"/>
          </p:cNvSpPr>
          <p:nvPr/>
        </p:nvSpPr>
        <p:spPr bwMode="auto">
          <a:xfrm>
            <a:off x="4327525" y="2800350"/>
            <a:ext cx="4206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56" name="Line 24"/>
          <p:cNvSpPr>
            <a:spLocks noChangeShapeType="1"/>
          </p:cNvSpPr>
          <p:nvPr/>
        </p:nvSpPr>
        <p:spPr bwMode="auto">
          <a:xfrm flipV="1">
            <a:off x="5840413" y="2324100"/>
            <a:ext cx="377825" cy="984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57" name="Line 25"/>
          <p:cNvSpPr>
            <a:spLocks noChangeShapeType="1"/>
          </p:cNvSpPr>
          <p:nvPr/>
        </p:nvSpPr>
        <p:spPr bwMode="auto">
          <a:xfrm>
            <a:off x="5854700" y="2871788"/>
            <a:ext cx="35083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58" name="Line 26"/>
          <p:cNvSpPr>
            <a:spLocks noChangeShapeType="1"/>
          </p:cNvSpPr>
          <p:nvPr/>
        </p:nvSpPr>
        <p:spPr bwMode="auto">
          <a:xfrm>
            <a:off x="6540500" y="4132263"/>
            <a:ext cx="5746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2114550" y="4117975"/>
            <a:ext cx="6159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Handling Heterogeneity</a:t>
            </a:r>
          </a:p>
        </p:txBody>
      </p:sp>
      <p:pic>
        <p:nvPicPr>
          <p:cNvPr id="972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1524000"/>
            <a:ext cx="6934200" cy="5003800"/>
          </a:xfrm>
          <a:noFill/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7634452" y="6581001"/>
            <a:ext cx="15095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</a:rPr>
              <a:t>Source: Edward </a:t>
            </a:r>
            <a:r>
              <a:rPr lang="en-US" sz="1200" dirty="0" err="1">
                <a:solidFill>
                  <a:srgbClr val="000000"/>
                </a:solidFill>
              </a:rPr>
              <a:t>Lee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IP-based Design</a:t>
            </a:r>
          </a:p>
        </p:txBody>
      </p:sp>
      <p:pic>
        <p:nvPicPr>
          <p:cNvPr id="1239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5613" y="1295400"/>
            <a:ext cx="8002587" cy="4768850"/>
          </a:xfr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Map from Behavior to Architecture</a:t>
            </a:r>
          </a:p>
        </p:txBody>
      </p:sp>
      <p:pic>
        <p:nvPicPr>
          <p:cNvPr id="1259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5613" y="1143000"/>
            <a:ext cx="8459787" cy="4965700"/>
          </a:xfr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 flipH="1" flipV="1">
            <a:off x="5029200" y="3276600"/>
            <a:ext cx="279400" cy="630238"/>
          </a:xfrm>
          <a:custGeom>
            <a:avLst/>
            <a:gdLst>
              <a:gd name="T0" fmla="*/ 279400 w 323"/>
              <a:gd name="T1" fmla="*/ 0 h 412"/>
              <a:gd name="T2" fmla="*/ 0 w 323"/>
              <a:gd name="T3" fmla="*/ 0 h 412"/>
              <a:gd name="T4" fmla="*/ 0 w 323"/>
              <a:gd name="T5" fmla="*/ 630238 h 412"/>
              <a:gd name="T6" fmla="*/ 0 60000 65536"/>
              <a:gd name="T7" fmla="*/ 0 60000 65536"/>
              <a:gd name="T8" fmla="*/ 0 60000 65536"/>
              <a:gd name="T9" fmla="*/ 0 w 323"/>
              <a:gd name="T10" fmla="*/ 0 h 412"/>
              <a:gd name="T11" fmla="*/ 323 w 323"/>
              <a:gd name="T12" fmla="*/ 412 h 4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" h="412">
                <a:moveTo>
                  <a:pt x="323" y="0"/>
                </a:moveTo>
                <a:lnTo>
                  <a:pt x="0" y="0"/>
                </a:lnTo>
                <a:lnTo>
                  <a:pt x="0" y="41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3" name="Freeform 3"/>
          <p:cNvSpPr>
            <a:spLocks/>
          </p:cNvSpPr>
          <p:nvPr/>
        </p:nvSpPr>
        <p:spPr bwMode="auto">
          <a:xfrm flipV="1">
            <a:off x="4343400" y="3276600"/>
            <a:ext cx="279400" cy="630238"/>
          </a:xfrm>
          <a:custGeom>
            <a:avLst/>
            <a:gdLst>
              <a:gd name="T0" fmla="*/ 279400 w 323"/>
              <a:gd name="T1" fmla="*/ 0 h 412"/>
              <a:gd name="T2" fmla="*/ 0 w 323"/>
              <a:gd name="T3" fmla="*/ 0 h 412"/>
              <a:gd name="T4" fmla="*/ 0 w 323"/>
              <a:gd name="T5" fmla="*/ 630238 h 412"/>
              <a:gd name="T6" fmla="*/ 0 60000 65536"/>
              <a:gd name="T7" fmla="*/ 0 60000 65536"/>
              <a:gd name="T8" fmla="*/ 0 60000 65536"/>
              <a:gd name="T9" fmla="*/ 0 w 323"/>
              <a:gd name="T10" fmla="*/ 0 h 412"/>
              <a:gd name="T11" fmla="*/ 323 w 323"/>
              <a:gd name="T12" fmla="*/ 412 h 4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" h="412">
                <a:moveTo>
                  <a:pt x="323" y="0"/>
                </a:moveTo>
                <a:lnTo>
                  <a:pt x="0" y="0"/>
                </a:lnTo>
                <a:lnTo>
                  <a:pt x="0" y="41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4" name="Freeform 4"/>
          <p:cNvSpPr>
            <a:spLocks/>
          </p:cNvSpPr>
          <p:nvPr/>
        </p:nvSpPr>
        <p:spPr bwMode="auto">
          <a:xfrm flipH="1" flipV="1">
            <a:off x="4800600" y="4267200"/>
            <a:ext cx="279400" cy="630238"/>
          </a:xfrm>
          <a:custGeom>
            <a:avLst/>
            <a:gdLst>
              <a:gd name="T0" fmla="*/ 279400 w 323"/>
              <a:gd name="T1" fmla="*/ 0 h 412"/>
              <a:gd name="T2" fmla="*/ 0 w 323"/>
              <a:gd name="T3" fmla="*/ 0 h 412"/>
              <a:gd name="T4" fmla="*/ 0 w 323"/>
              <a:gd name="T5" fmla="*/ 630238 h 412"/>
              <a:gd name="T6" fmla="*/ 0 60000 65536"/>
              <a:gd name="T7" fmla="*/ 0 60000 65536"/>
              <a:gd name="T8" fmla="*/ 0 60000 65536"/>
              <a:gd name="T9" fmla="*/ 0 w 323"/>
              <a:gd name="T10" fmla="*/ 0 h 412"/>
              <a:gd name="T11" fmla="*/ 323 w 323"/>
              <a:gd name="T12" fmla="*/ 412 h 4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" h="412">
                <a:moveTo>
                  <a:pt x="323" y="0"/>
                </a:moveTo>
                <a:lnTo>
                  <a:pt x="0" y="0"/>
                </a:lnTo>
                <a:lnTo>
                  <a:pt x="0" y="41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Behavior Vs. Architecture</a:t>
            </a:r>
          </a:p>
        </p:txBody>
      </p:sp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791200"/>
            <a:ext cx="1681163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7" name="Freeform 7"/>
          <p:cNvSpPr>
            <a:spLocks/>
          </p:cNvSpPr>
          <p:nvPr/>
        </p:nvSpPr>
        <p:spPr bwMode="auto">
          <a:xfrm flipH="1">
            <a:off x="3336925" y="3048000"/>
            <a:ext cx="255588" cy="630238"/>
          </a:xfrm>
          <a:custGeom>
            <a:avLst/>
            <a:gdLst>
              <a:gd name="T0" fmla="*/ 255588 w 323"/>
              <a:gd name="T1" fmla="*/ 0 h 412"/>
              <a:gd name="T2" fmla="*/ 0 w 323"/>
              <a:gd name="T3" fmla="*/ 0 h 412"/>
              <a:gd name="T4" fmla="*/ 0 w 323"/>
              <a:gd name="T5" fmla="*/ 630238 h 412"/>
              <a:gd name="T6" fmla="*/ 0 60000 65536"/>
              <a:gd name="T7" fmla="*/ 0 60000 65536"/>
              <a:gd name="T8" fmla="*/ 0 60000 65536"/>
              <a:gd name="T9" fmla="*/ 0 w 323"/>
              <a:gd name="T10" fmla="*/ 0 h 412"/>
              <a:gd name="T11" fmla="*/ 323 w 323"/>
              <a:gd name="T12" fmla="*/ 412 h 4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" h="412">
                <a:moveTo>
                  <a:pt x="323" y="0"/>
                </a:moveTo>
                <a:lnTo>
                  <a:pt x="0" y="0"/>
                </a:lnTo>
                <a:lnTo>
                  <a:pt x="0" y="41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 flipH="1" flipV="1">
            <a:off x="3121025" y="3306763"/>
            <a:ext cx="279400" cy="630237"/>
          </a:xfrm>
          <a:custGeom>
            <a:avLst/>
            <a:gdLst>
              <a:gd name="T0" fmla="*/ 279400 w 323"/>
              <a:gd name="T1" fmla="*/ 0 h 412"/>
              <a:gd name="T2" fmla="*/ 0 w 323"/>
              <a:gd name="T3" fmla="*/ 0 h 412"/>
              <a:gd name="T4" fmla="*/ 0 w 323"/>
              <a:gd name="T5" fmla="*/ 630237 h 412"/>
              <a:gd name="T6" fmla="*/ 0 60000 65536"/>
              <a:gd name="T7" fmla="*/ 0 60000 65536"/>
              <a:gd name="T8" fmla="*/ 0 60000 65536"/>
              <a:gd name="T9" fmla="*/ 0 w 323"/>
              <a:gd name="T10" fmla="*/ 0 h 412"/>
              <a:gd name="T11" fmla="*/ 323 w 323"/>
              <a:gd name="T12" fmla="*/ 412 h 4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" h="412">
                <a:moveTo>
                  <a:pt x="323" y="0"/>
                </a:moveTo>
                <a:lnTo>
                  <a:pt x="0" y="0"/>
                </a:lnTo>
                <a:lnTo>
                  <a:pt x="0" y="41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9" name="Freeform 9"/>
          <p:cNvSpPr>
            <a:spLocks/>
          </p:cNvSpPr>
          <p:nvPr/>
        </p:nvSpPr>
        <p:spPr bwMode="auto">
          <a:xfrm flipH="1">
            <a:off x="4346575" y="3902075"/>
            <a:ext cx="511175" cy="630238"/>
          </a:xfrm>
          <a:custGeom>
            <a:avLst/>
            <a:gdLst>
              <a:gd name="T0" fmla="*/ 511175 w 323"/>
              <a:gd name="T1" fmla="*/ 0 h 412"/>
              <a:gd name="T2" fmla="*/ 0 w 323"/>
              <a:gd name="T3" fmla="*/ 0 h 412"/>
              <a:gd name="T4" fmla="*/ 0 w 323"/>
              <a:gd name="T5" fmla="*/ 630238 h 412"/>
              <a:gd name="T6" fmla="*/ 0 60000 65536"/>
              <a:gd name="T7" fmla="*/ 0 60000 65536"/>
              <a:gd name="T8" fmla="*/ 0 60000 65536"/>
              <a:gd name="T9" fmla="*/ 0 w 323"/>
              <a:gd name="T10" fmla="*/ 0 h 412"/>
              <a:gd name="T11" fmla="*/ 323 w 323"/>
              <a:gd name="T12" fmla="*/ 412 h 4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" h="412">
                <a:moveTo>
                  <a:pt x="323" y="0"/>
                </a:moveTo>
                <a:lnTo>
                  <a:pt x="0" y="0"/>
                </a:lnTo>
                <a:lnTo>
                  <a:pt x="0" y="41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5000625" y="2962275"/>
            <a:ext cx="511175" cy="630238"/>
          </a:xfrm>
          <a:custGeom>
            <a:avLst/>
            <a:gdLst>
              <a:gd name="T0" fmla="*/ 511175 w 323"/>
              <a:gd name="T1" fmla="*/ 0 h 412"/>
              <a:gd name="T2" fmla="*/ 0 w 323"/>
              <a:gd name="T3" fmla="*/ 0 h 412"/>
              <a:gd name="T4" fmla="*/ 0 w 323"/>
              <a:gd name="T5" fmla="*/ 630238 h 412"/>
              <a:gd name="T6" fmla="*/ 0 60000 65536"/>
              <a:gd name="T7" fmla="*/ 0 60000 65536"/>
              <a:gd name="T8" fmla="*/ 0 60000 65536"/>
              <a:gd name="T9" fmla="*/ 0 w 323"/>
              <a:gd name="T10" fmla="*/ 0 h 412"/>
              <a:gd name="T11" fmla="*/ 323 w 323"/>
              <a:gd name="T12" fmla="*/ 412 h 4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" h="412">
                <a:moveTo>
                  <a:pt x="323" y="0"/>
                </a:moveTo>
                <a:lnTo>
                  <a:pt x="0" y="0"/>
                </a:lnTo>
                <a:lnTo>
                  <a:pt x="0" y="41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 flipH="1">
            <a:off x="4256088" y="2962275"/>
            <a:ext cx="512762" cy="630238"/>
          </a:xfrm>
          <a:custGeom>
            <a:avLst/>
            <a:gdLst>
              <a:gd name="T0" fmla="*/ 512762 w 323"/>
              <a:gd name="T1" fmla="*/ 0 h 412"/>
              <a:gd name="T2" fmla="*/ 0 w 323"/>
              <a:gd name="T3" fmla="*/ 0 h 412"/>
              <a:gd name="T4" fmla="*/ 0 w 323"/>
              <a:gd name="T5" fmla="*/ 630238 h 412"/>
              <a:gd name="T6" fmla="*/ 0 60000 65536"/>
              <a:gd name="T7" fmla="*/ 0 60000 65536"/>
              <a:gd name="T8" fmla="*/ 0 60000 65536"/>
              <a:gd name="T9" fmla="*/ 0 w 323"/>
              <a:gd name="T10" fmla="*/ 0 h 412"/>
              <a:gd name="T11" fmla="*/ 323 w 323"/>
              <a:gd name="T12" fmla="*/ 412 h 4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" h="412">
                <a:moveTo>
                  <a:pt x="323" y="0"/>
                </a:moveTo>
                <a:lnTo>
                  <a:pt x="0" y="0"/>
                </a:lnTo>
                <a:lnTo>
                  <a:pt x="0" y="412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532" name="Rectangle 12"/>
          <p:cNvSpPr>
            <a:spLocks noChangeArrowheads="1"/>
          </p:cNvSpPr>
          <p:nvPr/>
        </p:nvSpPr>
        <p:spPr bwMode="auto">
          <a:xfrm>
            <a:off x="3159125" y="2692400"/>
            <a:ext cx="1279525" cy="57308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-65" charset="0"/>
              </a:rPr>
              <a:t>System</a:t>
            </a:r>
          </a:p>
          <a:p>
            <a:pPr algn="ctr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-65" charset="0"/>
              </a:rPr>
              <a:t>Behavior</a:t>
            </a:r>
          </a:p>
        </p:txBody>
      </p:sp>
      <p:sp>
        <p:nvSpPr>
          <p:cNvPr id="363533" name="Rectangle 13"/>
          <p:cNvSpPr>
            <a:spLocks noChangeArrowheads="1"/>
          </p:cNvSpPr>
          <p:nvPr/>
        </p:nvSpPr>
        <p:spPr bwMode="auto">
          <a:xfrm>
            <a:off x="5194300" y="2692400"/>
            <a:ext cx="1282700" cy="57308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-65" charset="0"/>
              </a:rPr>
              <a:t>System</a:t>
            </a:r>
          </a:p>
          <a:p>
            <a:pPr algn="ctr">
              <a:lnSpc>
                <a:spcPct val="110000"/>
              </a:lnSpc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-65" charset="0"/>
              </a:rPr>
              <a:t>Architecture</a:t>
            </a:r>
          </a:p>
        </p:txBody>
      </p:sp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4244975" y="3683000"/>
            <a:ext cx="1281113" cy="5715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-65" charset="0"/>
              </a:rPr>
              <a:t>Mapping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 Narrow" pitchFamily="-65" charset="0"/>
            </a:endParaRPr>
          </a:p>
        </p:txBody>
      </p:sp>
      <p:sp>
        <p:nvSpPr>
          <p:cNvPr id="363535" name="Rectangle 15"/>
          <p:cNvSpPr>
            <a:spLocks noChangeArrowheads="1"/>
          </p:cNvSpPr>
          <p:nvPr/>
        </p:nvSpPr>
        <p:spPr bwMode="auto">
          <a:xfrm>
            <a:off x="3335338" y="5867400"/>
            <a:ext cx="2516187" cy="6096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-65" charset="0"/>
              </a:rPr>
              <a:t>Flow To Implementation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 Narrow" pitchFamily="-65" charset="0"/>
            </a:endParaRPr>
          </a:p>
        </p:txBody>
      </p:sp>
      <p:sp>
        <p:nvSpPr>
          <p:cNvPr id="128016" name="AutoShape 16"/>
          <p:cNvSpPr>
            <a:spLocks noChangeArrowheads="1"/>
          </p:cNvSpPr>
          <p:nvPr/>
        </p:nvSpPr>
        <p:spPr bwMode="auto">
          <a:xfrm>
            <a:off x="3849688" y="4940300"/>
            <a:ext cx="1958975" cy="927100"/>
          </a:xfrm>
          <a:prstGeom prst="downArrow">
            <a:avLst>
              <a:gd name="adj1" fmla="val 61843"/>
              <a:gd name="adj2" fmla="val 40926"/>
            </a:avLst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lin ang="5400000" scaled="1"/>
          </a:gradFill>
          <a:ln w="1905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endParaRPr lang="en-US" b="1">
              <a:latin typeface="Arial Narrow" charset="0"/>
            </a:endParaRPr>
          </a:p>
          <a:p>
            <a:pPr algn="ctr">
              <a:lnSpc>
                <a:spcPct val="90000"/>
              </a:lnSpc>
            </a:pPr>
            <a:endParaRPr lang="en-US" b="1">
              <a:latin typeface="Arial Narrow" charset="0"/>
            </a:endParaRPr>
          </a:p>
          <a:p>
            <a:pPr algn="ctr">
              <a:lnSpc>
                <a:spcPct val="90000"/>
              </a:lnSpc>
            </a:pPr>
            <a:r>
              <a:rPr lang="en-US" b="1">
                <a:latin typeface="Arial Narrow" charset="0"/>
              </a:rPr>
              <a:t>Communication</a:t>
            </a:r>
          </a:p>
          <a:p>
            <a:pPr algn="ctr">
              <a:lnSpc>
                <a:spcPct val="90000"/>
              </a:lnSpc>
            </a:pPr>
            <a:r>
              <a:rPr lang="en-US" b="1">
                <a:latin typeface="Arial Narrow" charset="0"/>
              </a:rPr>
              <a:t>Refinement</a:t>
            </a:r>
          </a:p>
        </p:txBody>
      </p:sp>
      <p:sp>
        <p:nvSpPr>
          <p:cNvPr id="363537" name="Rectangle 17"/>
          <p:cNvSpPr>
            <a:spLocks noChangeArrowheads="1"/>
          </p:cNvSpPr>
          <p:nvPr/>
        </p:nvSpPr>
        <p:spPr bwMode="auto">
          <a:xfrm>
            <a:off x="2543175" y="3683000"/>
            <a:ext cx="1281113" cy="5715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5" charset="0"/>
              </a:rPr>
              <a:t>Behavior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5" charset="0"/>
              </a:rPr>
              <a:t>Simulation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-65" charset="0"/>
            </a:endParaRPr>
          </a:p>
        </p:txBody>
      </p:sp>
      <p:sp>
        <p:nvSpPr>
          <p:cNvPr id="363538" name="Rectangle 18"/>
          <p:cNvSpPr>
            <a:spLocks noChangeArrowheads="1"/>
          </p:cNvSpPr>
          <p:nvPr/>
        </p:nvSpPr>
        <p:spPr bwMode="auto">
          <a:xfrm>
            <a:off x="3822700" y="4529138"/>
            <a:ext cx="2114550" cy="573087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5" charset="0"/>
              </a:rPr>
              <a:t>Performance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65" charset="0"/>
              </a:rPr>
              <a:t>Simulation</a:t>
            </a:r>
          </a:p>
        </p:txBody>
      </p:sp>
      <p:sp>
        <p:nvSpPr>
          <p:cNvPr id="128019" name="Oval 19"/>
          <p:cNvSpPr>
            <a:spLocks noChangeArrowheads="1"/>
          </p:cNvSpPr>
          <p:nvPr/>
        </p:nvSpPr>
        <p:spPr bwMode="auto">
          <a:xfrm>
            <a:off x="2998788" y="2514600"/>
            <a:ext cx="304800" cy="2936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 Narrow" charset="0"/>
              </a:rPr>
              <a:t>1</a:t>
            </a:r>
          </a:p>
        </p:txBody>
      </p:sp>
      <p:sp>
        <p:nvSpPr>
          <p:cNvPr id="128020" name="Oval 20"/>
          <p:cNvSpPr>
            <a:spLocks noChangeArrowheads="1"/>
          </p:cNvSpPr>
          <p:nvPr/>
        </p:nvSpPr>
        <p:spPr bwMode="auto">
          <a:xfrm>
            <a:off x="5256213" y="4246563"/>
            <a:ext cx="304800" cy="2936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 Narrow" charset="0"/>
              </a:rPr>
              <a:t>3</a:t>
            </a: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5827713" y="5753100"/>
            <a:ext cx="301625" cy="2936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 Narrow" charset="0"/>
              </a:rPr>
              <a:t>4</a:t>
            </a:r>
          </a:p>
        </p:txBody>
      </p:sp>
      <p:sp>
        <p:nvSpPr>
          <p:cNvPr id="128022" name="Oval 22"/>
          <p:cNvSpPr>
            <a:spLocks noChangeArrowheads="1"/>
          </p:cNvSpPr>
          <p:nvPr/>
        </p:nvSpPr>
        <p:spPr bwMode="auto">
          <a:xfrm>
            <a:off x="6400800" y="2590800"/>
            <a:ext cx="273050" cy="2936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 Narrow" charset="0"/>
              </a:rPr>
              <a:t>2</a:t>
            </a:r>
          </a:p>
        </p:txBody>
      </p:sp>
      <p:sp>
        <p:nvSpPr>
          <p:cNvPr id="363543" name="AutoShape 23"/>
          <p:cNvSpPr>
            <a:spLocks noChangeArrowheads="1"/>
          </p:cNvSpPr>
          <p:nvPr/>
        </p:nvSpPr>
        <p:spPr bwMode="auto">
          <a:xfrm>
            <a:off x="457200" y="1066800"/>
            <a:ext cx="2743200" cy="1752600"/>
          </a:xfrm>
          <a:prstGeom prst="cloudCallout">
            <a:avLst>
              <a:gd name="adj1" fmla="val 56597"/>
              <a:gd name="adj2" fmla="val 56157"/>
            </a:avLst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800">
                <a:latin typeface="Arial Narrow" charset="0"/>
              </a:rPr>
              <a:t>Models of Computation</a:t>
            </a:r>
          </a:p>
        </p:txBody>
      </p:sp>
      <p:sp>
        <p:nvSpPr>
          <p:cNvPr id="363544" name="AutoShape 24"/>
          <p:cNvSpPr>
            <a:spLocks noChangeArrowheads="1"/>
          </p:cNvSpPr>
          <p:nvPr/>
        </p:nvSpPr>
        <p:spPr bwMode="auto">
          <a:xfrm>
            <a:off x="3505200" y="381000"/>
            <a:ext cx="5334000" cy="1981200"/>
          </a:xfrm>
          <a:prstGeom prst="cloudCallout">
            <a:avLst>
              <a:gd name="adj1" fmla="val 1190"/>
              <a:gd name="adj2" fmla="val 75403"/>
            </a:avLst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800">
                <a:latin typeface="Arial Narrow" charset="0"/>
              </a:rPr>
              <a:t>Performance models: Emb. SW,  comm. and comp. resources</a:t>
            </a:r>
          </a:p>
        </p:txBody>
      </p:sp>
      <p:sp>
        <p:nvSpPr>
          <p:cNvPr id="363545" name="AutoShape 25"/>
          <p:cNvSpPr>
            <a:spLocks noChangeArrowheads="1"/>
          </p:cNvSpPr>
          <p:nvPr/>
        </p:nvSpPr>
        <p:spPr bwMode="auto">
          <a:xfrm>
            <a:off x="5943600" y="2514600"/>
            <a:ext cx="2895600" cy="1905000"/>
          </a:xfrm>
          <a:prstGeom prst="cloudCallout">
            <a:avLst>
              <a:gd name="adj1" fmla="val -73412"/>
              <a:gd name="adj2" fmla="val 22167"/>
            </a:avLst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800">
                <a:latin typeface="Arial Narrow" charset="0"/>
              </a:rPr>
              <a:t>HW/SW partitioning,</a:t>
            </a:r>
          </a:p>
          <a:p>
            <a:pPr algn="ctr"/>
            <a:r>
              <a:rPr lang="en-US" sz="2800">
                <a:latin typeface="Arial Narrow" charset="0"/>
              </a:rPr>
              <a:t>Scheduling</a:t>
            </a:r>
          </a:p>
        </p:txBody>
      </p:sp>
      <p:sp>
        <p:nvSpPr>
          <p:cNvPr id="363546" name="AutoShape 26"/>
          <p:cNvSpPr>
            <a:spLocks noChangeArrowheads="1"/>
          </p:cNvSpPr>
          <p:nvPr/>
        </p:nvSpPr>
        <p:spPr bwMode="auto">
          <a:xfrm>
            <a:off x="1219200" y="4724400"/>
            <a:ext cx="2667000" cy="1143000"/>
          </a:xfrm>
          <a:prstGeom prst="cloudCallout">
            <a:avLst>
              <a:gd name="adj1" fmla="val 44523"/>
              <a:gd name="adj2" fmla="val 60417"/>
            </a:avLst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800">
                <a:latin typeface="Arial Narrow" charset="0"/>
              </a:rPr>
              <a:t>Synthesis</a:t>
            </a:r>
          </a:p>
        </p:txBody>
      </p:sp>
      <p:sp>
        <p:nvSpPr>
          <p:cNvPr id="363547" name="AutoShape 27"/>
          <p:cNvSpPr>
            <a:spLocks noChangeArrowheads="1"/>
          </p:cNvSpPr>
          <p:nvPr/>
        </p:nvSpPr>
        <p:spPr bwMode="auto">
          <a:xfrm>
            <a:off x="5943600" y="4419600"/>
            <a:ext cx="3200400" cy="1143000"/>
          </a:xfrm>
          <a:prstGeom prst="cloudCallout">
            <a:avLst>
              <a:gd name="adj1" fmla="val -52875"/>
              <a:gd name="adj2" fmla="val -2222"/>
            </a:avLst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800">
                <a:latin typeface="Arial Narrow" charset="0"/>
              </a:rPr>
              <a:t>SW estimation</a:t>
            </a:r>
          </a:p>
        </p:txBody>
      </p:sp>
      <p:sp>
        <p:nvSpPr>
          <p:cNvPr id="128028" name="Text Box 28"/>
          <p:cNvSpPr txBox="1">
            <a:spLocks noChangeArrowheads="1"/>
          </p:cNvSpPr>
          <p:nvPr/>
        </p:nvSpPr>
        <p:spPr bwMode="auto">
          <a:xfrm>
            <a:off x="6486977" y="6581001"/>
            <a:ext cx="26570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 Alberto </a:t>
            </a:r>
            <a:r>
              <a:rPr lang="en-US" sz="1200" dirty="0" err="1">
                <a:solidFill>
                  <a:srgbClr val="000000"/>
                </a:solidFill>
              </a:rPr>
              <a:t>Sangiovanni-Vincentelli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43" grpId="0" animBg="1" autoUpdateAnimBg="0"/>
      <p:bldP spid="363544" grpId="0" animBg="1" autoUpdateAnimBg="0"/>
      <p:bldP spid="363545" grpId="0" animBg="1" autoUpdateAnimBg="0"/>
      <p:bldP spid="363546" grpId="0" animBg="1" autoUpdateAnimBg="0"/>
      <p:bldP spid="363547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Hardware vs. Software Modules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Hardware = functionality implemented via a custom architecture (e.g. datapath + FSM)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Software = functionality implemented in software on a programmable processor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Key differences: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Multiplexing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/>
              <a:t>software modules multiplexed with others on a processor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2000"/>
              <a:t>e.g. using an OS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/>
              <a:t>hardware modules are typically mapped individually on dedicated hardware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Concurrency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/>
              <a:t>processors usually have one “thread of control”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/>
              <a:t>dedicated hardware often has concurrent datapaths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Hardware-Software Architecture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295400"/>
            <a:ext cx="8226425" cy="4341813"/>
          </a:xfrm>
        </p:spPr>
        <p:txBody>
          <a:bodyPr/>
          <a:lstStyle/>
          <a:p>
            <a:pPr eaLnBrk="1" hangingPunct="1"/>
            <a:r>
              <a:rPr lang="en-US"/>
              <a:t>A significant part of the problem is deciding which parts should be in software on programmable processors, and which in specialized hardware</a:t>
            </a:r>
          </a:p>
          <a:p>
            <a:pPr eaLnBrk="1" hangingPunct="1"/>
            <a:r>
              <a:rPr lang="en-US"/>
              <a:t>Today:</a:t>
            </a:r>
          </a:p>
          <a:p>
            <a:pPr lvl="1" eaLnBrk="1" hangingPunct="1"/>
            <a:r>
              <a:rPr lang="en-US"/>
              <a:t>Ad hoc approaches based on earlier experience with similar products, &amp; on manual design</a:t>
            </a:r>
          </a:p>
          <a:p>
            <a:pPr lvl="1" eaLnBrk="1" hangingPunct="1"/>
            <a:r>
              <a:rPr lang="en-US"/>
              <a:t>HW-SW partitioning decided at the beginning, and then designs proceed separately</a:t>
            </a:r>
          </a:p>
          <a:p>
            <a:pPr lvl="2" eaLnBrk="1" hangingPunct="1"/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05000"/>
            <a:ext cx="5867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"/>
            <a:ext cx="9144000" cy="984250"/>
          </a:xfrm>
        </p:spPr>
        <p:txBody>
          <a:bodyPr anchor="ctr"/>
          <a:lstStyle/>
          <a:p>
            <a:r>
              <a:rPr lang="en-US" dirty="0" smtClean="0"/>
              <a:t>Microcontroller Features</a:t>
            </a:r>
            <a:endParaRPr lang="en-US" dirty="0"/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63" y="923925"/>
            <a:ext cx="4572629" cy="3267075"/>
          </a:xfrm>
        </p:spPr>
        <p:txBody>
          <a:bodyPr/>
          <a:lstStyle/>
          <a:p>
            <a:r>
              <a:rPr lang="en-US" sz="2400" dirty="0"/>
              <a:t>Internal memory: Sometimes divided between program and data memory, the amount of information that can be stored on board</a:t>
            </a:r>
          </a:p>
          <a:p>
            <a:pPr lvl="1"/>
            <a:r>
              <a:rPr lang="en-US" sz="2000" dirty="0"/>
              <a:t>Can</a:t>
            </a:r>
            <a:r>
              <a:rPr lang="en-US" sz="2000" dirty="0" smtClean="0"/>
              <a:t> be </a:t>
            </a:r>
            <a:r>
              <a:rPr lang="en-US" sz="2000" dirty="0"/>
              <a:t>supplemented</a:t>
            </a:r>
            <a:r>
              <a:rPr lang="en-US" sz="2000" dirty="0" smtClean="0"/>
              <a:t> with </a:t>
            </a:r>
            <a:r>
              <a:rPr lang="en-US" sz="2000" dirty="0"/>
              <a:t>external memory</a:t>
            </a:r>
          </a:p>
          <a:p>
            <a:r>
              <a:rPr lang="en-US" sz="2400" dirty="0"/>
              <a:t>I/O Pins: Individual points for communication between the </a:t>
            </a:r>
            <a:r>
              <a:rPr lang="en-US" sz="2400" dirty="0" err="1"/>
              <a:t>uC</a:t>
            </a:r>
            <a:r>
              <a:rPr lang="en-US" sz="2400" dirty="0"/>
              <a:t> and the rest of the world</a:t>
            </a:r>
          </a:p>
          <a:p>
            <a:pPr lvl="1"/>
            <a:r>
              <a:rPr lang="en-US" sz="2000" dirty="0"/>
              <a:t>Can be digital or analog, general or special purpose</a:t>
            </a:r>
          </a:p>
          <a:p>
            <a:r>
              <a:rPr lang="en-US" sz="2400" dirty="0"/>
              <a:t>Interrupts: Non-linear program flow based on event triggers from peripheral or pins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5388275" y="2487193"/>
            <a:ext cx="3352800" cy="2748156"/>
            <a:chOff x="3733800" y="2185988"/>
            <a:chExt cx="4038600" cy="3452812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4267200" y="2514600"/>
              <a:ext cx="11430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4419600" y="2743200"/>
              <a:ext cx="7778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CPU</a:t>
              </a: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5776913" y="2619375"/>
              <a:ext cx="1677987" cy="425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ROM   </a:t>
              </a:r>
              <a:r>
                <a:rPr lang="en-US" sz="1600" dirty="0" smtClean="0"/>
                <a:t>  RAM</a:t>
              </a:r>
              <a:endParaRPr lang="en-US" sz="1600" dirty="0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6386513" y="3516313"/>
              <a:ext cx="600075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I/O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733800" y="2185989"/>
              <a:ext cx="4038600" cy="34528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4038600" y="4191000"/>
              <a:ext cx="3357563" cy="11969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Subsystems:</a:t>
              </a:r>
            </a:p>
            <a:p>
              <a:r>
                <a:rPr lang="en-US"/>
                <a:t>Timers, Counters, Analog</a:t>
              </a:r>
            </a:p>
            <a:p>
              <a:r>
                <a:rPr lang="en-US"/>
                <a:t>Interfaces, I/O interfaces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5930900" y="2185988"/>
              <a:ext cx="12334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Memory</a:t>
              </a: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6618288" y="2627313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Industrial Structure Shift (from Sony)</a:t>
            </a: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676400"/>
            <a:ext cx="8839200" cy="4684713"/>
          </a:xfr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Where are the CPUs?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453438" cy="4286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000" b="1"/>
              <a:t>	</a:t>
            </a:r>
            <a:r>
              <a:rPr lang="en-US" sz="2000" i="1">
                <a:solidFill>
                  <a:srgbClr val="FF00FF"/>
                </a:solidFill>
              </a:rPr>
              <a:t>Estimated 98% of 8 Billion CPUs produced in 2000 used for embedded apps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9647" y="1676400"/>
            <a:ext cx="8694327" cy="5181845"/>
            <a:chOff x="283" y="855"/>
            <a:chExt cx="6453" cy="4450"/>
          </a:xfrm>
        </p:grpSpPr>
        <p:sp>
          <p:nvSpPr>
            <p:cNvPr id="37893" name="Oval 6"/>
            <p:cNvSpPr>
              <a:spLocks noChangeArrowheads="1"/>
            </p:cNvSpPr>
            <p:nvPr/>
          </p:nvSpPr>
          <p:spPr bwMode="auto">
            <a:xfrm>
              <a:off x="490" y="3211"/>
              <a:ext cx="2186" cy="519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319" name="Text Box 7"/>
            <p:cNvSpPr txBox="1">
              <a:spLocks noChangeArrowheads="1"/>
            </p:cNvSpPr>
            <p:nvPr/>
          </p:nvSpPr>
          <p:spPr bwMode="auto">
            <a:xfrm>
              <a:off x="283" y="882"/>
              <a:ext cx="2682" cy="391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1434" tIns="45717" rIns="91434" bIns="45717" anchor="ctr">
              <a:prstTxWarp prst="textNoShape">
                <a:avLst/>
              </a:prstTxWarp>
            </a:bodyPr>
            <a:lstStyle/>
            <a:p>
              <a:pPr algn="ctr" defTabSz="1016000">
                <a:lnSpc>
                  <a:spcPct val="95000"/>
                </a:lnSpc>
                <a:defRPr/>
              </a:pPr>
              <a:r>
                <a:rPr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Where Has CS Focused?</a:t>
              </a:r>
            </a:p>
          </p:txBody>
        </p:sp>
        <p:sp>
          <p:nvSpPr>
            <p:cNvPr id="269320" name="Oval 8"/>
            <p:cNvSpPr>
              <a:spLocks noChangeArrowheads="1"/>
            </p:cNvSpPr>
            <p:nvPr/>
          </p:nvSpPr>
          <p:spPr bwMode="auto">
            <a:xfrm>
              <a:off x="451" y="1355"/>
              <a:ext cx="2285" cy="2267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Garamond" pitchFamily="-65" charset="0"/>
              </a:endParaRPr>
            </a:p>
          </p:txBody>
        </p:sp>
        <p:sp>
          <p:nvSpPr>
            <p:cNvPr id="269321" name="Arc 9"/>
            <p:cNvSpPr>
              <a:spLocks/>
            </p:cNvSpPr>
            <p:nvPr/>
          </p:nvSpPr>
          <p:spPr bwMode="auto">
            <a:xfrm>
              <a:off x="1087" y="2509"/>
              <a:ext cx="522" cy="1110"/>
            </a:xfrm>
            <a:custGeom>
              <a:avLst/>
              <a:gdLst>
                <a:gd name="G0" fmla="+- 9809 0 0"/>
                <a:gd name="G1" fmla="+- 0 0 0"/>
                <a:gd name="G2" fmla="+- 21600 0 0"/>
                <a:gd name="T0" fmla="*/ 5244 w 9809"/>
                <a:gd name="T1" fmla="*/ 21112 h 21112"/>
                <a:gd name="T2" fmla="*/ 0 w 9809"/>
                <a:gd name="T3" fmla="*/ 19244 h 21112"/>
                <a:gd name="T4" fmla="*/ 9809 w 9809"/>
                <a:gd name="T5" fmla="*/ 0 h 2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09" h="21112" fill="none" extrusionOk="0">
                  <a:moveTo>
                    <a:pt x="5243" y="21112"/>
                  </a:moveTo>
                  <a:cubicBezTo>
                    <a:pt x="3422" y="20718"/>
                    <a:pt x="1660" y="20090"/>
                    <a:pt x="-1" y="19244"/>
                  </a:cubicBezTo>
                </a:path>
                <a:path w="9809" h="21112" stroke="0" extrusionOk="0">
                  <a:moveTo>
                    <a:pt x="5243" y="21112"/>
                  </a:moveTo>
                  <a:cubicBezTo>
                    <a:pt x="3422" y="20718"/>
                    <a:pt x="1660" y="20090"/>
                    <a:pt x="-1" y="19244"/>
                  </a:cubicBezTo>
                  <a:lnTo>
                    <a:pt x="980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Garamond" pitchFamily="-65" charset="0"/>
              </a:endParaRPr>
            </a:p>
          </p:txBody>
        </p:sp>
        <p:sp>
          <p:nvSpPr>
            <p:cNvPr id="37897" name="Arc 10"/>
            <p:cNvSpPr>
              <a:spLocks/>
            </p:cNvSpPr>
            <p:nvPr/>
          </p:nvSpPr>
          <p:spPr bwMode="auto">
            <a:xfrm>
              <a:off x="1363" y="2485"/>
              <a:ext cx="449" cy="1138"/>
            </a:xfrm>
            <a:custGeom>
              <a:avLst/>
              <a:gdLst>
                <a:gd name="T0" fmla="*/ 24 w 8538"/>
                <a:gd name="T1" fmla="*/ 59 h 21600"/>
                <a:gd name="T2" fmla="*/ 0 w 8538"/>
                <a:gd name="T3" fmla="*/ 59 h 21600"/>
                <a:gd name="T4" fmla="*/ 12 w 8538"/>
                <a:gd name="T5" fmla="*/ 0 h 21600"/>
                <a:gd name="T6" fmla="*/ 0 60000 65536"/>
                <a:gd name="T7" fmla="*/ 0 60000 65536"/>
                <a:gd name="T8" fmla="*/ 0 60000 65536"/>
                <a:gd name="T9" fmla="*/ 0 w 8538"/>
                <a:gd name="T10" fmla="*/ 0 h 21600"/>
                <a:gd name="T11" fmla="*/ 8538 w 853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38" h="21600" fill="none" extrusionOk="0">
                  <a:moveTo>
                    <a:pt x="8537" y="21204"/>
                  </a:moveTo>
                  <a:cubicBezTo>
                    <a:pt x="7182" y="21467"/>
                    <a:pt x="5805" y="21599"/>
                    <a:pt x="4425" y="21599"/>
                  </a:cubicBezTo>
                  <a:cubicBezTo>
                    <a:pt x="2938" y="21599"/>
                    <a:pt x="1455" y="21446"/>
                    <a:pt x="0" y="21141"/>
                  </a:cubicBezTo>
                </a:path>
                <a:path w="8538" h="21600" stroke="0" extrusionOk="0">
                  <a:moveTo>
                    <a:pt x="8537" y="21204"/>
                  </a:moveTo>
                  <a:cubicBezTo>
                    <a:pt x="7182" y="21467"/>
                    <a:pt x="5805" y="21599"/>
                    <a:pt x="4425" y="21599"/>
                  </a:cubicBezTo>
                  <a:cubicBezTo>
                    <a:pt x="2938" y="21599"/>
                    <a:pt x="1455" y="21446"/>
                    <a:pt x="0" y="21141"/>
                  </a:cubicBezTo>
                  <a:lnTo>
                    <a:pt x="4425" y="0"/>
                  </a:lnTo>
                  <a:close/>
                </a:path>
              </a:pathLst>
            </a:custGeom>
            <a:solidFill>
              <a:srgbClr val="45C200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8" name="Arc 11"/>
            <p:cNvSpPr>
              <a:spLocks/>
            </p:cNvSpPr>
            <p:nvPr/>
          </p:nvSpPr>
          <p:spPr bwMode="auto">
            <a:xfrm>
              <a:off x="1600" y="2493"/>
              <a:ext cx="462" cy="1117"/>
            </a:xfrm>
            <a:custGeom>
              <a:avLst/>
              <a:gdLst>
                <a:gd name="T0" fmla="*/ 24 w 8793"/>
                <a:gd name="T1" fmla="*/ 55 h 21198"/>
                <a:gd name="T2" fmla="*/ 11 w 8793"/>
                <a:gd name="T3" fmla="*/ 59 h 21198"/>
                <a:gd name="T4" fmla="*/ 0 w 8793"/>
                <a:gd name="T5" fmla="*/ 0 h 21198"/>
                <a:gd name="T6" fmla="*/ 0 60000 65536"/>
                <a:gd name="T7" fmla="*/ 0 60000 65536"/>
                <a:gd name="T8" fmla="*/ 0 60000 65536"/>
                <a:gd name="T9" fmla="*/ 0 w 8793"/>
                <a:gd name="T10" fmla="*/ 0 h 21198"/>
                <a:gd name="T11" fmla="*/ 8793 w 8793"/>
                <a:gd name="T12" fmla="*/ 21198 h 21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93" h="21198" fill="none" extrusionOk="0">
                  <a:moveTo>
                    <a:pt x="8793" y="19729"/>
                  </a:moveTo>
                  <a:cubicBezTo>
                    <a:pt x="7305" y="20392"/>
                    <a:pt x="5747" y="20884"/>
                    <a:pt x="4148" y="21197"/>
                  </a:cubicBezTo>
                </a:path>
                <a:path w="8793" h="21198" stroke="0" extrusionOk="0">
                  <a:moveTo>
                    <a:pt x="8793" y="19729"/>
                  </a:moveTo>
                  <a:cubicBezTo>
                    <a:pt x="7305" y="20392"/>
                    <a:pt x="5747" y="20884"/>
                    <a:pt x="4148" y="21197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470047"/>
                </a:gs>
              </a:gsLst>
              <a:lin ang="540000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324" name="Text Box 12"/>
            <p:cNvSpPr txBox="1">
              <a:spLocks noChangeArrowheads="1"/>
            </p:cNvSpPr>
            <p:nvPr/>
          </p:nvSpPr>
          <p:spPr bwMode="auto">
            <a:xfrm>
              <a:off x="973" y="1488"/>
              <a:ext cx="1236" cy="428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1434" tIns="45717" rIns="91434" bIns="45717" anchor="ctr">
              <a:prstTxWarp prst="textNoShape">
                <a:avLst/>
              </a:prstTxWarp>
            </a:bodyPr>
            <a:lstStyle/>
            <a:p>
              <a:pPr algn="ctr" defTabSz="1016000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Interactive</a:t>
              </a:r>
              <a:b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</a:b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Computers</a:t>
              </a:r>
            </a:p>
          </p:txBody>
        </p:sp>
        <p:sp>
          <p:nvSpPr>
            <p:cNvPr id="37900" name="Oval 13"/>
            <p:cNvSpPr>
              <a:spLocks noChangeArrowheads="1"/>
            </p:cNvSpPr>
            <p:nvPr/>
          </p:nvSpPr>
          <p:spPr bwMode="auto">
            <a:xfrm>
              <a:off x="1082" y="1977"/>
              <a:ext cx="1023" cy="1023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326" name="Oval 14"/>
            <p:cNvSpPr>
              <a:spLocks noChangeArrowheads="1"/>
            </p:cNvSpPr>
            <p:nvPr/>
          </p:nvSpPr>
          <p:spPr bwMode="auto">
            <a:xfrm>
              <a:off x="1145" y="2041"/>
              <a:ext cx="894" cy="8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Garamond" pitchFamily="-65" charset="0"/>
              </a:endParaRPr>
            </a:p>
          </p:txBody>
        </p:sp>
        <p:sp>
          <p:nvSpPr>
            <p:cNvPr id="269327" name="Text Box 15"/>
            <p:cNvSpPr txBox="1">
              <a:spLocks noChangeArrowheads="1"/>
            </p:cNvSpPr>
            <p:nvPr/>
          </p:nvSpPr>
          <p:spPr bwMode="auto">
            <a:xfrm>
              <a:off x="1110" y="2323"/>
              <a:ext cx="963" cy="428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1434" tIns="45717" rIns="91434" bIns="45717" anchor="ctr">
              <a:prstTxWarp prst="textNoShape">
                <a:avLst/>
              </a:prstTxWarp>
            </a:bodyPr>
            <a:lstStyle/>
            <a:p>
              <a:pPr algn="ctr" defTabSz="1016000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Servers,</a:t>
              </a:r>
              <a:b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</a:b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etc.</a:t>
              </a:r>
            </a:p>
          </p:txBody>
        </p:sp>
        <p:sp>
          <p:nvSpPr>
            <p:cNvPr id="37903" name="Text Box 16"/>
            <p:cNvSpPr txBox="1">
              <a:spLocks noChangeArrowheads="1"/>
            </p:cNvSpPr>
            <p:nvPr/>
          </p:nvSpPr>
          <p:spPr bwMode="auto">
            <a:xfrm>
              <a:off x="452" y="2352"/>
              <a:ext cx="593" cy="252"/>
            </a:xfrm>
            <a:prstGeom prst="rect">
              <a:avLst/>
            </a:prstGeom>
            <a:noFill/>
            <a:ln w="4763">
              <a:noFill/>
              <a:miter lim="800000"/>
              <a:headEnd/>
              <a:tailEnd/>
            </a:ln>
          </p:spPr>
          <p:txBody>
            <a:bodyPr lIns="101566" tIns="50784" rIns="101566" bIns="50784">
              <a:prstTxWarp prst="textNoShape">
                <a:avLst/>
              </a:prstTxWarp>
              <a:spAutoFit/>
            </a:bodyPr>
            <a:lstStyle/>
            <a:p>
              <a:pPr defTabSz="1003300">
                <a:lnSpc>
                  <a:spcPct val="90000"/>
                </a:lnSpc>
                <a:spcBef>
                  <a:spcPct val="30000"/>
                </a:spcBef>
              </a:pPr>
              <a:endParaRPr lang="en-US" sz="1400" i="1">
                <a:solidFill>
                  <a:srgbClr val="FF0000"/>
                </a:solidFill>
                <a:latin typeface="Arial Narrow" charset="0"/>
              </a:endParaRPr>
            </a:p>
          </p:txBody>
        </p:sp>
        <p:sp>
          <p:nvSpPr>
            <p:cNvPr id="269329" name="Text Box 17"/>
            <p:cNvSpPr txBox="1">
              <a:spLocks noChangeArrowheads="1"/>
            </p:cNvSpPr>
            <p:nvPr/>
          </p:nvSpPr>
          <p:spPr bwMode="auto">
            <a:xfrm>
              <a:off x="424" y="2101"/>
              <a:ext cx="659" cy="727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1434" tIns="45717" rIns="91434" bIns="45717" anchor="ctr">
              <a:prstTxWarp prst="textNoShape">
                <a:avLst/>
              </a:prstTxWarp>
            </a:bodyPr>
            <a:lstStyle/>
            <a:p>
              <a:pPr algn="ctr" defTabSz="1016000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200M</a:t>
              </a:r>
              <a:b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</a:b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per Year</a:t>
              </a:r>
            </a:p>
          </p:txBody>
        </p:sp>
        <p:sp>
          <p:nvSpPr>
            <p:cNvPr id="269330" name="Text Box 18"/>
            <p:cNvSpPr txBox="1">
              <a:spLocks noChangeArrowheads="1"/>
            </p:cNvSpPr>
            <p:nvPr/>
          </p:nvSpPr>
          <p:spPr bwMode="auto">
            <a:xfrm>
              <a:off x="387" y="3488"/>
              <a:ext cx="873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4" tIns="45717" rIns="91434" bIns="45717">
              <a:prstTxWarp prst="textNoShape">
                <a:avLst/>
              </a:prstTxWarp>
              <a:spAutoFit/>
            </a:bodyPr>
            <a:lstStyle/>
            <a:p>
              <a:pPr algn="ctr" defTabSz="915988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In Vehicles</a:t>
              </a:r>
              <a:endParaRPr lang="en-US" sz="1600">
                <a:solidFill>
                  <a:srgbClr val="FF0000"/>
                </a:solidFill>
                <a:latin typeface="Swis721 Blk BT" pitchFamily="34" charset="0"/>
              </a:endParaRPr>
            </a:p>
          </p:txBody>
        </p:sp>
        <p:sp>
          <p:nvSpPr>
            <p:cNvPr id="269331" name="Text Box 19"/>
            <p:cNvSpPr txBox="1">
              <a:spLocks noChangeArrowheads="1"/>
            </p:cNvSpPr>
            <p:nvPr/>
          </p:nvSpPr>
          <p:spPr bwMode="auto">
            <a:xfrm>
              <a:off x="1183" y="3620"/>
              <a:ext cx="865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4" tIns="45717" rIns="91434" bIns="45717">
              <a:prstTxWarp prst="textNoShape">
                <a:avLst/>
              </a:prstTxWarp>
              <a:spAutoFit/>
            </a:bodyPr>
            <a:lstStyle/>
            <a:p>
              <a:pPr algn="ctr" defTabSz="915988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Embedded</a:t>
              </a:r>
              <a:endParaRPr lang="en-US" sz="1600">
                <a:solidFill>
                  <a:srgbClr val="FF0000"/>
                </a:solidFill>
                <a:latin typeface="Swis721 Blk BT" pitchFamily="34" charset="0"/>
              </a:endParaRPr>
            </a:p>
          </p:txBody>
        </p:sp>
        <p:sp>
          <p:nvSpPr>
            <p:cNvPr id="269332" name="Text Box 20"/>
            <p:cNvSpPr txBox="1">
              <a:spLocks noChangeArrowheads="1"/>
            </p:cNvSpPr>
            <p:nvPr/>
          </p:nvSpPr>
          <p:spPr bwMode="auto">
            <a:xfrm>
              <a:off x="1917" y="3527"/>
              <a:ext cx="781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4" tIns="45717" rIns="91434" bIns="45717">
              <a:prstTxWarp prst="textNoShape">
                <a:avLst/>
              </a:prstTxWarp>
              <a:spAutoFit/>
            </a:bodyPr>
            <a:lstStyle/>
            <a:p>
              <a:pPr algn="ctr" defTabSz="915988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In Robots</a:t>
              </a:r>
              <a:endParaRPr lang="en-US" sz="1600">
                <a:solidFill>
                  <a:srgbClr val="FF0000"/>
                </a:solidFill>
                <a:latin typeface="Swis721 Blk BT" pitchFamily="34" charset="0"/>
              </a:endParaRPr>
            </a:p>
          </p:txBody>
        </p:sp>
        <p:sp>
          <p:nvSpPr>
            <p:cNvPr id="269333" name="Text Box 21"/>
            <p:cNvSpPr txBox="1">
              <a:spLocks noChangeArrowheads="1"/>
            </p:cNvSpPr>
            <p:nvPr/>
          </p:nvSpPr>
          <p:spPr bwMode="auto">
            <a:xfrm>
              <a:off x="3087" y="855"/>
              <a:ext cx="2685" cy="402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pPr algn="ctr" defTabSz="1016000">
                <a:lnSpc>
                  <a:spcPct val="95000"/>
                </a:lnSpc>
                <a:defRPr/>
              </a:pPr>
              <a:r>
                <a:rPr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Where Are the Processors?</a:t>
              </a:r>
            </a:p>
          </p:txBody>
        </p:sp>
        <p:sp>
          <p:nvSpPr>
            <p:cNvPr id="269334" name="AutoShape 22"/>
            <p:cNvSpPr>
              <a:spLocks noChangeArrowheads="1"/>
            </p:cNvSpPr>
            <p:nvPr/>
          </p:nvSpPr>
          <p:spPr bwMode="auto">
            <a:xfrm>
              <a:off x="1580" y="3981"/>
              <a:ext cx="4681" cy="408"/>
            </a:xfrm>
            <a:prstGeom prst="roundRect">
              <a:avLst>
                <a:gd name="adj" fmla="val 25315"/>
              </a:avLst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>
              <a:prstShdw prst="shdw18" dist="17961" dir="13500000">
                <a:schemeClr val="folHlink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pPr algn="ctr" defTabSz="1016000">
                <a:spcBef>
                  <a:spcPct val="300000"/>
                </a:spcBef>
                <a:defRPr/>
              </a:pPr>
              <a:r>
                <a:rPr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wis721 Blk BT" pitchFamily="34" charset="0"/>
                </a:rPr>
                <a:t>Look for the CPUs…the Opportunities Will Follow!</a:t>
              </a:r>
            </a:p>
          </p:txBody>
        </p:sp>
        <p:sp>
          <p:nvSpPr>
            <p:cNvPr id="37910" name="Oval 23"/>
            <p:cNvSpPr>
              <a:spLocks noChangeArrowheads="1"/>
            </p:cNvSpPr>
            <p:nvPr/>
          </p:nvSpPr>
          <p:spPr bwMode="auto">
            <a:xfrm>
              <a:off x="3283" y="3210"/>
              <a:ext cx="2186" cy="519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1" name="Oval 24"/>
            <p:cNvSpPr>
              <a:spLocks noChangeArrowheads="1"/>
            </p:cNvSpPr>
            <p:nvPr/>
          </p:nvSpPr>
          <p:spPr bwMode="auto">
            <a:xfrm>
              <a:off x="3273" y="1405"/>
              <a:ext cx="2284" cy="2266"/>
            </a:xfrm>
            <a:prstGeom prst="ellipse">
              <a:avLst/>
            </a:prstGeom>
            <a:gradFill rotWithShape="0">
              <a:gsLst>
                <a:gs pos="0">
                  <a:srgbClr val="185E18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2" name="Arc 25"/>
            <p:cNvSpPr>
              <a:spLocks/>
            </p:cNvSpPr>
            <p:nvPr/>
          </p:nvSpPr>
          <p:spPr bwMode="auto">
            <a:xfrm rot="-1500715">
              <a:off x="4168" y="1359"/>
              <a:ext cx="428" cy="1124"/>
            </a:xfrm>
            <a:custGeom>
              <a:avLst/>
              <a:gdLst>
                <a:gd name="T0" fmla="*/ 0 w 8222"/>
                <a:gd name="T1" fmla="*/ 0 h 21600"/>
                <a:gd name="T2" fmla="*/ 22 w 8222"/>
                <a:gd name="T3" fmla="*/ 4 h 21600"/>
                <a:gd name="T4" fmla="*/ 0 w 8222"/>
                <a:gd name="T5" fmla="*/ 58 h 21600"/>
                <a:gd name="T6" fmla="*/ 0 60000 65536"/>
                <a:gd name="T7" fmla="*/ 0 60000 65536"/>
                <a:gd name="T8" fmla="*/ 0 60000 65536"/>
                <a:gd name="T9" fmla="*/ 0 w 8222"/>
                <a:gd name="T10" fmla="*/ 0 h 21600"/>
                <a:gd name="T11" fmla="*/ 8222 w 822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22" h="21600" fill="none" extrusionOk="0">
                  <a:moveTo>
                    <a:pt x="116" y="0"/>
                  </a:moveTo>
                  <a:cubicBezTo>
                    <a:pt x="2898" y="15"/>
                    <a:pt x="5650" y="567"/>
                    <a:pt x="8221" y="1626"/>
                  </a:cubicBezTo>
                </a:path>
                <a:path w="8222" h="21600" stroke="0" extrusionOk="0">
                  <a:moveTo>
                    <a:pt x="116" y="0"/>
                  </a:moveTo>
                  <a:cubicBezTo>
                    <a:pt x="2898" y="15"/>
                    <a:pt x="5650" y="567"/>
                    <a:pt x="8221" y="1626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470047"/>
                </a:gs>
              </a:gsLst>
              <a:lin ang="540000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3" name="Arc 26"/>
            <p:cNvSpPr>
              <a:spLocks/>
            </p:cNvSpPr>
            <p:nvPr/>
          </p:nvSpPr>
          <p:spPr bwMode="auto">
            <a:xfrm rot="-1500715">
              <a:off x="4179" y="1414"/>
              <a:ext cx="550" cy="1039"/>
            </a:xfrm>
            <a:custGeom>
              <a:avLst/>
              <a:gdLst>
                <a:gd name="T0" fmla="*/ 22 w 10573"/>
                <a:gd name="T1" fmla="*/ 0 h 19974"/>
                <a:gd name="T2" fmla="*/ 29 w 10573"/>
                <a:gd name="T3" fmla="*/ 3 h 19974"/>
                <a:gd name="T4" fmla="*/ 0 w 10573"/>
                <a:gd name="T5" fmla="*/ 54 h 19974"/>
                <a:gd name="T6" fmla="*/ 0 60000 65536"/>
                <a:gd name="T7" fmla="*/ 0 60000 65536"/>
                <a:gd name="T8" fmla="*/ 0 60000 65536"/>
                <a:gd name="T9" fmla="*/ 0 w 10573"/>
                <a:gd name="T10" fmla="*/ 0 h 19974"/>
                <a:gd name="T11" fmla="*/ 10573 w 10573"/>
                <a:gd name="T12" fmla="*/ 19974 h 199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73" h="19974" fill="none" extrusionOk="0">
                  <a:moveTo>
                    <a:pt x="8221" y="0"/>
                  </a:moveTo>
                  <a:cubicBezTo>
                    <a:pt x="9027" y="331"/>
                    <a:pt x="9813" y="712"/>
                    <a:pt x="10573" y="1138"/>
                  </a:cubicBezTo>
                </a:path>
                <a:path w="10573" h="19974" stroke="0" extrusionOk="0">
                  <a:moveTo>
                    <a:pt x="8221" y="0"/>
                  </a:moveTo>
                  <a:cubicBezTo>
                    <a:pt x="9027" y="331"/>
                    <a:pt x="9813" y="712"/>
                    <a:pt x="10573" y="1138"/>
                  </a:cubicBezTo>
                  <a:lnTo>
                    <a:pt x="0" y="19974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339" name="Arc 27"/>
            <p:cNvSpPr>
              <a:spLocks/>
            </p:cNvSpPr>
            <p:nvPr/>
          </p:nvSpPr>
          <p:spPr bwMode="auto">
            <a:xfrm rot="-1500715">
              <a:off x="4168" y="1359"/>
              <a:ext cx="1071" cy="980"/>
            </a:xfrm>
            <a:custGeom>
              <a:avLst/>
              <a:gdLst>
                <a:gd name="G0" fmla="+- 0 0 0"/>
                <a:gd name="G1" fmla="+- 18835 0 0"/>
                <a:gd name="G2" fmla="+- 21600 0 0"/>
                <a:gd name="T0" fmla="*/ 10573 w 20581"/>
                <a:gd name="T1" fmla="*/ 0 h 18835"/>
                <a:gd name="T2" fmla="*/ 20581 w 20581"/>
                <a:gd name="T3" fmla="*/ 12279 h 18835"/>
                <a:gd name="T4" fmla="*/ 0 w 20581"/>
                <a:gd name="T5" fmla="*/ 18835 h 18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81" h="18835" fill="none" extrusionOk="0">
                  <a:moveTo>
                    <a:pt x="10573" y="-1"/>
                  </a:moveTo>
                  <a:cubicBezTo>
                    <a:pt x="15343" y="2677"/>
                    <a:pt x="18920" y="7066"/>
                    <a:pt x="20581" y="12278"/>
                  </a:cubicBezTo>
                </a:path>
                <a:path w="20581" h="18835" stroke="0" extrusionOk="0">
                  <a:moveTo>
                    <a:pt x="10573" y="-1"/>
                  </a:moveTo>
                  <a:cubicBezTo>
                    <a:pt x="15343" y="2677"/>
                    <a:pt x="18920" y="7066"/>
                    <a:pt x="20581" y="12278"/>
                  </a:cubicBezTo>
                  <a:lnTo>
                    <a:pt x="0" y="18835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Garamond" pitchFamily="-65" charset="0"/>
              </a:endParaRPr>
            </a:p>
          </p:txBody>
        </p:sp>
        <p:sp>
          <p:nvSpPr>
            <p:cNvPr id="37915" name="Oval 28"/>
            <p:cNvSpPr>
              <a:spLocks noChangeArrowheads="1"/>
            </p:cNvSpPr>
            <p:nvPr/>
          </p:nvSpPr>
          <p:spPr bwMode="auto">
            <a:xfrm rot="-1500715">
              <a:off x="4152" y="2255"/>
              <a:ext cx="529" cy="529"/>
            </a:xfrm>
            <a:prstGeom prst="ellipse">
              <a:avLst/>
            </a:prstGeom>
            <a:solidFill>
              <a:schemeClr val="accent1"/>
            </a:solidFill>
            <a:ln w="6350">
              <a:noFill/>
              <a:round/>
              <a:headEnd type="none" w="sm" len="sm"/>
              <a:tailEnd type="none" w="sm" len="sm"/>
            </a:ln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341" name="Oval 29"/>
            <p:cNvSpPr>
              <a:spLocks noChangeArrowheads="1"/>
            </p:cNvSpPr>
            <p:nvPr/>
          </p:nvSpPr>
          <p:spPr bwMode="auto">
            <a:xfrm rot="-1500715">
              <a:off x="4216" y="2322"/>
              <a:ext cx="392" cy="391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63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Garamond" pitchFamily="-65" charset="0"/>
              </a:endParaRPr>
            </a:p>
          </p:txBody>
        </p:sp>
        <p:sp>
          <p:nvSpPr>
            <p:cNvPr id="269342" name="Text Box 30"/>
            <p:cNvSpPr txBox="1">
              <a:spLocks noChangeArrowheads="1"/>
            </p:cNvSpPr>
            <p:nvPr/>
          </p:nvSpPr>
          <p:spPr bwMode="auto">
            <a:xfrm rot="10831226" flipV="1">
              <a:off x="3826" y="2815"/>
              <a:ext cx="1269" cy="601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 type="none" w="sm" len="sm"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pPr algn="ctr" defTabSz="1016000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Embedded Computers</a:t>
              </a:r>
            </a:p>
            <a:p>
              <a:pPr algn="ctr" defTabSz="1016000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80%</a:t>
              </a:r>
            </a:p>
          </p:txBody>
        </p:sp>
        <p:sp>
          <p:nvSpPr>
            <p:cNvPr id="37918" name="Text Box 31"/>
            <p:cNvSpPr txBox="1">
              <a:spLocks noChangeArrowheads="1"/>
            </p:cNvSpPr>
            <p:nvPr/>
          </p:nvSpPr>
          <p:spPr bwMode="auto">
            <a:xfrm>
              <a:off x="3440" y="2309"/>
              <a:ext cx="563" cy="184"/>
            </a:xfrm>
            <a:prstGeom prst="rect">
              <a:avLst/>
            </a:prstGeom>
            <a:noFill/>
            <a:ln w="4763">
              <a:noFill/>
              <a:miter lim="800000"/>
              <a:headEnd/>
              <a:tailEnd/>
            </a:ln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pPr defTabSz="1003300">
                <a:lnSpc>
                  <a:spcPct val="90000"/>
                </a:lnSpc>
                <a:spcBef>
                  <a:spcPct val="30000"/>
                </a:spcBef>
              </a:pPr>
              <a:endParaRPr lang="en-US" sz="1400" i="1">
                <a:solidFill>
                  <a:srgbClr val="FF0000"/>
                </a:solidFill>
                <a:latin typeface="Arial Narrow" charset="0"/>
              </a:endParaRPr>
            </a:p>
          </p:txBody>
        </p:sp>
        <p:sp>
          <p:nvSpPr>
            <p:cNvPr id="269344" name="Text Box 32"/>
            <p:cNvSpPr txBox="1">
              <a:spLocks noChangeArrowheads="1"/>
            </p:cNvSpPr>
            <p:nvPr/>
          </p:nvSpPr>
          <p:spPr bwMode="auto">
            <a:xfrm>
              <a:off x="3299" y="2244"/>
              <a:ext cx="917" cy="440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 type="none" w="sm" len="sm"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pPr algn="ctr" defTabSz="1016000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8.5B Parts </a:t>
              </a:r>
              <a:b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</a:b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per Year</a:t>
              </a:r>
            </a:p>
          </p:txBody>
        </p:sp>
        <p:sp>
          <p:nvSpPr>
            <p:cNvPr id="269345" name="Text Box 33"/>
            <p:cNvSpPr txBox="1">
              <a:spLocks noChangeArrowheads="1"/>
            </p:cNvSpPr>
            <p:nvPr/>
          </p:nvSpPr>
          <p:spPr bwMode="auto">
            <a:xfrm>
              <a:off x="3871" y="1509"/>
              <a:ext cx="602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pPr algn="ctr" defTabSz="915988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Robots</a:t>
              </a:r>
              <a:b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</a:b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6%</a:t>
              </a:r>
              <a:endParaRPr lang="en-US" sz="1600">
                <a:solidFill>
                  <a:srgbClr val="FF0000"/>
                </a:solidFill>
                <a:latin typeface="Swis721 Blk BT" pitchFamily="34" charset="0"/>
              </a:endParaRPr>
            </a:p>
          </p:txBody>
        </p:sp>
        <p:sp>
          <p:nvSpPr>
            <p:cNvPr id="269346" name="Text Box 34"/>
            <p:cNvSpPr txBox="1">
              <a:spLocks noChangeArrowheads="1"/>
            </p:cNvSpPr>
            <p:nvPr/>
          </p:nvSpPr>
          <p:spPr bwMode="auto">
            <a:xfrm>
              <a:off x="4542" y="1509"/>
              <a:ext cx="714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pPr algn="ctr" defTabSz="915988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Vehicles</a:t>
              </a:r>
              <a:b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</a:b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12%</a:t>
              </a:r>
              <a:endParaRPr lang="en-US" sz="1600">
                <a:solidFill>
                  <a:srgbClr val="FF0000"/>
                </a:solidFill>
                <a:latin typeface="Swis721 Blk BT" pitchFamily="34" charset="0"/>
              </a:endParaRPr>
            </a:p>
          </p:txBody>
        </p:sp>
        <p:sp>
          <p:nvSpPr>
            <p:cNvPr id="269347" name="Text Box 35"/>
            <p:cNvSpPr txBox="1">
              <a:spLocks noChangeArrowheads="1"/>
            </p:cNvSpPr>
            <p:nvPr/>
          </p:nvSpPr>
          <p:spPr bwMode="auto">
            <a:xfrm>
              <a:off x="4178" y="1154"/>
              <a:ext cx="541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0791" tIns="95396" rIns="190791" bIns="95396" anchor="ctr">
              <a:prstTxWarp prst="textNoShape">
                <a:avLst/>
              </a:prstTxWarp>
            </a:bodyPr>
            <a:lstStyle/>
            <a:p>
              <a:pPr algn="ctr" defTabSz="915988">
                <a:lnSpc>
                  <a:spcPct val="95000"/>
                </a:lnSpc>
                <a:defRPr/>
              </a:pP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Direct</a:t>
              </a:r>
              <a:b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</a:br>
              <a:r>
                <a:rPr 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wis721 Blk BT" pitchFamily="34" charset="0"/>
                </a:rPr>
                <a:t>2%</a:t>
              </a:r>
              <a:endParaRPr lang="en-US" sz="1600">
                <a:solidFill>
                  <a:srgbClr val="FF0000"/>
                </a:solidFill>
                <a:latin typeface="Swis721 Blk BT" pitchFamily="34" charset="0"/>
              </a:endParaRPr>
            </a:p>
          </p:txBody>
        </p:sp>
        <p:sp>
          <p:nvSpPr>
            <p:cNvPr id="269348" name="Text Box 36"/>
            <p:cNvSpPr txBox="1">
              <a:spLocks noChangeArrowheads="1"/>
            </p:cNvSpPr>
            <p:nvPr/>
          </p:nvSpPr>
          <p:spPr bwMode="auto">
            <a:xfrm>
              <a:off x="4542" y="5052"/>
              <a:ext cx="2194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2277" tIns="51139" rIns="102277" bIns="51139">
              <a:prstTxWarp prst="textNoShape">
                <a:avLst/>
              </a:prstTxWarp>
              <a:spAutoFit/>
            </a:bodyPr>
            <a:lstStyle/>
            <a:p>
              <a:pPr defTabSz="1016000">
                <a:lnSpc>
                  <a:spcPct val="95000"/>
                </a:lnSpc>
                <a:spcBef>
                  <a:spcPct val="30000"/>
                </a:spcBef>
                <a:buClr>
                  <a:schemeClr val="tx2"/>
                </a:buClr>
                <a:buSzPct val="75000"/>
                <a:buFont typeface="Wingdings" pitchFamily="-65" charset="2"/>
                <a:buNone/>
                <a:defRPr/>
              </a:pPr>
              <a:r>
                <a:rPr lang="en-US" sz="13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65" charset="0"/>
                </a:rPr>
                <a:t>Source:  DARPA/Intel (</a:t>
              </a:r>
              <a:r>
                <a:rPr lang="en-US" sz="13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65" charset="0"/>
                </a:rPr>
                <a:t>Tennenhouse</a:t>
              </a:r>
              <a:r>
                <a:rPr lang="en-US" sz="13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65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38313"/>
            <a:ext cx="2584450" cy="776287"/>
          </a:xfrm>
        </p:spPr>
        <p:txBody>
          <a:bodyPr/>
          <a:lstStyle/>
          <a:p>
            <a:r>
              <a:rPr lang="en-US" dirty="0" smtClean="0"/>
              <a:t>PIC Data Sheet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050" y="0"/>
            <a:ext cx="633095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</a:t>
            </a:r>
            <a:r>
              <a:rPr lang="en-US" dirty="0" smtClean="0"/>
              <a:t> Video </a:t>
            </a:r>
            <a:r>
              <a:rPr lang="en-US" dirty="0"/>
              <a:t>Processor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09800" y="2193925"/>
            <a:ext cx="4953000" cy="38100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3"/>
          <p:cNvSpPr>
            <a:spLocks/>
          </p:cNvSpPr>
          <p:nvPr/>
        </p:nvSpPr>
        <p:spPr bwMode="auto">
          <a:xfrm>
            <a:off x="4114800" y="2651125"/>
            <a:ext cx="457200" cy="2971800"/>
          </a:xfrm>
          <a:custGeom>
            <a:avLst/>
            <a:gdLst/>
            <a:ahLst/>
            <a:cxnLst>
              <a:cxn ang="0">
                <a:pos x="0" y="1872"/>
              </a:cxn>
              <a:cxn ang="0">
                <a:pos x="0" y="0"/>
              </a:cxn>
              <a:cxn ang="0">
                <a:pos x="288" y="0"/>
              </a:cxn>
              <a:cxn ang="0">
                <a:pos x="288" y="144"/>
              </a:cxn>
              <a:cxn ang="0">
                <a:pos x="144" y="144"/>
              </a:cxn>
              <a:cxn ang="0">
                <a:pos x="144" y="1872"/>
              </a:cxn>
              <a:cxn ang="0">
                <a:pos x="0" y="1872"/>
              </a:cxn>
            </a:cxnLst>
            <a:rect l="0" t="0" r="r" b="b"/>
            <a:pathLst>
              <a:path w="288" h="1872">
                <a:moveTo>
                  <a:pt x="0" y="1872"/>
                </a:moveTo>
                <a:lnTo>
                  <a:pt x="0" y="0"/>
                </a:lnTo>
                <a:lnTo>
                  <a:pt x="288" y="0"/>
                </a:lnTo>
                <a:lnTo>
                  <a:pt x="288" y="144"/>
                </a:lnTo>
                <a:lnTo>
                  <a:pt x="144" y="144"/>
                </a:lnTo>
                <a:lnTo>
                  <a:pt x="144" y="1872"/>
                </a:lnTo>
                <a:lnTo>
                  <a:pt x="0" y="1872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noFill/>
            <a:prstDash val="solid"/>
            <a:round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562600" y="2270125"/>
            <a:ext cx="1447800" cy="914400"/>
          </a:xfrm>
          <a:prstGeom prst="rect">
            <a:avLst/>
          </a:prstGeom>
          <a:solidFill>
            <a:srgbClr val="CCCCFF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CCCCFF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638800" y="2574925"/>
            <a:ext cx="838200" cy="533400"/>
          </a:xfrm>
          <a:prstGeom prst="rect">
            <a:avLst/>
          </a:prstGeom>
          <a:solidFill>
            <a:srgbClr val="E1E1FF"/>
          </a:solidFill>
          <a:ln w="12700">
            <a:noFill/>
            <a:miter lim="800000"/>
            <a:headEnd/>
            <a:tailEnd/>
          </a:ln>
          <a:effectLst>
            <a:prstShdw prst="shdw18" dist="17961" dir="13500000">
              <a:srgbClr val="E1E1FF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TM-xxxx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553200" y="2574925"/>
            <a:ext cx="381000" cy="228600"/>
          </a:xfrm>
          <a:prstGeom prst="rect">
            <a:avLst/>
          </a:prstGeom>
          <a:solidFill>
            <a:srgbClr val="E1E1FF"/>
          </a:solidFill>
          <a:ln w="12700">
            <a:noFill/>
            <a:miter lim="800000"/>
            <a:headEnd/>
            <a:tailEnd/>
          </a:ln>
          <a:effectLst>
            <a:prstShdw prst="shdw18" dist="17961" dir="13500000">
              <a:srgbClr val="E1E1FF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D$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553200" y="2879725"/>
            <a:ext cx="381000" cy="228600"/>
          </a:xfrm>
          <a:prstGeom prst="rect">
            <a:avLst/>
          </a:prstGeom>
          <a:solidFill>
            <a:srgbClr val="E1E1FF"/>
          </a:solidFill>
          <a:ln w="12700">
            <a:noFill/>
            <a:miter lim="800000"/>
            <a:headEnd/>
            <a:tailEnd/>
          </a:ln>
          <a:effectLst>
            <a:prstShdw prst="shdw18" dist="17961" dir="13500000">
              <a:srgbClr val="E1E1FF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I$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638800" y="2270125"/>
            <a:ext cx="13382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66"/>
                </a:solidFill>
                <a:latin typeface="Arial Rounded MT Bold" charset="0"/>
              </a:rPr>
              <a:t>TriMedia CPU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562600" y="3336925"/>
            <a:ext cx="1447800" cy="304800"/>
          </a:xfrm>
          <a:prstGeom prst="rect">
            <a:avLst/>
          </a:prstGeom>
          <a:solidFill>
            <a:srgbClr val="CCCCFF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CCCCFF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DEVICE I/P BLOCK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562600" y="3794125"/>
            <a:ext cx="1447800" cy="304800"/>
          </a:xfrm>
          <a:prstGeom prst="rect">
            <a:avLst/>
          </a:prstGeom>
          <a:solidFill>
            <a:srgbClr val="CCCCFF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CCCCFF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DEVICE I/P BLOCK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5562600" y="4708525"/>
            <a:ext cx="1447800" cy="304800"/>
          </a:xfrm>
          <a:prstGeom prst="rect">
            <a:avLst/>
          </a:prstGeom>
          <a:solidFill>
            <a:srgbClr val="CCCCFF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CCCCFF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DEVICE I/P BLOCK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172200" y="4067175"/>
            <a:ext cx="184150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. . .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287588" y="5683250"/>
            <a:ext cx="210343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000066"/>
                </a:solidFill>
                <a:latin typeface="Arial Rounded MT Bold" charset="0"/>
              </a:rPr>
              <a:t>DVP System Silicon</a:t>
            </a:r>
            <a:endParaRPr lang="en-US" sz="1400" b="1">
              <a:solidFill>
                <a:srgbClr val="000066"/>
              </a:solidFill>
              <a:latin typeface="Arial Rounded MT Bold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162800" y="2193925"/>
            <a:ext cx="2057400" cy="3146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66"/>
                </a:solidFill>
                <a:latin typeface="Arial Rounded MT Bold" charset="0"/>
              </a:rPr>
              <a:t>VLIW Media Processor</a:t>
            </a:r>
            <a:r>
              <a:rPr lang="en-US" sz="1600" b="1">
                <a:solidFill>
                  <a:srgbClr val="0000CC"/>
                </a:solidFill>
                <a:latin typeface="Arial Rounded MT Bold" charset="0"/>
              </a:rPr>
              <a:t>:</a:t>
            </a:r>
            <a:endParaRPr lang="en-US" sz="1600" b="1">
              <a:latin typeface="Arial Rounded MT Bold" charset="0"/>
            </a:endParaRPr>
          </a:p>
          <a:p>
            <a:pPr>
              <a:buFontTx/>
              <a:buChar char="•"/>
            </a:pPr>
            <a:r>
              <a:rPr lang="en-US" sz="1600">
                <a:solidFill>
                  <a:srgbClr val="CC3300"/>
                </a:solidFill>
                <a:latin typeface="Arial Rounded MT Bold" charset="0"/>
              </a:rPr>
              <a:t> </a:t>
            </a: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100 to 300+ MHz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 32-bit or 64-bit</a:t>
            </a:r>
            <a:endParaRPr lang="en-US" sz="1600" b="1">
              <a:solidFill>
                <a:srgbClr val="990000"/>
              </a:solidFill>
              <a:latin typeface="Arial Rounded MT Bold" charset="0"/>
            </a:endParaRPr>
          </a:p>
          <a:p>
            <a:pPr>
              <a:buFontTx/>
              <a:buChar char="•"/>
            </a:pPr>
            <a:endParaRPr lang="en-US" sz="1600" b="1">
              <a:solidFill>
                <a:srgbClr val="990000"/>
              </a:solidFill>
              <a:latin typeface="Arial Rounded MT Bold" charset="0"/>
            </a:endParaRPr>
          </a:p>
          <a:p>
            <a:pPr>
              <a:buFontTx/>
              <a:buChar char="•"/>
            </a:pPr>
            <a:endParaRPr lang="en-US" sz="1600" b="1">
              <a:solidFill>
                <a:srgbClr val="990000"/>
              </a:solidFill>
              <a:latin typeface="Arial Rounded MT Bold" charset="0"/>
            </a:endParaRPr>
          </a:p>
          <a:p>
            <a:r>
              <a:rPr lang="en-US" sz="1600" b="1">
                <a:solidFill>
                  <a:srgbClr val="000066"/>
                </a:solidFill>
                <a:latin typeface="Arial Rounded MT Bold" charset="0"/>
              </a:rPr>
              <a:t>Nexperia</a:t>
            </a:r>
          </a:p>
          <a:p>
            <a:r>
              <a:rPr lang="en-US" sz="1600" b="1">
                <a:solidFill>
                  <a:srgbClr val="000066"/>
                </a:solidFill>
                <a:latin typeface="Arial Rounded MT Bold" charset="0"/>
              </a:rPr>
              <a:t>System Busses</a:t>
            </a:r>
            <a:endParaRPr lang="en-US" sz="1600" b="1">
              <a:solidFill>
                <a:srgbClr val="0000CC"/>
              </a:solidFill>
              <a:latin typeface="Arial Rounded MT Bold" charset="0"/>
            </a:endParaRPr>
          </a:p>
          <a:p>
            <a:pPr>
              <a:buFontTx/>
              <a:buChar char="•"/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 PI bus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 Memory bus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 32-128 bit</a:t>
            </a:r>
            <a:endParaRPr lang="en-US" sz="1600" b="1">
              <a:solidFill>
                <a:srgbClr val="990000"/>
              </a:solidFill>
              <a:latin typeface="Arial Rounded MT Bold" charset="0"/>
            </a:endParaRPr>
          </a:p>
          <a:p>
            <a:pPr>
              <a:buFontTx/>
              <a:buChar char="•"/>
            </a:pPr>
            <a:endParaRPr lang="en-US" sz="2400">
              <a:solidFill>
                <a:srgbClr val="990000"/>
              </a:solidFill>
              <a:latin typeface="Arial Rounded MT Bold" charset="0"/>
            </a:endParaRPr>
          </a:p>
        </p:txBody>
      </p:sp>
      <p:sp>
        <p:nvSpPr>
          <p:cNvPr id="20" name="Freeform 15"/>
          <p:cNvSpPr>
            <a:spLocks/>
          </p:cNvSpPr>
          <p:nvPr/>
        </p:nvSpPr>
        <p:spPr bwMode="auto">
          <a:xfrm flipH="1">
            <a:off x="4800600" y="2651125"/>
            <a:ext cx="457200" cy="2971800"/>
          </a:xfrm>
          <a:custGeom>
            <a:avLst/>
            <a:gdLst/>
            <a:ahLst/>
            <a:cxnLst>
              <a:cxn ang="0">
                <a:pos x="0" y="1872"/>
              </a:cxn>
              <a:cxn ang="0">
                <a:pos x="0" y="0"/>
              </a:cxn>
              <a:cxn ang="0">
                <a:pos x="288" y="0"/>
              </a:cxn>
              <a:cxn ang="0">
                <a:pos x="288" y="144"/>
              </a:cxn>
              <a:cxn ang="0">
                <a:pos x="144" y="144"/>
              </a:cxn>
              <a:cxn ang="0">
                <a:pos x="144" y="1872"/>
              </a:cxn>
              <a:cxn ang="0">
                <a:pos x="0" y="1872"/>
              </a:cxn>
            </a:cxnLst>
            <a:rect l="0" t="0" r="r" b="b"/>
            <a:pathLst>
              <a:path w="288" h="1872">
                <a:moveTo>
                  <a:pt x="0" y="1872"/>
                </a:moveTo>
                <a:lnTo>
                  <a:pt x="0" y="0"/>
                </a:lnTo>
                <a:lnTo>
                  <a:pt x="288" y="0"/>
                </a:lnTo>
                <a:lnTo>
                  <a:pt x="288" y="144"/>
                </a:lnTo>
                <a:lnTo>
                  <a:pt x="144" y="144"/>
                </a:lnTo>
                <a:lnTo>
                  <a:pt x="144" y="1872"/>
                </a:lnTo>
                <a:lnTo>
                  <a:pt x="0" y="1872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noFill/>
            <a:prstDash val="solid"/>
            <a:round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 rot="16200000">
            <a:off x="4743450" y="4367213"/>
            <a:ext cx="8112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PI BUS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4572000" y="1889125"/>
            <a:ext cx="228600" cy="33528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>
            <a:prstShdw prst="shdw18" dist="17961" dir="13500000">
              <a:schemeClr val="bg2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4114800" y="1812925"/>
            <a:ext cx="1143000" cy="304800"/>
          </a:xfrm>
          <a:prstGeom prst="rect">
            <a:avLst/>
          </a:prstGeom>
          <a:solidFill>
            <a:srgbClr val="B7B7B7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B7B7B7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>
                <a:solidFill>
                  <a:srgbClr val="000066"/>
                </a:solidFill>
                <a:latin typeface="Arial Rounded MT Bold" charset="0"/>
              </a:rPr>
              <a:t>SDRAM</a:t>
            </a: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4114800" y="2270125"/>
            <a:ext cx="1143000" cy="304800"/>
          </a:xfrm>
          <a:prstGeom prst="rect">
            <a:avLst/>
          </a:prstGeom>
          <a:solidFill>
            <a:srgbClr val="B7B7B7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B7B7B7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>
                <a:solidFill>
                  <a:srgbClr val="000066"/>
                </a:solidFill>
                <a:latin typeface="Arial Rounded MT Bold" charset="0"/>
              </a:rPr>
              <a:t>MMI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 rot="16200000">
            <a:off x="3884613" y="3860800"/>
            <a:ext cx="15890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 Rounded MT Bold" charset="0"/>
              </a:rPr>
              <a:t>DVP MEMORY BUS</a:t>
            </a:r>
            <a:endParaRPr lang="en-US" sz="1200" b="1">
              <a:solidFill>
                <a:srgbClr val="000066"/>
              </a:solidFill>
              <a:latin typeface="Arial Rounded MT Bold" charset="0"/>
            </a:endParaRPr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>
            <a:off x="5257800" y="3413125"/>
            <a:ext cx="3048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2"/>
          <p:cNvSpPr>
            <a:spLocks noChangeShapeType="1"/>
          </p:cNvSpPr>
          <p:nvPr/>
        </p:nvSpPr>
        <p:spPr bwMode="auto">
          <a:xfrm>
            <a:off x="5272088" y="3016250"/>
            <a:ext cx="3048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>
            <a:off x="5257800" y="3870325"/>
            <a:ext cx="3048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5257800" y="4784725"/>
            <a:ext cx="3048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2362200" y="2270125"/>
            <a:ext cx="1447800" cy="914400"/>
          </a:xfrm>
          <a:prstGeom prst="rect">
            <a:avLst/>
          </a:prstGeom>
          <a:solidFill>
            <a:srgbClr val="99FF66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99FF66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2362200" y="3336925"/>
            <a:ext cx="1447800" cy="304800"/>
          </a:xfrm>
          <a:prstGeom prst="rect">
            <a:avLst/>
          </a:prstGeom>
          <a:solidFill>
            <a:srgbClr val="99FF66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99FF66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DEVICE I/P BLOCK</a:t>
            </a:r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2895600" y="2574925"/>
            <a:ext cx="838200" cy="533400"/>
          </a:xfrm>
          <a:prstGeom prst="rect">
            <a:avLst/>
          </a:prstGeom>
          <a:solidFill>
            <a:srgbClr val="C2FFA3"/>
          </a:solidFill>
          <a:ln w="12700">
            <a:noFill/>
            <a:miter lim="800000"/>
            <a:headEnd/>
            <a:tailEnd/>
          </a:ln>
          <a:effectLst>
            <a:prstShdw prst="shdw18" dist="17961" dir="13500000">
              <a:srgbClr val="C2FFA3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PRxxxx</a:t>
            </a: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2438400" y="2574925"/>
            <a:ext cx="381000" cy="228600"/>
          </a:xfrm>
          <a:prstGeom prst="rect">
            <a:avLst/>
          </a:prstGeom>
          <a:solidFill>
            <a:srgbClr val="C2FFA3"/>
          </a:solidFill>
          <a:ln w="12700">
            <a:noFill/>
            <a:miter lim="800000"/>
            <a:headEnd/>
            <a:tailEnd/>
          </a:ln>
          <a:effectLst>
            <a:prstShdw prst="shdw18" dist="17961" dir="13500000">
              <a:srgbClr val="C2FFA3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D$</a:t>
            </a: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2438400" y="2879725"/>
            <a:ext cx="381000" cy="228600"/>
          </a:xfrm>
          <a:prstGeom prst="rect">
            <a:avLst/>
          </a:prstGeom>
          <a:solidFill>
            <a:srgbClr val="C2FFA3"/>
          </a:solidFill>
          <a:ln w="12700">
            <a:noFill/>
            <a:miter lim="800000"/>
            <a:headEnd/>
            <a:tailEnd/>
          </a:ln>
          <a:effectLst>
            <a:prstShdw prst="shdw18" dist="17961" dir="13500000">
              <a:srgbClr val="C2FFA3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I$</a:t>
            </a:r>
          </a:p>
        </p:txBody>
      </p:sp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2362200" y="2270125"/>
            <a:ext cx="1447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0066"/>
                </a:solidFill>
                <a:latin typeface="Arial Rounded MT Bold" charset="0"/>
              </a:rPr>
              <a:t>MIPS CPU</a:t>
            </a:r>
          </a:p>
        </p:txBody>
      </p:sp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2362200" y="3794125"/>
            <a:ext cx="1447800" cy="304800"/>
          </a:xfrm>
          <a:prstGeom prst="rect">
            <a:avLst/>
          </a:prstGeom>
          <a:solidFill>
            <a:srgbClr val="99FF66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99FF66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DEVICE I/P BLOCK</a:t>
            </a:r>
          </a:p>
        </p:txBody>
      </p:sp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3016250" y="4067175"/>
            <a:ext cx="184150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. . .</a:t>
            </a: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2362200" y="4708525"/>
            <a:ext cx="1447800" cy="304800"/>
          </a:xfrm>
          <a:prstGeom prst="rect">
            <a:avLst/>
          </a:prstGeom>
          <a:solidFill>
            <a:srgbClr val="99FF66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99FF66">
                <a:gamma/>
                <a:shade val="60000"/>
                <a:invGamma/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DEVICE I/P BLOCK</a:t>
            </a:r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 rot="16200000">
            <a:off x="3822700" y="4367213"/>
            <a:ext cx="8112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0066"/>
                </a:solidFill>
                <a:latin typeface="Arial Rounded MT Bold" charset="0"/>
              </a:rPr>
              <a:t>PI BUS</a:t>
            </a:r>
          </a:p>
        </p:txBody>
      </p:sp>
      <p:sp>
        <p:nvSpPr>
          <p:cNvPr id="40" name="Line 35"/>
          <p:cNvSpPr>
            <a:spLocks noChangeShapeType="1"/>
          </p:cNvSpPr>
          <p:nvPr/>
        </p:nvSpPr>
        <p:spPr bwMode="auto">
          <a:xfrm flipH="1">
            <a:off x="4343400" y="5489575"/>
            <a:ext cx="2286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>
            <a:off x="3810000" y="2955925"/>
            <a:ext cx="3048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37"/>
          <p:cNvSpPr>
            <a:spLocks noChangeShapeType="1"/>
          </p:cNvSpPr>
          <p:nvPr/>
        </p:nvSpPr>
        <p:spPr bwMode="auto">
          <a:xfrm>
            <a:off x="3810000" y="3413125"/>
            <a:ext cx="3048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8"/>
          <p:cNvSpPr>
            <a:spLocks noChangeShapeType="1"/>
          </p:cNvSpPr>
          <p:nvPr/>
        </p:nvSpPr>
        <p:spPr bwMode="auto">
          <a:xfrm>
            <a:off x="3810000" y="3870325"/>
            <a:ext cx="3048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39"/>
          <p:cNvSpPr>
            <a:spLocks noChangeShapeType="1"/>
          </p:cNvSpPr>
          <p:nvPr/>
        </p:nvSpPr>
        <p:spPr bwMode="auto">
          <a:xfrm>
            <a:off x="3810000" y="4784725"/>
            <a:ext cx="3048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40"/>
          <p:cNvSpPr>
            <a:spLocks noChangeArrowheads="1"/>
          </p:cNvSpPr>
          <p:nvPr/>
        </p:nvSpPr>
        <p:spPr bwMode="auto">
          <a:xfrm>
            <a:off x="304800" y="2212975"/>
            <a:ext cx="2066925" cy="351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tabLst>
                <a:tab pos="117475" algn="l"/>
              </a:tabLst>
            </a:pPr>
            <a:r>
              <a:rPr lang="en-US" sz="1600" b="1">
                <a:solidFill>
                  <a:srgbClr val="000066"/>
                </a:solidFill>
                <a:latin typeface="Arial Rounded MT Bold" charset="0"/>
              </a:rPr>
              <a:t>General Purpose RISC Processor</a:t>
            </a:r>
            <a:endParaRPr lang="en-US" sz="1400" b="1">
              <a:solidFill>
                <a:srgbClr val="99FF99"/>
              </a:solidFill>
              <a:latin typeface="Arial Rounded MT Bold" charset="0"/>
            </a:endParaRPr>
          </a:p>
          <a:p>
            <a:pPr>
              <a:buClr>
                <a:srgbClr val="CC3300"/>
              </a:buClr>
              <a:buFontTx/>
              <a:buChar char="•"/>
              <a:tabLst>
                <a:tab pos="117475" algn="l"/>
              </a:tabLst>
            </a:pPr>
            <a:r>
              <a:rPr lang="en-US" sz="1600">
                <a:solidFill>
                  <a:srgbClr val="DC8300"/>
                </a:solidFill>
                <a:latin typeface="Arial Rounded MT Bold" charset="0"/>
              </a:rPr>
              <a:t>	</a:t>
            </a: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50 to 300+ MHz</a:t>
            </a:r>
          </a:p>
          <a:p>
            <a:pPr>
              <a:buClr>
                <a:srgbClr val="CC3300"/>
              </a:buClr>
              <a:buFontTx/>
              <a:buChar char="•"/>
              <a:tabLst>
                <a:tab pos="117475" algn="l"/>
              </a:tabLst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	32-bit or 64-bit</a:t>
            </a:r>
            <a:endParaRPr lang="en-US" sz="1600" b="1">
              <a:solidFill>
                <a:srgbClr val="990000"/>
              </a:solidFill>
              <a:latin typeface="Arial Rounded MT Bold" charset="0"/>
            </a:endParaRPr>
          </a:p>
          <a:p>
            <a:pPr>
              <a:tabLst>
                <a:tab pos="117475" algn="l"/>
              </a:tabLst>
            </a:pPr>
            <a:r>
              <a:rPr lang="en-US" sz="1600" b="1">
                <a:solidFill>
                  <a:srgbClr val="000066"/>
                </a:solidFill>
                <a:latin typeface="Arial Rounded MT Bold" charset="0"/>
              </a:rPr>
              <a:t>Library of Device Blocks</a:t>
            </a:r>
          </a:p>
          <a:p>
            <a:pPr>
              <a:buClr>
                <a:srgbClr val="CC3300"/>
              </a:buClr>
              <a:buFontTx/>
              <a:buChar char="•"/>
              <a:tabLst>
                <a:tab pos="117475" algn="l"/>
              </a:tabLst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 Image			coprocessors</a:t>
            </a:r>
          </a:p>
          <a:p>
            <a:pPr>
              <a:buClr>
                <a:srgbClr val="CC3300"/>
              </a:buClr>
              <a:buFontTx/>
              <a:buChar char="•"/>
              <a:tabLst>
                <a:tab pos="117475" algn="l"/>
              </a:tabLst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 DSPs</a:t>
            </a:r>
          </a:p>
          <a:p>
            <a:pPr>
              <a:buClr>
                <a:srgbClr val="CC3300"/>
              </a:buClr>
              <a:buFontTx/>
              <a:buChar char="•"/>
              <a:tabLst>
                <a:tab pos="117475" algn="l"/>
              </a:tabLst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 UART</a:t>
            </a:r>
          </a:p>
          <a:p>
            <a:pPr>
              <a:buClr>
                <a:srgbClr val="CC3300"/>
              </a:buClr>
              <a:buFontTx/>
              <a:buChar char="•"/>
              <a:tabLst>
                <a:tab pos="117475" algn="l"/>
              </a:tabLst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 1394</a:t>
            </a:r>
          </a:p>
          <a:p>
            <a:pPr>
              <a:buClr>
                <a:srgbClr val="CC3300"/>
              </a:buClr>
              <a:buFontTx/>
              <a:buChar char="•"/>
              <a:tabLst>
                <a:tab pos="117475" algn="l"/>
              </a:tabLst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 USB</a:t>
            </a:r>
          </a:p>
          <a:p>
            <a:pPr>
              <a:buClr>
                <a:srgbClr val="CC3300"/>
              </a:buClr>
              <a:buFontTx/>
              <a:buChar char="•"/>
              <a:tabLst>
                <a:tab pos="117475" algn="l"/>
              </a:tabLst>
            </a:pPr>
            <a:endParaRPr lang="en-US" sz="1600" b="1">
              <a:solidFill>
                <a:srgbClr val="CC3300"/>
              </a:solidFill>
              <a:latin typeface="Arial Rounded MT Bold" charset="0"/>
            </a:endParaRPr>
          </a:p>
          <a:p>
            <a:pPr>
              <a:buClr>
                <a:srgbClr val="CC3300"/>
              </a:buClr>
              <a:buFontTx/>
              <a:buChar char="•"/>
              <a:tabLst>
                <a:tab pos="117475" algn="l"/>
              </a:tabLst>
            </a:pPr>
            <a:r>
              <a:rPr lang="en-US" sz="1600" b="1">
                <a:solidFill>
                  <a:srgbClr val="CC3300"/>
                </a:solidFill>
                <a:latin typeface="Arial Rounded MT Bold" charset="0"/>
              </a:rPr>
              <a:t>…</a:t>
            </a:r>
            <a:r>
              <a:rPr lang="en-US" sz="1400" b="1" i="1">
                <a:solidFill>
                  <a:srgbClr val="CC3300"/>
                </a:solidFill>
                <a:latin typeface="Arial Rounded MT Bold" charset="0"/>
              </a:rPr>
              <a:t>and more</a:t>
            </a:r>
            <a:endParaRPr lang="en-US" sz="700" b="1" i="1">
              <a:solidFill>
                <a:srgbClr val="990000"/>
              </a:solidFill>
              <a:latin typeface="Arial Rounded MT Bold" charset="0"/>
            </a:endParaRPr>
          </a:p>
        </p:txBody>
      </p:sp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4572000" y="5394325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42"/>
          <p:cNvSpPr>
            <a:spLocks noChangeShapeType="1"/>
          </p:cNvSpPr>
          <p:nvPr/>
        </p:nvSpPr>
        <p:spPr bwMode="auto">
          <a:xfrm flipH="1">
            <a:off x="4800600" y="5489575"/>
            <a:ext cx="2286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43"/>
          <p:cNvSpPr>
            <a:spLocks noChangeShapeType="1"/>
          </p:cNvSpPr>
          <p:nvPr/>
        </p:nvSpPr>
        <p:spPr bwMode="auto">
          <a:xfrm>
            <a:off x="3810000" y="3565525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44"/>
          <p:cNvSpPr>
            <a:spLocks noChangeShapeType="1"/>
          </p:cNvSpPr>
          <p:nvPr/>
        </p:nvSpPr>
        <p:spPr bwMode="auto">
          <a:xfrm>
            <a:off x="4800600" y="3565525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 Box 45"/>
          <p:cNvSpPr txBox="1">
            <a:spLocks noChangeArrowheads="1"/>
          </p:cNvSpPr>
          <p:nvPr/>
        </p:nvSpPr>
        <p:spPr bwMode="auto">
          <a:xfrm>
            <a:off x="5372100" y="1604963"/>
            <a:ext cx="18319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66"/>
                </a:solidFill>
                <a:latin typeface="Arial Rounded MT Bold" charset="0"/>
              </a:rPr>
              <a:t>TriMedia</a:t>
            </a:r>
            <a:r>
              <a:rPr lang="en-US" sz="1500" b="1" baseline="80000">
                <a:solidFill>
                  <a:srgbClr val="000066"/>
                </a:solidFill>
                <a:latin typeface="Arial Rounded MT Bold" charset="0"/>
              </a:rPr>
              <a:t>TM</a:t>
            </a:r>
            <a:endParaRPr lang="en-US" b="1">
              <a:solidFill>
                <a:srgbClr val="777777"/>
              </a:solidFill>
              <a:latin typeface="Arial Rounded MT Bold" charset="0"/>
            </a:endParaRPr>
          </a:p>
        </p:txBody>
      </p:sp>
      <p:sp>
        <p:nvSpPr>
          <p:cNvPr id="51" name="Text Box 46"/>
          <p:cNvSpPr txBox="1">
            <a:spLocks noChangeArrowheads="1"/>
          </p:cNvSpPr>
          <p:nvPr/>
        </p:nvSpPr>
        <p:spPr bwMode="auto">
          <a:xfrm>
            <a:off x="2457450" y="1604963"/>
            <a:ext cx="12366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66"/>
                </a:solidFill>
                <a:latin typeface="Arial Rounded MT Bold" charset="0"/>
              </a:rPr>
              <a:t>MIPS</a:t>
            </a:r>
            <a:r>
              <a:rPr lang="en-US" sz="1500" b="1" baseline="80000">
                <a:solidFill>
                  <a:srgbClr val="000066"/>
                </a:solidFill>
                <a:latin typeface="Arial Rounded MT Bold" charset="0"/>
              </a:rPr>
              <a:t>TM</a:t>
            </a:r>
            <a:endParaRPr lang="en-US" b="1">
              <a:solidFill>
                <a:srgbClr val="777777"/>
              </a:solidFill>
              <a:latin typeface="Arial Rounded MT Bold" charset="0"/>
            </a:endParaRPr>
          </a:p>
        </p:txBody>
      </p:sp>
      <p:sp>
        <p:nvSpPr>
          <p:cNvPr id="52" name="Line 47"/>
          <p:cNvSpPr>
            <a:spLocks noChangeShapeType="1"/>
          </p:cNvSpPr>
          <p:nvPr/>
        </p:nvSpPr>
        <p:spPr bwMode="auto">
          <a:xfrm>
            <a:off x="3817938" y="2706688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48"/>
          <p:cNvSpPr>
            <a:spLocks noChangeShapeType="1"/>
          </p:cNvSpPr>
          <p:nvPr/>
        </p:nvSpPr>
        <p:spPr bwMode="auto">
          <a:xfrm>
            <a:off x="4806950" y="2701925"/>
            <a:ext cx="76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381000" y="6057900"/>
            <a:ext cx="3276600" cy="46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endParaRPr lang="en-US" sz="3200" b="1">
              <a:solidFill>
                <a:srgbClr val="000066"/>
              </a:solidFill>
              <a:latin typeface="Arial Rounded MT Bold" charset="0"/>
            </a:endParaRPr>
          </a:p>
        </p:txBody>
      </p:sp>
      <p:sp>
        <p:nvSpPr>
          <p:cNvPr id="55" name="Rectangle 51"/>
          <p:cNvSpPr>
            <a:spLocks noChangeArrowheads="1"/>
          </p:cNvSpPr>
          <p:nvPr/>
        </p:nvSpPr>
        <p:spPr bwMode="auto">
          <a:xfrm>
            <a:off x="1044204" y="6173787"/>
            <a:ext cx="7337796" cy="3539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b="1" dirty="0" smtClean="0">
                <a:solidFill>
                  <a:srgbClr val="000066"/>
                </a:solidFill>
                <a:latin typeface="Arial Rounded MT Bold" charset="0"/>
              </a:rPr>
              <a:t>Flexible </a:t>
            </a:r>
            <a:r>
              <a:rPr lang="en-US" sz="2400" b="1" dirty="0">
                <a:solidFill>
                  <a:srgbClr val="000066"/>
                </a:solidFill>
                <a:latin typeface="Arial Rounded MT Bold" charset="0"/>
              </a:rPr>
              <a:t>architecture for digital video applications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235707" y="1062335"/>
            <a:ext cx="2707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Arial Rounded MT Bold" charset="0"/>
              </a:rPr>
              <a:t>Philips </a:t>
            </a:r>
            <a:r>
              <a:rPr lang="en-US" sz="2400" b="1" dirty="0" err="1" smtClean="0">
                <a:solidFill>
                  <a:srgbClr val="000066"/>
                </a:solidFill>
                <a:latin typeface="Arial Rounded MT Bold" charset="0"/>
              </a:rPr>
              <a:t>Nexperia</a:t>
            </a:r>
            <a:r>
              <a:rPr lang="en-US" sz="2400" b="1" dirty="0" smtClean="0">
                <a:solidFill>
                  <a:srgbClr val="000066"/>
                </a:solidFill>
                <a:latin typeface="Arial Rounded MT Bold" charset="0"/>
              </a:rPr>
              <a:t>: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/>
              <a:t>Increasingly on the Same Chip: System on a Chip (SOC)</a:t>
            </a:r>
            <a:endParaRPr lang="en-US" sz="2400" i="1">
              <a:solidFill>
                <a:srgbClr val="FF0000"/>
              </a:solidFill>
            </a:endParaRP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4200" y="1862138"/>
            <a:ext cx="183991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3338" y="1951038"/>
            <a:ext cx="379412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Reconfigurable SoC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097588"/>
            <a:ext cx="3354388" cy="4556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800" i="1">
                <a:solidFill>
                  <a:srgbClr val="FF0000"/>
                </a:solidFill>
              </a:rPr>
              <a:t>Triscend’s A7 CSoC</a:t>
            </a:r>
          </a:p>
        </p:txBody>
      </p:sp>
      <p:pic>
        <p:nvPicPr>
          <p:cNvPr id="103428" name="Picture 4" descr="Block diagram of the Triscend A7 Configurable System-on-Chip (CSoC) device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13" y="1677988"/>
            <a:ext cx="518160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6423025" y="2354263"/>
            <a:ext cx="2259013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200" u="sng">
                <a:solidFill>
                  <a:srgbClr val="FF00FF"/>
                </a:solidFill>
                <a:latin typeface="Arial" charset="0"/>
              </a:rPr>
              <a:t>Other Examples</a:t>
            </a:r>
          </a:p>
          <a:p>
            <a:pPr algn="ctr">
              <a:spcBef>
                <a:spcPct val="50000"/>
              </a:spcBef>
            </a:pPr>
            <a:r>
              <a:rPr kumimoji="1" lang="en-US" sz="2000" i="1">
                <a:solidFill>
                  <a:srgbClr val="FF00FF"/>
                </a:solidFill>
                <a:latin typeface="Arial" charset="0"/>
              </a:rPr>
              <a:t>Atmel’s FPSLIC</a:t>
            </a:r>
            <a:br>
              <a:rPr kumimoji="1" lang="en-US" sz="2000" i="1">
                <a:solidFill>
                  <a:srgbClr val="FF00FF"/>
                </a:solidFill>
                <a:latin typeface="Arial" charset="0"/>
              </a:rPr>
            </a:br>
            <a:r>
              <a:rPr kumimoji="1" lang="en-US" sz="2000" i="1">
                <a:solidFill>
                  <a:srgbClr val="FF00FF"/>
                </a:solidFill>
                <a:latin typeface="Arial" charset="0"/>
              </a:rPr>
              <a:t>(AVR + FPGA)</a:t>
            </a:r>
          </a:p>
          <a:p>
            <a:pPr algn="ctr">
              <a:spcBef>
                <a:spcPct val="50000"/>
              </a:spcBef>
            </a:pPr>
            <a:r>
              <a:rPr kumimoji="1" lang="en-US" sz="2000" i="1">
                <a:solidFill>
                  <a:srgbClr val="FF00FF"/>
                </a:solidFill>
                <a:latin typeface="Arial" charset="0"/>
              </a:rPr>
              <a:t>Altera’s Nios</a:t>
            </a:r>
            <a:br>
              <a:rPr kumimoji="1" lang="en-US" sz="2000" i="1">
                <a:solidFill>
                  <a:srgbClr val="FF00FF"/>
                </a:solidFill>
                <a:latin typeface="Arial" charset="0"/>
              </a:rPr>
            </a:br>
            <a:r>
              <a:rPr kumimoji="1" lang="en-US" sz="2000" i="1">
                <a:solidFill>
                  <a:srgbClr val="FF00FF"/>
                </a:solidFill>
                <a:latin typeface="Arial" charset="0"/>
              </a:rPr>
              <a:t>(configurable RISC on a PLD)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432323" y="6581001"/>
            <a:ext cx="1711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Mani </a:t>
            </a:r>
            <a:r>
              <a:rPr lang="en-US" sz="1200" dirty="0" err="1">
                <a:solidFill>
                  <a:srgbClr val="000000"/>
                </a:solidFill>
              </a:rPr>
              <a:t>Srivastava</a:t>
            </a:r>
            <a:r>
              <a:rPr lang="en-US" sz="1200" dirty="0" err="1">
                <a:solidFill>
                  <a:srgbClr val="000000"/>
                </a:solidFill>
                <a:sym typeface="Symbol" charset="2"/>
              </a:rPr>
              <a:t></a:t>
            </a:r>
            <a:endParaRPr lang="en-US" sz="1200" dirty="0">
              <a:solidFill>
                <a:srgbClr val="00000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228600" y="138113"/>
            <a:ext cx="86868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dirty="0">
                <a:solidFill>
                  <a:srgbClr val="00007F"/>
                </a:solidFill>
                <a:latin typeface="+mj-lt"/>
              </a:rPr>
              <a:t>Reconfigurable Hardware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533400" y="1066800"/>
            <a:ext cx="3657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 eaLnBrk="1" hangingPunct="1"/>
            <a:r>
              <a:rPr lang="en-US" b="1" i="1">
                <a:solidFill>
                  <a:srgbClr val="000000"/>
                </a:solidFill>
                <a:latin typeface="Tahoma" charset="0"/>
              </a:rPr>
              <a:t>Main Entry: </a:t>
            </a:r>
            <a:r>
              <a:rPr lang="en-US" b="1" i="1">
                <a:latin typeface="Tahoma" charset="0"/>
              </a:rPr>
              <a:t>re</a:t>
            </a:r>
            <a:r>
              <a:rPr lang="en-US" b="1" i="1">
                <a:solidFill>
                  <a:srgbClr val="000000"/>
                </a:solidFill>
                <a:latin typeface="Tahoma" charset="0"/>
              </a:rPr>
              <a:t>-</a:t>
            </a:r>
          </a:p>
          <a:p>
            <a:pPr lvl="1" eaLnBrk="1" hangingPunct="1"/>
            <a:r>
              <a:rPr lang="en-US" b="1">
                <a:solidFill>
                  <a:srgbClr val="000000"/>
                </a:solidFill>
                <a:latin typeface="Tahoma" charset="0"/>
              </a:rPr>
              <a:t>Function: </a:t>
            </a:r>
            <a:r>
              <a:rPr lang="en-US" b="1" i="1">
                <a:solidFill>
                  <a:srgbClr val="000000"/>
                </a:solidFill>
                <a:latin typeface="Tahoma" charset="0"/>
              </a:rPr>
              <a:t>prefix</a:t>
            </a:r>
            <a:endParaRPr lang="en-US" b="1">
              <a:solidFill>
                <a:srgbClr val="000000"/>
              </a:solidFill>
              <a:latin typeface="Tahoma" charset="0"/>
            </a:endParaRPr>
          </a:p>
          <a:p>
            <a:pPr lvl="1" eaLnBrk="1" hangingPunct="1"/>
            <a:r>
              <a:rPr lang="en-US" b="1">
                <a:solidFill>
                  <a:srgbClr val="000000"/>
                </a:solidFill>
                <a:latin typeface="Tahoma" charset="0"/>
              </a:rPr>
              <a:t>1 : again : anew &lt;</a:t>
            </a:r>
            <a:r>
              <a:rPr lang="en-US" b="1" i="1">
                <a:solidFill>
                  <a:srgbClr val="000000"/>
                </a:solidFill>
                <a:latin typeface="Tahoma" charset="0"/>
              </a:rPr>
              <a:t>re</a:t>
            </a:r>
            <a:r>
              <a:rPr lang="en-US" b="1">
                <a:solidFill>
                  <a:srgbClr val="000000"/>
                </a:solidFill>
                <a:latin typeface="Tahoma" charset="0"/>
              </a:rPr>
              <a:t>tell&gt;</a:t>
            </a:r>
          </a:p>
          <a:p>
            <a:pPr lvl="1" eaLnBrk="1" hangingPunct="1"/>
            <a:r>
              <a:rPr lang="en-US" b="1">
                <a:solidFill>
                  <a:srgbClr val="000000"/>
                </a:solidFill>
                <a:latin typeface="Tahoma" charset="0"/>
              </a:rPr>
              <a:t>2 : back : backward &lt;</a:t>
            </a:r>
            <a:r>
              <a:rPr lang="en-US" b="1" i="1">
                <a:solidFill>
                  <a:srgbClr val="000000"/>
                </a:solidFill>
                <a:latin typeface="Tahoma" charset="0"/>
              </a:rPr>
              <a:t>re</a:t>
            </a:r>
            <a:r>
              <a:rPr lang="en-US" b="1">
                <a:solidFill>
                  <a:srgbClr val="000000"/>
                </a:solidFill>
                <a:latin typeface="Tahoma" charset="0"/>
              </a:rPr>
              <a:t>call&gt;</a:t>
            </a:r>
            <a:br>
              <a:rPr lang="en-US" b="1">
                <a:solidFill>
                  <a:srgbClr val="000000"/>
                </a:solidFill>
                <a:latin typeface="Tahoma" charset="0"/>
              </a:rPr>
            </a:br>
            <a:endParaRPr lang="en-US" b="1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437063" y="1042988"/>
            <a:ext cx="417353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i="1">
                <a:latin typeface="Tahoma" charset="0"/>
              </a:rPr>
              <a:t>Main Entry: con·fig·ure</a:t>
            </a:r>
          </a:p>
          <a:p>
            <a:pPr eaLnBrk="1" hangingPunct="1"/>
            <a:r>
              <a:rPr lang="en-US" b="1">
                <a:latin typeface="Tahoma" charset="0"/>
              </a:rPr>
              <a:t>Pronunciation: k&amp;n-'fi-gy&amp;r</a:t>
            </a:r>
          </a:p>
          <a:p>
            <a:pPr eaLnBrk="1" hangingPunct="1"/>
            <a:r>
              <a:rPr lang="en-US" b="1">
                <a:latin typeface="Tahoma" charset="0"/>
              </a:rPr>
              <a:t>Function: transitive verb</a:t>
            </a:r>
          </a:p>
          <a:p>
            <a:pPr eaLnBrk="1" hangingPunct="1"/>
            <a:r>
              <a:rPr lang="en-US" b="1">
                <a:latin typeface="Tahoma" charset="0"/>
              </a:rPr>
              <a:t>: to set up for operation especially </a:t>
            </a:r>
          </a:p>
          <a:p>
            <a:pPr eaLnBrk="1" hangingPunct="1"/>
            <a:r>
              <a:rPr lang="en-US" b="1">
                <a:latin typeface="Tahoma" charset="0"/>
              </a:rPr>
              <a:t>   in a particular way 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33400" y="5514975"/>
            <a:ext cx="815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65" charset="0"/>
              </a:rPr>
              <a:t>KEY ADVANTAGE: Performance of Hardware, Flexibility of Software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3400" y="2573338"/>
            <a:ext cx="3259138" cy="2836862"/>
            <a:chOff x="384" y="1584"/>
            <a:chExt cx="2053" cy="1787"/>
          </a:xfrm>
        </p:grpSpPr>
        <p:sp>
          <p:nvSpPr>
            <p:cNvPr id="58970" name="Rectangle 7" descr="Zig zag"/>
            <p:cNvSpPr>
              <a:spLocks noChangeArrowheads="1"/>
            </p:cNvSpPr>
            <p:nvPr/>
          </p:nvSpPr>
          <p:spPr bwMode="auto">
            <a:xfrm>
              <a:off x="2088" y="2835"/>
              <a:ext cx="190" cy="156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71" name="Rectangle 8" descr="Zig zag"/>
            <p:cNvSpPr>
              <a:spLocks noChangeArrowheads="1"/>
            </p:cNvSpPr>
            <p:nvPr/>
          </p:nvSpPr>
          <p:spPr bwMode="auto">
            <a:xfrm>
              <a:off x="1710" y="2835"/>
              <a:ext cx="189" cy="156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72" name="Rectangle 9" descr="Zig zag"/>
            <p:cNvSpPr>
              <a:spLocks noChangeArrowheads="1"/>
            </p:cNvSpPr>
            <p:nvPr/>
          </p:nvSpPr>
          <p:spPr bwMode="auto">
            <a:xfrm>
              <a:off x="1331" y="2835"/>
              <a:ext cx="189" cy="156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73" name="Rectangle 10" descr="Zig zag"/>
            <p:cNvSpPr>
              <a:spLocks noChangeArrowheads="1"/>
            </p:cNvSpPr>
            <p:nvPr/>
          </p:nvSpPr>
          <p:spPr bwMode="auto">
            <a:xfrm>
              <a:off x="952" y="2835"/>
              <a:ext cx="190" cy="156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74" name="Rectangle 11" descr="Zig zag"/>
            <p:cNvSpPr>
              <a:spLocks noChangeArrowheads="1"/>
            </p:cNvSpPr>
            <p:nvPr/>
          </p:nvSpPr>
          <p:spPr bwMode="auto">
            <a:xfrm>
              <a:off x="1710" y="2027"/>
              <a:ext cx="189" cy="15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75" name="Rectangle 12" descr="Zig zag"/>
            <p:cNvSpPr>
              <a:spLocks noChangeArrowheads="1"/>
            </p:cNvSpPr>
            <p:nvPr/>
          </p:nvSpPr>
          <p:spPr bwMode="auto">
            <a:xfrm>
              <a:off x="1331" y="2027"/>
              <a:ext cx="189" cy="15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76" name="Rectangle 13" descr="Zig zag"/>
            <p:cNvSpPr>
              <a:spLocks noChangeArrowheads="1"/>
            </p:cNvSpPr>
            <p:nvPr/>
          </p:nvSpPr>
          <p:spPr bwMode="auto">
            <a:xfrm>
              <a:off x="952" y="2027"/>
              <a:ext cx="190" cy="15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77" name="Rectangle 14" descr="Zig zag"/>
            <p:cNvSpPr>
              <a:spLocks noChangeArrowheads="1"/>
            </p:cNvSpPr>
            <p:nvPr/>
          </p:nvSpPr>
          <p:spPr bwMode="auto">
            <a:xfrm rot="-5400000">
              <a:off x="1136" y="1834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78" name="Rectangle 15" descr="Zig zag"/>
            <p:cNvSpPr>
              <a:spLocks noChangeArrowheads="1"/>
            </p:cNvSpPr>
            <p:nvPr/>
          </p:nvSpPr>
          <p:spPr bwMode="auto">
            <a:xfrm rot="-5400000">
              <a:off x="1514" y="1834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79" name="Rectangle 16" descr="Zig zag"/>
            <p:cNvSpPr>
              <a:spLocks noChangeArrowheads="1"/>
            </p:cNvSpPr>
            <p:nvPr/>
          </p:nvSpPr>
          <p:spPr bwMode="auto">
            <a:xfrm rot="-5400000">
              <a:off x="1893" y="1834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80" name="Rectangle 17" descr="Zig zag"/>
            <p:cNvSpPr>
              <a:spLocks noChangeArrowheads="1"/>
            </p:cNvSpPr>
            <p:nvPr/>
          </p:nvSpPr>
          <p:spPr bwMode="auto">
            <a:xfrm rot="-5400000">
              <a:off x="1136" y="2237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81" name="Rectangle 18" descr="Zig zag"/>
            <p:cNvSpPr>
              <a:spLocks noChangeArrowheads="1"/>
            </p:cNvSpPr>
            <p:nvPr/>
          </p:nvSpPr>
          <p:spPr bwMode="auto">
            <a:xfrm rot="-5400000">
              <a:off x="1514" y="2237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82" name="Rectangle 19" descr="Zig zag"/>
            <p:cNvSpPr>
              <a:spLocks noChangeArrowheads="1"/>
            </p:cNvSpPr>
            <p:nvPr/>
          </p:nvSpPr>
          <p:spPr bwMode="auto">
            <a:xfrm rot="-5400000">
              <a:off x="1136" y="3041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83" name="Rectangle 20" descr="Zig zag"/>
            <p:cNvSpPr>
              <a:spLocks noChangeArrowheads="1"/>
            </p:cNvSpPr>
            <p:nvPr/>
          </p:nvSpPr>
          <p:spPr bwMode="auto">
            <a:xfrm rot="-5400000">
              <a:off x="1514" y="3041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84" name="Rectangle 21" descr="Zig zag"/>
            <p:cNvSpPr>
              <a:spLocks noChangeArrowheads="1"/>
            </p:cNvSpPr>
            <p:nvPr/>
          </p:nvSpPr>
          <p:spPr bwMode="auto">
            <a:xfrm rot="-5400000">
              <a:off x="1893" y="3041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85" name="Rectangle 22" descr="Zig zag"/>
            <p:cNvSpPr>
              <a:spLocks noChangeArrowheads="1"/>
            </p:cNvSpPr>
            <p:nvPr/>
          </p:nvSpPr>
          <p:spPr bwMode="auto">
            <a:xfrm rot="-5400000">
              <a:off x="1136" y="2639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86" name="Rectangle 23" descr="Zig zag"/>
            <p:cNvSpPr>
              <a:spLocks noChangeArrowheads="1"/>
            </p:cNvSpPr>
            <p:nvPr/>
          </p:nvSpPr>
          <p:spPr bwMode="auto">
            <a:xfrm rot="-5400000">
              <a:off x="1514" y="2639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87" name="Rectangle 24" descr="Zig zag"/>
            <p:cNvSpPr>
              <a:spLocks noChangeArrowheads="1"/>
            </p:cNvSpPr>
            <p:nvPr/>
          </p:nvSpPr>
          <p:spPr bwMode="auto">
            <a:xfrm rot="-5400000">
              <a:off x="1893" y="2639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88" name="Rectangle 25" descr="Zig zag"/>
            <p:cNvSpPr>
              <a:spLocks noChangeArrowheads="1"/>
            </p:cNvSpPr>
            <p:nvPr/>
          </p:nvSpPr>
          <p:spPr bwMode="auto">
            <a:xfrm>
              <a:off x="2088" y="2433"/>
              <a:ext cx="190" cy="156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89" name="Rectangle 26" descr="Zig zag"/>
            <p:cNvSpPr>
              <a:spLocks noChangeArrowheads="1"/>
            </p:cNvSpPr>
            <p:nvPr/>
          </p:nvSpPr>
          <p:spPr bwMode="auto">
            <a:xfrm>
              <a:off x="1710" y="2433"/>
              <a:ext cx="189" cy="156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90" name="Rectangle 27" descr="Zig zag"/>
            <p:cNvSpPr>
              <a:spLocks noChangeArrowheads="1"/>
            </p:cNvSpPr>
            <p:nvPr/>
          </p:nvSpPr>
          <p:spPr bwMode="auto">
            <a:xfrm>
              <a:off x="1331" y="2433"/>
              <a:ext cx="189" cy="156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91" name="Rectangle 28" descr="Zig zag"/>
            <p:cNvSpPr>
              <a:spLocks noChangeArrowheads="1"/>
            </p:cNvSpPr>
            <p:nvPr/>
          </p:nvSpPr>
          <p:spPr bwMode="auto">
            <a:xfrm>
              <a:off x="952" y="2433"/>
              <a:ext cx="190" cy="156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92" name="Rectangle 29"/>
            <p:cNvSpPr>
              <a:spLocks noChangeArrowheads="1"/>
            </p:cNvSpPr>
            <p:nvPr/>
          </p:nvSpPr>
          <p:spPr bwMode="auto">
            <a:xfrm>
              <a:off x="952" y="1807"/>
              <a:ext cx="190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93" name="Rectangle 30"/>
            <p:cNvSpPr>
              <a:spLocks noChangeArrowheads="1"/>
            </p:cNvSpPr>
            <p:nvPr/>
          </p:nvSpPr>
          <p:spPr bwMode="auto">
            <a:xfrm>
              <a:off x="1331" y="1807"/>
              <a:ext cx="189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000">
                <a:latin typeface="Tahoma" charset="0"/>
              </a:endParaRPr>
            </a:p>
          </p:txBody>
        </p:sp>
        <p:sp>
          <p:nvSpPr>
            <p:cNvPr id="58994" name="Rectangle 31"/>
            <p:cNvSpPr>
              <a:spLocks noChangeArrowheads="1"/>
            </p:cNvSpPr>
            <p:nvPr/>
          </p:nvSpPr>
          <p:spPr bwMode="auto">
            <a:xfrm>
              <a:off x="1710" y="1807"/>
              <a:ext cx="189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95" name="Rectangle 32"/>
            <p:cNvSpPr>
              <a:spLocks noChangeArrowheads="1"/>
            </p:cNvSpPr>
            <p:nvPr/>
          </p:nvSpPr>
          <p:spPr bwMode="auto">
            <a:xfrm>
              <a:off x="2088" y="1807"/>
              <a:ext cx="190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>
                <a:latin typeface="Arial" charset="0"/>
              </a:endParaRPr>
            </a:p>
          </p:txBody>
        </p:sp>
        <p:sp>
          <p:nvSpPr>
            <p:cNvPr id="58996" name="Rectangle 33"/>
            <p:cNvSpPr>
              <a:spLocks noChangeArrowheads="1"/>
            </p:cNvSpPr>
            <p:nvPr/>
          </p:nvSpPr>
          <p:spPr bwMode="auto">
            <a:xfrm>
              <a:off x="2088" y="2210"/>
              <a:ext cx="190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97" name="Rectangle 34"/>
            <p:cNvSpPr>
              <a:spLocks noChangeArrowheads="1"/>
            </p:cNvSpPr>
            <p:nvPr/>
          </p:nvSpPr>
          <p:spPr bwMode="auto">
            <a:xfrm>
              <a:off x="1331" y="2210"/>
              <a:ext cx="189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98" name="Rectangle 35"/>
            <p:cNvSpPr>
              <a:spLocks noChangeArrowheads="1"/>
            </p:cNvSpPr>
            <p:nvPr/>
          </p:nvSpPr>
          <p:spPr bwMode="auto">
            <a:xfrm>
              <a:off x="2088" y="2612"/>
              <a:ext cx="190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99" name="Rectangle 36"/>
            <p:cNvSpPr>
              <a:spLocks noChangeArrowheads="1"/>
            </p:cNvSpPr>
            <p:nvPr/>
          </p:nvSpPr>
          <p:spPr bwMode="auto">
            <a:xfrm>
              <a:off x="2088" y="3014"/>
              <a:ext cx="190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00" name="Rectangle 37"/>
            <p:cNvSpPr>
              <a:spLocks noChangeArrowheads="1"/>
            </p:cNvSpPr>
            <p:nvPr/>
          </p:nvSpPr>
          <p:spPr bwMode="auto">
            <a:xfrm>
              <a:off x="1710" y="2210"/>
              <a:ext cx="189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01" name="Rectangle 38"/>
            <p:cNvSpPr>
              <a:spLocks noChangeArrowheads="1"/>
            </p:cNvSpPr>
            <p:nvPr/>
          </p:nvSpPr>
          <p:spPr bwMode="auto">
            <a:xfrm>
              <a:off x="952" y="2210"/>
              <a:ext cx="190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02" name="Rectangle 39"/>
            <p:cNvSpPr>
              <a:spLocks noChangeArrowheads="1"/>
            </p:cNvSpPr>
            <p:nvPr/>
          </p:nvSpPr>
          <p:spPr bwMode="auto">
            <a:xfrm>
              <a:off x="1710" y="3014"/>
              <a:ext cx="189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03" name="Rectangle 40"/>
            <p:cNvSpPr>
              <a:spLocks noChangeArrowheads="1"/>
            </p:cNvSpPr>
            <p:nvPr/>
          </p:nvSpPr>
          <p:spPr bwMode="auto">
            <a:xfrm>
              <a:off x="952" y="2612"/>
              <a:ext cx="190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04" name="Rectangle 41"/>
            <p:cNvSpPr>
              <a:spLocks noChangeArrowheads="1"/>
            </p:cNvSpPr>
            <p:nvPr/>
          </p:nvSpPr>
          <p:spPr bwMode="auto">
            <a:xfrm>
              <a:off x="952" y="3014"/>
              <a:ext cx="190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05" name="Rectangle 42"/>
            <p:cNvSpPr>
              <a:spLocks noChangeArrowheads="1"/>
            </p:cNvSpPr>
            <p:nvPr/>
          </p:nvSpPr>
          <p:spPr bwMode="auto">
            <a:xfrm>
              <a:off x="1331" y="3014"/>
              <a:ext cx="189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06" name="Rectangle 43"/>
            <p:cNvSpPr>
              <a:spLocks noChangeArrowheads="1"/>
            </p:cNvSpPr>
            <p:nvPr/>
          </p:nvSpPr>
          <p:spPr bwMode="auto">
            <a:xfrm>
              <a:off x="1710" y="2612"/>
              <a:ext cx="189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07" name="Rectangle 44"/>
            <p:cNvSpPr>
              <a:spLocks noChangeArrowheads="1"/>
            </p:cNvSpPr>
            <p:nvPr/>
          </p:nvSpPr>
          <p:spPr bwMode="auto">
            <a:xfrm>
              <a:off x="1331" y="2612"/>
              <a:ext cx="189" cy="2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1194" y="1696"/>
              <a:ext cx="84" cy="1653"/>
              <a:chOff x="1512" y="384"/>
              <a:chExt cx="192" cy="3552"/>
            </a:xfrm>
          </p:grpSpPr>
          <p:sp>
            <p:nvSpPr>
              <p:cNvPr id="135341" name="Line 46"/>
              <p:cNvSpPr>
                <a:spLocks noChangeShapeType="1"/>
              </p:cNvSpPr>
              <p:nvPr/>
            </p:nvSpPr>
            <p:spPr bwMode="auto">
              <a:xfrm>
                <a:off x="1512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42" name="Line 47"/>
              <p:cNvSpPr>
                <a:spLocks noChangeShapeType="1"/>
              </p:cNvSpPr>
              <p:nvPr/>
            </p:nvSpPr>
            <p:spPr bwMode="auto">
              <a:xfrm>
                <a:off x="1608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43" name="Line 48"/>
              <p:cNvSpPr>
                <a:spLocks noChangeShapeType="1"/>
              </p:cNvSpPr>
              <p:nvPr/>
            </p:nvSpPr>
            <p:spPr bwMode="auto">
              <a:xfrm>
                <a:off x="1704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1580" y="1696"/>
              <a:ext cx="84" cy="1653"/>
              <a:chOff x="1512" y="384"/>
              <a:chExt cx="192" cy="3552"/>
            </a:xfrm>
          </p:grpSpPr>
          <p:sp>
            <p:nvSpPr>
              <p:cNvPr id="135338" name="Line 50"/>
              <p:cNvSpPr>
                <a:spLocks noChangeShapeType="1"/>
              </p:cNvSpPr>
              <p:nvPr/>
            </p:nvSpPr>
            <p:spPr bwMode="auto">
              <a:xfrm>
                <a:off x="1512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39" name="Line 51"/>
              <p:cNvSpPr>
                <a:spLocks noChangeShapeType="1"/>
              </p:cNvSpPr>
              <p:nvPr/>
            </p:nvSpPr>
            <p:spPr bwMode="auto">
              <a:xfrm>
                <a:off x="1608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40" name="Line 52"/>
              <p:cNvSpPr>
                <a:spLocks noChangeShapeType="1"/>
              </p:cNvSpPr>
              <p:nvPr/>
            </p:nvSpPr>
            <p:spPr bwMode="auto">
              <a:xfrm>
                <a:off x="1704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53"/>
            <p:cNvGrpSpPr>
              <a:grpSpLocks/>
            </p:cNvGrpSpPr>
            <p:nvPr/>
          </p:nvGrpSpPr>
          <p:grpSpPr bwMode="auto">
            <a:xfrm>
              <a:off x="1955" y="1696"/>
              <a:ext cx="84" cy="1653"/>
              <a:chOff x="1512" y="384"/>
              <a:chExt cx="192" cy="3552"/>
            </a:xfrm>
          </p:grpSpPr>
          <p:sp>
            <p:nvSpPr>
              <p:cNvPr id="135335" name="Line 54"/>
              <p:cNvSpPr>
                <a:spLocks noChangeShapeType="1"/>
              </p:cNvSpPr>
              <p:nvPr/>
            </p:nvSpPr>
            <p:spPr bwMode="auto">
              <a:xfrm>
                <a:off x="1512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36" name="Line 55"/>
              <p:cNvSpPr>
                <a:spLocks noChangeShapeType="1"/>
              </p:cNvSpPr>
              <p:nvPr/>
            </p:nvSpPr>
            <p:spPr bwMode="auto">
              <a:xfrm>
                <a:off x="1608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37" name="Line 56"/>
              <p:cNvSpPr>
                <a:spLocks noChangeShapeType="1"/>
              </p:cNvSpPr>
              <p:nvPr/>
            </p:nvSpPr>
            <p:spPr bwMode="auto">
              <a:xfrm>
                <a:off x="1704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 rot="-5400000">
              <a:off x="1560" y="1319"/>
              <a:ext cx="89" cy="1557"/>
              <a:chOff x="1512" y="384"/>
              <a:chExt cx="192" cy="3552"/>
            </a:xfrm>
          </p:grpSpPr>
          <p:sp>
            <p:nvSpPr>
              <p:cNvPr id="135332" name="Line 58"/>
              <p:cNvSpPr>
                <a:spLocks noChangeShapeType="1"/>
              </p:cNvSpPr>
              <p:nvPr/>
            </p:nvSpPr>
            <p:spPr bwMode="auto">
              <a:xfrm>
                <a:off x="1512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33" name="Line 59"/>
              <p:cNvSpPr>
                <a:spLocks noChangeShapeType="1"/>
              </p:cNvSpPr>
              <p:nvPr/>
            </p:nvSpPr>
            <p:spPr bwMode="auto">
              <a:xfrm>
                <a:off x="1608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34" name="Line 60"/>
              <p:cNvSpPr>
                <a:spLocks noChangeShapeType="1"/>
              </p:cNvSpPr>
              <p:nvPr/>
            </p:nvSpPr>
            <p:spPr bwMode="auto">
              <a:xfrm>
                <a:off x="1704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61"/>
            <p:cNvGrpSpPr>
              <a:grpSpLocks/>
            </p:cNvGrpSpPr>
            <p:nvPr/>
          </p:nvGrpSpPr>
          <p:grpSpPr bwMode="auto">
            <a:xfrm rot="-5400000">
              <a:off x="1560" y="1744"/>
              <a:ext cx="89" cy="1557"/>
              <a:chOff x="1512" y="384"/>
              <a:chExt cx="192" cy="3552"/>
            </a:xfrm>
          </p:grpSpPr>
          <p:sp>
            <p:nvSpPr>
              <p:cNvPr id="135329" name="Line 62"/>
              <p:cNvSpPr>
                <a:spLocks noChangeShapeType="1"/>
              </p:cNvSpPr>
              <p:nvPr/>
            </p:nvSpPr>
            <p:spPr bwMode="auto">
              <a:xfrm>
                <a:off x="1512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30" name="Line 63"/>
              <p:cNvSpPr>
                <a:spLocks noChangeShapeType="1"/>
              </p:cNvSpPr>
              <p:nvPr/>
            </p:nvSpPr>
            <p:spPr bwMode="auto">
              <a:xfrm>
                <a:off x="1608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31" name="Line 64"/>
              <p:cNvSpPr>
                <a:spLocks noChangeShapeType="1"/>
              </p:cNvSpPr>
              <p:nvPr/>
            </p:nvSpPr>
            <p:spPr bwMode="auto">
              <a:xfrm>
                <a:off x="1704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65"/>
            <p:cNvGrpSpPr>
              <a:grpSpLocks/>
            </p:cNvGrpSpPr>
            <p:nvPr/>
          </p:nvGrpSpPr>
          <p:grpSpPr bwMode="auto">
            <a:xfrm rot="-5400000">
              <a:off x="1560" y="2146"/>
              <a:ext cx="89" cy="1557"/>
              <a:chOff x="1512" y="384"/>
              <a:chExt cx="192" cy="3552"/>
            </a:xfrm>
          </p:grpSpPr>
          <p:sp>
            <p:nvSpPr>
              <p:cNvPr id="135326" name="Line 66"/>
              <p:cNvSpPr>
                <a:spLocks noChangeShapeType="1"/>
              </p:cNvSpPr>
              <p:nvPr/>
            </p:nvSpPr>
            <p:spPr bwMode="auto">
              <a:xfrm>
                <a:off x="1512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27" name="Line 67"/>
              <p:cNvSpPr>
                <a:spLocks noChangeShapeType="1"/>
              </p:cNvSpPr>
              <p:nvPr/>
            </p:nvSpPr>
            <p:spPr bwMode="auto">
              <a:xfrm>
                <a:off x="1608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28" name="Line 68"/>
              <p:cNvSpPr>
                <a:spLocks noChangeShapeType="1"/>
              </p:cNvSpPr>
              <p:nvPr/>
            </p:nvSpPr>
            <p:spPr bwMode="auto">
              <a:xfrm>
                <a:off x="1704" y="384"/>
                <a:ext cx="0" cy="35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973" y="2008"/>
              <a:ext cx="151" cy="202"/>
              <a:chOff x="1440" y="1056"/>
              <a:chExt cx="344" cy="432"/>
            </a:xfrm>
          </p:grpSpPr>
          <p:sp>
            <p:nvSpPr>
              <p:cNvPr id="135307" name="Line 70"/>
              <p:cNvSpPr>
                <a:spLocks noChangeShapeType="1"/>
              </p:cNvSpPr>
              <p:nvPr/>
            </p:nvSpPr>
            <p:spPr bwMode="auto">
              <a:xfrm flipV="1">
                <a:off x="1728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08" name="Line 71"/>
              <p:cNvSpPr>
                <a:spLocks noChangeShapeType="1"/>
              </p:cNvSpPr>
              <p:nvPr/>
            </p:nvSpPr>
            <p:spPr bwMode="auto">
              <a:xfrm>
                <a:off x="1488" y="105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09" name="Line 72"/>
              <p:cNvSpPr>
                <a:spLocks noChangeShapeType="1"/>
              </p:cNvSpPr>
              <p:nvPr/>
            </p:nvSpPr>
            <p:spPr bwMode="auto">
              <a:xfrm>
                <a:off x="1728" y="10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oup 73"/>
              <p:cNvGrpSpPr>
                <a:grpSpLocks/>
              </p:cNvGrpSpPr>
              <p:nvPr/>
            </p:nvGrpSpPr>
            <p:grpSpPr bwMode="auto">
              <a:xfrm>
                <a:off x="1440" y="1184"/>
                <a:ext cx="96" cy="96"/>
                <a:chOff x="288" y="2976"/>
                <a:chExt cx="96" cy="96"/>
              </a:xfrm>
            </p:grpSpPr>
            <p:sp>
              <p:nvSpPr>
                <p:cNvPr id="135323" name="Oval 74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24" name="Line 75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25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77"/>
              <p:cNvGrpSpPr>
                <a:grpSpLocks/>
              </p:cNvGrpSpPr>
              <p:nvPr/>
            </p:nvGrpSpPr>
            <p:grpSpPr bwMode="auto">
              <a:xfrm>
                <a:off x="1688" y="1208"/>
                <a:ext cx="96" cy="96"/>
                <a:chOff x="288" y="2976"/>
                <a:chExt cx="96" cy="96"/>
              </a:xfrm>
            </p:grpSpPr>
            <p:sp>
              <p:nvSpPr>
                <p:cNvPr id="135320" name="Oval 78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21" name="Line 79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22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81"/>
              <p:cNvGrpSpPr>
                <a:grpSpLocks/>
              </p:cNvGrpSpPr>
              <p:nvPr/>
            </p:nvGrpSpPr>
            <p:grpSpPr bwMode="auto">
              <a:xfrm>
                <a:off x="1688" y="1096"/>
                <a:ext cx="96" cy="96"/>
                <a:chOff x="288" y="2976"/>
                <a:chExt cx="96" cy="96"/>
              </a:xfrm>
            </p:grpSpPr>
            <p:sp>
              <p:nvSpPr>
                <p:cNvPr id="135317" name="Oval 82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18" name="Line 83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19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85"/>
              <p:cNvGrpSpPr>
                <a:grpSpLocks/>
              </p:cNvGrpSpPr>
              <p:nvPr/>
            </p:nvGrpSpPr>
            <p:grpSpPr bwMode="auto">
              <a:xfrm>
                <a:off x="1440" y="1296"/>
                <a:ext cx="96" cy="96"/>
                <a:chOff x="288" y="2976"/>
                <a:chExt cx="96" cy="96"/>
              </a:xfrm>
            </p:grpSpPr>
            <p:sp>
              <p:nvSpPr>
                <p:cNvPr id="135314" name="Oval 86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15" name="Line 87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316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59015" name="Line 89"/>
            <p:cNvSpPr>
              <a:spLocks noChangeShapeType="1"/>
            </p:cNvSpPr>
            <p:nvPr/>
          </p:nvSpPr>
          <p:spPr bwMode="auto">
            <a:xfrm flipV="1">
              <a:off x="1475" y="2098"/>
              <a:ext cx="0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16" name="Line 90"/>
            <p:cNvSpPr>
              <a:spLocks noChangeShapeType="1"/>
            </p:cNvSpPr>
            <p:nvPr/>
          </p:nvSpPr>
          <p:spPr bwMode="auto">
            <a:xfrm>
              <a:off x="1370" y="2008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17" name="Line 91"/>
            <p:cNvSpPr>
              <a:spLocks noChangeShapeType="1"/>
            </p:cNvSpPr>
            <p:nvPr/>
          </p:nvSpPr>
          <p:spPr bwMode="auto">
            <a:xfrm>
              <a:off x="1475" y="2008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92"/>
            <p:cNvGrpSpPr>
              <a:grpSpLocks/>
            </p:cNvGrpSpPr>
            <p:nvPr/>
          </p:nvGrpSpPr>
          <p:grpSpPr bwMode="auto">
            <a:xfrm>
              <a:off x="1348" y="2068"/>
              <a:ext cx="43" cy="45"/>
              <a:chOff x="288" y="2976"/>
              <a:chExt cx="96" cy="96"/>
            </a:xfrm>
          </p:grpSpPr>
          <p:sp>
            <p:nvSpPr>
              <p:cNvPr id="135304" name="Oval 93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05" name="Line 94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06" name="Line 95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96"/>
            <p:cNvGrpSpPr>
              <a:grpSpLocks/>
            </p:cNvGrpSpPr>
            <p:nvPr/>
          </p:nvGrpSpPr>
          <p:grpSpPr bwMode="auto">
            <a:xfrm>
              <a:off x="1457" y="2079"/>
              <a:ext cx="42" cy="45"/>
              <a:chOff x="288" y="2976"/>
              <a:chExt cx="96" cy="96"/>
            </a:xfrm>
          </p:grpSpPr>
          <p:sp>
            <p:nvSpPr>
              <p:cNvPr id="135301" name="Oval 97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02" name="Line 98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03" name="Line 99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00"/>
            <p:cNvGrpSpPr>
              <a:grpSpLocks/>
            </p:cNvGrpSpPr>
            <p:nvPr/>
          </p:nvGrpSpPr>
          <p:grpSpPr bwMode="auto">
            <a:xfrm>
              <a:off x="1457" y="2027"/>
              <a:ext cx="42" cy="45"/>
              <a:chOff x="288" y="2976"/>
              <a:chExt cx="96" cy="96"/>
            </a:xfrm>
          </p:grpSpPr>
          <p:sp>
            <p:nvSpPr>
              <p:cNvPr id="135298" name="Oval 10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99" name="Line 10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00" name="Line 10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04"/>
            <p:cNvGrpSpPr>
              <a:grpSpLocks/>
            </p:cNvGrpSpPr>
            <p:nvPr/>
          </p:nvGrpSpPr>
          <p:grpSpPr bwMode="auto">
            <a:xfrm>
              <a:off x="1348" y="2120"/>
              <a:ext cx="43" cy="45"/>
              <a:chOff x="288" y="2976"/>
              <a:chExt cx="96" cy="96"/>
            </a:xfrm>
          </p:grpSpPr>
          <p:sp>
            <p:nvSpPr>
              <p:cNvPr id="135295" name="Oval 10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96" name="Line 10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97" name="Line 10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022" name="Line 108"/>
            <p:cNvSpPr>
              <a:spLocks noChangeShapeType="1"/>
            </p:cNvSpPr>
            <p:nvPr/>
          </p:nvSpPr>
          <p:spPr bwMode="auto">
            <a:xfrm flipV="1">
              <a:off x="1854" y="2098"/>
              <a:ext cx="0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23" name="Line 109"/>
            <p:cNvSpPr>
              <a:spLocks noChangeShapeType="1"/>
            </p:cNvSpPr>
            <p:nvPr/>
          </p:nvSpPr>
          <p:spPr bwMode="auto">
            <a:xfrm>
              <a:off x="1748" y="2008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24" name="Line 110"/>
            <p:cNvSpPr>
              <a:spLocks noChangeShapeType="1"/>
            </p:cNvSpPr>
            <p:nvPr/>
          </p:nvSpPr>
          <p:spPr bwMode="auto">
            <a:xfrm>
              <a:off x="1854" y="2008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" name="Group 111"/>
            <p:cNvGrpSpPr>
              <a:grpSpLocks/>
            </p:cNvGrpSpPr>
            <p:nvPr/>
          </p:nvGrpSpPr>
          <p:grpSpPr bwMode="auto">
            <a:xfrm>
              <a:off x="1727" y="2068"/>
              <a:ext cx="42" cy="45"/>
              <a:chOff x="288" y="2976"/>
              <a:chExt cx="96" cy="96"/>
            </a:xfrm>
          </p:grpSpPr>
          <p:sp>
            <p:nvSpPr>
              <p:cNvPr id="135292" name="Oval 112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93" name="Line 113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94" name="Line 114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15"/>
            <p:cNvGrpSpPr>
              <a:grpSpLocks/>
            </p:cNvGrpSpPr>
            <p:nvPr/>
          </p:nvGrpSpPr>
          <p:grpSpPr bwMode="auto">
            <a:xfrm>
              <a:off x="1836" y="2079"/>
              <a:ext cx="42" cy="45"/>
              <a:chOff x="288" y="2976"/>
              <a:chExt cx="96" cy="96"/>
            </a:xfrm>
          </p:grpSpPr>
          <p:sp>
            <p:nvSpPr>
              <p:cNvPr id="135289" name="Oval 116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90" name="Line 117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91" name="Line 118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19"/>
            <p:cNvGrpSpPr>
              <a:grpSpLocks/>
            </p:cNvGrpSpPr>
            <p:nvPr/>
          </p:nvGrpSpPr>
          <p:grpSpPr bwMode="auto">
            <a:xfrm>
              <a:off x="1836" y="2027"/>
              <a:ext cx="42" cy="45"/>
              <a:chOff x="288" y="2976"/>
              <a:chExt cx="96" cy="96"/>
            </a:xfrm>
          </p:grpSpPr>
          <p:sp>
            <p:nvSpPr>
              <p:cNvPr id="135286" name="Oval 120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87" name="Line 121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88" name="Line 122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123"/>
            <p:cNvGrpSpPr>
              <a:grpSpLocks/>
            </p:cNvGrpSpPr>
            <p:nvPr/>
          </p:nvGrpSpPr>
          <p:grpSpPr bwMode="auto">
            <a:xfrm>
              <a:off x="1727" y="2120"/>
              <a:ext cx="42" cy="45"/>
              <a:chOff x="288" y="2976"/>
              <a:chExt cx="96" cy="96"/>
            </a:xfrm>
          </p:grpSpPr>
          <p:sp>
            <p:nvSpPr>
              <p:cNvPr id="135283" name="Oval 124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84" name="Line 125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85" name="Line 126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029" name="Line 127"/>
            <p:cNvSpPr>
              <a:spLocks noChangeShapeType="1"/>
            </p:cNvSpPr>
            <p:nvPr/>
          </p:nvSpPr>
          <p:spPr bwMode="auto">
            <a:xfrm flipV="1">
              <a:off x="2235" y="2098"/>
              <a:ext cx="0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30" name="Line 128"/>
            <p:cNvSpPr>
              <a:spLocks noChangeShapeType="1"/>
            </p:cNvSpPr>
            <p:nvPr/>
          </p:nvSpPr>
          <p:spPr bwMode="auto">
            <a:xfrm>
              <a:off x="2131" y="2008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31" name="Line 129"/>
            <p:cNvSpPr>
              <a:spLocks noChangeShapeType="1"/>
            </p:cNvSpPr>
            <p:nvPr/>
          </p:nvSpPr>
          <p:spPr bwMode="auto">
            <a:xfrm>
              <a:off x="2235" y="2008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" name="Group 130"/>
            <p:cNvGrpSpPr>
              <a:grpSpLocks/>
            </p:cNvGrpSpPr>
            <p:nvPr/>
          </p:nvGrpSpPr>
          <p:grpSpPr bwMode="auto">
            <a:xfrm>
              <a:off x="2110" y="2068"/>
              <a:ext cx="41" cy="45"/>
              <a:chOff x="288" y="2976"/>
              <a:chExt cx="96" cy="96"/>
            </a:xfrm>
          </p:grpSpPr>
          <p:sp>
            <p:nvSpPr>
              <p:cNvPr id="135280" name="Oval 131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81" name="Line 132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82" name="Line 133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134"/>
            <p:cNvGrpSpPr>
              <a:grpSpLocks/>
            </p:cNvGrpSpPr>
            <p:nvPr/>
          </p:nvGrpSpPr>
          <p:grpSpPr bwMode="auto">
            <a:xfrm>
              <a:off x="2218" y="2079"/>
              <a:ext cx="42" cy="45"/>
              <a:chOff x="288" y="2976"/>
              <a:chExt cx="96" cy="96"/>
            </a:xfrm>
          </p:grpSpPr>
          <p:sp>
            <p:nvSpPr>
              <p:cNvPr id="135277" name="Oval 135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78" name="Line 136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79" name="Line 137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138"/>
            <p:cNvGrpSpPr>
              <a:grpSpLocks/>
            </p:cNvGrpSpPr>
            <p:nvPr/>
          </p:nvGrpSpPr>
          <p:grpSpPr bwMode="auto">
            <a:xfrm>
              <a:off x="2218" y="2027"/>
              <a:ext cx="42" cy="45"/>
              <a:chOff x="288" y="2976"/>
              <a:chExt cx="96" cy="96"/>
            </a:xfrm>
          </p:grpSpPr>
          <p:sp>
            <p:nvSpPr>
              <p:cNvPr id="135274" name="Oval 139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75" name="Line 140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76" name="Line 141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142"/>
            <p:cNvGrpSpPr>
              <a:grpSpLocks/>
            </p:cNvGrpSpPr>
            <p:nvPr/>
          </p:nvGrpSpPr>
          <p:grpSpPr bwMode="auto">
            <a:xfrm>
              <a:off x="2110" y="2120"/>
              <a:ext cx="41" cy="45"/>
              <a:chOff x="288" y="2976"/>
              <a:chExt cx="96" cy="96"/>
            </a:xfrm>
          </p:grpSpPr>
          <p:sp>
            <p:nvSpPr>
              <p:cNvPr id="135271" name="Oval 143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72" name="Line 144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73" name="Line 145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146"/>
            <p:cNvGrpSpPr>
              <a:grpSpLocks/>
            </p:cNvGrpSpPr>
            <p:nvPr/>
          </p:nvGrpSpPr>
          <p:grpSpPr bwMode="auto">
            <a:xfrm>
              <a:off x="973" y="2411"/>
              <a:ext cx="151" cy="201"/>
              <a:chOff x="1440" y="1920"/>
              <a:chExt cx="344" cy="432"/>
            </a:xfrm>
          </p:grpSpPr>
          <p:sp>
            <p:nvSpPr>
              <p:cNvPr id="135252" name="Line 147"/>
              <p:cNvSpPr>
                <a:spLocks noChangeShapeType="1"/>
              </p:cNvSpPr>
              <p:nvPr/>
            </p:nvSpPr>
            <p:spPr bwMode="auto">
              <a:xfrm flipV="1">
                <a:off x="1728" y="2152"/>
                <a:ext cx="0" cy="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53" name="Line 148"/>
              <p:cNvSpPr>
                <a:spLocks noChangeShapeType="1"/>
              </p:cNvSpPr>
              <p:nvPr/>
            </p:nvSpPr>
            <p:spPr bwMode="auto">
              <a:xfrm>
                <a:off x="1488" y="1920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54" name="Line 149"/>
              <p:cNvSpPr>
                <a:spLocks noChangeShapeType="1"/>
              </p:cNvSpPr>
              <p:nvPr/>
            </p:nvSpPr>
            <p:spPr bwMode="auto">
              <a:xfrm>
                <a:off x="1728" y="1920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7" name="Group 150"/>
              <p:cNvGrpSpPr>
                <a:grpSpLocks/>
              </p:cNvGrpSpPr>
              <p:nvPr/>
            </p:nvGrpSpPr>
            <p:grpSpPr bwMode="auto">
              <a:xfrm>
                <a:off x="1440" y="2088"/>
                <a:ext cx="96" cy="96"/>
                <a:chOff x="288" y="2976"/>
                <a:chExt cx="96" cy="96"/>
              </a:xfrm>
            </p:grpSpPr>
            <p:sp>
              <p:nvSpPr>
                <p:cNvPr id="135268" name="Oval 15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69" name="Line 15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70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154"/>
              <p:cNvGrpSpPr>
                <a:grpSpLocks/>
              </p:cNvGrpSpPr>
              <p:nvPr/>
            </p:nvGrpSpPr>
            <p:grpSpPr bwMode="auto">
              <a:xfrm>
                <a:off x="1688" y="2112"/>
                <a:ext cx="96" cy="96"/>
                <a:chOff x="288" y="2976"/>
                <a:chExt cx="96" cy="96"/>
              </a:xfrm>
            </p:grpSpPr>
            <p:sp>
              <p:nvSpPr>
                <p:cNvPr id="135265" name="Oval 15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66" name="Line 15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67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158"/>
              <p:cNvGrpSpPr>
                <a:grpSpLocks/>
              </p:cNvGrpSpPr>
              <p:nvPr/>
            </p:nvGrpSpPr>
            <p:grpSpPr bwMode="auto">
              <a:xfrm>
                <a:off x="1688" y="2000"/>
                <a:ext cx="96" cy="96"/>
                <a:chOff x="288" y="2976"/>
                <a:chExt cx="96" cy="96"/>
              </a:xfrm>
            </p:grpSpPr>
            <p:sp>
              <p:nvSpPr>
                <p:cNvPr id="135262" name="Oval 15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63" name="Line 16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64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162"/>
              <p:cNvGrpSpPr>
                <a:grpSpLocks/>
              </p:cNvGrpSpPr>
              <p:nvPr/>
            </p:nvGrpSpPr>
            <p:grpSpPr bwMode="auto">
              <a:xfrm>
                <a:off x="1440" y="2200"/>
                <a:ext cx="96" cy="96"/>
                <a:chOff x="288" y="2976"/>
                <a:chExt cx="96" cy="96"/>
              </a:xfrm>
            </p:grpSpPr>
            <p:sp>
              <p:nvSpPr>
                <p:cNvPr id="135259" name="Oval 16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60" name="Line 16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61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1" name="Group 166"/>
            <p:cNvGrpSpPr>
              <a:grpSpLocks/>
            </p:cNvGrpSpPr>
            <p:nvPr/>
          </p:nvGrpSpPr>
          <p:grpSpPr bwMode="auto">
            <a:xfrm>
              <a:off x="1352" y="2411"/>
              <a:ext cx="151" cy="201"/>
              <a:chOff x="1440" y="1920"/>
              <a:chExt cx="344" cy="432"/>
            </a:xfrm>
          </p:grpSpPr>
          <p:sp>
            <p:nvSpPr>
              <p:cNvPr id="135233" name="Line 167"/>
              <p:cNvSpPr>
                <a:spLocks noChangeShapeType="1"/>
              </p:cNvSpPr>
              <p:nvPr/>
            </p:nvSpPr>
            <p:spPr bwMode="auto">
              <a:xfrm flipV="1">
                <a:off x="1728" y="2152"/>
                <a:ext cx="0" cy="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34" name="Line 168"/>
              <p:cNvSpPr>
                <a:spLocks noChangeShapeType="1"/>
              </p:cNvSpPr>
              <p:nvPr/>
            </p:nvSpPr>
            <p:spPr bwMode="auto">
              <a:xfrm>
                <a:off x="1488" y="1920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35" name="Line 169"/>
              <p:cNvSpPr>
                <a:spLocks noChangeShapeType="1"/>
              </p:cNvSpPr>
              <p:nvPr/>
            </p:nvSpPr>
            <p:spPr bwMode="auto">
              <a:xfrm>
                <a:off x="1728" y="1920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040" name="Group 170"/>
              <p:cNvGrpSpPr>
                <a:grpSpLocks/>
              </p:cNvGrpSpPr>
              <p:nvPr/>
            </p:nvGrpSpPr>
            <p:grpSpPr bwMode="auto">
              <a:xfrm>
                <a:off x="1440" y="2088"/>
                <a:ext cx="96" cy="96"/>
                <a:chOff x="288" y="2976"/>
                <a:chExt cx="96" cy="96"/>
              </a:xfrm>
            </p:grpSpPr>
            <p:sp>
              <p:nvSpPr>
                <p:cNvPr id="135249" name="Oval 17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50" name="Line 17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51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41" name="Group 174"/>
              <p:cNvGrpSpPr>
                <a:grpSpLocks/>
              </p:cNvGrpSpPr>
              <p:nvPr/>
            </p:nvGrpSpPr>
            <p:grpSpPr bwMode="auto">
              <a:xfrm>
                <a:off x="1688" y="2112"/>
                <a:ext cx="96" cy="96"/>
                <a:chOff x="288" y="2976"/>
                <a:chExt cx="96" cy="96"/>
              </a:xfrm>
            </p:grpSpPr>
            <p:sp>
              <p:nvSpPr>
                <p:cNvPr id="135246" name="Oval 17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47" name="Line 17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48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42" name="Group 178"/>
              <p:cNvGrpSpPr>
                <a:grpSpLocks/>
              </p:cNvGrpSpPr>
              <p:nvPr/>
            </p:nvGrpSpPr>
            <p:grpSpPr bwMode="auto">
              <a:xfrm>
                <a:off x="1688" y="2000"/>
                <a:ext cx="96" cy="96"/>
                <a:chOff x="288" y="2976"/>
                <a:chExt cx="96" cy="96"/>
              </a:xfrm>
            </p:grpSpPr>
            <p:sp>
              <p:nvSpPr>
                <p:cNvPr id="135243" name="Oval 17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44" name="Line 18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45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43" name="Group 182"/>
              <p:cNvGrpSpPr>
                <a:grpSpLocks/>
              </p:cNvGrpSpPr>
              <p:nvPr/>
            </p:nvGrpSpPr>
            <p:grpSpPr bwMode="auto">
              <a:xfrm>
                <a:off x="1440" y="2200"/>
                <a:ext cx="96" cy="96"/>
                <a:chOff x="288" y="2976"/>
                <a:chExt cx="96" cy="96"/>
              </a:xfrm>
            </p:grpSpPr>
            <p:sp>
              <p:nvSpPr>
                <p:cNvPr id="135240" name="Oval 18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41" name="Line 18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42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044" name="Group 186"/>
            <p:cNvGrpSpPr>
              <a:grpSpLocks/>
            </p:cNvGrpSpPr>
            <p:nvPr/>
          </p:nvGrpSpPr>
          <p:grpSpPr bwMode="auto">
            <a:xfrm>
              <a:off x="1727" y="2411"/>
              <a:ext cx="151" cy="201"/>
              <a:chOff x="1440" y="1920"/>
              <a:chExt cx="344" cy="432"/>
            </a:xfrm>
          </p:grpSpPr>
          <p:sp>
            <p:nvSpPr>
              <p:cNvPr id="135214" name="Line 187"/>
              <p:cNvSpPr>
                <a:spLocks noChangeShapeType="1"/>
              </p:cNvSpPr>
              <p:nvPr/>
            </p:nvSpPr>
            <p:spPr bwMode="auto">
              <a:xfrm flipV="1">
                <a:off x="1728" y="2152"/>
                <a:ext cx="0" cy="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15" name="Line 188"/>
              <p:cNvSpPr>
                <a:spLocks noChangeShapeType="1"/>
              </p:cNvSpPr>
              <p:nvPr/>
            </p:nvSpPr>
            <p:spPr bwMode="auto">
              <a:xfrm>
                <a:off x="1488" y="1920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16" name="Line 189"/>
              <p:cNvSpPr>
                <a:spLocks noChangeShapeType="1"/>
              </p:cNvSpPr>
              <p:nvPr/>
            </p:nvSpPr>
            <p:spPr bwMode="auto">
              <a:xfrm>
                <a:off x="1728" y="1920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045" name="Group 190"/>
              <p:cNvGrpSpPr>
                <a:grpSpLocks/>
              </p:cNvGrpSpPr>
              <p:nvPr/>
            </p:nvGrpSpPr>
            <p:grpSpPr bwMode="auto">
              <a:xfrm>
                <a:off x="1440" y="2088"/>
                <a:ext cx="96" cy="96"/>
                <a:chOff x="288" y="2976"/>
                <a:chExt cx="96" cy="96"/>
              </a:xfrm>
            </p:grpSpPr>
            <p:sp>
              <p:nvSpPr>
                <p:cNvPr id="135230" name="Oval 19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31" name="Line 19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32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46" name="Group 194"/>
              <p:cNvGrpSpPr>
                <a:grpSpLocks/>
              </p:cNvGrpSpPr>
              <p:nvPr/>
            </p:nvGrpSpPr>
            <p:grpSpPr bwMode="auto">
              <a:xfrm>
                <a:off x="1688" y="2112"/>
                <a:ext cx="96" cy="96"/>
                <a:chOff x="288" y="2976"/>
                <a:chExt cx="96" cy="96"/>
              </a:xfrm>
            </p:grpSpPr>
            <p:sp>
              <p:nvSpPr>
                <p:cNvPr id="135227" name="Oval 19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28" name="Line 19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29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47" name="Group 198"/>
              <p:cNvGrpSpPr>
                <a:grpSpLocks/>
              </p:cNvGrpSpPr>
              <p:nvPr/>
            </p:nvGrpSpPr>
            <p:grpSpPr bwMode="auto">
              <a:xfrm>
                <a:off x="1688" y="2000"/>
                <a:ext cx="96" cy="96"/>
                <a:chOff x="288" y="2976"/>
                <a:chExt cx="96" cy="96"/>
              </a:xfrm>
            </p:grpSpPr>
            <p:sp>
              <p:nvSpPr>
                <p:cNvPr id="135224" name="Oval 19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25" name="Line 20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26" name="Line 20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48" name="Group 202"/>
              <p:cNvGrpSpPr>
                <a:grpSpLocks/>
              </p:cNvGrpSpPr>
              <p:nvPr/>
            </p:nvGrpSpPr>
            <p:grpSpPr bwMode="auto">
              <a:xfrm>
                <a:off x="1440" y="2200"/>
                <a:ext cx="96" cy="96"/>
                <a:chOff x="288" y="2976"/>
                <a:chExt cx="96" cy="96"/>
              </a:xfrm>
            </p:grpSpPr>
            <p:sp>
              <p:nvSpPr>
                <p:cNvPr id="135221" name="Oval 20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22" name="Line 20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23" name="Line 20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049" name="Group 206"/>
            <p:cNvGrpSpPr>
              <a:grpSpLocks/>
            </p:cNvGrpSpPr>
            <p:nvPr/>
          </p:nvGrpSpPr>
          <p:grpSpPr bwMode="auto">
            <a:xfrm>
              <a:off x="2106" y="2411"/>
              <a:ext cx="151" cy="201"/>
              <a:chOff x="1440" y="1920"/>
              <a:chExt cx="344" cy="432"/>
            </a:xfrm>
          </p:grpSpPr>
          <p:sp>
            <p:nvSpPr>
              <p:cNvPr id="135195" name="Line 207"/>
              <p:cNvSpPr>
                <a:spLocks noChangeShapeType="1"/>
              </p:cNvSpPr>
              <p:nvPr/>
            </p:nvSpPr>
            <p:spPr bwMode="auto">
              <a:xfrm flipV="1">
                <a:off x="1728" y="2152"/>
                <a:ext cx="0" cy="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96" name="Line 208"/>
              <p:cNvSpPr>
                <a:spLocks noChangeShapeType="1"/>
              </p:cNvSpPr>
              <p:nvPr/>
            </p:nvSpPr>
            <p:spPr bwMode="auto">
              <a:xfrm>
                <a:off x="1488" y="1920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97" name="Line 209"/>
              <p:cNvSpPr>
                <a:spLocks noChangeShapeType="1"/>
              </p:cNvSpPr>
              <p:nvPr/>
            </p:nvSpPr>
            <p:spPr bwMode="auto">
              <a:xfrm>
                <a:off x="1728" y="1920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050" name="Group 210"/>
              <p:cNvGrpSpPr>
                <a:grpSpLocks/>
              </p:cNvGrpSpPr>
              <p:nvPr/>
            </p:nvGrpSpPr>
            <p:grpSpPr bwMode="auto">
              <a:xfrm>
                <a:off x="1440" y="2088"/>
                <a:ext cx="96" cy="96"/>
                <a:chOff x="288" y="2976"/>
                <a:chExt cx="96" cy="96"/>
              </a:xfrm>
            </p:grpSpPr>
            <p:sp>
              <p:nvSpPr>
                <p:cNvPr id="135211" name="Oval 21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12" name="Line 21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13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51" name="Group 214"/>
              <p:cNvGrpSpPr>
                <a:grpSpLocks/>
              </p:cNvGrpSpPr>
              <p:nvPr/>
            </p:nvGrpSpPr>
            <p:grpSpPr bwMode="auto">
              <a:xfrm>
                <a:off x="1688" y="2112"/>
                <a:ext cx="96" cy="96"/>
                <a:chOff x="288" y="2976"/>
                <a:chExt cx="96" cy="96"/>
              </a:xfrm>
            </p:grpSpPr>
            <p:sp>
              <p:nvSpPr>
                <p:cNvPr id="135208" name="Oval 21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09" name="Line 21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10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52" name="Group 218"/>
              <p:cNvGrpSpPr>
                <a:grpSpLocks/>
              </p:cNvGrpSpPr>
              <p:nvPr/>
            </p:nvGrpSpPr>
            <p:grpSpPr bwMode="auto">
              <a:xfrm>
                <a:off x="1688" y="2000"/>
                <a:ext cx="96" cy="96"/>
                <a:chOff x="288" y="2976"/>
                <a:chExt cx="96" cy="96"/>
              </a:xfrm>
            </p:grpSpPr>
            <p:sp>
              <p:nvSpPr>
                <p:cNvPr id="135205" name="Oval 21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06" name="Line 22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07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53" name="Group 222"/>
              <p:cNvGrpSpPr>
                <a:grpSpLocks/>
              </p:cNvGrpSpPr>
              <p:nvPr/>
            </p:nvGrpSpPr>
            <p:grpSpPr bwMode="auto">
              <a:xfrm>
                <a:off x="1440" y="2200"/>
                <a:ext cx="96" cy="96"/>
                <a:chOff x="288" y="2976"/>
                <a:chExt cx="96" cy="96"/>
              </a:xfrm>
            </p:grpSpPr>
            <p:sp>
              <p:nvSpPr>
                <p:cNvPr id="135202" name="Oval 22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03" name="Line 22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204" name="Line 22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054" name="Group 226"/>
            <p:cNvGrpSpPr>
              <a:grpSpLocks/>
            </p:cNvGrpSpPr>
            <p:nvPr/>
          </p:nvGrpSpPr>
          <p:grpSpPr bwMode="auto">
            <a:xfrm>
              <a:off x="2110" y="2813"/>
              <a:ext cx="150" cy="201"/>
              <a:chOff x="1440" y="1920"/>
              <a:chExt cx="344" cy="432"/>
            </a:xfrm>
          </p:grpSpPr>
          <p:sp>
            <p:nvSpPr>
              <p:cNvPr id="135176" name="Line 227"/>
              <p:cNvSpPr>
                <a:spLocks noChangeShapeType="1"/>
              </p:cNvSpPr>
              <p:nvPr/>
            </p:nvSpPr>
            <p:spPr bwMode="auto">
              <a:xfrm flipV="1">
                <a:off x="1728" y="2152"/>
                <a:ext cx="0" cy="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77" name="Line 228"/>
              <p:cNvSpPr>
                <a:spLocks noChangeShapeType="1"/>
              </p:cNvSpPr>
              <p:nvPr/>
            </p:nvSpPr>
            <p:spPr bwMode="auto">
              <a:xfrm>
                <a:off x="1488" y="1920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78" name="Line 229"/>
              <p:cNvSpPr>
                <a:spLocks noChangeShapeType="1"/>
              </p:cNvSpPr>
              <p:nvPr/>
            </p:nvSpPr>
            <p:spPr bwMode="auto">
              <a:xfrm>
                <a:off x="1728" y="1920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055" name="Group 230"/>
              <p:cNvGrpSpPr>
                <a:grpSpLocks/>
              </p:cNvGrpSpPr>
              <p:nvPr/>
            </p:nvGrpSpPr>
            <p:grpSpPr bwMode="auto">
              <a:xfrm>
                <a:off x="1440" y="2088"/>
                <a:ext cx="96" cy="96"/>
                <a:chOff x="288" y="2976"/>
                <a:chExt cx="96" cy="96"/>
              </a:xfrm>
            </p:grpSpPr>
            <p:sp>
              <p:nvSpPr>
                <p:cNvPr id="135192" name="Oval 23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93" name="Line 23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94" name="Line 23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83" name="Group 234"/>
              <p:cNvGrpSpPr>
                <a:grpSpLocks/>
              </p:cNvGrpSpPr>
              <p:nvPr/>
            </p:nvGrpSpPr>
            <p:grpSpPr bwMode="auto">
              <a:xfrm>
                <a:off x="1688" y="2112"/>
                <a:ext cx="96" cy="96"/>
                <a:chOff x="288" y="2976"/>
                <a:chExt cx="96" cy="96"/>
              </a:xfrm>
            </p:grpSpPr>
            <p:sp>
              <p:nvSpPr>
                <p:cNvPr id="135189" name="Oval 23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90" name="Line 23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91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84" name="Group 238"/>
              <p:cNvGrpSpPr>
                <a:grpSpLocks/>
              </p:cNvGrpSpPr>
              <p:nvPr/>
            </p:nvGrpSpPr>
            <p:grpSpPr bwMode="auto">
              <a:xfrm>
                <a:off x="1688" y="2000"/>
                <a:ext cx="96" cy="96"/>
                <a:chOff x="288" y="2976"/>
                <a:chExt cx="96" cy="96"/>
              </a:xfrm>
            </p:grpSpPr>
            <p:sp>
              <p:nvSpPr>
                <p:cNvPr id="135186" name="Oval 23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87" name="Line 24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88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85" name="Group 242"/>
              <p:cNvGrpSpPr>
                <a:grpSpLocks/>
              </p:cNvGrpSpPr>
              <p:nvPr/>
            </p:nvGrpSpPr>
            <p:grpSpPr bwMode="auto">
              <a:xfrm>
                <a:off x="1440" y="2200"/>
                <a:ext cx="96" cy="96"/>
                <a:chOff x="288" y="2976"/>
                <a:chExt cx="96" cy="96"/>
              </a:xfrm>
            </p:grpSpPr>
            <p:sp>
              <p:nvSpPr>
                <p:cNvPr id="135183" name="Oval 24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84" name="Line 24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85" name="Line 24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086" name="Group 246"/>
            <p:cNvGrpSpPr>
              <a:grpSpLocks/>
            </p:cNvGrpSpPr>
            <p:nvPr/>
          </p:nvGrpSpPr>
          <p:grpSpPr bwMode="auto">
            <a:xfrm>
              <a:off x="1727" y="2813"/>
              <a:ext cx="151" cy="201"/>
              <a:chOff x="1440" y="1920"/>
              <a:chExt cx="344" cy="432"/>
            </a:xfrm>
          </p:grpSpPr>
          <p:sp>
            <p:nvSpPr>
              <p:cNvPr id="59381" name="Line 247"/>
              <p:cNvSpPr>
                <a:spLocks noChangeShapeType="1"/>
              </p:cNvSpPr>
              <p:nvPr/>
            </p:nvSpPr>
            <p:spPr bwMode="auto">
              <a:xfrm flipV="1">
                <a:off x="1728" y="2152"/>
                <a:ext cx="0" cy="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82" name="Line 248"/>
              <p:cNvSpPr>
                <a:spLocks noChangeShapeType="1"/>
              </p:cNvSpPr>
              <p:nvPr/>
            </p:nvSpPr>
            <p:spPr bwMode="auto">
              <a:xfrm>
                <a:off x="1488" y="1920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83" name="Line 249"/>
              <p:cNvSpPr>
                <a:spLocks noChangeShapeType="1"/>
              </p:cNvSpPr>
              <p:nvPr/>
            </p:nvSpPr>
            <p:spPr bwMode="auto">
              <a:xfrm>
                <a:off x="1728" y="1920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087" name="Group 250"/>
              <p:cNvGrpSpPr>
                <a:grpSpLocks/>
              </p:cNvGrpSpPr>
              <p:nvPr/>
            </p:nvGrpSpPr>
            <p:grpSpPr bwMode="auto">
              <a:xfrm>
                <a:off x="1440" y="2088"/>
                <a:ext cx="96" cy="96"/>
                <a:chOff x="288" y="2976"/>
                <a:chExt cx="96" cy="96"/>
              </a:xfrm>
            </p:grpSpPr>
            <p:sp>
              <p:nvSpPr>
                <p:cNvPr id="135173" name="Oval 25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74" name="Line 25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75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88" name="Group 254"/>
              <p:cNvGrpSpPr>
                <a:grpSpLocks/>
              </p:cNvGrpSpPr>
              <p:nvPr/>
            </p:nvGrpSpPr>
            <p:grpSpPr bwMode="auto">
              <a:xfrm>
                <a:off x="1688" y="2112"/>
                <a:ext cx="96" cy="96"/>
                <a:chOff x="288" y="2976"/>
                <a:chExt cx="96" cy="96"/>
              </a:xfrm>
            </p:grpSpPr>
            <p:sp>
              <p:nvSpPr>
                <p:cNvPr id="135170" name="Oval 25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71" name="Line 25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72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89" name="Group 258"/>
              <p:cNvGrpSpPr>
                <a:grpSpLocks/>
              </p:cNvGrpSpPr>
              <p:nvPr/>
            </p:nvGrpSpPr>
            <p:grpSpPr bwMode="auto">
              <a:xfrm>
                <a:off x="1688" y="2000"/>
                <a:ext cx="96" cy="96"/>
                <a:chOff x="288" y="2976"/>
                <a:chExt cx="96" cy="96"/>
              </a:xfrm>
            </p:grpSpPr>
            <p:sp>
              <p:nvSpPr>
                <p:cNvPr id="59391" name="Oval 25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68" name="Line 26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169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090" name="Group 262"/>
              <p:cNvGrpSpPr>
                <a:grpSpLocks/>
              </p:cNvGrpSpPr>
              <p:nvPr/>
            </p:nvGrpSpPr>
            <p:grpSpPr bwMode="auto">
              <a:xfrm>
                <a:off x="1440" y="2200"/>
                <a:ext cx="96" cy="96"/>
                <a:chOff x="288" y="2976"/>
                <a:chExt cx="96" cy="96"/>
              </a:xfrm>
            </p:grpSpPr>
            <p:sp>
              <p:nvSpPr>
                <p:cNvPr id="59388" name="Oval 26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89" name="Line 26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90" name="Line 26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091" name="Group 266"/>
            <p:cNvGrpSpPr>
              <a:grpSpLocks/>
            </p:cNvGrpSpPr>
            <p:nvPr/>
          </p:nvGrpSpPr>
          <p:grpSpPr bwMode="auto">
            <a:xfrm>
              <a:off x="1352" y="2813"/>
              <a:ext cx="151" cy="201"/>
              <a:chOff x="1440" y="1920"/>
              <a:chExt cx="344" cy="432"/>
            </a:xfrm>
          </p:grpSpPr>
          <p:sp>
            <p:nvSpPr>
              <p:cNvPr id="59362" name="Line 267"/>
              <p:cNvSpPr>
                <a:spLocks noChangeShapeType="1"/>
              </p:cNvSpPr>
              <p:nvPr/>
            </p:nvSpPr>
            <p:spPr bwMode="auto">
              <a:xfrm flipV="1">
                <a:off x="1728" y="2152"/>
                <a:ext cx="0" cy="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63" name="Line 268"/>
              <p:cNvSpPr>
                <a:spLocks noChangeShapeType="1"/>
              </p:cNvSpPr>
              <p:nvPr/>
            </p:nvSpPr>
            <p:spPr bwMode="auto">
              <a:xfrm>
                <a:off x="1488" y="1920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64" name="Line 269"/>
              <p:cNvSpPr>
                <a:spLocks noChangeShapeType="1"/>
              </p:cNvSpPr>
              <p:nvPr/>
            </p:nvSpPr>
            <p:spPr bwMode="auto">
              <a:xfrm>
                <a:off x="1728" y="1920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092" name="Group 270"/>
              <p:cNvGrpSpPr>
                <a:grpSpLocks/>
              </p:cNvGrpSpPr>
              <p:nvPr/>
            </p:nvGrpSpPr>
            <p:grpSpPr bwMode="auto">
              <a:xfrm>
                <a:off x="1440" y="2088"/>
                <a:ext cx="96" cy="96"/>
                <a:chOff x="288" y="2976"/>
                <a:chExt cx="96" cy="96"/>
              </a:xfrm>
            </p:grpSpPr>
            <p:sp>
              <p:nvSpPr>
                <p:cNvPr id="59378" name="Oval 27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79" name="Line 27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80" name="Line 27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179" name="Group 274"/>
              <p:cNvGrpSpPr>
                <a:grpSpLocks/>
              </p:cNvGrpSpPr>
              <p:nvPr/>
            </p:nvGrpSpPr>
            <p:grpSpPr bwMode="auto">
              <a:xfrm>
                <a:off x="1688" y="2112"/>
                <a:ext cx="96" cy="96"/>
                <a:chOff x="288" y="2976"/>
                <a:chExt cx="96" cy="96"/>
              </a:xfrm>
            </p:grpSpPr>
            <p:sp>
              <p:nvSpPr>
                <p:cNvPr id="59375" name="Oval 27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76" name="Line 27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77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180" name="Group 278"/>
              <p:cNvGrpSpPr>
                <a:grpSpLocks/>
              </p:cNvGrpSpPr>
              <p:nvPr/>
            </p:nvGrpSpPr>
            <p:grpSpPr bwMode="auto">
              <a:xfrm>
                <a:off x="1688" y="2000"/>
                <a:ext cx="96" cy="96"/>
                <a:chOff x="288" y="2976"/>
                <a:chExt cx="96" cy="96"/>
              </a:xfrm>
            </p:grpSpPr>
            <p:sp>
              <p:nvSpPr>
                <p:cNvPr id="59372" name="Oval 27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73" name="Line 28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74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181" name="Group 282"/>
              <p:cNvGrpSpPr>
                <a:grpSpLocks/>
              </p:cNvGrpSpPr>
              <p:nvPr/>
            </p:nvGrpSpPr>
            <p:grpSpPr bwMode="auto">
              <a:xfrm>
                <a:off x="1440" y="2200"/>
                <a:ext cx="96" cy="96"/>
                <a:chOff x="288" y="2976"/>
                <a:chExt cx="96" cy="96"/>
              </a:xfrm>
            </p:grpSpPr>
            <p:sp>
              <p:nvSpPr>
                <p:cNvPr id="59369" name="Oval 28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70" name="Line 28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71" name="Line 28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5182" name="Group 286"/>
            <p:cNvGrpSpPr>
              <a:grpSpLocks/>
            </p:cNvGrpSpPr>
            <p:nvPr/>
          </p:nvGrpSpPr>
          <p:grpSpPr bwMode="auto">
            <a:xfrm>
              <a:off x="970" y="2813"/>
              <a:ext cx="150" cy="201"/>
              <a:chOff x="1440" y="1920"/>
              <a:chExt cx="344" cy="432"/>
            </a:xfrm>
          </p:grpSpPr>
          <p:sp>
            <p:nvSpPr>
              <p:cNvPr id="59343" name="Line 287"/>
              <p:cNvSpPr>
                <a:spLocks noChangeShapeType="1"/>
              </p:cNvSpPr>
              <p:nvPr/>
            </p:nvSpPr>
            <p:spPr bwMode="auto">
              <a:xfrm flipV="1">
                <a:off x="1728" y="2152"/>
                <a:ext cx="0" cy="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44" name="Line 288"/>
              <p:cNvSpPr>
                <a:spLocks noChangeShapeType="1"/>
              </p:cNvSpPr>
              <p:nvPr/>
            </p:nvSpPr>
            <p:spPr bwMode="auto">
              <a:xfrm>
                <a:off x="1488" y="1920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45" name="Line 289"/>
              <p:cNvSpPr>
                <a:spLocks noChangeShapeType="1"/>
              </p:cNvSpPr>
              <p:nvPr/>
            </p:nvSpPr>
            <p:spPr bwMode="auto">
              <a:xfrm>
                <a:off x="1728" y="1920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5198" name="Group 290"/>
              <p:cNvGrpSpPr>
                <a:grpSpLocks/>
              </p:cNvGrpSpPr>
              <p:nvPr/>
            </p:nvGrpSpPr>
            <p:grpSpPr bwMode="auto">
              <a:xfrm>
                <a:off x="1440" y="2088"/>
                <a:ext cx="96" cy="96"/>
                <a:chOff x="288" y="2976"/>
                <a:chExt cx="96" cy="96"/>
              </a:xfrm>
            </p:grpSpPr>
            <p:sp>
              <p:nvSpPr>
                <p:cNvPr id="59359" name="Oval 29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60" name="Line 29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61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199" name="Group 294"/>
              <p:cNvGrpSpPr>
                <a:grpSpLocks/>
              </p:cNvGrpSpPr>
              <p:nvPr/>
            </p:nvGrpSpPr>
            <p:grpSpPr bwMode="auto">
              <a:xfrm>
                <a:off x="1688" y="2112"/>
                <a:ext cx="96" cy="96"/>
                <a:chOff x="288" y="2976"/>
                <a:chExt cx="96" cy="96"/>
              </a:xfrm>
            </p:grpSpPr>
            <p:sp>
              <p:nvSpPr>
                <p:cNvPr id="59356" name="Oval 29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57" name="Line 29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58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129" name="Group 298"/>
              <p:cNvGrpSpPr>
                <a:grpSpLocks/>
              </p:cNvGrpSpPr>
              <p:nvPr/>
            </p:nvGrpSpPr>
            <p:grpSpPr bwMode="auto">
              <a:xfrm>
                <a:off x="1688" y="2000"/>
                <a:ext cx="96" cy="96"/>
                <a:chOff x="288" y="2976"/>
                <a:chExt cx="96" cy="96"/>
              </a:xfrm>
            </p:grpSpPr>
            <p:sp>
              <p:nvSpPr>
                <p:cNvPr id="59353" name="Oval 29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54" name="Line 30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55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130" name="Group 302"/>
              <p:cNvGrpSpPr>
                <a:grpSpLocks/>
              </p:cNvGrpSpPr>
              <p:nvPr/>
            </p:nvGrpSpPr>
            <p:grpSpPr bwMode="auto">
              <a:xfrm>
                <a:off x="1440" y="2200"/>
                <a:ext cx="96" cy="96"/>
                <a:chOff x="288" y="2976"/>
                <a:chExt cx="96" cy="96"/>
              </a:xfrm>
            </p:grpSpPr>
            <p:sp>
              <p:nvSpPr>
                <p:cNvPr id="59350" name="Oval 30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51" name="Line 30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52" name="Line 30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131" name="Group 306"/>
            <p:cNvGrpSpPr>
              <a:grpSpLocks/>
            </p:cNvGrpSpPr>
            <p:nvPr/>
          </p:nvGrpSpPr>
          <p:grpSpPr bwMode="auto">
            <a:xfrm>
              <a:off x="1142" y="3036"/>
              <a:ext cx="189" cy="156"/>
              <a:chOff x="1824" y="3264"/>
              <a:chExt cx="432" cy="336"/>
            </a:xfrm>
          </p:grpSpPr>
          <p:sp>
            <p:nvSpPr>
              <p:cNvPr id="59325" name="Line 307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26" name="Line 308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132" name="Group 309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340" name="Oval 310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41" name="Line 311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42" name="Line 312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200" name="Group 313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337" name="Oval 314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38" name="Line 315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39" name="Line 316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201" name="Group 317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334" name="Oval 318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35" name="Line 319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36" name="Line 320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217" name="Group 321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331" name="Oval 322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32" name="Line 323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33" name="Line 324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5218" name="Group 325"/>
            <p:cNvGrpSpPr>
              <a:grpSpLocks/>
            </p:cNvGrpSpPr>
            <p:nvPr/>
          </p:nvGrpSpPr>
          <p:grpSpPr bwMode="auto">
            <a:xfrm>
              <a:off x="1142" y="2634"/>
              <a:ext cx="189" cy="157"/>
              <a:chOff x="1824" y="3264"/>
              <a:chExt cx="432" cy="336"/>
            </a:xfrm>
          </p:grpSpPr>
          <p:sp>
            <p:nvSpPr>
              <p:cNvPr id="59307" name="Line 326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08" name="Line 327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5219" name="Group 328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322" name="Oval 32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23" name="Line 33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24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220" name="Group 332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319" name="Oval 33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20" name="Line 33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21" name="Line 33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147" name="Group 336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316" name="Oval 337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17" name="Line 338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18" name="Line 339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148" name="Group 340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313" name="Oval 34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14" name="Line 34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15" name="Line 34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149" name="Group 344"/>
            <p:cNvGrpSpPr>
              <a:grpSpLocks/>
            </p:cNvGrpSpPr>
            <p:nvPr/>
          </p:nvGrpSpPr>
          <p:grpSpPr bwMode="auto">
            <a:xfrm>
              <a:off x="1142" y="2232"/>
              <a:ext cx="189" cy="156"/>
              <a:chOff x="1824" y="3264"/>
              <a:chExt cx="432" cy="336"/>
            </a:xfrm>
          </p:grpSpPr>
          <p:sp>
            <p:nvSpPr>
              <p:cNvPr id="59289" name="Line 345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90" name="Line 346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150" name="Group 347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304" name="Oval 348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05" name="Line 349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06" name="Line 350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165" name="Group 351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301" name="Oval 352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02" name="Line 353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03" name="Line 354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166" name="Group 355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298" name="Oval 356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99" name="Line 357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00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167" name="Group 359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295" name="Oval 360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96" name="Line 361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97" name="Line 362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5236" name="Group 363"/>
            <p:cNvGrpSpPr>
              <a:grpSpLocks/>
            </p:cNvGrpSpPr>
            <p:nvPr/>
          </p:nvGrpSpPr>
          <p:grpSpPr bwMode="auto">
            <a:xfrm>
              <a:off x="1142" y="1830"/>
              <a:ext cx="189" cy="156"/>
              <a:chOff x="1824" y="3264"/>
              <a:chExt cx="432" cy="336"/>
            </a:xfrm>
          </p:grpSpPr>
          <p:sp>
            <p:nvSpPr>
              <p:cNvPr id="59271" name="Line 364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72" name="Line 365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5237" name="Group 366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286" name="Oval 367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87" name="Line 368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88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238" name="Group 370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283" name="Oval 37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84" name="Line 37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85" name="Line 37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239" name="Group 374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280" name="Oval 37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81" name="Line 37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82" name="Line 37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255" name="Group 378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277" name="Oval 37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78" name="Line 38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79" name="Line 38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5256" name="Group 382"/>
            <p:cNvGrpSpPr>
              <a:grpSpLocks/>
            </p:cNvGrpSpPr>
            <p:nvPr/>
          </p:nvGrpSpPr>
          <p:grpSpPr bwMode="auto">
            <a:xfrm>
              <a:off x="1520" y="1830"/>
              <a:ext cx="190" cy="156"/>
              <a:chOff x="1824" y="3264"/>
              <a:chExt cx="432" cy="336"/>
            </a:xfrm>
          </p:grpSpPr>
          <p:sp>
            <p:nvSpPr>
              <p:cNvPr id="59253" name="Line 383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54" name="Line 384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5257" name="Group 385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268" name="Oval 386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69" name="Line 387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70" name="Line 388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258" name="Group 389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265" name="Oval 390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66" name="Line 391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67" name="Line 392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168" name="Group 393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262" name="Oval 394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63" name="Line 395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64" name="Line 396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183" name="Group 397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259" name="Oval 398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60" name="Line 399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61" name="Line 400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184" name="Group 401"/>
            <p:cNvGrpSpPr>
              <a:grpSpLocks/>
            </p:cNvGrpSpPr>
            <p:nvPr/>
          </p:nvGrpSpPr>
          <p:grpSpPr bwMode="auto">
            <a:xfrm>
              <a:off x="1899" y="1830"/>
              <a:ext cx="189" cy="156"/>
              <a:chOff x="1824" y="3264"/>
              <a:chExt cx="432" cy="336"/>
            </a:xfrm>
          </p:grpSpPr>
          <p:sp>
            <p:nvSpPr>
              <p:cNvPr id="59235" name="Line 402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36" name="Line 403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185" name="Group 404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250" name="Oval 40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51" name="Line 40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52" name="Line 40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186" name="Group 408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247" name="Oval 40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48" name="Line 41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49" name="Line 41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201" name="Group 412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244" name="Oval 41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45" name="Line 41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46" name="Line 41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202" name="Group 416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241" name="Oval 417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42" name="Line 418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43" name="Line 419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203" name="Group 420"/>
            <p:cNvGrpSpPr>
              <a:grpSpLocks/>
            </p:cNvGrpSpPr>
            <p:nvPr/>
          </p:nvGrpSpPr>
          <p:grpSpPr bwMode="auto">
            <a:xfrm>
              <a:off x="1899" y="2232"/>
              <a:ext cx="189" cy="156"/>
              <a:chOff x="1824" y="3264"/>
              <a:chExt cx="432" cy="336"/>
            </a:xfrm>
          </p:grpSpPr>
          <p:sp>
            <p:nvSpPr>
              <p:cNvPr id="59217" name="Line 421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18" name="Line 422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204" name="Group 423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232" name="Oval 424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33" name="Line 425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34" name="Line 426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219" name="Group 427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229" name="Oval 428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30" name="Line 429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31" name="Line 430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220" name="Group 431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226" name="Oval 432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27" name="Line 433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28" name="Line 434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221" name="Group 435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223" name="Oval 436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24" name="Line 437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25" name="Line 438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222" name="Group 439"/>
            <p:cNvGrpSpPr>
              <a:grpSpLocks/>
            </p:cNvGrpSpPr>
            <p:nvPr/>
          </p:nvGrpSpPr>
          <p:grpSpPr bwMode="auto">
            <a:xfrm>
              <a:off x="1899" y="2634"/>
              <a:ext cx="189" cy="157"/>
              <a:chOff x="1824" y="3264"/>
              <a:chExt cx="432" cy="336"/>
            </a:xfrm>
          </p:grpSpPr>
          <p:sp>
            <p:nvSpPr>
              <p:cNvPr id="59199" name="Line 440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00" name="Line 441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5310" name="Group 442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214" name="Oval 44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15" name="Line 44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16" name="Line 44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11" name="Group 446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211" name="Oval 447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12" name="Line 448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13" name="Line 449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12" name="Group 450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208" name="Oval 45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09" name="Line 45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10" name="Line 45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13" name="Group 454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205" name="Oval 45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06" name="Line 45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07" name="Line 45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237" name="Group 458"/>
            <p:cNvGrpSpPr>
              <a:grpSpLocks/>
            </p:cNvGrpSpPr>
            <p:nvPr/>
          </p:nvGrpSpPr>
          <p:grpSpPr bwMode="auto">
            <a:xfrm>
              <a:off x="1899" y="3036"/>
              <a:ext cx="189" cy="156"/>
              <a:chOff x="1824" y="3264"/>
              <a:chExt cx="432" cy="336"/>
            </a:xfrm>
          </p:grpSpPr>
          <p:sp>
            <p:nvSpPr>
              <p:cNvPr id="59181" name="Line 459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82" name="Line 460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238" name="Group 461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196" name="Oval 462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97" name="Line 463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98" name="Line 464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239" name="Group 465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193" name="Oval 466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94" name="Line 467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95" name="Line 468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240" name="Group 469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190" name="Oval 470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91" name="Line 471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92" name="Line 472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255" name="Group 473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187" name="Oval 474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88" name="Line 475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89" name="Line 476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256" name="Group 477"/>
            <p:cNvGrpSpPr>
              <a:grpSpLocks/>
            </p:cNvGrpSpPr>
            <p:nvPr/>
          </p:nvGrpSpPr>
          <p:grpSpPr bwMode="auto">
            <a:xfrm>
              <a:off x="1520" y="3036"/>
              <a:ext cx="190" cy="156"/>
              <a:chOff x="1824" y="3264"/>
              <a:chExt cx="432" cy="336"/>
            </a:xfrm>
          </p:grpSpPr>
          <p:sp>
            <p:nvSpPr>
              <p:cNvPr id="59163" name="Line 478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64" name="Line 479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9257" name="Group 480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178" name="Oval 48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79" name="Line 48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80" name="Line 48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258" name="Group 484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175" name="Oval 485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76" name="Line 486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77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44" name="Group 488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172" name="Oval 48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73" name="Line 49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74" name="Line 49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45" name="Group 492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169" name="Oval 49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70" name="Line 49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71" name="Line 49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5346" name="Group 496"/>
            <p:cNvGrpSpPr>
              <a:grpSpLocks/>
            </p:cNvGrpSpPr>
            <p:nvPr/>
          </p:nvGrpSpPr>
          <p:grpSpPr bwMode="auto">
            <a:xfrm>
              <a:off x="1520" y="2634"/>
              <a:ext cx="190" cy="157"/>
              <a:chOff x="1824" y="3264"/>
              <a:chExt cx="432" cy="336"/>
            </a:xfrm>
          </p:grpSpPr>
          <p:sp>
            <p:nvSpPr>
              <p:cNvPr id="59145" name="Line 497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46" name="Line 498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5347" name="Group 499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160" name="Oval 500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61" name="Line 501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62" name="Line 502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48" name="Group 503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157" name="Oval 504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58" name="Line 505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59" name="Line 506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49" name="Group 507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154" name="Oval 508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55" name="Line 509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56" name="Line 510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50" name="Group 511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151" name="Oval 512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52" name="Line 513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53" name="Line 514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5351" name="Group 515"/>
            <p:cNvGrpSpPr>
              <a:grpSpLocks/>
            </p:cNvGrpSpPr>
            <p:nvPr/>
          </p:nvGrpSpPr>
          <p:grpSpPr bwMode="auto">
            <a:xfrm>
              <a:off x="1520" y="2232"/>
              <a:ext cx="190" cy="156"/>
              <a:chOff x="1824" y="3264"/>
              <a:chExt cx="432" cy="336"/>
            </a:xfrm>
          </p:grpSpPr>
          <p:sp>
            <p:nvSpPr>
              <p:cNvPr id="59127" name="Line 516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28" name="Line 517"/>
              <p:cNvSpPr>
                <a:spLocks noChangeShapeType="1"/>
              </p:cNvSpPr>
              <p:nvPr/>
            </p:nvSpPr>
            <p:spPr bwMode="auto">
              <a:xfrm>
                <a:off x="1824" y="331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5352" name="Group 518"/>
              <p:cNvGrpSpPr>
                <a:grpSpLocks/>
              </p:cNvGrpSpPr>
              <p:nvPr/>
            </p:nvGrpSpPr>
            <p:grpSpPr bwMode="auto">
              <a:xfrm>
                <a:off x="1904" y="3264"/>
                <a:ext cx="96" cy="96"/>
                <a:chOff x="288" y="2976"/>
                <a:chExt cx="96" cy="96"/>
              </a:xfrm>
            </p:grpSpPr>
            <p:sp>
              <p:nvSpPr>
                <p:cNvPr id="59142" name="Oval 519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43" name="Line 520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44" name="Line 521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53" name="Group 522"/>
              <p:cNvGrpSpPr>
                <a:grpSpLocks/>
              </p:cNvGrpSpPr>
              <p:nvPr/>
            </p:nvGrpSpPr>
            <p:grpSpPr bwMode="auto">
              <a:xfrm>
                <a:off x="2096" y="3264"/>
                <a:ext cx="96" cy="96"/>
                <a:chOff x="288" y="2976"/>
                <a:chExt cx="96" cy="96"/>
              </a:xfrm>
            </p:grpSpPr>
            <p:sp>
              <p:nvSpPr>
                <p:cNvPr id="59139" name="Oval 523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40" name="Line 524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41" name="Line 525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54" name="Group 526"/>
              <p:cNvGrpSpPr>
                <a:grpSpLocks/>
              </p:cNvGrpSpPr>
              <p:nvPr/>
            </p:nvGrpSpPr>
            <p:grpSpPr bwMode="auto">
              <a:xfrm>
                <a:off x="1984" y="3504"/>
                <a:ext cx="96" cy="96"/>
                <a:chOff x="288" y="2976"/>
                <a:chExt cx="96" cy="96"/>
              </a:xfrm>
            </p:grpSpPr>
            <p:sp>
              <p:nvSpPr>
                <p:cNvPr id="59136" name="Oval 527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37" name="Line 528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38" name="Line 529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5355" name="Group 530"/>
              <p:cNvGrpSpPr>
                <a:grpSpLocks/>
              </p:cNvGrpSpPr>
              <p:nvPr/>
            </p:nvGrpSpPr>
            <p:grpSpPr bwMode="auto">
              <a:xfrm>
                <a:off x="2096" y="3504"/>
                <a:ext cx="96" cy="96"/>
                <a:chOff x="288" y="2976"/>
                <a:chExt cx="96" cy="96"/>
              </a:xfrm>
            </p:grpSpPr>
            <p:sp>
              <p:nvSpPr>
                <p:cNvPr id="59133" name="Oval 531"/>
                <p:cNvSpPr>
                  <a:spLocks noChangeArrowheads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34" name="Line 532"/>
                <p:cNvSpPr>
                  <a:spLocks noChangeShapeType="1"/>
                </p:cNvSpPr>
                <p:nvPr/>
              </p:nvSpPr>
              <p:spPr bwMode="auto">
                <a:xfrm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35" name="Line 533"/>
                <p:cNvSpPr>
                  <a:spLocks noChangeShapeType="1"/>
                </p:cNvSpPr>
                <p:nvPr/>
              </p:nvSpPr>
              <p:spPr bwMode="auto">
                <a:xfrm flipV="1">
                  <a:off x="288" y="297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59056" name="Rectangle 534"/>
            <p:cNvSpPr>
              <a:spLocks noChangeArrowheads="1"/>
            </p:cNvSpPr>
            <p:nvPr/>
          </p:nvSpPr>
          <p:spPr bwMode="auto">
            <a:xfrm>
              <a:off x="1163" y="1651"/>
              <a:ext cx="147" cy="6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57" name="Rectangle 535"/>
            <p:cNvSpPr>
              <a:spLocks noChangeArrowheads="1"/>
            </p:cNvSpPr>
            <p:nvPr/>
          </p:nvSpPr>
          <p:spPr bwMode="auto">
            <a:xfrm>
              <a:off x="1545" y="1651"/>
              <a:ext cx="147" cy="6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58" name="Rectangle 536"/>
            <p:cNvSpPr>
              <a:spLocks noChangeArrowheads="1"/>
            </p:cNvSpPr>
            <p:nvPr/>
          </p:nvSpPr>
          <p:spPr bwMode="auto">
            <a:xfrm>
              <a:off x="1924" y="1651"/>
              <a:ext cx="147" cy="6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59" name="Rectangle 537"/>
            <p:cNvSpPr>
              <a:spLocks noChangeArrowheads="1"/>
            </p:cNvSpPr>
            <p:nvPr/>
          </p:nvSpPr>
          <p:spPr bwMode="auto">
            <a:xfrm rot="-5400000">
              <a:off x="737" y="2889"/>
              <a:ext cx="157" cy="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60" name="Rectangle 538"/>
            <p:cNvSpPr>
              <a:spLocks noChangeArrowheads="1"/>
            </p:cNvSpPr>
            <p:nvPr/>
          </p:nvSpPr>
          <p:spPr bwMode="auto">
            <a:xfrm>
              <a:off x="1545" y="3304"/>
              <a:ext cx="147" cy="6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61" name="Rectangle 539"/>
            <p:cNvSpPr>
              <a:spLocks noChangeArrowheads="1"/>
            </p:cNvSpPr>
            <p:nvPr/>
          </p:nvSpPr>
          <p:spPr bwMode="auto">
            <a:xfrm>
              <a:off x="1924" y="3304"/>
              <a:ext cx="147" cy="6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62" name="Rectangle 540"/>
            <p:cNvSpPr>
              <a:spLocks noChangeArrowheads="1"/>
            </p:cNvSpPr>
            <p:nvPr/>
          </p:nvSpPr>
          <p:spPr bwMode="auto">
            <a:xfrm rot="-5400000">
              <a:off x="737" y="2491"/>
              <a:ext cx="157" cy="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63" name="Rectangle 541"/>
            <p:cNvSpPr>
              <a:spLocks noChangeArrowheads="1"/>
            </p:cNvSpPr>
            <p:nvPr/>
          </p:nvSpPr>
          <p:spPr bwMode="auto">
            <a:xfrm rot="-5400000">
              <a:off x="738" y="2058"/>
              <a:ext cx="156" cy="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64" name="Rectangle 542"/>
            <p:cNvSpPr>
              <a:spLocks noChangeArrowheads="1"/>
            </p:cNvSpPr>
            <p:nvPr/>
          </p:nvSpPr>
          <p:spPr bwMode="auto">
            <a:xfrm rot="-5400000">
              <a:off x="2316" y="2885"/>
              <a:ext cx="156" cy="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65" name="Rectangle 543"/>
            <p:cNvSpPr>
              <a:spLocks noChangeArrowheads="1"/>
            </p:cNvSpPr>
            <p:nvPr/>
          </p:nvSpPr>
          <p:spPr bwMode="auto">
            <a:xfrm rot="-5400000">
              <a:off x="2316" y="2487"/>
              <a:ext cx="156" cy="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66" name="Rectangle 544"/>
            <p:cNvSpPr>
              <a:spLocks noChangeArrowheads="1"/>
            </p:cNvSpPr>
            <p:nvPr/>
          </p:nvSpPr>
          <p:spPr bwMode="auto">
            <a:xfrm rot="-5400000">
              <a:off x="2315" y="2055"/>
              <a:ext cx="157" cy="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67" name="Rectangle 545" descr="Small grid"/>
            <p:cNvSpPr>
              <a:spLocks noChangeArrowheads="1"/>
            </p:cNvSpPr>
            <p:nvPr/>
          </p:nvSpPr>
          <p:spPr bwMode="auto">
            <a:xfrm>
              <a:off x="1163" y="2031"/>
              <a:ext cx="147" cy="134"/>
            </a:xfrm>
            <a:prstGeom prst="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68" name="Rectangle 546" descr="Small grid"/>
            <p:cNvSpPr>
              <a:spLocks noChangeArrowheads="1"/>
            </p:cNvSpPr>
            <p:nvPr/>
          </p:nvSpPr>
          <p:spPr bwMode="auto">
            <a:xfrm>
              <a:off x="1541" y="2031"/>
              <a:ext cx="147" cy="134"/>
            </a:xfrm>
            <a:prstGeom prst="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69" name="Rectangle 547" descr="Small grid"/>
            <p:cNvSpPr>
              <a:spLocks noChangeArrowheads="1"/>
            </p:cNvSpPr>
            <p:nvPr/>
          </p:nvSpPr>
          <p:spPr bwMode="auto">
            <a:xfrm>
              <a:off x="1920" y="2031"/>
              <a:ext cx="147" cy="134"/>
            </a:xfrm>
            <a:prstGeom prst="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70" name="Rectangle 548" descr="Small grid"/>
            <p:cNvSpPr>
              <a:spLocks noChangeArrowheads="1"/>
            </p:cNvSpPr>
            <p:nvPr/>
          </p:nvSpPr>
          <p:spPr bwMode="auto">
            <a:xfrm>
              <a:off x="1166" y="2451"/>
              <a:ext cx="147" cy="134"/>
            </a:xfrm>
            <a:prstGeom prst="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71" name="Rectangle 549" descr="Small grid"/>
            <p:cNvSpPr>
              <a:spLocks noChangeArrowheads="1"/>
            </p:cNvSpPr>
            <p:nvPr/>
          </p:nvSpPr>
          <p:spPr bwMode="auto">
            <a:xfrm>
              <a:off x="1545" y="2451"/>
              <a:ext cx="147" cy="134"/>
            </a:xfrm>
            <a:prstGeom prst="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72" name="Rectangle 550" descr="Small grid"/>
            <p:cNvSpPr>
              <a:spLocks noChangeArrowheads="1"/>
            </p:cNvSpPr>
            <p:nvPr/>
          </p:nvSpPr>
          <p:spPr bwMode="auto">
            <a:xfrm>
              <a:off x="1924" y="2451"/>
              <a:ext cx="147" cy="134"/>
            </a:xfrm>
            <a:prstGeom prst="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73" name="Rectangle 551" descr="Small grid"/>
            <p:cNvSpPr>
              <a:spLocks noChangeArrowheads="1"/>
            </p:cNvSpPr>
            <p:nvPr/>
          </p:nvSpPr>
          <p:spPr bwMode="auto">
            <a:xfrm>
              <a:off x="1163" y="2858"/>
              <a:ext cx="147" cy="133"/>
            </a:xfrm>
            <a:prstGeom prst="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74" name="Rectangle 552" descr="Small grid"/>
            <p:cNvSpPr>
              <a:spLocks noChangeArrowheads="1"/>
            </p:cNvSpPr>
            <p:nvPr/>
          </p:nvSpPr>
          <p:spPr bwMode="auto">
            <a:xfrm>
              <a:off x="1541" y="2858"/>
              <a:ext cx="147" cy="133"/>
            </a:xfrm>
            <a:prstGeom prst="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75" name="Rectangle 553" descr="Small grid"/>
            <p:cNvSpPr>
              <a:spLocks noChangeArrowheads="1"/>
            </p:cNvSpPr>
            <p:nvPr/>
          </p:nvSpPr>
          <p:spPr bwMode="auto">
            <a:xfrm>
              <a:off x="1920" y="2858"/>
              <a:ext cx="147" cy="133"/>
            </a:xfrm>
            <a:prstGeom prst="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76" name="Rectangle 554"/>
            <p:cNvSpPr>
              <a:spLocks noChangeArrowheads="1"/>
            </p:cNvSpPr>
            <p:nvPr/>
          </p:nvSpPr>
          <p:spPr bwMode="auto">
            <a:xfrm>
              <a:off x="1163" y="3304"/>
              <a:ext cx="147" cy="6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77" name="Oval 555"/>
            <p:cNvSpPr>
              <a:spLocks noChangeArrowheads="1"/>
            </p:cNvSpPr>
            <p:nvPr/>
          </p:nvSpPr>
          <p:spPr bwMode="auto">
            <a:xfrm>
              <a:off x="447" y="1584"/>
              <a:ext cx="400" cy="40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78" name="Line 556"/>
            <p:cNvSpPr>
              <a:spLocks noChangeShapeType="1"/>
            </p:cNvSpPr>
            <p:nvPr/>
          </p:nvSpPr>
          <p:spPr bwMode="auto">
            <a:xfrm flipH="1" flipV="1">
              <a:off x="573" y="1979"/>
              <a:ext cx="59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79" name="Line 557"/>
            <p:cNvSpPr>
              <a:spLocks noChangeShapeType="1"/>
            </p:cNvSpPr>
            <p:nvPr/>
          </p:nvSpPr>
          <p:spPr bwMode="auto">
            <a:xfrm flipH="1" flipV="1">
              <a:off x="742" y="1607"/>
              <a:ext cx="568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0" name="Line 558"/>
            <p:cNvSpPr>
              <a:spLocks noChangeShapeType="1"/>
            </p:cNvSpPr>
            <p:nvPr/>
          </p:nvSpPr>
          <p:spPr bwMode="auto">
            <a:xfrm>
              <a:off x="573" y="1636"/>
              <a:ext cx="0" cy="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1" name="Line 559"/>
            <p:cNvSpPr>
              <a:spLocks noChangeShapeType="1"/>
            </p:cNvSpPr>
            <p:nvPr/>
          </p:nvSpPr>
          <p:spPr bwMode="auto">
            <a:xfrm>
              <a:off x="657" y="1636"/>
              <a:ext cx="0" cy="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2" name="Line 560"/>
            <p:cNvSpPr>
              <a:spLocks noChangeShapeType="1"/>
            </p:cNvSpPr>
            <p:nvPr/>
          </p:nvSpPr>
          <p:spPr bwMode="auto">
            <a:xfrm>
              <a:off x="742" y="1636"/>
              <a:ext cx="0" cy="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5356" name="Group 561"/>
            <p:cNvGrpSpPr>
              <a:grpSpLocks/>
            </p:cNvGrpSpPr>
            <p:nvPr/>
          </p:nvGrpSpPr>
          <p:grpSpPr bwMode="auto">
            <a:xfrm rot="-5400000">
              <a:off x="558" y="1648"/>
              <a:ext cx="178" cy="274"/>
              <a:chOff x="624" y="336"/>
              <a:chExt cx="384" cy="624"/>
            </a:xfrm>
          </p:grpSpPr>
          <p:sp>
            <p:nvSpPr>
              <p:cNvPr id="59124" name="Line 562"/>
              <p:cNvSpPr>
                <a:spLocks noChangeShapeType="1"/>
              </p:cNvSpPr>
              <p:nvPr/>
            </p:nvSpPr>
            <p:spPr bwMode="auto">
              <a:xfrm>
                <a:off x="624" y="336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25" name="Line 563"/>
              <p:cNvSpPr>
                <a:spLocks noChangeShapeType="1"/>
              </p:cNvSpPr>
              <p:nvPr/>
            </p:nvSpPr>
            <p:spPr bwMode="auto">
              <a:xfrm>
                <a:off x="816" y="336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26" name="Line 564"/>
              <p:cNvSpPr>
                <a:spLocks noChangeShapeType="1"/>
              </p:cNvSpPr>
              <p:nvPr/>
            </p:nvSpPr>
            <p:spPr bwMode="auto">
              <a:xfrm>
                <a:off x="1008" y="336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5357" name="Group 565"/>
            <p:cNvGrpSpPr>
              <a:grpSpLocks/>
            </p:cNvGrpSpPr>
            <p:nvPr/>
          </p:nvGrpSpPr>
          <p:grpSpPr bwMode="auto">
            <a:xfrm>
              <a:off x="552" y="1852"/>
              <a:ext cx="43" cy="45"/>
              <a:chOff x="288" y="2976"/>
              <a:chExt cx="96" cy="96"/>
            </a:xfrm>
          </p:grpSpPr>
          <p:sp>
            <p:nvSpPr>
              <p:cNvPr id="59121" name="Oval 566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22" name="Line 567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23" name="Line 568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5358" name="Group 569"/>
            <p:cNvGrpSpPr>
              <a:grpSpLocks/>
            </p:cNvGrpSpPr>
            <p:nvPr/>
          </p:nvGrpSpPr>
          <p:grpSpPr bwMode="auto">
            <a:xfrm>
              <a:off x="636" y="1852"/>
              <a:ext cx="43" cy="45"/>
              <a:chOff x="288" y="2976"/>
              <a:chExt cx="96" cy="96"/>
            </a:xfrm>
          </p:grpSpPr>
          <p:sp>
            <p:nvSpPr>
              <p:cNvPr id="59118" name="Oval 570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19" name="Line 571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20" name="Line 572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5359" name="Group 573"/>
            <p:cNvGrpSpPr>
              <a:grpSpLocks/>
            </p:cNvGrpSpPr>
            <p:nvPr/>
          </p:nvGrpSpPr>
          <p:grpSpPr bwMode="auto">
            <a:xfrm>
              <a:off x="721" y="1852"/>
              <a:ext cx="42" cy="45"/>
              <a:chOff x="288" y="2976"/>
              <a:chExt cx="96" cy="96"/>
            </a:xfrm>
          </p:grpSpPr>
          <p:sp>
            <p:nvSpPr>
              <p:cNvPr id="59115" name="Oval 574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16" name="Line 575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17" name="Line 576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273" name="Group 577"/>
            <p:cNvGrpSpPr>
              <a:grpSpLocks/>
            </p:cNvGrpSpPr>
            <p:nvPr/>
          </p:nvGrpSpPr>
          <p:grpSpPr bwMode="auto">
            <a:xfrm>
              <a:off x="552" y="1763"/>
              <a:ext cx="43" cy="44"/>
              <a:chOff x="288" y="2976"/>
              <a:chExt cx="96" cy="96"/>
            </a:xfrm>
          </p:grpSpPr>
          <p:sp>
            <p:nvSpPr>
              <p:cNvPr id="59112" name="Oval 578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13" name="Line 579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14" name="Line 580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274" name="Group 581"/>
            <p:cNvGrpSpPr>
              <a:grpSpLocks/>
            </p:cNvGrpSpPr>
            <p:nvPr/>
          </p:nvGrpSpPr>
          <p:grpSpPr bwMode="auto">
            <a:xfrm>
              <a:off x="636" y="1763"/>
              <a:ext cx="43" cy="44"/>
              <a:chOff x="288" y="2976"/>
              <a:chExt cx="96" cy="96"/>
            </a:xfrm>
          </p:grpSpPr>
          <p:sp>
            <p:nvSpPr>
              <p:cNvPr id="59109" name="Oval 582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10" name="Line 583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11" name="Line 584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275" name="Group 585"/>
            <p:cNvGrpSpPr>
              <a:grpSpLocks/>
            </p:cNvGrpSpPr>
            <p:nvPr/>
          </p:nvGrpSpPr>
          <p:grpSpPr bwMode="auto">
            <a:xfrm>
              <a:off x="721" y="1763"/>
              <a:ext cx="42" cy="44"/>
              <a:chOff x="288" y="2976"/>
              <a:chExt cx="96" cy="96"/>
            </a:xfrm>
          </p:grpSpPr>
          <p:sp>
            <p:nvSpPr>
              <p:cNvPr id="59106" name="Oval 586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07" name="Line 587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08" name="Line 588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276" name="Group 589"/>
            <p:cNvGrpSpPr>
              <a:grpSpLocks/>
            </p:cNvGrpSpPr>
            <p:nvPr/>
          </p:nvGrpSpPr>
          <p:grpSpPr bwMode="auto">
            <a:xfrm>
              <a:off x="552" y="1674"/>
              <a:ext cx="43" cy="44"/>
              <a:chOff x="288" y="2976"/>
              <a:chExt cx="96" cy="96"/>
            </a:xfrm>
          </p:grpSpPr>
          <p:sp>
            <p:nvSpPr>
              <p:cNvPr id="59103" name="Oval 590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04" name="Line 591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05" name="Line 592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291" name="Group 593"/>
            <p:cNvGrpSpPr>
              <a:grpSpLocks/>
            </p:cNvGrpSpPr>
            <p:nvPr/>
          </p:nvGrpSpPr>
          <p:grpSpPr bwMode="auto">
            <a:xfrm>
              <a:off x="636" y="1674"/>
              <a:ext cx="43" cy="44"/>
              <a:chOff x="288" y="2976"/>
              <a:chExt cx="96" cy="96"/>
            </a:xfrm>
          </p:grpSpPr>
          <p:sp>
            <p:nvSpPr>
              <p:cNvPr id="59100" name="Oval 594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01" name="Line 595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02" name="Line 596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292" name="Group 597"/>
            <p:cNvGrpSpPr>
              <a:grpSpLocks/>
            </p:cNvGrpSpPr>
            <p:nvPr/>
          </p:nvGrpSpPr>
          <p:grpSpPr bwMode="auto">
            <a:xfrm>
              <a:off x="721" y="1674"/>
              <a:ext cx="42" cy="44"/>
              <a:chOff x="288" y="2976"/>
              <a:chExt cx="96" cy="96"/>
            </a:xfrm>
          </p:grpSpPr>
          <p:sp>
            <p:nvSpPr>
              <p:cNvPr id="59097" name="Oval 598"/>
              <p:cNvSpPr>
                <a:spLocks noChangeArrowheads="1"/>
              </p:cNvSpPr>
              <p:nvPr/>
            </p:nvSpPr>
            <p:spPr bwMode="auto">
              <a:xfrm>
                <a:off x="288" y="297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98" name="Line 599"/>
              <p:cNvSpPr>
                <a:spLocks noChangeShapeType="1"/>
              </p:cNvSpPr>
              <p:nvPr/>
            </p:nvSpPr>
            <p:spPr bwMode="auto">
              <a:xfrm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99" name="Line 600"/>
              <p:cNvSpPr>
                <a:spLocks noChangeShapeType="1"/>
              </p:cNvSpPr>
              <p:nvPr/>
            </p:nvSpPr>
            <p:spPr bwMode="auto">
              <a:xfrm flipV="1">
                <a:off x="288" y="29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093" name="Text Box 601"/>
            <p:cNvSpPr txBox="1">
              <a:spLocks noChangeArrowheads="1"/>
            </p:cNvSpPr>
            <p:nvPr/>
          </p:nvSpPr>
          <p:spPr bwMode="auto">
            <a:xfrm>
              <a:off x="384" y="1985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sp>
          <p:nvSpPr>
            <p:cNvPr id="59094" name="Rectangle 602" descr="Zig zag"/>
            <p:cNvSpPr>
              <a:spLocks noChangeArrowheads="1"/>
            </p:cNvSpPr>
            <p:nvPr/>
          </p:nvSpPr>
          <p:spPr bwMode="auto">
            <a:xfrm>
              <a:off x="2088" y="2027"/>
              <a:ext cx="190" cy="15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400">
                <a:latin typeface="Arial" charset="0"/>
              </a:endParaRPr>
            </a:p>
          </p:txBody>
        </p:sp>
        <p:sp>
          <p:nvSpPr>
            <p:cNvPr id="59095" name="Text Box 603"/>
            <p:cNvSpPr txBox="1">
              <a:spLocks noChangeArrowheads="1"/>
            </p:cNvSpPr>
            <p:nvPr/>
          </p:nvSpPr>
          <p:spPr bwMode="auto">
            <a:xfrm>
              <a:off x="2321" y="2165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sp>
          <p:nvSpPr>
            <p:cNvPr id="59096" name="Rectangle 604" descr="Zig zag"/>
            <p:cNvSpPr>
              <a:spLocks noChangeArrowheads="1"/>
            </p:cNvSpPr>
            <p:nvPr/>
          </p:nvSpPr>
          <p:spPr bwMode="auto">
            <a:xfrm rot="-5400000">
              <a:off x="1893" y="2237"/>
              <a:ext cx="201" cy="147"/>
            </a:xfrm>
            <a:prstGeom prst="rect">
              <a:avLst/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400">
                <a:latin typeface="Arial" charset="0"/>
              </a:endParaRPr>
            </a:p>
          </p:txBody>
        </p:sp>
      </p:grpSp>
      <p:grpSp>
        <p:nvGrpSpPr>
          <p:cNvPr id="59293" name="Group 605"/>
          <p:cNvGrpSpPr>
            <a:grpSpLocks/>
          </p:cNvGrpSpPr>
          <p:nvPr/>
        </p:nvGrpSpPr>
        <p:grpSpPr bwMode="auto">
          <a:xfrm>
            <a:off x="4648200" y="2667000"/>
            <a:ext cx="3402013" cy="2481263"/>
            <a:chOff x="3456" y="1776"/>
            <a:chExt cx="2143" cy="1563"/>
          </a:xfrm>
        </p:grpSpPr>
        <p:sp>
          <p:nvSpPr>
            <p:cNvPr id="58376" name="Line 606"/>
            <p:cNvSpPr>
              <a:spLocks noChangeShapeType="1"/>
            </p:cNvSpPr>
            <p:nvPr/>
          </p:nvSpPr>
          <p:spPr bwMode="auto">
            <a:xfrm>
              <a:off x="3913" y="2991"/>
              <a:ext cx="7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7" name="Rectangle 607"/>
            <p:cNvSpPr>
              <a:spLocks noChangeArrowheads="1"/>
            </p:cNvSpPr>
            <p:nvPr/>
          </p:nvSpPr>
          <p:spPr bwMode="auto">
            <a:xfrm>
              <a:off x="3832" y="3012"/>
              <a:ext cx="59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8" name="Rectangle 608"/>
            <p:cNvSpPr>
              <a:spLocks noChangeArrowheads="1"/>
            </p:cNvSpPr>
            <p:nvPr/>
          </p:nvSpPr>
          <p:spPr bwMode="auto">
            <a:xfrm>
              <a:off x="3832" y="2894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9" name="Rectangle 609"/>
            <p:cNvSpPr>
              <a:spLocks noChangeArrowheads="1"/>
            </p:cNvSpPr>
            <p:nvPr/>
          </p:nvSpPr>
          <p:spPr bwMode="auto">
            <a:xfrm>
              <a:off x="3911" y="3012"/>
              <a:ext cx="60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0" name="Rectangle 610"/>
            <p:cNvSpPr>
              <a:spLocks noChangeArrowheads="1"/>
            </p:cNvSpPr>
            <p:nvPr/>
          </p:nvSpPr>
          <p:spPr bwMode="auto">
            <a:xfrm>
              <a:off x="3911" y="289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1" name="Rectangle 611"/>
            <p:cNvSpPr>
              <a:spLocks noChangeArrowheads="1"/>
            </p:cNvSpPr>
            <p:nvPr/>
          </p:nvSpPr>
          <p:spPr bwMode="auto">
            <a:xfrm>
              <a:off x="3696" y="326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2" name="Rectangle 612"/>
            <p:cNvSpPr>
              <a:spLocks noChangeArrowheads="1"/>
            </p:cNvSpPr>
            <p:nvPr/>
          </p:nvSpPr>
          <p:spPr bwMode="auto">
            <a:xfrm>
              <a:off x="4069" y="326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3" name="Rectangle 613"/>
            <p:cNvSpPr>
              <a:spLocks noChangeArrowheads="1"/>
            </p:cNvSpPr>
            <p:nvPr/>
          </p:nvSpPr>
          <p:spPr bwMode="auto">
            <a:xfrm>
              <a:off x="3505" y="1776"/>
              <a:ext cx="80" cy="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4" name="Rectangle 614"/>
            <p:cNvSpPr>
              <a:spLocks noChangeArrowheads="1"/>
            </p:cNvSpPr>
            <p:nvPr/>
          </p:nvSpPr>
          <p:spPr bwMode="auto">
            <a:xfrm>
              <a:off x="3638" y="1789"/>
              <a:ext cx="1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900">
                  <a:solidFill>
                    <a:srgbClr val="000000"/>
                  </a:solidFill>
                  <a:latin typeface="Times New Roman" charset="0"/>
                </a:rPr>
                <a:t>CLB</a:t>
              </a:r>
              <a:endParaRPr lang="en-US" sz="1600">
                <a:latin typeface="Tahoma" charset="0"/>
              </a:endParaRPr>
            </a:p>
          </p:txBody>
        </p:sp>
        <p:sp>
          <p:nvSpPr>
            <p:cNvPr id="58385" name="Rectangle 615"/>
            <p:cNvSpPr>
              <a:spLocks noChangeArrowheads="1"/>
            </p:cNvSpPr>
            <p:nvPr/>
          </p:nvSpPr>
          <p:spPr bwMode="auto">
            <a:xfrm>
              <a:off x="4017" y="1786"/>
              <a:ext cx="35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900">
                  <a:solidFill>
                    <a:srgbClr val="000000"/>
                  </a:solidFill>
                  <a:latin typeface="Times New Roman" charset="0"/>
                </a:rPr>
                <a:t>Block RAM</a:t>
              </a:r>
              <a:endParaRPr lang="en-US" sz="1600">
                <a:latin typeface="Tahoma" charset="0"/>
              </a:endParaRPr>
            </a:p>
          </p:txBody>
        </p:sp>
        <p:sp>
          <p:nvSpPr>
            <p:cNvPr id="58386" name="Rectangle 616"/>
            <p:cNvSpPr>
              <a:spLocks noChangeArrowheads="1"/>
            </p:cNvSpPr>
            <p:nvPr/>
          </p:nvSpPr>
          <p:spPr bwMode="auto">
            <a:xfrm>
              <a:off x="4502" y="1790"/>
              <a:ext cx="58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900">
                  <a:solidFill>
                    <a:srgbClr val="000000"/>
                  </a:solidFill>
                  <a:latin typeface="Times New Roman" charset="0"/>
                </a:rPr>
                <a:t>IP Core (Multiplier)</a:t>
              </a:r>
              <a:endParaRPr lang="en-US" sz="1600">
                <a:latin typeface="Tahoma" charset="0"/>
              </a:endParaRPr>
            </a:p>
          </p:txBody>
        </p:sp>
        <p:sp>
          <p:nvSpPr>
            <p:cNvPr id="58387" name="Rectangle 617"/>
            <p:cNvSpPr>
              <a:spLocks noChangeArrowheads="1"/>
            </p:cNvSpPr>
            <p:nvPr/>
          </p:nvSpPr>
          <p:spPr bwMode="auto">
            <a:xfrm>
              <a:off x="3883" y="1778"/>
              <a:ext cx="77" cy="74"/>
            </a:xfrm>
            <a:prstGeom prst="rect">
              <a:avLst/>
            </a:prstGeom>
            <a:solidFill>
              <a:srgbClr val="FFA6A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8" name="Rectangle 618"/>
            <p:cNvSpPr>
              <a:spLocks noChangeArrowheads="1"/>
            </p:cNvSpPr>
            <p:nvPr/>
          </p:nvSpPr>
          <p:spPr bwMode="auto">
            <a:xfrm>
              <a:off x="4406" y="1790"/>
              <a:ext cx="74" cy="7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9" name="Line 619"/>
            <p:cNvSpPr>
              <a:spLocks noChangeShapeType="1"/>
            </p:cNvSpPr>
            <p:nvPr/>
          </p:nvSpPr>
          <p:spPr bwMode="auto">
            <a:xfrm>
              <a:off x="4536" y="192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0" name="Line 620"/>
            <p:cNvSpPr>
              <a:spLocks noChangeShapeType="1"/>
            </p:cNvSpPr>
            <p:nvPr/>
          </p:nvSpPr>
          <p:spPr bwMode="auto">
            <a:xfrm>
              <a:off x="4536" y="197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1" name="Line 621"/>
            <p:cNvSpPr>
              <a:spLocks noChangeShapeType="1"/>
            </p:cNvSpPr>
            <p:nvPr/>
          </p:nvSpPr>
          <p:spPr bwMode="auto">
            <a:xfrm>
              <a:off x="4536" y="202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2" name="Line 622"/>
            <p:cNvSpPr>
              <a:spLocks noChangeShapeType="1"/>
            </p:cNvSpPr>
            <p:nvPr/>
          </p:nvSpPr>
          <p:spPr bwMode="auto">
            <a:xfrm>
              <a:off x="4536" y="2081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3" name="Line 623"/>
            <p:cNvSpPr>
              <a:spLocks noChangeShapeType="1"/>
            </p:cNvSpPr>
            <p:nvPr/>
          </p:nvSpPr>
          <p:spPr bwMode="auto">
            <a:xfrm>
              <a:off x="4536" y="2135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4" name="Line 624"/>
            <p:cNvSpPr>
              <a:spLocks noChangeShapeType="1"/>
            </p:cNvSpPr>
            <p:nvPr/>
          </p:nvSpPr>
          <p:spPr bwMode="auto">
            <a:xfrm>
              <a:off x="4536" y="2189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5" name="Line 625"/>
            <p:cNvSpPr>
              <a:spLocks noChangeShapeType="1"/>
            </p:cNvSpPr>
            <p:nvPr/>
          </p:nvSpPr>
          <p:spPr bwMode="auto">
            <a:xfrm>
              <a:off x="4536" y="224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6" name="Line 626"/>
            <p:cNvSpPr>
              <a:spLocks noChangeShapeType="1"/>
            </p:cNvSpPr>
            <p:nvPr/>
          </p:nvSpPr>
          <p:spPr bwMode="auto">
            <a:xfrm>
              <a:off x="4536" y="229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7" name="Line 627"/>
            <p:cNvSpPr>
              <a:spLocks noChangeShapeType="1"/>
            </p:cNvSpPr>
            <p:nvPr/>
          </p:nvSpPr>
          <p:spPr bwMode="auto">
            <a:xfrm>
              <a:off x="4536" y="235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8" name="Line 628"/>
            <p:cNvSpPr>
              <a:spLocks noChangeShapeType="1"/>
            </p:cNvSpPr>
            <p:nvPr/>
          </p:nvSpPr>
          <p:spPr bwMode="auto">
            <a:xfrm>
              <a:off x="4536" y="240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9" name="Line 629"/>
            <p:cNvSpPr>
              <a:spLocks noChangeShapeType="1"/>
            </p:cNvSpPr>
            <p:nvPr/>
          </p:nvSpPr>
          <p:spPr bwMode="auto">
            <a:xfrm>
              <a:off x="4536" y="246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0" name="Line 630"/>
            <p:cNvSpPr>
              <a:spLocks noChangeShapeType="1"/>
            </p:cNvSpPr>
            <p:nvPr/>
          </p:nvSpPr>
          <p:spPr bwMode="auto">
            <a:xfrm>
              <a:off x="4536" y="251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1" name="Line 631"/>
            <p:cNvSpPr>
              <a:spLocks noChangeShapeType="1"/>
            </p:cNvSpPr>
            <p:nvPr/>
          </p:nvSpPr>
          <p:spPr bwMode="auto">
            <a:xfrm>
              <a:off x="4536" y="256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2" name="Line 632"/>
            <p:cNvSpPr>
              <a:spLocks noChangeShapeType="1"/>
            </p:cNvSpPr>
            <p:nvPr/>
          </p:nvSpPr>
          <p:spPr bwMode="auto">
            <a:xfrm>
              <a:off x="4536" y="262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3" name="Line 633"/>
            <p:cNvSpPr>
              <a:spLocks noChangeShapeType="1"/>
            </p:cNvSpPr>
            <p:nvPr/>
          </p:nvSpPr>
          <p:spPr bwMode="auto">
            <a:xfrm>
              <a:off x="4536" y="267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4" name="Line 634"/>
            <p:cNvSpPr>
              <a:spLocks noChangeShapeType="1"/>
            </p:cNvSpPr>
            <p:nvPr/>
          </p:nvSpPr>
          <p:spPr bwMode="auto">
            <a:xfrm>
              <a:off x="4536" y="273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5" name="Line 635"/>
            <p:cNvSpPr>
              <a:spLocks noChangeShapeType="1"/>
            </p:cNvSpPr>
            <p:nvPr/>
          </p:nvSpPr>
          <p:spPr bwMode="auto">
            <a:xfrm>
              <a:off x="4536" y="2783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6" name="Line 636"/>
            <p:cNvSpPr>
              <a:spLocks noChangeShapeType="1"/>
            </p:cNvSpPr>
            <p:nvPr/>
          </p:nvSpPr>
          <p:spPr bwMode="auto">
            <a:xfrm>
              <a:off x="4536" y="283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7" name="Line 637"/>
            <p:cNvSpPr>
              <a:spLocks noChangeShapeType="1"/>
            </p:cNvSpPr>
            <p:nvPr/>
          </p:nvSpPr>
          <p:spPr bwMode="auto">
            <a:xfrm>
              <a:off x="4536" y="289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8" name="Line 638"/>
            <p:cNvSpPr>
              <a:spLocks noChangeShapeType="1"/>
            </p:cNvSpPr>
            <p:nvPr/>
          </p:nvSpPr>
          <p:spPr bwMode="auto">
            <a:xfrm>
              <a:off x="4536" y="294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09" name="Line 639"/>
            <p:cNvSpPr>
              <a:spLocks noChangeShapeType="1"/>
            </p:cNvSpPr>
            <p:nvPr/>
          </p:nvSpPr>
          <p:spPr bwMode="auto">
            <a:xfrm>
              <a:off x="4536" y="300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10" name="Line 640"/>
            <p:cNvSpPr>
              <a:spLocks noChangeShapeType="1"/>
            </p:cNvSpPr>
            <p:nvPr/>
          </p:nvSpPr>
          <p:spPr bwMode="auto">
            <a:xfrm>
              <a:off x="4536" y="305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11" name="Line 641"/>
            <p:cNvSpPr>
              <a:spLocks noChangeShapeType="1"/>
            </p:cNvSpPr>
            <p:nvPr/>
          </p:nvSpPr>
          <p:spPr bwMode="auto">
            <a:xfrm>
              <a:off x="4536" y="310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12" name="Line 642"/>
            <p:cNvSpPr>
              <a:spLocks noChangeShapeType="1"/>
            </p:cNvSpPr>
            <p:nvPr/>
          </p:nvSpPr>
          <p:spPr bwMode="auto">
            <a:xfrm>
              <a:off x="4536" y="316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13" name="Line 643"/>
            <p:cNvSpPr>
              <a:spLocks noChangeShapeType="1"/>
            </p:cNvSpPr>
            <p:nvPr/>
          </p:nvSpPr>
          <p:spPr bwMode="auto">
            <a:xfrm>
              <a:off x="4536" y="321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14" name="Line 644"/>
            <p:cNvSpPr>
              <a:spLocks noChangeShapeType="1"/>
            </p:cNvSpPr>
            <p:nvPr/>
          </p:nvSpPr>
          <p:spPr bwMode="auto">
            <a:xfrm>
              <a:off x="4536" y="3270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15" name="Line 645"/>
            <p:cNvSpPr>
              <a:spLocks noChangeShapeType="1"/>
            </p:cNvSpPr>
            <p:nvPr/>
          </p:nvSpPr>
          <p:spPr bwMode="auto">
            <a:xfrm>
              <a:off x="4536" y="33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16" name="Line 646"/>
            <p:cNvSpPr>
              <a:spLocks noChangeShapeType="1"/>
            </p:cNvSpPr>
            <p:nvPr/>
          </p:nvSpPr>
          <p:spPr bwMode="auto">
            <a:xfrm>
              <a:off x="3466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17" name="Line 647"/>
            <p:cNvSpPr>
              <a:spLocks noChangeShapeType="1"/>
            </p:cNvSpPr>
            <p:nvPr/>
          </p:nvSpPr>
          <p:spPr bwMode="auto">
            <a:xfrm>
              <a:off x="3522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18" name="Line 648"/>
            <p:cNvSpPr>
              <a:spLocks noChangeShapeType="1"/>
            </p:cNvSpPr>
            <p:nvPr/>
          </p:nvSpPr>
          <p:spPr bwMode="auto">
            <a:xfrm>
              <a:off x="3577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19" name="Line 649"/>
            <p:cNvSpPr>
              <a:spLocks noChangeShapeType="1"/>
            </p:cNvSpPr>
            <p:nvPr/>
          </p:nvSpPr>
          <p:spPr bwMode="auto">
            <a:xfrm>
              <a:off x="3633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0" name="Line 650"/>
            <p:cNvSpPr>
              <a:spLocks noChangeShapeType="1"/>
            </p:cNvSpPr>
            <p:nvPr/>
          </p:nvSpPr>
          <p:spPr bwMode="auto">
            <a:xfrm>
              <a:off x="3689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1" name="Line 651"/>
            <p:cNvSpPr>
              <a:spLocks noChangeShapeType="1"/>
            </p:cNvSpPr>
            <p:nvPr/>
          </p:nvSpPr>
          <p:spPr bwMode="auto">
            <a:xfrm>
              <a:off x="3745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2" name="Line 652"/>
            <p:cNvSpPr>
              <a:spLocks noChangeShapeType="1"/>
            </p:cNvSpPr>
            <p:nvPr/>
          </p:nvSpPr>
          <p:spPr bwMode="auto">
            <a:xfrm>
              <a:off x="3801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3" name="Line 653"/>
            <p:cNvSpPr>
              <a:spLocks noChangeShapeType="1"/>
            </p:cNvSpPr>
            <p:nvPr/>
          </p:nvSpPr>
          <p:spPr bwMode="auto">
            <a:xfrm>
              <a:off x="3856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4" name="Line 654"/>
            <p:cNvSpPr>
              <a:spLocks noChangeShapeType="1"/>
            </p:cNvSpPr>
            <p:nvPr/>
          </p:nvSpPr>
          <p:spPr bwMode="auto">
            <a:xfrm>
              <a:off x="3968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5" name="Line 655"/>
            <p:cNvSpPr>
              <a:spLocks noChangeShapeType="1"/>
            </p:cNvSpPr>
            <p:nvPr/>
          </p:nvSpPr>
          <p:spPr bwMode="auto">
            <a:xfrm>
              <a:off x="4024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6" name="Line 656"/>
            <p:cNvSpPr>
              <a:spLocks noChangeShapeType="1"/>
            </p:cNvSpPr>
            <p:nvPr/>
          </p:nvSpPr>
          <p:spPr bwMode="auto">
            <a:xfrm>
              <a:off x="4080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7" name="Line 657"/>
            <p:cNvSpPr>
              <a:spLocks noChangeShapeType="1"/>
            </p:cNvSpPr>
            <p:nvPr/>
          </p:nvSpPr>
          <p:spPr bwMode="auto">
            <a:xfrm>
              <a:off x="4136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8" name="Line 658"/>
            <p:cNvSpPr>
              <a:spLocks noChangeShapeType="1"/>
            </p:cNvSpPr>
            <p:nvPr/>
          </p:nvSpPr>
          <p:spPr bwMode="auto">
            <a:xfrm>
              <a:off x="4191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9" name="Line 659"/>
            <p:cNvSpPr>
              <a:spLocks noChangeShapeType="1"/>
            </p:cNvSpPr>
            <p:nvPr/>
          </p:nvSpPr>
          <p:spPr bwMode="auto">
            <a:xfrm>
              <a:off x="4247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30" name="Line 660"/>
            <p:cNvSpPr>
              <a:spLocks noChangeShapeType="1"/>
            </p:cNvSpPr>
            <p:nvPr/>
          </p:nvSpPr>
          <p:spPr bwMode="auto">
            <a:xfrm>
              <a:off x="4303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31" name="Line 661"/>
            <p:cNvSpPr>
              <a:spLocks noChangeShapeType="1"/>
            </p:cNvSpPr>
            <p:nvPr/>
          </p:nvSpPr>
          <p:spPr bwMode="auto">
            <a:xfrm>
              <a:off x="4359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32" name="Line 662"/>
            <p:cNvSpPr>
              <a:spLocks noChangeShapeType="1"/>
            </p:cNvSpPr>
            <p:nvPr/>
          </p:nvSpPr>
          <p:spPr bwMode="auto">
            <a:xfrm>
              <a:off x="4415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33" name="Line 663"/>
            <p:cNvSpPr>
              <a:spLocks noChangeShapeType="1"/>
            </p:cNvSpPr>
            <p:nvPr/>
          </p:nvSpPr>
          <p:spPr bwMode="auto">
            <a:xfrm>
              <a:off x="4470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34" name="Line 664"/>
            <p:cNvSpPr>
              <a:spLocks noChangeShapeType="1"/>
            </p:cNvSpPr>
            <p:nvPr/>
          </p:nvSpPr>
          <p:spPr bwMode="auto">
            <a:xfrm>
              <a:off x="4526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35" name="Line 665"/>
            <p:cNvSpPr>
              <a:spLocks noChangeShapeType="1"/>
            </p:cNvSpPr>
            <p:nvPr/>
          </p:nvSpPr>
          <p:spPr bwMode="auto">
            <a:xfrm>
              <a:off x="4582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36" name="Line 666"/>
            <p:cNvSpPr>
              <a:spLocks noChangeShapeType="1"/>
            </p:cNvSpPr>
            <p:nvPr/>
          </p:nvSpPr>
          <p:spPr bwMode="auto">
            <a:xfrm>
              <a:off x="4638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37" name="Line 667"/>
            <p:cNvSpPr>
              <a:spLocks noChangeShapeType="1"/>
            </p:cNvSpPr>
            <p:nvPr/>
          </p:nvSpPr>
          <p:spPr bwMode="auto">
            <a:xfrm>
              <a:off x="4694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38" name="Line 668"/>
            <p:cNvSpPr>
              <a:spLocks noChangeShapeType="1"/>
            </p:cNvSpPr>
            <p:nvPr/>
          </p:nvSpPr>
          <p:spPr bwMode="auto">
            <a:xfrm>
              <a:off x="4749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39" name="Line 669"/>
            <p:cNvSpPr>
              <a:spLocks noChangeShapeType="1"/>
            </p:cNvSpPr>
            <p:nvPr/>
          </p:nvSpPr>
          <p:spPr bwMode="auto">
            <a:xfrm>
              <a:off x="4806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40" name="Line 670"/>
            <p:cNvSpPr>
              <a:spLocks noChangeShapeType="1"/>
            </p:cNvSpPr>
            <p:nvPr/>
          </p:nvSpPr>
          <p:spPr bwMode="auto">
            <a:xfrm>
              <a:off x="4861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41" name="Line 671"/>
            <p:cNvSpPr>
              <a:spLocks noChangeShapeType="1"/>
            </p:cNvSpPr>
            <p:nvPr/>
          </p:nvSpPr>
          <p:spPr bwMode="auto">
            <a:xfrm>
              <a:off x="4917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42" name="Line 672"/>
            <p:cNvSpPr>
              <a:spLocks noChangeShapeType="1"/>
            </p:cNvSpPr>
            <p:nvPr/>
          </p:nvSpPr>
          <p:spPr bwMode="auto">
            <a:xfrm>
              <a:off x="4972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43" name="Line 673"/>
            <p:cNvSpPr>
              <a:spLocks noChangeShapeType="1"/>
            </p:cNvSpPr>
            <p:nvPr/>
          </p:nvSpPr>
          <p:spPr bwMode="auto">
            <a:xfrm>
              <a:off x="5029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44" name="Line 674"/>
            <p:cNvSpPr>
              <a:spLocks noChangeShapeType="1"/>
            </p:cNvSpPr>
            <p:nvPr/>
          </p:nvSpPr>
          <p:spPr bwMode="auto">
            <a:xfrm>
              <a:off x="5085" y="2991"/>
              <a:ext cx="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45" name="Line 675"/>
            <p:cNvSpPr>
              <a:spLocks noChangeShapeType="1"/>
            </p:cNvSpPr>
            <p:nvPr/>
          </p:nvSpPr>
          <p:spPr bwMode="auto">
            <a:xfrm>
              <a:off x="5140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46" name="Line 676"/>
            <p:cNvSpPr>
              <a:spLocks noChangeShapeType="1"/>
            </p:cNvSpPr>
            <p:nvPr/>
          </p:nvSpPr>
          <p:spPr bwMode="auto">
            <a:xfrm>
              <a:off x="5196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47" name="Line 677"/>
            <p:cNvSpPr>
              <a:spLocks noChangeShapeType="1"/>
            </p:cNvSpPr>
            <p:nvPr/>
          </p:nvSpPr>
          <p:spPr bwMode="auto">
            <a:xfrm>
              <a:off x="5252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48" name="Line 678"/>
            <p:cNvSpPr>
              <a:spLocks noChangeShapeType="1"/>
            </p:cNvSpPr>
            <p:nvPr/>
          </p:nvSpPr>
          <p:spPr bwMode="auto">
            <a:xfrm>
              <a:off x="5308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49" name="Line 679"/>
            <p:cNvSpPr>
              <a:spLocks noChangeShapeType="1"/>
            </p:cNvSpPr>
            <p:nvPr/>
          </p:nvSpPr>
          <p:spPr bwMode="auto">
            <a:xfrm>
              <a:off x="5363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50" name="Line 680"/>
            <p:cNvSpPr>
              <a:spLocks noChangeShapeType="1"/>
            </p:cNvSpPr>
            <p:nvPr/>
          </p:nvSpPr>
          <p:spPr bwMode="auto">
            <a:xfrm>
              <a:off x="5419" y="2991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51" name="Line 681"/>
            <p:cNvSpPr>
              <a:spLocks noChangeShapeType="1"/>
            </p:cNvSpPr>
            <p:nvPr/>
          </p:nvSpPr>
          <p:spPr bwMode="auto">
            <a:xfrm>
              <a:off x="5475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52" name="Line 682"/>
            <p:cNvSpPr>
              <a:spLocks noChangeShapeType="1"/>
            </p:cNvSpPr>
            <p:nvPr/>
          </p:nvSpPr>
          <p:spPr bwMode="auto">
            <a:xfrm>
              <a:off x="5531" y="2991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53" name="Line 683"/>
            <p:cNvSpPr>
              <a:spLocks noChangeShapeType="1"/>
            </p:cNvSpPr>
            <p:nvPr/>
          </p:nvSpPr>
          <p:spPr bwMode="auto">
            <a:xfrm>
              <a:off x="5587" y="2991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54" name="Line 684"/>
            <p:cNvSpPr>
              <a:spLocks noChangeShapeType="1"/>
            </p:cNvSpPr>
            <p:nvPr/>
          </p:nvSpPr>
          <p:spPr bwMode="auto">
            <a:xfrm>
              <a:off x="3460" y="2620"/>
              <a:ext cx="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55" name="Line 685"/>
            <p:cNvSpPr>
              <a:spLocks noChangeShapeType="1"/>
            </p:cNvSpPr>
            <p:nvPr/>
          </p:nvSpPr>
          <p:spPr bwMode="auto">
            <a:xfrm>
              <a:off x="3515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56" name="Line 686"/>
            <p:cNvSpPr>
              <a:spLocks noChangeShapeType="1"/>
            </p:cNvSpPr>
            <p:nvPr/>
          </p:nvSpPr>
          <p:spPr bwMode="auto">
            <a:xfrm>
              <a:off x="3571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57" name="Line 687"/>
            <p:cNvSpPr>
              <a:spLocks noChangeShapeType="1"/>
            </p:cNvSpPr>
            <p:nvPr/>
          </p:nvSpPr>
          <p:spPr bwMode="auto">
            <a:xfrm>
              <a:off x="3627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58" name="Line 688"/>
            <p:cNvSpPr>
              <a:spLocks noChangeShapeType="1"/>
            </p:cNvSpPr>
            <p:nvPr/>
          </p:nvSpPr>
          <p:spPr bwMode="auto">
            <a:xfrm>
              <a:off x="3683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59" name="Line 689"/>
            <p:cNvSpPr>
              <a:spLocks noChangeShapeType="1"/>
            </p:cNvSpPr>
            <p:nvPr/>
          </p:nvSpPr>
          <p:spPr bwMode="auto">
            <a:xfrm>
              <a:off x="3738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60" name="Line 690"/>
            <p:cNvSpPr>
              <a:spLocks noChangeShapeType="1"/>
            </p:cNvSpPr>
            <p:nvPr/>
          </p:nvSpPr>
          <p:spPr bwMode="auto">
            <a:xfrm>
              <a:off x="3794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61" name="Line 691"/>
            <p:cNvSpPr>
              <a:spLocks noChangeShapeType="1"/>
            </p:cNvSpPr>
            <p:nvPr/>
          </p:nvSpPr>
          <p:spPr bwMode="auto">
            <a:xfrm>
              <a:off x="3850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62" name="Line 692"/>
            <p:cNvSpPr>
              <a:spLocks noChangeShapeType="1"/>
            </p:cNvSpPr>
            <p:nvPr/>
          </p:nvSpPr>
          <p:spPr bwMode="auto">
            <a:xfrm>
              <a:off x="3906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63" name="Line 693"/>
            <p:cNvSpPr>
              <a:spLocks noChangeShapeType="1"/>
            </p:cNvSpPr>
            <p:nvPr/>
          </p:nvSpPr>
          <p:spPr bwMode="auto">
            <a:xfrm>
              <a:off x="3962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64" name="Line 694"/>
            <p:cNvSpPr>
              <a:spLocks noChangeShapeType="1"/>
            </p:cNvSpPr>
            <p:nvPr/>
          </p:nvSpPr>
          <p:spPr bwMode="auto">
            <a:xfrm>
              <a:off x="4017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65" name="Line 695"/>
            <p:cNvSpPr>
              <a:spLocks noChangeShapeType="1"/>
            </p:cNvSpPr>
            <p:nvPr/>
          </p:nvSpPr>
          <p:spPr bwMode="auto">
            <a:xfrm>
              <a:off x="4074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66" name="Line 696"/>
            <p:cNvSpPr>
              <a:spLocks noChangeShapeType="1"/>
            </p:cNvSpPr>
            <p:nvPr/>
          </p:nvSpPr>
          <p:spPr bwMode="auto">
            <a:xfrm>
              <a:off x="4129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67" name="Line 697"/>
            <p:cNvSpPr>
              <a:spLocks noChangeShapeType="1"/>
            </p:cNvSpPr>
            <p:nvPr/>
          </p:nvSpPr>
          <p:spPr bwMode="auto">
            <a:xfrm>
              <a:off x="4185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68" name="Line 698"/>
            <p:cNvSpPr>
              <a:spLocks noChangeShapeType="1"/>
            </p:cNvSpPr>
            <p:nvPr/>
          </p:nvSpPr>
          <p:spPr bwMode="auto">
            <a:xfrm>
              <a:off x="4240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69" name="Line 699"/>
            <p:cNvSpPr>
              <a:spLocks noChangeShapeType="1"/>
            </p:cNvSpPr>
            <p:nvPr/>
          </p:nvSpPr>
          <p:spPr bwMode="auto">
            <a:xfrm>
              <a:off x="4297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70" name="Line 700"/>
            <p:cNvSpPr>
              <a:spLocks noChangeShapeType="1"/>
            </p:cNvSpPr>
            <p:nvPr/>
          </p:nvSpPr>
          <p:spPr bwMode="auto">
            <a:xfrm>
              <a:off x="4353" y="2620"/>
              <a:ext cx="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71" name="Line 701"/>
            <p:cNvSpPr>
              <a:spLocks noChangeShapeType="1"/>
            </p:cNvSpPr>
            <p:nvPr/>
          </p:nvSpPr>
          <p:spPr bwMode="auto">
            <a:xfrm>
              <a:off x="4408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72" name="Line 702"/>
            <p:cNvSpPr>
              <a:spLocks noChangeShapeType="1"/>
            </p:cNvSpPr>
            <p:nvPr/>
          </p:nvSpPr>
          <p:spPr bwMode="auto">
            <a:xfrm>
              <a:off x="4464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73" name="Line 703"/>
            <p:cNvSpPr>
              <a:spLocks noChangeShapeType="1"/>
            </p:cNvSpPr>
            <p:nvPr/>
          </p:nvSpPr>
          <p:spPr bwMode="auto">
            <a:xfrm>
              <a:off x="4520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74" name="Line 704"/>
            <p:cNvSpPr>
              <a:spLocks noChangeShapeType="1"/>
            </p:cNvSpPr>
            <p:nvPr/>
          </p:nvSpPr>
          <p:spPr bwMode="auto">
            <a:xfrm>
              <a:off x="4576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75" name="Line 705"/>
            <p:cNvSpPr>
              <a:spLocks noChangeShapeType="1"/>
            </p:cNvSpPr>
            <p:nvPr/>
          </p:nvSpPr>
          <p:spPr bwMode="auto">
            <a:xfrm>
              <a:off x="4631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76" name="Line 706"/>
            <p:cNvSpPr>
              <a:spLocks noChangeShapeType="1"/>
            </p:cNvSpPr>
            <p:nvPr/>
          </p:nvSpPr>
          <p:spPr bwMode="auto">
            <a:xfrm>
              <a:off x="4687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77" name="Line 707"/>
            <p:cNvSpPr>
              <a:spLocks noChangeShapeType="1"/>
            </p:cNvSpPr>
            <p:nvPr/>
          </p:nvSpPr>
          <p:spPr bwMode="auto">
            <a:xfrm>
              <a:off x="4743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78" name="Line 708"/>
            <p:cNvSpPr>
              <a:spLocks noChangeShapeType="1"/>
            </p:cNvSpPr>
            <p:nvPr/>
          </p:nvSpPr>
          <p:spPr bwMode="auto">
            <a:xfrm>
              <a:off x="4799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79" name="Line 709"/>
            <p:cNvSpPr>
              <a:spLocks noChangeShapeType="1"/>
            </p:cNvSpPr>
            <p:nvPr/>
          </p:nvSpPr>
          <p:spPr bwMode="auto">
            <a:xfrm>
              <a:off x="4855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80" name="Line 710"/>
            <p:cNvSpPr>
              <a:spLocks noChangeShapeType="1"/>
            </p:cNvSpPr>
            <p:nvPr/>
          </p:nvSpPr>
          <p:spPr bwMode="auto">
            <a:xfrm>
              <a:off x="4910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81" name="Line 711"/>
            <p:cNvSpPr>
              <a:spLocks noChangeShapeType="1"/>
            </p:cNvSpPr>
            <p:nvPr/>
          </p:nvSpPr>
          <p:spPr bwMode="auto">
            <a:xfrm>
              <a:off x="4967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82" name="Line 712"/>
            <p:cNvSpPr>
              <a:spLocks noChangeShapeType="1"/>
            </p:cNvSpPr>
            <p:nvPr/>
          </p:nvSpPr>
          <p:spPr bwMode="auto">
            <a:xfrm>
              <a:off x="5022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83" name="Line 713"/>
            <p:cNvSpPr>
              <a:spLocks noChangeShapeType="1"/>
            </p:cNvSpPr>
            <p:nvPr/>
          </p:nvSpPr>
          <p:spPr bwMode="auto">
            <a:xfrm>
              <a:off x="5078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84" name="Line 714"/>
            <p:cNvSpPr>
              <a:spLocks noChangeShapeType="1"/>
            </p:cNvSpPr>
            <p:nvPr/>
          </p:nvSpPr>
          <p:spPr bwMode="auto">
            <a:xfrm>
              <a:off x="5133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85" name="Line 715"/>
            <p:cNvSpPr>
              <a:spLocks noChangeShapeType="1"/>
            </p:cNvSpPr>
            <p:nvPr/>
          </p:nvSpPr>
          <p:spPr bwMode="auto">
            <a:xfrm>
              <a:off x="5190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86" name="Line 716"/>
            <p:cNvSpPr>
              <a:spLocks noChangeShapeType="1"/>
            </p:cNvSpPr>
            <p:nvPr/>
          </p:nvSpPr>
          <p:spPr bwMode="auto">
            <a:xfrm>
              <a:off x="5246" y="2620"/>
              <a:ext cx="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87" name="Line 717"/>
            <p:cNvSpPr>
              <a:spLocks noChangeShapeType="1"/>
            </p:cNvSpPr>
            <p:nvPr/>
          </p:nvSpPr>
          <p:spPr bwMode="auto">
            <a:xfrm>
              <a:off x="5301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88" name="Line 718"/>
            <p:cNvSpPr>
              <a:spLocks noChangeShapeType="1"/>
            </p:cNvSpPr>
            <p:nvPr/>
          </p:nvSpPr>
          <p:spPr bwMode="auto">
            <a:xfrm>
              <a:off x="5357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89" name="Line 719"/>
            <p:cNvSpPr>
              <a:spLocks noChangeShapeType="1"/>
            </p:cNvSpPr>
            <p:nvPr/>
          </p:nvSpPr>
          <p:spPr bwMode="auto">
            <a:xfrm>
              <a:off x="5413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90" name="Line 720"/>
            <p:cNvSpPr>
              <a:spLocks noChangeShapeType="1"/>
            </p:cNvSpPr>
            <p:nvPr/>
          </p:nvSpPr>
          <p:spPr bwMode="auto">
            <a:xfrm>
              <a:off x="5469" y="2620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91" name="Line 721"/>
            <p:cNvSpPr>
              <a:spLocks noChangeShapeType="1"/>
            </p:cNvSpPr>
            <p:nvPr/>
          </p:nvSpPr>
          <p:spPr bwMode="auto">
            <a:xfrm>
              <a:off x="5524" y="2620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92" name="Line 722"/>
            <p:cNvSpPr>
              <a:spLocks noChangeShapeType="1"/>
            </p:cNvSpPr>
            <p:nvPr/>
          </p:nvSpPr>
          <p:spPr bwMode="auto">
            <a:xfrm>
              <a:off x="5580" y="2620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93" name="Line 723"/>
            <p:cNvSpPr>
              <a:spLocks noChangeShapeType="1"/>
            </p:cNvSpPr>
            <p:nvPr/>
          </p:nvSpPr>
          <p:spPr bwMode="auto">
            <a:xfrm>
              <a:off x="3460" y="2257"/>
              <a:ext cx="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94" name="Line 724"/>
            <p:cNvSpPr>
              <a:spLocks noChangeShapeType="1"/>
            </p:cNvSpPr>
            <p:nvPr/>
          </p:nvSpPr>
          <p:spPr bwMode="auto">
            <a:xfrm>
              <a:off x="3515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95" name="Line 725"/>
            <p:cNvSpPr>
              <a:spLocks noChangeShapeType="1"/>
            </p:cNvSpPr>
            <p:nvPr/>
          </p:nvSpPr>
          <p:spPr bwMode="auto">
            <a:xfrm>
              <a:off x="3571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96" name="Line 726"/>
            <p:cNvSpPr>
              <a:spLocks noChangeShapeType="1"/>
            </p:cNvSpPr>
            <p:nvPr/>
          </p:nvSpPr>
          <p:spPr bwMode="auto">
            <a:xfrm>
              <a:off x="3627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97" name="Line 727"/>
            <p:cNvSpPr>
              <a:spLocks noChangeShapeType="1"/>
            </p:cNvSpPr>
            <p:nvPr/>
          </p:nvSpPr>
          <p:spPr bwMode="auto">
            <a:xfrm>
              <a:off x="3683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98" name="Line 728"/>
            <p:cNvSpPr>
              <a:spLocks noChangeShapeType="1"/>
            </p:cNvSpPr>
            <p:nvPr/>
          </p:nvSpPr>
          <p:spPr bwMode="auto">
            <a:xfrm>
              <a:off x="3738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99" name="Line 729"/>
            <p:cNvSpPr>
              <a:spLocks noChangeShapeType="1"/>
            </p:cNvSpPr>
            <p:nvPr/>
          </p:nvSpPr>
          <p:spPr bwMode="auto">
            <a:xfrm>
              <a:off x="3794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00" name="Line 730"/>
            <p:cNvSpPr>
              <a:spLocks noChangeShapeType="1"/>
            </p:cNvSpPr>
            <p:nvPr/>
          </p:nvSpPr>
          <p:spPr bwMode="auto">
            <a:xfrm>
              <a:off x="3850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01" name="Line 731"/>
            <p:cNvSpPr>
              <a:spLocks noChangeShapeType="1"/>
            </p:cNvSpPr>
            <p:nvPr/>
          </p:nvSpPr>
          <p:spPr bwMode="auto">
            <a:xfrm>
              <a:off x="3906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02" name="Line 732"/>
            <p:cNvSpPr>
              <a:spLocks noChangeShapeType="1"/>
            </p:cNvSpPr>
            <p:nvPr/>
          </p:nvSpPr>
          <p:spPr bwMode="auto">
            <a:xfrm>
              <a:off x="3962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03" name="Line 733"/>
            <p:cNvSpPr>
              <a:spLocks noChangeShapeType="1"/>
            </p:cNvSpPr>
            <p:nvPr/>
          </p:nvSpPr>
          <p:spPr bwMode="auto">
            <a:xfrm>
              <a:off x="4017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04" name="Line 734"/>
            <p:cNvSpPr>
              <a:spLocks noChangeShapeType="1"/>
            </p:cNvSpPr>
            <p:nvPr/>
          </p:nvSpPr>
          <p:spPr bwMode="auto">
            <a:xfrm>
              <a:off x="4074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05" name="Line 735"/>
            <p:cNvSpPr>
              <a:spLocks noChangeShapeType="1"/>
            </p:cNvSpPr>
            <p:nvPr/>
          </p:nvSpPr>
          <p:spPr bwMode="auto">
            <a:xfrm>
              <a:off x="4129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06" name="Line 736"/>
            <p:cNvSpPr>
              <a:spLocks noChangeShapeType="1"/>
            </p:cNvSpPr>
            <p:nvPr/>
          </p:nvSpPr>
          <p:spPr bwMode="auto">
            <a:xfrm>
              <a:off x="4185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07" name="Line 737"/>
            <p:cNvSpPr>
              <a:spLocks noChangeShapeType="1"/>
            </p:cNvSpPr>
            <p:nvPr/>
          </p:nvSpPr>
          <p:spPr bwMode="auto">
            <a:xfrm>
              <a:off x="4240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08" name="Line 738"/>
            <p:cNvSpPr>
              <a:spLocks noChangeShapeType="1"/>
            </p:cNvSpPr>
            <p:nvPr/>
          </p:nvSpPr>
          <p:spPr bwMode="auto">
            <a:xfrm>
              <a:off x="4297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09" name="Line 739"/>
            <p:cNvSpPr>
              <a:spLocks noChangeShapeType="1"/>
            </p:cNvSpPr>
            <p:nvPr/>
          </p:nvSpPr>
          <p:spPr bwMode="auto">
            <a:xfrm>
              <a:off x="4353" y="2257"/>
              <a:ext cx="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10" name="Line 740"/>
            <p:cNvSpPr>
              <a:spLocks noChangeShapeType="1"/>
            </p:cNvSpPr>
            <p:nvPr/>
          </p:nvSpPr>
          <p:spPr bwMode="auto">
            <a:xfrm>
              <a:off x="4408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11" name="Line 741"/>
            <p:cNvSpPr>
              <a:spLocks noChangeShapeType="1"/>
            </p:cNvSpPr>
            <p:nvPr/>
          </p:nvSpPr>
          <p:spPr bwMode="auto">
            <a:xfrm>
              <a:off x="4464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12" name="Line 742"/>
            <p:cNvSpPr>
              <a:spLocks noChangeShapeType="1"/>
            </p:cNvSpPr>
            <p:nvPr/>
          </p:nvSpPr>
          <p:spPr bwMode="auto">
            <a:xfrm>
              <a:off x="4520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13" name="Line 743"/>
            <p:cNvSpPr>
              <a:spLocks noChangeShapeType="1"/>
            </p:cNvSpPr>
            <p:nvPr/>
          </p:nvSpPr>
          <p:spPr bwMode="auto">
            <a:xfrm>
              <a:off x="4576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14" name="Line 744"/>
            <p:cNvSpPr>
              <a:spLocks noChangeShapeType="1"/>
            </p:cNvSpPr>
            <p:nvPr/>
          </p:nvSpPr>
          <p:spPr bwMode="auto">
            <a:xfrm>
              <a:off x="4631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15" name="Line 745"/>
            <p:cNvSpPr>
              <a:spLocks noChangeShapeType="1"/>
            </p:cNvSpPr>
            <p:nvPr/>
          </p:nvSpPr>
          <p:spPr bwMode="auto">
            <a:xfrm>
              <a:off x="4687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16" name="Line 746"/>
            <p:cNvSpPr>
              <a:spLocks noChangeShapeType="1"/>
            </p:cNvSpPr>
            <p:nvPr/>
          </p:nvSpPr>
          <p:spPr bwMode="auto">
            <a:xfrm>
              <a:off x="4743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17" name="Line 747"/>
            <p:cNvSpPr>
              <a:spLocks noChangeShapeType="1"/>
            </p:cNvSpPr>
            <p:nvPr/>
          </p:nvSpPr>
          <p:spPr bwMode="auto">
            <a:xfrm>
              <a:off x="4799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18" name="Line 748"/>
            <p:cNvSpPr>
              <a:spLocks noChangeShapeType="1"/>
            </p:cNvSpPr>
            <p:nvPr/>
          </p:nvSpPr>
          <p:spPr bwMode="auto">
            <a:xfrm>
              <a:off x="4855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19" name="Line 749"/>
            <p:cNvSpPr>
              <a:spLocks noChangeShapeType="1"/>
            </p:cNvSpPr>
            <p:nvPr/>
          </p:nvSpPr>
          <p:spPr bwMode="auto">
            <a:xfrm>
              <a:off x="4910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20" name="Line 750"/>
            <p:cNvSpPr>
              <a:spLocks noChangeShapeType="1"/>
            </p:cNvSpPr>
            <p:nvPr/>
          </p:nvSpPr>
          <p:spPr bwMode="auto">
            <a:xfrm>
              <a:off x="4967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21" name="Line 751"/>
            <p:cNvSpPr>
              <a:spLocks noChangeShapeType="1"/>
            </p:cNvSpPr>
            <p:nvPr/>
          </p:nvSpPr>
          <p:spPr bwMode="auto">
            <a:xfrm>
              <a:off x="5022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22" name="Line 752"/>
            <p:cNvSpPr>
              <a:spLocks noChangeShapeType="1"/>
            </p:cNvSpPr>
            <p:nvPr/>
          </p:nvSpPr>
          <p:spPr bwMode="auto">
            <a:xfrm>
              <a:off x="5078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23" name="Line 753"/>
            <p:cNvSpPr>
              <a:spLocks noChangeShapeType="1"/>
            </p:cNvSpPr>
            <p:nvPr/>
          </p:nvSpPr>
          <p:spPr bwMode="auto">
            <a:xfrm>
              <a:off x="5133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24" name="Line 754"/>
            <p:cNvSpPr>
              <a:spLocks noChangeShapeType="1"/>
            </p:cNvSpPr>
            <p:nvPr/>
          </p:nvSpPr>
          <p:spPr bwMode="auto">
            <a:xfrm>
              <a:off x="5190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25" name="Line 755"/>
            <p:cNvSpPr>
              <a:spLocks noChangeShapeType="1"/>
            </p:cNvSpPr>
            <p:nvPr/>
          </p:nvSpPr>
          <p:spPr bwMode="auto">
            <a:xfrm>
              <a:off x="5246" y="2257"/>
              <a:ext cx="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26" name="Line 756"/>
            <p:cNvSpPr>
              <a:spLocks noChangeShapeType="1"/>
            </p:cNvSpPr>
            <p:nvPr/>
          </p:nvSpPr>
          <p:spPr bwMode="auto">
            <a:xfrm>
              <a:off x="5301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27" name="Line 757"/>
            <p:cNvSpPr>
              <a:spLocks noChangeShapeType="1"/>
            </p:cNvSpPr>
            <p:nvPr/>
          </p:nvSpPr>
          <p:spPr bwMode="auto">
            <a:xfrm>
              <a:off x="5357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28" name="Line 758"/>
            <p:cNvSpPr>
              <a:spLocks noChangeShapeType="1"/>
            </p:cNvSpPr>
            <p:nvPr/>
          </p:nvSpPr>
          <p:spPr bwMode="auto">
            <a:xfrm>
              <a:off x="5413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29" name="Line 759"/>
            <p:cNvSpPr>
              <a:spLocks noChangeShapeType="1"/>
            </p:cNvSpPr>
            <p:nvPr/>
          </p:nvSpPr>
          <p:spPr bwMode="auto">
            <a:xfrm>
              <a:off x="5469" y="2257"/>
              <a:ext cx="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30" name="Line 760"/>
            <p:cNvSpPr>
              <a:spLocks noChangeShapeType="1"/>
            </p:cNvSpPr>
            <p:nvPr/>
          </p:nvSpPr>
          <p:spPr bwMode="auto">
            <a:xfrm>
              <a:off x="5524" y="2257"/>
              <a:ext cx="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31" name="Line 761"/>
            <p:cNvSpPr>
              <a:spLocks noChangeShapeType="1"/>
            </p:cNvSpPr>
            <p:nvPr/>
          </p:nvSpPr>
          <p:spPr bwMode="auto">
            <a:xfrm>
              <a:off x="5580" y="2257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32" name="Rectangle 762"/>
            <p:cNvSpPr>
              <a:spLocks noChangeArrowheads="1"/>
            </p:cNvSpPr>
            <p:nvPr/>
          </p:nvSpPr>
          <p:spPr bwMode="auto">
            <a:xfrm>
              <a:off x="5083" y="2283"/>
              <a:ext cx="30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33" name="Rectangle 763"/>
            <p:cNvSpPr>
              <a:spLocks noChangeArrowheads="1"/>
            </p:cNvSpPr>
            <p:nvPr/>
          </p:nvSpPr>
          <p:spPr bwMode="auto">
            <a:xfrm>
              <a:off x="5127" y="2283"/>
              <a:ext cx="15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34" name="Rectangle 764"/>
            <p:cNvSpPr>
              <a:spLocks noChangeArrowheads="1"/>
            </p:cNvSpPr>
            <p:nvPr/>
          </p:nvSpPr>
          <p:spPr bwMode="auto">
            <a:xfrm>
              <a:off x="5163" y="228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35" name="Rectangle 765"/>
            <p:cNvSpPr>
              <a:spLocks noChangeArrowheads="1"/>
            </p:cNvSpPr>
            <p:nvPr/>
          </p:nvSpPr>
          <p:spPr bwMode="auto">
            <a:xfrm>
              <a:off x="5163" y="236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36" name="Rectangle 766"/>
            <p:cNvSpPr>
              <a:spLocks noChangeArrowheads="1"/>
            </p:cNvSpPr>
            <p:nvPr/>
          </p:nvSpPr>
          <p:spPr bwMode="auto">
            <a:xfrm>
              <a:off x="5163" y="2448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37" name="Rectangle 767"/>
            <p:cNvSpPr>
              <a:spLocks noChangeArrowheads="1"/>
            </p:cNvSpPr>
            <p:nvPr/>
          </p:nvSpPr>
          <p:spPr bwMode="auto">
            <a:xfrm>
              <a:off x="5163" y="253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38" name="Rectangle 768"/>
            <p:cNvSpPr>
              <a:spLocks noChangeArrowheads="1"/>
            </p:cNvSpPr>
            <p:nvPr/>
          </p:nvSpPr>
          <p:spPr bwMode="auto">
            <a:xfrm>
              <a:off x="5004" y="228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39" name="Rectangle 769"/>
            <p:cNvSpPr>
              <a:spLocks noChangeArrowheads="1"/>
            </p:cNvSpPr>
            <p:nvPr/>
          </p:nvSpPr>
          <p:spPr bwMode="auto">
            <a:xfrm>
              <a:off x="5004" y="236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40" name="Rectangle 770"/>
            <p:cNvSpPr>
              <a:spLocks noChangeArrowheads="1"/>
            </p:cNvSpPr>
            <p:nvPr/>
          </p:nvSpPr>
          <p:spPr bwMode="auto">
            <a:xfrm>
              <a:off x="5004" y="244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41" name="Rectangle 771"/>
            <p:cNvSpPr>
              <a:spLocks noChangeArrowheads="1"/>
            </p:cNvSpPr>
            <p:nvPr/>
          </p:nvSpPr>
          <p:spPr bwMode="auto">
            <a:xfrm>
              <a:off x="5004" y="25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42" name="Rectangle 772"/>
            <p:cNvSpPr>
              <a:spLocks noChangeArrowheads="1"/>
            </p:cNvSpPr>
            <p:nvPr/>
          </p:nvSpPr>
          <p:spPr bwMode="auto">
            <a:xfrm>
              <a:off x="4925" y="228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43" name="Rectangle 773"/>
            <p:cNvSpPr>
              <a:spLocks noChangeArrowheads="1"/>
            </p:cNvSpPr>
            <p:nvPr/>
          </p:nvSpPr>
          <p:spPr bwMode="auto">
            <a:xfrm>
              <a:off x="4925" y="2364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44" name="Rectangle 774"/>
            <p:cNvSpPr>
              <a:spLocks noChangeArrowheads="1"/>
            </p:cNvSpPr>
            <p:nvPr/>
          </p:nvSpPr>
          <p:spPr bwMode="auto">
            <a:xfrm>
              <a:off x="4925" y="2447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45" name="Rectangle 775"/>
            <p:cNvSpPr>
              <a:spLocks noChangeArrowheads="1"/>
            </p:cNvSpPr>
            <p:nvPr/>
          </p:nvSpPr>
          <p:spPr bwMode="auto">
            <a:xfrm>
              <a:off x="4925" y="252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46" name="Rectangle 776"/>
            <p:cNvSpPr>
              <a:spLocks noChangeArrowheads="1"/>
            </p:cNvSpPr>
            <p:nvPr/>
          </p:nvSpPr>
          <p:spPr bwMode="auto">
            <a:xfrm>
              <a:off x="5453" y="2284"/>
              <a:ext cx="30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47" name="Rectangle 777"/>
            <p:cNvSpPr>
              <a:spLocks noChangeArrowheads="1"/>
            </p:cNvSpPr>
            <p:nvPr/>
          </p:nvSpPr>
          <p:spPr bwMode="auto">
            <a:xfrm>
              <a:off x="5497" y="2284"/>
              <a:ext cx="15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48" name="Rectangle 778"/>
            <p:cNvSpPr>
              <a:spLocks noChangeArrowheads="1"/>
            </p:cNvSpPr>
            <p:nvPr/>
          </p:nvSpPr>
          <p:spPr bwMode="auto">
            <a:xfrm>
              <a:off x="5532" y="228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49" name="Rectangle 779"/>
            <p:cNvSpPr>
              <a:spLocks noChangeArrowheads="1"/>
            </p:cNvSpPr>
            <p:nvPr/>
          </p:nvSpPr>
          <p:spPr bwMode="auto">
            <a:xfrm>
              <a:off x="5532" y="236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50" name="Rectangle 780"/>
            <p:cNvSpPr>
              <a:spLocks noChangeArrowheads="1"/>
            </p:cNvSpPr>
            <p:nvPr/>
          </p:nvSpPr>
          <p:spPr bwMode="auto">
            <a:xfrm>
              <a:off x="5532" y="244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51" name="Rectangle 781"/>
            <p:cNvSpPr>
              <a:spLocks noChangeArrowheads="1"/>
            </p:cNvSpPr>
            <p:nvPr/>
          </p:nvSpPr>
          <p:spPr bwMode="auto">
            <a:xfrm>
              <a:off x="5532" y="253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52" name="Rectangle 782"/>
            <p:cNvSpPr>
              <a:spLocks noChangeArrowheads="1"/>
            </p:cNvSpPr>
            <p:nvPr/>
          </p:nvSpPr>
          <p:spPr bwMode="auto">
            <a:xfrm>
              <a:off x="5374" y="228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53" name="Rectangle 783"/>
            <p:cNvSpPr>
              <a:spLocks noChangeArrowheads="1"/>
            </p:cNvSpPr>
            <p:nvPr/>
          </p:nvSpPr>
          <p:spPr bwMode="auto">
            <a:xfrm>
              <a:off x="5374" y="236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54" name="Rectangle 784"/>
            <p:cNvSpPr>
              <a:spLocks noChangeArrowheads="1"/>
            </p:cNvSpPr>
            <p:nvPr/>
          </p:nvSpPr>
          <p:spPr bwMode="auto">
            <a:xfrm>
              <a:off x="5374" y="244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55" name="Rectangle 785"/>
            <p:cNvSpPr>
              <a:spLocks noChangeArrowheads="1"/>
            </p:cNvSpPr>
            <p:nvPr/>
          </p:nvSpPr>
          <p:spPr bwMode="auto">
            <a:xfrm>
              <a:off x="5374" y="253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56" name="Rectangle 786"/>
            <p:cNvSpPr>
              <a:spLocks noChangeArrowheads="1"/>
            </p:cNvSpPr>
            <p:nvPr/>
          </p:nvSpPr>
          <p:spPr bwMode="auto">
            <a:xfrm>
              <a:off x="5294" y="228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57" name="Rectangle 787"/>
            <p:cNvSpPr>
              <a:spLocks noChangeArrowheads="1"/>
            </p:cNvSpPr>
            <p:nvPr/>
          </p:nvSpPr>
          <p:spPr bwMode="auto">
            <a:xfrm>
              <a:off x="5294" y="236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58" name="Rectangle 788"/>
            <p:cNvSpPr>
              <a:spLocks noChangeArrowheads="1"/>
            </p:cNvSpPr>
            <p:nvPr/>
          </p:nvSpPr>
          <p:spPr bwMode="auto">
            <a:xfrm>
              <a:off x="5294" y="244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59" name="Rectangle 789"/>
            <p:cNvSpPr>
              <a:spLocks noChangeArrowheads="1"/>
            </p:cNvSpPr>
            <p:nvPr/>
          </p:nvSpPr>
          <p:spPr bwMode="auto">
            <a:xfrm>
              <a:off x="5294" y="253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60" name="Rectangle 790"/>
            <p:cNvSpPr>
              <a:spLocks noChangeArrowheads="1"/>
            </p:cNvSpPr>
            <p:nvPr/>
          </p:nvSpPr>
          <p:spPr bwMode="auto">
            <a:xfrm>
              <a:off x="5077" y="1921"/>
              <a:ext cx="30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61" name="Rectangle 791"/>
            <p:cNvSpPr>
              <a:spLocks noChangeArrowheads="1"/>
            </p:cNvSpPr>
            <p:nvPr/>
          </p:nvSpPr>
          <p:spPr bwMode="auto">
            <a:xfrm>
              <a:off x="5121" y="1921"/>
              <a:ext cx="15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62" name="Rectangle 792"/>
            <p:cNvSpPr>
              <a:spLocks noChangeArrowheads="1"/>
            </p:cNvSpPr>
            <p:nvPr/>
          </p:nvSpPr>
          <p:spPr bwMode="auto">
            <a:xfrm>
              <a:off x="5157" y="1921"/>
              <a:ext cx="60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63" name="Rectangle 793"/>
            <p:cNvSpPr>
              <a:spLocks noChangeArrowheads="1"/>
            </p:cNvSpPr>
            <p:nvPr/>
          </p:nvSpPr>
          <p:spPr bwMode="auto">
            <a:xfrm>
              <a:off x="5157" y="200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64" name="Rectangle 794"/>
            <p:cNvSpPr>
              <a:spLocks noChangeArrowheads="1"/>
            </p:cNvSpPr>
            <p:nvPr/>
          </p:nvSpPr>
          <p:spPr bwMode="auto">
            <a:xfrm>
              <a:off x="5157" y="208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65" name="Rectangle 795"/>
            <p:cNvSpPr>
              <a:spLocks noChangeArrowheads="1"/>
            </p:cNvSpPr>
            <p:nvPr/>
          </p:nvSpPr>
          <p:spPr bwMode="auto">
            <a:xfrm>
              <a:off x="5157" y="216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66" name="Rectangle 796"/>
            <p:cNvSpPr>
              <a:spLocks noChangeArrowheads="1"/>
            </p:cNvSpPr>
            <p:nvPr/>
          </p:nvSpPr>
          <p:spPr bwMode="auto">
            <a:xfrm>
              <a:off x="4999" y="1920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67" name="Rectangle 797"/>
            <p:cNvSpPr>
              <a:spLocks noChangeArrowheads="1"/>
            </p:cNvSpPr>
            <p:nvPr/>
          </p:nvSpPr>
          <p:spPr bwMode="auto">
            <a:xfrm>
              <a:off x="4999" y="200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68" name="Rectangle 798"/>
            <p:cNvSpPr>
              <a:spLocks noChangeArrowheads="1"/>
            </p:cNvSpPr>
            <p:nvPr/>
          </p:nvSpPr>
          <p:spPr bwMode="auto">
            <a:xfrm>
              <a:off x="4999" y="208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69" name="Rectangle 799"/>
            <p:cNvSpPr>
              <a:spLocks noChangeArrowheads="1"/>
            </p:cNvSpPr>
            <p:nvPr/>
          </p:nvSpPr>
          <p:spPr bwMode="auto">
            <a:xfrm>
              <a:off x="4999" y="216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70" name="Rectangle 800"/>
            <p:cNvSpPr>
              <a:spLocks noChangeArrowheads="1"/>
            </p:cNvSpPr>
            <p:nvPr/>
          </p:nvSpPr>
          <p:spPr bwMode="auto">
            <a:xfrm>
              <a:off x="4919" y="1920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71" name="Rectangle 801"/>
            <p:cNvSpPr>
              <a:spLocks noChangeArrowheads="1"/>
            </p:cNvSpPr>
            <p:nvPr/>
          </p:nvSpPr>
          <p:spPr bwMode="auto">
            <a:xfrm>
              <a:off x="4919" y="200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72" name="Rectangle 802"/>
            <p:cNvSpPr>
              <a:spLocks noChangeArrowheads="1"/>
            </p:cNvSpPr>
            <p:nvPr/>
          </p:nvSpPr>
          <p:spPr bwMode="auto">
            <a:xfrm>
              <a:off x="4919" y="208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73" name="Rectangle 803"/>
            <p:cNvSpPr>
              <a:spLocks noChangeArrowheads="1"/>
            </p:cNvSpPr>
            <p:nvPr/>
          </p:nvSpPr>
          <p:spPr bwMode="auto">
            <a:xfrm>
              <a:off x="4919" y="216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74" name="Rectangle 804"/>
            <p:cNvSpPr>
              <a:spLocks noChangeArrowheads="1"/>
            </p:cNvSpPr>
            <p:nvPr/>
          </p:nvSpPr>
          <p:spPr bwMode="auto">
            <a:xfrm>
              <a:off x="5453" y="1921"/>
              <a:ext cx="30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75" name="Rectangle 805"/>
            <p:cNvSpPr>
              <a:spLocks noChangeArrowheads="1"/>
            </p:cNvSpPr>
            <p:nvPr/>
          </p:nvSpPr>
          <p:spPr bwMode="auto">
            <a:xfrm>
              <a:off x="5497" y="1921"/>
              <a:ext cx="15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76" name="Rectangle 806"/>
            <p:cNvSpPr>
              <a:spLocks noChangeArrowheads="1"/>
            </p:cNvSpPr>
            <p:nvPr/>
          </p:nvSpPr>
          <p:spPr bwMode="auto">
            <a:xfrm>
              <a:off x="5532" y="1921"/>
              <a:ext cx="60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77" name="Rectangle 807"/>
            <p:cNvSpPr>
              <a:spLocks noChangeArrowheads="1"/>
            </p:cNvSpPr>
            <p:nvPr/>
          </p:nvSpPr>
          <p:spPr bwMode="auto">
            <a:xfrm>
              <a:off x="5532" y="200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78" name="Rectangle 808"/>
            <p:cNvSpPr>
              <a:spLocks noChangeArrowheads="1"/>
            </p:cNvSpPr>
            <p:nvPr/>
          </p:nvSpPr>
          <p:spPr bwMode="auto">
            <a:xfrm>
              <a:off x="5532" y="208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79" name="Rectangle 809"/>
            <p:cNvSpPr>
              <a:spLocks noChangeArrowheads="1"/>
            </p:cNvSpPr>
            <p:nvPr/>
          </p:nvSpPr>
          <p:spPr bwMode="auto">
            <a:xfrm>
              <a:off x="5532" y="216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80" name="Rectangle 810"/>
            <p:cNvSpPr>
              <a:spLocks noChangeArrowheads="1"/>
            </p:cNvSpPr>
            <p:nvPr/>
          </p:nvSpPr>
          <p:spPr bwMode="auto">
            <a:xfrm>
              <a:off x="5374" y="192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81" name="Rectangle 811"/>
            <p:cNvSpPr>
              <a:spLocks noChangeArrowheads="1"/>
            </p:cNvSpPr>
            <p:nvPr/>
          </p:nvSpPr>
          <p:spPr bwMode="auto">
            <a:xfrm>
              <a:off x="5374" y="200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82" name="Rectangle 812"/>
            <p:cNvSpPr>
              <a:spLocks noChangeArrowheads="1"/>
            </p:cNvSpPr>
            <p:nvPr/>
          </p:nvSpPr>
          <p:spPr bwMode="auto">
            <a:xfrm>
              <a:off x="5374" y="208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83" name="Rectangle 813"/>
            <p:cNvSpPr>
              <a:spLocks noChangeArrowheads="1"/>
            </p:cNvSpPr>
            <p:nvPr/>
          </p:nvSpPr>
          <p:spPr bwMode="auto">
            <a:xfrm>
              <a:off x="5374" y="216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84" name="Rectangle 814"/>
            <p:cNvSpPr>
              <a:spLocks noChangeArrowheads="1"/>
            </p:cNvSpPr>
            <p:nvPr/>
          </p:nvSpPr>
          <p:spPr bwMode="auto">
            <a:xfrm>
              <a:off x="5294" y="192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85" name="Rectangle 815"/>
            <p:cNvSpPr>
              <a:spLocks noChangeArrowheads="1"/>
            </p:cNvSpPr>
            <p:nvPr/>
          </p:nvSpPr>
          <p:spPr bwMode="auto">
            <a:xfrm>
              <a:off x="5294" y="200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86" name="Rectangle 816"/>
            <p:cNvSpPr>
              <a:spLocks noChangeArrowheads="1"/>
            </p:cNvSpPr>
            <p:nvPr/>
          </p:nvSpPr>
          <p:spPr bwMode="auto">
            <a:xfrm>
              <a:off x="5294" y="208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87" name="Rectangle 817"/>
            <p:cNvSpPr>
              <a:spLocks noChangeArrowheads="1"/>
            </p:cNvSpPr>
            <p:nvPr/>
          </p:nvSpPr>
          <p:spPr bwMode="auto">
            <a:xfrm>
              <a:off x="5294" y="216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88" name="Rectangle 818"/>
            <p:cNvSpPr>
              <a:spLocks noChangeArrowheads="1"/>
            </p:cNvSpPr>
            <p:nvPr/>
          </p:nvSpPr>
          <p:spPr bwMode="auto">
            <a:xfrm>
              <a:off x="5083" y="3011"/>
              <a:ext cx="30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89" name="Rectangle 819"/>
            <p:cNvSpPr>
              <a:spLocks noChangeArrowheads="1"/>
            </p:cNvSpPr>
            <p:nvPr/>
          </p:nvSpPr>
          <p:spPr bwMode="auto">
            <a:xfrm>
              <a:off x="5127" y="3011"/>
              <a:ext cx="15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90" name="Rectangle 820"/>
            <p:cNvSpPr>
              <a:spLocks noChangeArrowheads="1"/>
            </p:cNvSpPr>
            <p:nvPr/>
          </p:nvSpPr>
          <p:spPr bwMode="auto">
            <a:xfrm>
              <a:off x="5163" y="301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91" name="Rectangle 821"/>
            <p:cNvSpPr>
              <a:spLocks noChangeArrowheads="1"/>
            </p:cNvSpPr>
            <p:nvPr/>
          </p:nvSpPr>
          <p:spPr bwMode="auto">
            <a:xfrm>
              <a:off x="5163" y="3092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92" name="Rectangle 822"/>
            <p:cNvSpPr>
              <a:spLocks noChangeArrowheads="1"/>
            </p:cNvSpPr>
            <p:nvPr/>
          </p:nvSpPr>
          <p:spPr bwMode="auto">
            <a:xfrm>
              <a:off x="5163" y="317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93" name="Rectangle 823"/>
            <p:cNvSpPr>
              <a:spLocks noChangeArrowheads="1"/>
            </p:cNvSpPr>
            <p:nvPr/>
          </p:nvSpPr>
          <p:spPr bwMode="auto">
            <a:xfrm>
              <a:off x="5163" y="3258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94" name="Rectangle 824"/>
            <p:cNvSpPr>
              <a:spLocks noChangeArrowheads="1"/>
            </p:cNvSpPr>
            <p:nvPr/>
          </p:nvSpPr>
          <p:spPr bwMode="auto">
            <a:xfrm>
              <a:off x="5004" y="300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95" name="Rectangle 825"/>
            <p:cNvSpPr>
              <a:spLocks noChangeArrowheads="1"/>
            </p:cNvSpPr>
            <p:nvPr/>
          </p:nvSpPr>
          <p:spPr bwMode="auto">
            <a:xfrm>
              <a:off x="5004" y="309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96" name="Rectangle 826"/>
            <p:cNvSpPr>
              <a:spLocks noChangeArrowheads="1"/>
            </p:cNvSpPr>
            <p:nvPr/>
          </p:nvSpPr>
          <p:spPr bwMode="auto">
            <a:xfrm>
              <a:off x="5004" y="317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97" name="Rectangle 827"/>
            <p:cNvSpPr>
              <a:spLocks noChangeArrowheads="1"/>
            </p:cNvSpPr>
            <p:nvPr/>
          </p:nvSpPr>
          <p:spPr bwMode="auto">
            <a:xfrm>
              <a:off x="5004" y="325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98" name="Rectangle 828"/>
            <p:cNvSpPr>
              <a:spLocks noChangeArrowheads="1"/>
            </p:cNvSpPr>
            <p:nvPr/>
          </p:nvSpPr>
          <p:spPr bwMode="auto">
            <a:xfrm>
              <a:off x="4925" y="300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99" name="Rectangle 829"/>
            <p:cNvSpPr>
              <a:spLocks noChangeArrowheads="1"/>
            </p:cNvSpPr>
            <p:nvPr/>
          </p:nvSpPr>
          <p:spPr bwMode="auto">
            <a:xfrm>
              <a:off x="4925" y="3092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00" name="Rectangle 830"/>
            <p:cNvSpPr>
              <a:spLocks noChangeArrowheads="1"/>
            </p:cNvSpPr>
            <p:nvPr/>
          </p:nvSpPr>
          <p:spPr bwMode="auto">
            <a:xfrm>
              <a:off x="4925" y="317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01" name="Rectangle 831"/>
            <p:cNvSpPr>
              <a:spLocks noChangeArrowheads="1"/>
            </p:cNvSpPr>
            <p:nvPr/>
          </p:nvSpPr>
          <p:spPr bwMode="auto">
            <a:xfrm>
              <a:off x="4925" y="325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02" name="Rectangle 832"/>
            <p:cNvSpPr>
              <a:spLocks noChangeArrowheads="1"/>
            </p:cNvSpPr>
            <p:nvPr/>
          </p:nvSpPr>
          <p:spPr bwMode="auto">
            <a:xfrm>
              <a:off x="5453" y="3011"/>
              <a:ext cx="30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03" name="Rectangle 833"/>
            <p:cNvSpPr>
              <a:spLocks noChangeArrowheads="1"/>
            </p:cNvSpPr>
            <p:nvPr/>
          </p:nvSpPr>
          <p:spPr bwMode="auto">
            <a:xfrm>
              <a:off x="5497" y="3011"/>
              <a:ext cx="15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04" name="Rectangle 834"/>
            <p:cNvSpPr>
              <a:spLocks noChangeArrowheads="1"/>
            </p:cNvSpPr>
            <p:nvPr/>
          </p:nvSpPr>
          <p:spPr bwMode="auto">
            <a:xfrm>
              <a:off x="5532" y="301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05" name="Rectangle 835"/>
            <p:cNvSpPr>
              <a:spLocks noChangeArrowheads="1"/>
            </p:cNvSpPr>
            <p:nvPr/>
          </p:nvSpPr>
          <p:spPr bwMode="auto">
            <a:xfrm>
              <a:off x="5532" y="309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06" name="Rectangle 836"/>
            <p:cNvSpPr>
              <a:spLocks noChangeArrowheads="1"/>
            </p:cNvSpPr>
            <p:nvPr/>
          </p:nvSpPr>
          <p:spPr bwMode="auto">
            <a:xfrm>
              <a:off x="5532" y="317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07" name="Rectangle 837"/>
            <p:cNvSpPr>
              <a:spLocks noChangeArrowheads="1"/>
            </p:cNvSpPr>
            <p:nvPr/>
          </p:nvSpPr>
          <p:spPr bwMode="auto">
            <a:xfrm>
              <a:off x="5532" y="325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08" name="Rectangle 838"/>
            <p:cNvSpPr>
              <a:spLocks noChangeArrowheads="1"/>
            </p:cNvSpPr>
            <p:nvPr/>
          </p:nvSpPr>
          <p:spPr bwMode="auto">
            <a:xfrm>
              <a:off x="5374" y="301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09" name="Rectangle 839"/>
            <p:cNvSpPr>
              <a:spLocks noChangeArrowheads="1"/>
            </p:cNvSpPr>
            <p:nvPr/>
          </p:nvSpPr>
          <p:spPr bwMode="auto">
            <a:xfrm>
              <a:off x="5374" y="309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10" name="Rectangle 840"/>
            <p:cNvSpPr>
              <a:spLocks noChangeArrowheads="1"/>
            </p:cNvSpPr>
            <p:nvPr/>
          </p:nvSpPr>
          <p:spPr bwMode="auto">
            <a:xfrm>
              <a:off x="5374" y="3176"/>
              <a:ext cx="60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11" name="Rectangle 841"/>
            <p:cNvSpPr>
              <a:spLocks noChangeArrowheads="1"/>
            </p:cNvSpPr>
            <p:nvPr/>
          </p:nvSpPr>
          <p:spPr bwMode="auto">
            <a:xfrm>
              <a:off x="5374" y="325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12" name="Rectangle 842"/>
            <p:cNvSpPr>
              <a:spLocks noChangeArrowheads="1"/>
            </p:cNvSpPr>
            <p:nvPr/>
          </p:nvSpPr>
          <p:spPr bwMode="auto">
            <a:xfrm>
              <a:off x="5294" y="301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13" name="Rectangle 843"/>
            <p:cNvSpPr>
              <a:spLocks noChangeArrowheads="1"/>
            </p:cNvSpPr>
            <p:nvPr/>
          </p:nvSpPr>
          <p:spPr bwMode="auto">
            <a:xfrm>
              <a:off x="5294" y="309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14" name="Rectangle 844"/>
            <p:cNvSpPr>
              <a:spLocks noChangeArrowheads="1"/>
            </p:cNvSpPr>
            <p:nvPr/>
          </p:nvSpPr>
          <p:spPr bwMode="auto">
            <a:xfrm>
              <a:off x="5294" y="3176"/>
              <a:ext cx="60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15" name="Rectangle 845"/>
            <p:cNvSpPr>
              <a:spLocks noChangeArrowheads="1"/>
            </p:cNvSpPr>
            <p:nvPr/>
          </p:nvSpPr>
          <p:spPr bwMode="auto">
            <a:xfrm>
              <a:off x="5294" y="325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16" name="Rectangle 846"/>
            <p:cNvSpPr>
              <a:spLocks noChangeArrowheads="1"/>
            </p:cNvSpPr>
            <p:nvPr/>
          </p:nvSpPr>
          <p:spPr bwMode="auto">
            <a:xfrm>
              <a:off x="5077" y="2648"/>
              <a:ext cx="30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17" name="Rectangle 847"/>
            <p:cNvSpPr>
              <a:spLocks noChangeArrowheads="1"/>
            </p:cNvSpPr>
            <p:nvPr/>
          </p:nvSpPr>
          <p:spPr bwMode="auto">
            <a:xfrm>
              <a:off x="5121" y="2648"/>
              <a:ext cx="15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18" name="Rectangle 848"/>
            <p:cNvSpPr>
              <a:spLocks noChangeArrowheads="1"/>
            </p:cNvSpPr>
            <p:nvPr/>
          </p:nvSpPr>
          <p:spPr bwMode="auto">
            <a:xfrm>
              <a:off x="5157" y="264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19" name="Rectangle 849"/>
            <p:cNvSpPr>
              <a:spLocks noChangeArrowheads="1"/>
            </p:cNvSpPr>
            <p:nvPr/>
          </p:nvSpPr>
          <p:spPr bwMode="auto">
            <a:xfrm>
              <a:off x="5157" y="27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20" name="Rectangle 850"/>
            <p:cNvSpPr>
              <a:spLocks noChangeArrowheads="1"/>
            </p:cNvSpPr>
            <p:nvPr/>
          </p:nvSpPr>
          <p:spPr bwMode="auto">
            <a:xfrm>
              <a:off x="5157" y="281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21" name="Rectangle 851"/>
            <p:cNvSpPr>
              <a:spLocks noChangeArrowheads="1"/>
            </p:cNvSpPr>
            <p:nvPr/>
          </p:nvSpPr>
          <p:spPr bwMode="auto">
            <a:xfrm>
              <a:off x="5157" y="289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22" name="Rectangle 852"/>
            <p:cNvSpPr>
              <a:spLocks noChangeArrowheads="1"/>
            </p:cNvSpPr>
            <p:nvPr/>
          </p:nvSpPr>
          <p:spPr bwMode="auto">
            <a:xfrm>
              <a:off x="4999" y="2647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23" name="Rectangle 853"/>
            <p:cNvSpPr>
              <a:spLocks noChangeArrowheads="1"/>
            </p:cNvSpPr>
            <p:nvPr/>
          </p:nvSpPr>
          <p:spPr bwMode="auto">
            <a:xfrm>
              <a:off x="4999" y="272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24" name="Rectangle 854"/>
            <p:cNvSpPr>
              <a:spLocks noChangeArrowheads="1"/>
            </p:cNvSpPr>
            <p:nvPr/>
          </p:nvSpPr>
          <p:spPr bwMode="auto">
            <a:xfrm>
              <a:off x="4999" y="281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25" name="Rectangle 855"/>
            <p:cNvSpPr>
              <a:spLocks noChangeArrowheads="1"/>
            </p:cNvSpPr>
            <p:nvPr/>
          </p:nvSpPr>
          <p:spPr bwMode="auto">
            <a:xfrm>
              <a:off x="4999" y="289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26" name="Rectangle 856"/>
            <p:cNvSpPr>
              <a:spLocks noChangeArrowheads="1"/>
            </p:cNvSpPr>
            <p:nvPr/>
          </p:nvSpPr>
          <p:spPr bwMode="auto">
            <a:xfrm>
              <a:off x="4919" y="2647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27" name="Rectangle 857"/>
            <p:cNvSpPr>
              <a:spLocks noChangeArrowheads="1"/>
            </p:cNvSpPr>
            <p:nvPr/>
          </p:nvSpPr>
          <p:spPr bwMode="auto">
            <a:xfrm>
              <a:off x="4919" y="272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28" name="Rectangle 858"/>
            <p:cNvSpPr>
              <a:spLocks noChangeArrowheads="1"/>
            </p:cNvSpPr>
            <p:nvPr/>
          </p:nvSpPr>
          <p:spPr bwMode="auto">
            <a:xfrm>
              <a:off x="4919" y="281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29" name="Rectangle 859"/>
            <p:cNvSpPr>
              <a:spLocks noChangeArrowheads="1"/>
            </p:cNvSpPr>
            <p:nvPr/>
          </p:nvSpPr>
          <p:spPr bwMode="auto">
            <a:xfrm>
              <a:off x="4919" y="289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30" name="Rectangle 860"/>
            <p:cNvSpPr>
              <a:spLocks noChangeArrowheads="1"/>
            </p:cNvSpPr>
            <p:nvPr/>
          </p:nvSpPr>
          <p:spPr bwMode="auto">
            <a:xfrm>
              <a:off x="5453" y="2648"/>
              <a:ext cx="30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31" name="Rectangle 861"/>
            <p:cNvSpPr>
              <a:spLocks noChangeArrowheads="1"/>
            </p:cNvSpPr>
            <p:nvPr/>
          </p:nvSpPr>
          <p:spPr bwMode="auto">
            <a:xfrm>
              <a:off x="5497" y="2648"/>
              <a:ext cx="15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32" name="Rectangle 862"/>
            <p:cNvSpPr>
              <a:spLocks noChangeArrowheads="1"/>
            </p:cNvSpPr>
            <p:nvPr/>
          </p:nvSpPr>
          <p:spPr bwMode="auto">
            <a:xfrm>
              <a:off x="5532" y="264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33" name="Rectangle 863"/>
            <p:cNvSpPr>
              <a:spLocks noChangeArrowheads="1"/>
            </p:cNvSpPr>
            <p:nvPr/>
          </p:nvSpPr>
          <p:spPr bwMode="auto">
            <a:xfrm>
              <a:off x="5532" y="27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34" name="Rectangle 864"/>
            <p:cNvSpPr>
              <a:spLocks noChangeArrowheads="1"/>
            </p:cNvSpPr>
            <p:nvPr/>
          </p:nvSpPr>
          <p:spPr bwMode="auto">
            <a:xfrm>
              <a:off x="5532" y="281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35" name="Rectangle 865"/>
            <p:cNvSpPr>
              <a:spLocks noChangeArrowheads="1"/>
            </p:cNvSpPr>
            <p:nvPr/>
          </p:nvSpPr>
          <p:spPr bwMode="auto">
            <a:xfrm>
              <a:off x="5532" y="289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36" name="Rectangle 866"/>
            <p:cNvSpPr>
              <a:spLocks noChangeArrowheads="1"/>
            </p:cNvSpPr>
            <p:nvPr/>
          </p:nvSpPr>
          <p:spPr bwMode="auto">
            <a:xfrm>
              <a:off x="5374" y="264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37" name="Rectangle 867"/>
            <p:cNvSpPr>
              <a:spLocks noChangeArrowheads="1"/>
            </p:cNvSpPr>
            <p:nvPr/>
          </p:nvSpPr>
          <p:spPr bwMode="auto">
            <a:xfrm>
              <a:off x="5374" y="27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38" name="Rectangle 868"/>
            <p:cNvSpPr>
              <a:spLocks noChangeArrowheads="1"/>
            </p:cNvSpPr>
            <p:nvPr/>
          </p:nvSpPr>
          <p:spPr bwMode="auto">
            <a:xfrm>
              <a:off x="5374" y="281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39" name="Rectangle 869"/>
            <p:cNvSpPr>
              <a:spLocks noChangeArrowheads="1"/>
            </p:cNvSpPr>
            <p:nvPr/>
          </p:nvSpPr>
          <p:spPr bwMode="auto">
            <a:xfrm>
              <a:off x="5374" y="289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40" name="Rectangle 870"/>
            <p:cNvSpPr>
              <a:spLocks noChangeArrowheads="1"/>
            </p:cNvSpPr>
            <p:nvPr/>
          </p:nvSpPr>
          <p:spPr bwMode="auto">
            <a:xfrm>
              <a:off x="5294" y="264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41" name="Rectangle 871"/>
            <p:cNvSpPr>
              <a:spLocks noChangeArrowheads="1"/>
            </p:cNvSpPr>
            <p:nvPr/>
          </p:nvSpPr>
          <p:spPr bwMode="auto">
            <a:xfrm>
              <a:off x="5294" y="27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42" name="Rectangle 872"/>
            <p:cNvSpPr>
              <a:spLocks noChangeArrowheads="1"/>
            </p:cNvSpPr>
            <p:nvPr/>
          </p:nvSpPr>
          <p:spPr bwMode="auto">
            <a:xfrm>
              <a:off x="5294" y="281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43" name="Rectangle 873"/>
            <p:cNvSpPr>
              <a:spLocks noChangeArrowheads="1"/>
            </p:cNvSpPr>
            <p:nvPr/>
          </p:nvSpPr>
          <p:spPr bwMode="auto">
            <a:xfrm>
              <a:off x="5294" y="289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44" name="Rectangle 874"/>
            <p:cNvSpPr>
              <a:spLocks noChangeArrowheads="1"/>
            </p:cNvSpPr>
            <p:nvPr/>
          </p:nvSpPr>
          <p:spPr bwMode="auto">
            <a:xfrm>
              <a:off x="4358" y="2283"/>
              <a:ext cx="31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45" name="Rectangle 875"/>
            <p:cNvSpPr>
              <a:spLocks noChangeArrowheads="1"/>
            </p:cNvSpPr>
            <p:nvPr/>
          </p:nvSpPr>
          <p:spPr bwMode="auto">
            <a:xfrm>
              <a:off x="4402" y="2283"/>
              <a:ext cx="16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46" name="Rectangle 876"/>
            <p:cNvSpPr>
              <a:spLocks noChangeArrowheads="1"/>
            </p:cNvSpPr>
            <p:nvPr/>
          </p:nvSpPr>
          <p:spPr bwMode="auto">
            <a:xfrm>
              <a:off x="4438" y="228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47" name="Rectangle 877"/>
            <p:cNvSpPr>
              <a:spLocks noChangeArrowheads="1"/>
            </p:cNvSpPr>
            <p:nvPr/>
          </p:nvSpPr>
          <p:spPr bwMode="auto">
            <a:xfrm>
              <a:off x="4438" y="236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48" name="Rectangle 878"/>
            <p:cNvSpPr>
              <a:spLocks noChangeArrowheads="1"/>
            </p:cNvSpPr>
            <p:nvPr/>
          </p:nvSpPr>
          <p:spPr bwMode="auto">
            <a:xfrm>
              <a:off x="4438" y="2448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49" name="Rectangle 879"/>
            <p:cNvSpPr>
              <a:spLocks noChangeArrowheads="1"/>
            </p:cNvSpPr>
            <p:nvPr/>
          </p:nvSpPr>
          <p:spPr bwMode="auto">
            <a:xfrm>
              <a:off x="4438" y="253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50" name="Rectangle 880"/>
            <p:cNvSpPr>
              <a:spLocks noChangeArrowheads="1"/>
            </p:cNvSpPr>
            <p:nvPr/>
          </p:nvSpPr>
          <p:spPr bwMode="auto">
            <a:xfrm>
              <a:off x="4280" y="228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51" name="Rectangle 881"/>
            <p:cNvSpPr>
              <a:spLocks noChangeArrowheads="1"/>
            </p:cNvSpPr>
            <p:nvPr/>
          </p:nvSpPr>
          <p:spPr bwMode="auto">
            <a:xfrm>
              <a:off x="4280" y="2364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52" name="Rectangle 882"/>
            <p:cNvSpPr>
              <a:spLocks noChangeArrowheads="1"/>
            </p:cNvSpPr>
            <p:nvPr/>
          </p:nvSpPr>
          <p:spPr bwMode="auto">
            <a:xfrm>
              <a:off x="4280" y="2447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53" name="Rectangle 883"/>
            <p:cNvSpPr>
              <a:spLocks noChangeArrowheads="1"/>
            </p:cNvSpPr>
            <p:nvPr/>
          </p:nvSpPr>
          <p:spPr bwMode="auto">
            <a:xfrm>
              <a:off x="4280" y="252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54" name="Rectangle 884"/>
            <p:cNvSpPr>
              <a:spLocks noChangeArrowheads="1"/>
            </p:cNvSpPr>
            <p:nvPr/>
          </p:nvSpPr>
          <p:spPr bwMode="auto">
            <a:xfrm>
              <a:off x="4200" y="228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55" name="Rectangle 885"/>
            <p:cNvSpPr>
              <a:spLocks noChangeArrowheads="1"/>
            </p:cNvSpPr>
            <p:nvPr/>
          </p:nvSpPr>
          <p:spPr bwMode="auto">
            <a:xfrm>
              <a:off x="4200" y="2364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56" name="Rectangle 886"/>
            <p:cNvSpPr>
              <a:spLocks noChangeArrowheads="1"/>
            </p:cNvSpPr>
            <p:nvPr/>
          </p:nvSpPr>
          <p:spPr bwMode="auto">
            <a:xfrm>
              <a:off x="4200" y="2447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57" name="Rectangle 887"/>
            <p:cNvSpPr>
              <a:spLocks noChangeArrowheads="1"/>
            </p:cNvSpPr>
            <p:nvPr/>
          </p:nvSpPr>
          <p:spPr bwMode="auto">
            <a:xfrm>
              <a:off x="4200" y="252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58" name="Rectangle 888"/>
            <p:cNvSpPr>
              <a:spLocks noChangeArrowheads="1"/>
            </p:cNvSpPr>
            <p:nvPr/>
          </p:nvSpPr>
          <p:spPr bwMode="auto">
            <a:xfrm>
              <a:off x="4728" y="2284"/>
              <a:ext cx="30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59" name="Rectangle 889"/>
            <p:cNvSpPr>
              <a:spLocks noChangeArrowheads="1"/>
            </p:cNvSpPr>
            <p:nvPr/>
          </p:nvSpPr>
          <p:spPr bwMode="auto">
            <a:xfrm>
              <a:off x="4773" y="2284"/>
              <a:ext cx="15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60" name="Rectangle 890"/>
            <p:cNvSpPr>
              <a:spLocks noChangeArrowheads="1"/>
            </p:cNvSpPr>
            <p:nvPr/>
          </p:nvSpPr>
          <p:spPr bwMode="auto">
            <a:xfrm>
              <a:off x="4808" y="228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61" name="Rectangle 891"/>
            <p:cNvSpPr>
              <a:spLocks noChangeArrowheads="1"/>
            </p:cNvSpPr>
            <p:nvPr/>
          </p:nvSpPr>
          <p:spPr bwMode="auto">
            <a:xfrm>
              <a:off x="4808" y="236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62" name="Rectangle 892"/>
            <p:cNvSpPr>
              <a:spLocks noChangeArrowheads="1"/>
            </p:cNvSpPr>
            <p:nvPr/>
          </p:nvSpPr>
          <p:spPr bwMode="auto">
            <a:xfrm>
              <a:off x="4808" y="244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63" name="Rectangle 893"/>
            <p:cNvSpPr>
              <a:spLocks noChangeArrowheads="1"/>
            </p:cNvSpPr>
            <p:nvPr/>
          </p:nvSpPr>
          <p:spPr bwMode="auto">
            <a:xfrm>
              <a:off x="4808" y="253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64" name="Rectangle 894"/>
            <p:cNvSpPr>
              <a:spLocks noChangeArrowheads="1"/>
            </p:cNvSpPr>
            <p:nvPr/>
          </p:nvSpPr>
          <p:spPr bwMode="auto">
            <a:xfrm>
              <a:off x="4650" y="228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65" name="Rectangle 895"/>
            <p:cNvSpPr>
              <a:spLocks noChangeArrowheads="1"/>
            </p:cNvSpPr>
            <p:nvPr/>
          </p:nvSpPr>
          <p:spPr bwMode="auto">
            <a:xfrm>
              <a:off x="4650" y="236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66" name="Rectangle 896"/>
            <p:cNvSpPr>
              <a:spLocks noChangeArrowheads="1"/>
            </p:cNvSpPr>
            <p:nvPr/>
          </p:nvSpPr>
          <p:spPr bwMode="auto">
            <a:xfrm>
              <a:off x="4650" y="2448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67" name="Rectangle 897"/>
            <p:cNvSpPr>
              <a:spLocks noChangeArrowheads="1"/>
            </p:cNvSpPr>
            <p:nvPr/>
          </p:nvSpPr>
          <p:spPr bwMode="auto">
            <a:xfrm>
              <a:off x="4650" y="2530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68" name="Rectangle 898"/>
            <p:cNvSpPr>
              <a:spLocks noChangeArrowheads="1"/>
            </p:cNvSpPr>
            <p:nvPr/>
          </p:nvSpPr>
          <p:spPr bwMode="auto">
            <a:xfrm>
              <a:off x="4570" y="228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69" name="Rectangle 899"/>
            <p:cNvSpPr>
              <a:spLocks noChangeArrowheads="1"/>
            </p:cNvSpPr>
            <p:nvPr/>
          </p:nvSpPr>
          <p:spPr bwMode="auto">
            <a:xfrm>
              <a:off x="4570" y="236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0" name="Rectangle 900"/>
            <p:cNvSpPr>
              <a:spLocks noChangeArrowheads="1"/>
            </p:cNvSpPr>
            <p:nvPr/>
          </p:nvSpPr>
          <p:spPr bwMode="auto">
            <a:xfrm>
              <a:off x="4570" y="244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1" name="Rectangle 901"/>
            <p:cNvSpPr>
              <a:spLocks noChangeArrowheads="1"/>
            </p:cNvSpPr>
            <p:nvPr/>
          </p:nvSpPr>
          <p:spPr bwMode="auto">
            <a:xfrm>
              <a:off x="4570" y="253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2" name="Rectangle 902"/>
            <p:cNvSpPr>
              <a:spLocks noChangeArrowheads="1"/>
            </p:cNvSpPr>
            <p:nvPr/>
          </p:nvSpPr>
          <p:spPr bwMode="auto">
            <a:xfrm>
              <a:off x="4353" y="1921"/>
              <a:ext cx="30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3" name="Rectangle 903"/>
            <p:cNvSpPr>
              <a:spLocks noChangeArrowheads="1"/>
            </p:cNvSpPr>
            <p:nvPr/>
          </p:nvSpPr>
          <p:spPr bwMode="auto">
            <a:xfrm>
              <a:off x="4397" y="1921"/>
              <a:ext cx="15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4" name="Rectangle 904"/>
            <p:cNvSpPr>
              <a:spLocks noChangeArrowheads="1"/>
            </p:cNvSpPr>
            <p:nvPr/>
          </p:nvSpPr>
          <p:spPr bwMode="auto">
            <a:xfrm>
              <a:off x="4432" y="1921"/>
              <a:ext cx="60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5" name="Rectangle 905"/>
            <p:cNvSpPr>
              <a:spLocks noChangeArrowheads="1"/>
            </p:cNvSpPr>
            <p:nvPr/>
          </p:nvSpPr>
          <p:spPr bwMode="auto">
            <a:xfrm>
              <a:off x="4432" y="200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6" name="Rectangle 906"/>
            <p:cNvSpPr>
              <a:spLocks noChangeArrowheads="1"/>
            </p:cNvSpPr>
            <p:nvPr/>
          </p:nvSpPr>
          <p:spPr bwMode="auto">
            <a:xfrm>
              <a:off x="4432" y="208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7" name="Rectangle 907"/>
            <p:cNvSpPr>
              <a:spLocks noChangeArrowheads="1"/>
            </p:cNvSpPr>
            <p:nvPr/>
          </p:nvSpPr>
          <p:spPr bwMode="auto">
            <a:xfrm>
              <a:off x="4432" y="216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8" name="Rectangle 908"/>
            <p:cNvSpPr>
              <a:spLocks noChangeArrowheads="1"/>
            </p:cNvSpPr>
            <p:nvPr/>
          </p:nvSpPr>
          <p:spPr bwMode="auto">
            <a:xfrm>
              <a:off x="4274" y="1920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9" name="Rectangle 909"/>
            <p:cNvSpPr>
              <a:spLocks noChangeArrowheads="1"/>
            </p:cNvSpPr>
            <p:nvPr/>
          </p:nvSpPr>
          <p:spPr bwMode="auto">
            <a:xfrm>
              <a:off x="4274" y="200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80" name="Rectangle 910"/>
            <p:cNvSpPr>
              <a:spLocks noChangeArrowheads="1"/>
            </p:cNvSpPr>
            <p:nvPr/>
          </p:nvSpPr>
          <p:spPr bwMode="auto">
            <a:xfrm>
              <a:off x="4274" y="208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81" name="Rectangle 911"/>
            <p:cNvSpPr>
              <a:spLocks noChangeArrowheads="1"/>
            </p:cNvSpPr>
            <p:nvPr/>
          </p:nvSpPr>
          <p:spPr bwMode="auto">
            <a:xfrm>
              <a:off x="4274" y="216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82" name="Rectangle 912"/>
            <p:cNvSpPr>
              <a:spLocks noChangeArrowheads="1"/>
            </p:cNvSpPr>
            <p:nvPr/>
          </p:nvSpPr>
          <p:spPr bwMode="auto">
            <a:xfrm>
              <a:off x="4194" y="192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83" name="Rectangle 913"/>
            <p:cNvSpPr>
              <a:spLocks noChangeArrowheads="1"/>
            </p:cNvSpPr>
            <p:nvPr/>
          </p:nvSpPr>
          <p:spPr bwMode="auto">
            <a:xfrm>
              <a:off x="4194" y="200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84" name="Rectangle 914"/>
            <p:cNvSpPr>
              <a:spLocks noChangeArrowheads="1"/>
            </p:cNvSpPr>
            <p:nvPr/>
          </p:nvSpPr>
          <p:spPr bwMode="auto">
            <a:xfrm>
              <a:off x="4194" y="208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85" name="Rectangle 915"/>
            <p:cNvSpPr>
              <a:spLocks noChangeArrowheads="1"/>
            </p:cNvSpPr>
            <p:nvPr/>
          </p:nvSpPr>
          <p:spPr bwMode="auto">
            <a:xfrm>
              <a:off x="4194" y="216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86" name="Rectangle 916"/>
            <p:cNvSpPr>
              <a:spLocks noChangeArrowheads="1"/>
            </p:cNvSpPr>
            <p:nvPr/>
          </p:nvSpPr>
          <p:spPr bwMode="auto">
            <a:xfrm>
              <a:off x="4728" y="1921"/>
              <a:ext cx="30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87" name="Rectangle 917"/>
            <p:cNvSpPr>
              <a:spLocks noChangeArrowheads="1"/>
            </p:cNvSpPr>
            <p:nvPr/>
          </p:nvSpPr>
          <p:spPr bwMode="auto">
            <a:xfrm>
              <a:off x="4773" y="1921"/>
              <a:ext cx="15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88" name="Rectangle 918"/>
            <p:cNvSpPr>
              <a:spLocks noChangeArrowheads="1"/>
            </p:cNvSpPr>
            <p:nvPr/>
          </p:nvSpPr>
          <p:spPr bwMode="auto">
            <a:xfrm>
              <a:off x="4808" y="1921"/>
              <a:ext cx="60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89" name="Rectangle 919"/>
            <p:cNvSpPr>
              <a:spLocks noChangeArrowheads="1"/>
            </p:cNvSpPr>
            <p:nvPr/>
          </p:nvSpPr>
          <p:spPr bwMode="auto">
            <a:xfrm>
              <a:off x="4808" y="200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90" name="Rectangle 920"/>
            <p:cNvSpPr>
              <a:spLocks noChangeArrowheads="1"/>
            </p:cNvSpPr>
            <p:nvPr/>
          </p:nvSpPr>
          <p:spPr bwMode="auto">
            <a:xfrm>
              <a:off x="4808" y="208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91" name="Rectangle 921"/>
            <p:cNvSpPr>
              <a:spLocks noChangeArrowheads="1"/>
            </p:cNvSpPr>
            <p:nvPr/>
          </p:nvSpPr>
          <p:spPr bwMode="auto">
            <a:xfrm>
              <a:off x="4808" y="216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92" name="Rectangle 922"/>
            <p:cNvSpPr>
              <a:spLocks noChangeArrowheads="1"/>
            </p:cNvSpPr>
            <p:nvPr/>
          </p:nvSpPr>
          <p:spPr bwMode="auto">
            <a:xfrm>
              <a:off x="4650" y="1920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93" name="Rectangle 923"/>
            <p:cNvSpPr>
              <a:spLocks noChangeArrowheads="1"/>
            </p:cNvSpPr>
            <p:nvPr/>
          </p:nvSpPr>
          <p:spPr bwMode="auto">
            <a:xfrm>
              <a:off x="4650" y="200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94" name="Rectangle 924"/>
            <p:cNvSpPr>
              <a:spLocks noChangeArrowheads="1"/>
            </p:cNvSpPr>
            <p:nvPr/>
          </p:nvSpPr>
          <p:spPr bwMode="auto">
            <a:xfrm>
              <a:off x="4650" y="208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95" name="Rectangle 925"/>
            <p:cNvSpPr>
              <a:spLocks noChangeArrowheads="1"/>
            </p:cNvSpPr>
            <p:nvPr/>
          </p:nvSpPr>
          <p:spPr bwMode="auto">
            <a:xfrm>
              <a:off x="4650" y="216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96" name="Rectangle 926"/>
            <p:cNvSpPr>
              <a:spLocks noChangeArrowheads="1"/>
            </p:cNvSpPr>
            <p:nvPr/>
          </p:nvSpPr>
          <p:spPr bwMode="auto">
            <a:xfrm>
              <a:off x="4570" y="192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97" name="Rectangle 927"/>
            <p:cNvSpPr>
              <a:spLocks noChangeArrowheads="1"/>
            </p:cNvSpPr>
            <p:nvPr/>
          </p:nvSpPr>
          <p:spPr bwMode="auto">
            <a:xfrm>
              <a:off x="4570" y="200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98" name="Rectangle 928"/>
            <p:cNvSpPr>
              <a:spLocks noChangeArrowheads="1"/>
            </p:cNvSpPr>
            <p:nvPr/>
          </p:nvSpPr>
          <p:spPr bwMode="auto">
            <a:xfrm>
              <a:off x="4570" y="208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99" name="Rectangle 929"/>
            <p:cNvSpPr>
              <a:spLocks noChangeArrowheads="1"/>
            </p:cNvSpPr>
            <p:nvPr/>
          </p:nvSpPr>
          <p:spPr bwMode="auto">
            <a:xfrm>
              <a:off x="4570" y="216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00" name="Rectangle 930"/>
            <p:cNvSpPr>
              <a:spLocks noChangeArrowheads="1"/>
            </p:cNvSpPr>
            <p:nvPr/>
          </p:nvSpPr>
          <p:spPr bwMode="auto">
            <a:xfrm>
              <a:off x="4358" y="3011"/>
              <a:ext cx="31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01" name="Rectangle 931"/>
            <p:cNvSpPr>
              <a:spLocks noChangeArrowheads="1"/>
            </p:cNvSpPr>
            <p:nvPr/>
          </p:nvSpPr>
          <p:spPr bwMode="auto">
            <a:xfrm>
              <a:off x="4402" y="3011"/>
              <a:ext cx="16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02" name="Rectangle 932"/>
            <p:cNvSpPr>
              <a:spLocks noChangeArrowheads="1"/>
            </p:cNvSpPr>
            <p:nvPr/>
          </p:nvSpPr>
          <p:spPr bwMode="auto">
            <a:xfrm>
              <a:off x="4438" y="301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03" name="Rectangle 933"/>
            <p:cNvSpPr>
              <a:spLocks noChangeArrowheads="1"/>
            </p:cNvSpPr>
            <p:nvPr/>
          </p:nvSpPr>
          <p:spPr bwMode="auto">
            <a:xfrm>
              <a:off x="4438" y="3092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04" name="Rectangle 934"/>
            <p:cNvSpPr>
              <a:spLocks noChangeArrowheads="1"/>
            </p:cNvSpPr>
            <p:nvPr/>
          </p:nvSpPr>
          <p:spPr bwMode="auto">
            <a:xfrm>
              <a:off x="4438" y="317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05" name="Rectangle 935"/>
            <p:cNvSpPr>
              <a:spLocks noChangeArrowheads="1"/>
            </p:cNvSpPr>
            <p:nvPr/>
          </p:nvSpPr>
          <p:spPr bwMode="auto">
            <a:xfrm>
              <a:off x="4438" y="3258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06" name="Rectangle 936"/>
            <p:cNvSpPr>
              <a:spLocks noChangeArrowheads="1"/>
            </p:cNvSpPr>
            <p:nvPr/>
          </p:nvSpPr>
          <p:spPr bwMode="auto">
            <a:xfrm>
              <a:off x="4280" y="300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07" name="Rectangle 937"/>
            <p:cNvSpPr>
              <a:spLocks noChangeArrowheads="1"/>
            </p:cNvSpPr>
            <p:nvPr/>
          </p:nvSpPr>
          <p:spPr bwMode="auto">
            <a:xfrm>
              <a:off x="4280" y="3092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08" name="Rectangle 938"/>
            <p:cNvSpPr>
              <a:spLocks noChangeArrowheads="1"/>
            </p:cNvSpPr>
            <p:nvPr/>
          </p:nvSpPr>
          <p:spPr bwMode="auto">
            <a:xfrm>
              <a:off x="4280" y="317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09" name="Rectangle 939"/>
            <p:cNvSpPr>
              <a:spLocks noChangeArrowheads="1"/>
            </p:cNvSpPr>
            <p:nvPr/>
          </p:nvSpPr>
          <p:spPr bwMode="auto">
            <a:xfrm>
              <a:off x="4280" y="325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10" name="Rectangle 940"/>
            <p:cNvSpPr>
              <a:spLocks noChangeArrowheads="1"/>
            </p:cNvSpPr>
            <p:nvPr/>
          </p:nvSpPr>
          <p:spPr bwMode="auto">
            <a:xfrm>
              <a:off x="4200" y="300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11" name="Rectangle 941"/>
            <p:cNvSpPr>
              <a:spLocks noChangeArrowheads="1"/>
            </p:cNvSpPr>
            <p:nvPr/>
          </p:nvSpPr>
          <p:spPr bwMode="auto">
            <a:xfrm>
              <a:off x="4200" y="3092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12" name="Rectangle 942"/>
            <p:cNvSpPr>
              <a:spLocks noChangeArrowheads="1"/>
            </p:cNvSpPr>
            <p:nvPr/>
          </p:nvSpPr>
          <p:spPr bwMode="auto">
            <a:xfrm>
              <a:off x="4200" y="317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13" name="Rectangle 943"/>
            <p:cNvSpPr>
              <a:spLocks noChangeArrowheads="1"/>
            </p:cNvSpPr>
            <p:nvPr/>
          </p:nvSpPr>
          <p:spPr bwMode="auto">
            <a:xfrm>
              <a:off x="4200" y="325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14" name="Rectangle 944"/>
            <p:cNvSpPr>
              <a:spLocks noChangeArrowheads="1"/>
            </p:cNvSpPr>
            <p:nvPr/>
          </p:nvSpPr>
          <p:spPr bwMode="auto">
            <a:xfrm>
              <a:off x="4728" y="3011"/>
              <a:ext cx="30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15" name="Rectangle 945"/>
            <p:cNvSpPr>
              <a:spLocks noChangeArrowheads="1"/>
            </p:cNvSpPr>
            <p:nvPr/>
          </p:nvSpPr>
          <p:spPr bwMode="auto">
            <a:xfrm>
              <a:off x="4773" y="3011"/>
              <a:ext cx="15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16" name="Rectangle 946"/>
            <p:cNvSpPr>
              <a:spLocks noChangeArrowheads="1"/>
            </p:cNvSpPr>
            <p:nvPr/>
          </p:nvSpPr>
          <p:spPr bwMode="auto">
            <a:xfrm>
              <a:off x="4808" y="301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17" name="Rectangle 947"/>
            <p:cNvSpPr>
              <a:spLocks noChangeArrowheads="1"/>
            </p:cNvSpPr>
            <p:nvPr/>
          </p:nvSpPr>
          <p:spPr bwMode="auto">
            <a:xfrm>
              <a:off x="4808" y="309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18" name="Rectangle 948"/>
            <p:cNvSpPr>
              <a:spLocks noChangeArrowheads="1"/>
            </p:cNvSpPr>
            <p:nvPr/>
          </p:nvSpPr>
          <p:spPr bwMode="auto">
            <a:xfrm>
              <a:off x="4808" y="317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19" name="Rectangle 949"/>
            <p:cNvSpPr>
              <a:spLocks noChangeArrowheads="1"/>
            </p:cNvSpPr>
            <p:nvPr/>
          </p:nvSpPr>
          <p:spPr bwMode="auto">
            <a:xfrm>
              <a:off x="4808" y="325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20" name="Rectangle 950"/>
            <p:cNvSpPr>
              <a:spLocks noChangeArrowheads="1"/>
            </p:cNvSpPr>
            <p:nvPr/>
          </p:nvSpPr>
          <p:spPr bwMode="auto">
            <a:xfrm>
              <a:off x="4650" y="3010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21" name="Rectangle 951"/>
            <p:cNvSpPr>
              <a:spLocks noChangeArrowheads="1"/>
            </p:cNvSpPr>
            <p:nvPr/>
          </p:nvSpPr>
          <p:spPr bwMode="auto">
            <a:xfrm>
              <a:off x="4650" y="3092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22" name="Rectangle 952"/>
            <p:cNvSpPr>
              <a:spLocks noChangeArrowheads="1"/>
            </p:cNvSpPr>
            <p:nvPr/>
          </p:nvSpPr>
          <p:spPr bwMode="auto">
            <a:xfrm>
              <a:off x="4650" y="3176"/>
              <a:ext cx="59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23" name="Rectangle 953"/>
            <p:cNvSpPr>
              <a:spLocks noChangeArrowheads="1"/>
            </p:cNvSpPr>
            <p:nvPr/>
          </p:nvSpPr>
          <p:spPr bwMode="auto">
            <a:xfrm>
              <a:off x="4650" y="3257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24" name="Rectangle 954"/>
            <p:cNvSpPr>
              <a:spLocks noChangeArrowheads="1"/>
            </p:cNvSpPr>
            <p:nvPr/>
          </p:nvSpPr>
          <p:spPr bwMode="auto">
            <a:xfrm>
              <a:off x="4570" y="301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25" name="Rectangle 955"/>
            <p:cNvSpPr>
              <a:spLocks noChangeArrowheads="1"/>
            </p:cNvSpPr>
            <p:nvPr/>
          </p:nvSpPr>
          <p:spPr bwMode="auto">
            <a:xfrm>
              <a:off x="4570" y="309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26" name="Rectangle 956"/>
            <p:cNvSpPr>
              <a:spLocks noChangeArrowheads="1"/>
            </p:cNvSpPr>
            <p:nvPr/>
          </p:nvSpPr>
          <p:spPr bwMode="auto">
            <a:xfrm>
              <a:off x="4570" y="3176"/>
              <a:ext cx="60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27" name="Rectangle 957"/>
            <p:cNvSpPr>
              <a:spLocks noChangeArrowheads="1"/>
            </p:cNvSpPr>
            <p:nvPr/>
          </p:nvSpPr>
          <p:spPr bwMode="auto">
            <a:xfrm>
              <a:off x="4570" y="325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28" name="Rectangle 958"/>
            <p:cNvSpPr>
              <a:spLocks noChangeArrowheads="1"/>
            </p:cNvSpPr>
            <p:nvPr/>
          </p:nvSpPr>
          <p:spPr bwMode="auto">
            <a:xfrm>
              <a:off x="4353" y="2648"/>
              <a:ext cx="30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29" name="Rectangle 959"/>
            <p:cNvSpPr>
              <a:spLocks noChangeArrowheads="1"/>
            </p:cNvSpPr>
            <p:nvPr/>
          </p:nvSpPr>
          <p:spPr bwMode="auto">
            <a:xfrm>
              <a:off x="4397" y="2648"/>
              <a:ext cx="15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30" name="Rectangle 960"/>
            <p:cNvSpPr>
              <a:spLocks noChangeArrowheads="1"/>
            </p:cNvSpPr>
            <p:nvPr/>
          </p:nvSpPr>
          <p:spPr bwMode="auto">
            <a:xfrm>
              <a:off x="4432" y="264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31" name="Rectangle 961"/>
            <p:cNvSpPr>
              <a:spLocks noChangeArrowheads="1"/>
            </p:cNvSpPr>
            <p:nvPr/>
          </p:nvSpPr>
          <p:spPr bwMode="auto">
            <a:xfrm>
              <a:off x="4432" y="27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32" name="Rectangle 962"/>
            <p:cNvSpPr>
              <a:spLocks noChangeArrowheads="1"/>
            </p:cNvSpPr>
            <p:nvPr/>
          </p:nvSpPr>
          <p:spPr bwMode="auto">
            <a:xfrm>
              <a:off x="4432" y="281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33" name="Rectangle 963"/>
            <p:cNvSpPr>
              <a:spLocks noChangeArrowheads="1"/>
            </p:cNvSpPr>
            <p:nvPr/>
          </p:nvSpPr>
          <p:spPr bwMode="auto">
            <a:xfrm>
              <a:off x="4432" y="289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34" name="Rectangle 964"/>
            <p:cNvSpPr>
              <a:spLocks noChangeArrowheads="1"/>
            </p:cNvSpPr>
            <p:nvPr/>
          </p:nvSpPr>
          <p:spPr bwMode="auto">
            <a:xfrm>
              <a:off x="4274" y="2647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35" name="Rectangle 965"/>
            <p:cNvSpPr>
              <a:spLocks noChangeArrowheads="1"/>
            </p:cNvSpPr>
            <p:nvPr/>
          </p:nvSpPr>
          <p:spPr bwMode="auto">
            <a:xfrm>
              <a:off x="4274" y="272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36" name="Rectangle 966"/>
            <p:cNvSpPr>
              <a:spLocks noChangeArrowheads="1"/>
            </p:cNvSpPr>
            <p:nvPr/>
          </p:nvSpPr>
          <p:spPr bwMode="auto">
            <a:xfrm>
              <a:off x="4274" y="281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37" name="Rectangle 967"/>
            <p:cNvSpPr>
              <a:spLocks noChangeArrowheads="1"/>
            </p:cNvSpPr>
            <p:nvPr/>
          </p:nvSpPr>
          <p:spPr bwMode="auto">
            <a:xfrm>
              <a:off x="4274" y="289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38" name="Rectangle 968"/>
            <p:cNvSpPr>
              <a:spLocks noChangeArrowheads="1"/>
            </p:cNvSpPr>
            <p:nvPr/>
          </p:nvSpPr>
          <p:spPr bwMode="auto">
            <a:xfrm>
              <a:off x="4194" y="264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39" name="Rectangle 969"/>
            <p:cNvSpPr>
              <a:spLocks noChangeArrowheads="1"/>
            </p:cNvSpPr>
            <p:nvPr/>
          </p:nvSpPr>
          <p:spPr bwMode="auto">
            <a:xfrm>
              <a:off x="4194" y="27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40" name="Rectangle 970"/>
            <p:cNvSpPr>
              <a:spLocks noChangeArrowheads="1"/>
            </p:cNvSpPr>
            <p:nvPr/>
          </p:nvSpPr>
          <p:spPr bwMode="auto">
            <a:xfrm>
              <a:off x="4194" y="281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41" name="Rectangle 971"/>
            <p:cNvSpPr>
              <a:spLocks noChangeArrowheads="1"/>
            </p:cNvSpPr>
            <p:nvPr/>
          </p:nvSpPr>
          <p:spPr bwMode="auto">
            <a:xfrm>
              <a:off x="4194" y="289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42" name="Rectangle 972"/>
            <p:cNvSpPr>
              <a:spLocks noChangeArrowheads="1"/>
            </p:cNvSpPr>
            <p:nvPr/>
          </p:nvSpPr>
          <p:spPr bwMode="auto">
            <a:xfrm>
              <a:off x="4728" y="2648"/>
              <a:ext cx="30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43" name="Rectangle 973"/>
            <p:cNvSpPr>
              <a:spLocks noChangeArrowheads="1"/>
            </p:cNvSpPr>
            <p:nvPr/>
          </p:nvSpPr>
          <p:spPr bwMode="auto">
            <a:xfrm>
              <a:off x="4773" y="2648"/>
              <a:ext cx="15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44" name="Rectangle 974"/>
            <p:cNvSpPr>
              <a:spLocks noChangeArrowheads="1"/>
            </p:cNvSpPr>
            <p:nvPr/>
          </p:nvSpPr>
          <p:spPr bwMode="auto">
            <a:xfrm>
              <a:off x="4808" y="264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45" name="Rectangle 975"/>
            <p:cNvSpPr>
              <a:spLocks noChangeArrowheads="1"/>
            </p:cNvSpPr>
            <p:nvPr/>
          </p:nvSpPr>
          <p:spPr bwMode="auto">
            <a:xfrm>
              <a:off x="4808" y="27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46" name="Rectangle 976"/>
            <p:cNvSpPr>
              <a:spLocks noChangeArrowheads="1"/>
            </p:cNvSpPr>
            <p:nvPr/>
          </p:nvSpPr>
          <p:spPr bwMode="auto">
            <a:xfrm>
              <a:off x="4808" y="281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47" name="Rectangle 977"/>
            <p:cNvSpPr>
              <a:spLocks noChangeArrowheads="1"/>
            </p:cNvSpPr>
            <p:nvPr/>
          </p:nvSpPr>
          <p:spPr bwMode="auto">
            <a:xfrm>
              <a:off x="4808" y="289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48" name="Rectangle 978"/>
            <p:cNvSpPr>
              <a:spLocks noChangeArrowheads="1"/>
            </p:cNvSpPr>
            <p:nvPr/>
          </p:nvSpPr>
          <p:spPr bwMode="auto">
            <a:xfrm>
              <a:off x="4650" y="2647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49" name="Rectangle 979"/>
            <p:cNvSpPr>
              <a:spLocks noChangeArrowheads="1"/>
            </p:cNvSpPr>
            <p:nvPr/>
          </p:nvSpPr>
          <p:spPr bwMode="auto">
            <a:xfrm>
              <a:off x="4650" y="272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50" name="Rectangle 980"/>
            <p:cNvSpPr>
              <a:spLocks noChangeArrowheads="1"/>
            </p:cNvSpPr>
            <p:nvPr/>
          </p:nvSpPr>
          <p:spPr bwMode="auto">
            <a:xfrm>
              <a:off x="4650" y="281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51" name="Rectangle 981"/>
            <p:cNvSpPr>
              <a:spLocks noChangeArrowheads="1"/>
            </p:cNvSpPr>
            <p:nvPr/>
          </p:nvSpPr>
          <p:spPr bwMode="auto">
            <a:xfrm>
              <a:off x="4650" y="289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52" name="Rectangle 982"/>
            <p:cNvSpPr>
              <a:spLocks noChangeArrowheads="1"/>
            </p:cNvSpPr>
            <p:nvPr/>
          </p:nvSpPr>
          <p:spPr bwMode="auto">
            <a:xfrm>
              <a:off x="4570" y="264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53" name="Rectangle 983"/>
            <p:cNvSpPr>
              <a:spLocks noChangeArrowheads="1"/>
            </p:cNvSpPr>
            <p:nvPr/>
          </p:nvSpPr>
          <p:spPr bwMode="auto">
            <a:xfrm>
              <a:off x="4570" y="27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54" name="Rectangle 984"/>
            <p:cNvSpPr>
              <a:spLocks noChangeArrowheads="1"/>
            </p:cNvSpPr>
            <p:nvPr/>
          </p:nvSpPr>
          <p:spPr bwMode="auto">
            <a:xfrm>
              <a:off x="4570" y="281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55" name="Rectangle 985"/>
            <p:cNvSpPr>
              <a:spLocks noChangeArrowheads="1"/>
            </p:cNvSpPr>
            <p:nvPr/>
          </p:nvSpPr>
          <p:spPr bwMode="auto">
            <a:xfrm>
              <a:off x="4570" y="289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56" name="Rectangle 986"/>
            <p:cNvSpPr>
              <a:spLocks noChangeArrowheads="1"/>
            </p:cNvSpPr>
            <p:nvPr/>
          </p:nvSpPr>
          <p:spPr bwMode="auto">
            <a:xfrm>
              <a:off x="3620" y="2278"/>
              <a:ext cx="30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57" name="Rectangle 987"/>
            <p:cNvSpPr>
              <a:spLocks noChangeArrowheads="1"/>
            </p:cNvSpPr>
            <p:nvPr/>
          </p:nvSpPr>
          <p:spPr bwMode="auto">
            <a:xfrm>
              <a:off x="3664" y="2278"/>
              <a:ext cx="15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58" name="Rectangle 988"/>
            <p:cNvSpPr>
              <a:spLocks noChangeArrowheads="1"/>
            </p:cNvSpPr>
            <p:nvPr/>
          </p:nvSpPr>
          <p:spPr bwMode="auto">
            <a:xfrm>
              <a:off x="3699" y="227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59" name="Rectangle 989"/>
            <p:cNvSpPr>
              <a:spLocks noChangeArrowheads="1"/>
            </p:cNvSpPr>
            <p:nvPr/>
          </p:nvSpPr>
          <p:spPr bwMode="auto">
            <a:xfrm>
              <a:off x="3699" y="236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60" name="Rectangle 990"/>
            <p:cNvSpPr>
              <a:spLocks noChangeArrowheads="1"/>
            </p:cNvSpPr>
            <p:nvPr/>
          </p:nvSpPr>
          <p:spPr bwMode="auto">
            <a:xfrm>
              <a:off x="3699" y="244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61" name="Rectangle 991"/>
            <p:cNvSpPr>
              <a:spLocks noChangeArrowheads="1"/>
            </p:cNvSpPr>
            <p:nvPr/>
          </p:nvSpPr>
          <p:spPr bwMode="auto">
            <a:xfrm>
              <a:off x="3699" y="252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62" name="Rectangle 992"/>
            <p:cNvSpPr>
              <a:spLocks noChangeArrowheads="1"/>
            </p:cNvSpPr>
            <p:nvPr/>
          </p:nvSpPr>
          <p:spPr bwMode="auto">
            <a:xfrm>
              <a:off x="3541" y="2277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63" name="Rectangle 993"/>
            <p:cNvSpPr>
              <a:spLocks noChangeArrowheads="1"/>
            </p:cNvSpPr>
            <p:nvPr/>
          </p:nvSpPr>
          <p:spPr bwMode="auto">
            <a:xfrm>
              <a:off x="3541" y="235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64" name="Rectangle 994"/>
            <p:cNvSpPr>
              <a:spLocks noChangeArrowheads="1"/>
            </p:cNvSpPr>
            <p:nvPr/>
          </p:nvSpPr>
          <p:spPr bwMode="auto">
            <a:xfrm>
              <a:off x="3541" y="2442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65" name="Rectangle 995"/>
            <p:cNvSpPr>
              <a:spLocks noChangeArrowheads="1"/>
            </p:cNvSpPr>
            <p:nvPr/>
          </p:nvSpPr>
          <p:spPr bwMode="auto">
            <a:xfrm>
              <a:off x="3541" y="252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66" name="Rectangle 996"/>
            <p:cNvSpPr>
              <a:spLocks noChangeArrowheads="1"/>
            </p:cNvSpPr>
            <p:nvPr/>
          </p:nvSpPr>
          <p:spPr bwMode="auto">
            <a:xfrm>
              <a:off x="3461" y="227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67" name="Rectangle 997"/>
            <p:cNvSpPr>
              <a:spLocks noChangeArrowheads="1"/>
            </p:cNvSpPr>
            <p:nvPr/>
          </p:nvSpPr>
          <p:spPr bwMode="auto">
            <a:xfrm>
              <a:off x="3461" y="235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68" name="Rectangle 998"/>
            <p:cNvSpPr>
              <a:spLocks noChangeArrowheads="1"/>
            </p:cNvSpPr>
            <p:nvPr/>
          </p:nvSpPr>
          <p:spPr bwMode="auto">
            <a:xfrm>
              <a:off x="3461" y="244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69" name="Rectangle 999"/>
            <p:cNvSpPr>
              <a:spLocks noChangeArrowheads="1"/>
            </p:cNvSpPr>
            <p:nvPr/>
          </p:nvSpPr>
          <p:spPr bwMode="auto">
            <a:xfrm>
              <a:off x="3461" y="252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70" name="Rectangle 1000"/>
            <p:cNvSpPr>
              <a:spLocks noChangeArrowheads="1"/>
            </p:cNvSpPr>
            <p:nvPr/>
          </p:nvSpPr>
          <p:spPr bwMode="auto">
            <a:xfrm>
              <a:off x="3990" y="2279"/>
              <a:ext cx="30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71" name="Rectangle 1001"/>
            <p:cNvSpPr>
              <a:spLocks noChangeArrowheads="1"/>
            </p:cNvSpPr>
            <p:nvPr/>
          </p:nvSpPr>
          <p:spPr bwMode="auto">
            <a:xfrm>
              <a:off x="4034" y="2279"/>
              <a:ext cx="16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72" name="Rectangle 1002"/>
            <p:cNvSpPr>
              <a:spLocks noChangeArrowheads="1"/>
            </p:cNvSpPr>
            <p:nvPr/>
          </p:nvSpPr>
          <p:spPr bwMode="auto">
            <a:xfrm>
              <a:off x="4069" y="227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73" name="Rectangle 1003"/>
            <p:cNvSpPr>
              <a:spLocks noChangeArrowheads="1"/>
            </p:cNvSpPr>
            <p:nvPr/>
          </p:nvSpPr>
          <p:spPr bwMode="auto">
            <a:xfrm>
              <a:off x="4069" y="236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74" name="Rectangle 1004"/>
            <p:cNvSpPr>
              <a:spLocks noChangeArrowheads="1"/>
            </p:cNvSpPr>
            <p:nvPr/>
          </p:nvSpPr>
          <p:spPr bwMode="auto">
            <a:xfrm>
              <a:off x="4069" y="244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75" name="Rectangle 1005"/>
            <p:cNvSpPr>
              <a:spLocks noChangeArrowheads="1"/>
            </p:cNvSpPr>
            <p:nvPr/>
          </p:nvSpPr>
          <p:spPr bwMode="auto">
            <a:xfrm>
              <a:off x="4069" y="2527"/>
              <a:ext cx="60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76" name="Rectangle 1006"/>
            <p:cNvSpPr>
              <a:spLocks noChangeArrowheads="1"/>
            </p:cNvSpPr>
            <p:nvPr/>
          </p:nvSpPr>
          <p:spPr bwMode="auto">
            <a:xfrm>
              <a:off x="3911" y="227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77" name="Rectangle 1007"/>
            <p:cNvSpPr>
              <a:spLocks noChangeArrowheads="1"/>
            </p:cNvSpPr>
            <p:nvPr/>
          </p:nvSpPr>
          <p:spPr bwMode="auto">
            <a:xfrm>
              <a:off x="3911" y="236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78" name="Rectangle 1008"/>
            <p:cNvSpPr>
              <a:spLocks noChangeArrowheads="1"/>
            </p:cNvSpPr>
            <p:nvPr/>
          </p:nvSpPr>
          <p:spPr bwMode="auto">
            <a:xfrm>
              <a:off x="3911" y="244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79" name="Rectangle 1009"/>
            <p:cNvSpPr>
              <a:spLocks noChangeArrowheads="1"/>
            </p:cNvSpPr>
            <p:nvPr/>
          </p:nvSpPr>
          <p:spPr bwMode="auto">
            <a:xfrm>
              <a:off x="3911" y="252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80" name="Rectangle 1010"/>
            <p:cNvSpPr>
              <a:spLocks noChangeArrowheads="1"/>
            </p:cNvSpPr>
            <p:nvPr/>
          </p:nvSpPr>
          <p:spPr bwMode="auto">
            <a:xfrm>
              <a:off x="3832" y="2278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81" name="Rectangle 1011"/>
            <p:cNvSpPr>
              <a:spLocks noChangeArrowheads="1"/>
            </p:cNvSpPr>
            <p:nvPr/>
          </p:nvSpPr>
          <p:spPr bwMode="auto">
            <a:xfrm>
              <a:off x="3832" y="2360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82" name="Rectangle 1012"/>
            <p:cNvSpPr>
              <a:spLocks noChangeArrowheads="1"/>
            </p:cNvSpPr>
            <p:nvPr/>
          </p:nvSpPr>
          <p:spPr bwMode="auto">
            <a:xfrm>
              <a:off x="3832" y="2442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83" name="Rectangle 1013"/>
            <p:cNvSpPr>
              <a:spLocks noChangeArrowheads="1"/>
            </p:cNvSpPr>
            <p:nvPr/>
          </p:nvSpPr>
          <p:spPr bwMode="auto">
            <a:xfrm>
              <a:off x="3832" y="2524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84" name="Rectangle 1014"/>
            <p:cNvSpPr>
              <a:spLocks noChangeArrowheads="1"/>
            </p:cNvSpPr>
            <p:nvPr/>
          </p:nvSpPr>
          <p:spPr bwMode="auto">
            <a:xfrm>
              <a:off x="3614" y="1915"/>
              <a:ext cx="31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85" name="Rectangle 1015"/>
            <p:cNvSpPr>
              <a:spLocks noChangeArrowheads="1"/>
            </p:cNvSpPr>
            <p:nvPr/>
          </p:nvSpPr>
          <p:spPr bwMode="auto">
            <a:xfrm>
              <a:off x="3658" y="1915"/>
              <a:ext cx="16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86" name="Rectangle 1016"/>
            <p:cNvSpPr>
              <a:spLocks noChangeArrowheads="1"/>
            </p:cNvSpPr>
            <p:nvPr/>
          </p:nvSpPr>
          <p:spPr bwMode="auto">
            <a:xfrm>
              <a:off x="3694" y="1915"/>
              <a:ext cx="59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87" name="Rectangle 1017"/>
            <p:cNvSpPr>
              <a:spLocks noChangeArrowheads="1"/>
            </p:cNvSpPr>
            <p:nvPr/>
          </p:nvSpPr>
          <p:spPr bwMode="auto">
            <a:xfrm>
              <a:off x="3694" y="199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88" name="Rectangle 1018"/>
            <p:cNvSpPr>
              <a:spLocks noChangeArrowheads="1"/>
            </p:cNvSpPr>
            <p:nvPr/>
          </p:nvSpPr>
          <p:spPr bwMode="auto">
            <a:xfrm>
              <a:off x="3694" y="2080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89" name="Rectangle 1019"/>
            <p:cNvSpPr>
              <a:spLocks noChangeArrowheads="1"/>
            </p:cNvSpPr>
            <p:nvPr/>
          </p:nvSpPr>
          <p:spPr bwMode="auto">
            <a:xfrm>
              <a:off x="3694" y="2162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90" name="Rectangle 1020"/>
            <p:cNvSpPr>
              <a:spLocks noChangeArrowheads="1"/>
            </p:cNvSpPr>
            <p:nvPr/>
          </p:nvSpPr>
          <p:spPr bwMode="auto">
            <a:xfrm>
              <a:off x="3535" y="191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91" name="Rectangle 1021"/>
            <p:cNvSpPr>
              <a:spLocks noChangeArrowheads="1"/>
            </p:cNvSpPr>
            <p:nvPr/>
          </p:nvSpPr>
          <p:spPr bwMode="auto">
            <a:xfrm>
              <a:off x="3535" y="199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92" name="Rectangle 1022"/>
            <p:cNvSpPr>
              <a:spLocks noChangeArrowheads="1"/>
            </p:cNvSpPr>
            <p:nvPr/>
          </p:nvSpPr>
          <p:spPr bwMode="auto">
            <a:xfrm>
              <a:off x="3535" y="207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93" name="Rectangle 1023"/>
            <p:cNvSpPr>
              <a:spLocks noChangeArrowheads="1"/>
            </p:cNvSpPr>
            <p:nvPr/>
          </p:nvSpPr>
          <p:spPr bwMode="auto">
            <a:xfrm>
              <a:off x="3535" y="216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94" name="Rectangle 1024"/>
            <p:cNvSpPr>
              <a:spLocks noChangeArrowheads="1"/>
            </p:cNvSpPr>
            <p:nvPr/>
          </p:nvSpPr>
          <p:spPr bwMode="auto">
            <a:xfrm>
              <a:off x="3456" y="1914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95" name="Rectangle 1025"/>
            <p:cNvSpPr>
              <a:spLocks noChangeArrowheads="1"/>
            </p:cNvSpPr>
            <p:nvPr/>
          </p:nvSpPr>
          <p:spPr bwMode="auto">
            <a:xfrm>
              <a:off x="3456" y="199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96" name="Rectangle 1026"/>
            <p:cNvSpPr>
              <a:spLocks noChangeArrowheads="1"/>
            </p:cNvSpPr>
            <p:nvPr/>
          </p:nvSpPr>
          <p:spPr bwMode="auto">
            <a:xfrm>
              <a:off x="3456" y="207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97" name="Rectangle 1027"/>
            <p:cNvSpPr>
              <a:spLocks noChangeArrowheads="1"/>
            </p:cNvSpPr>
            <p:nvPr/>
          </p:nvSpPr>
          <p:spPr bwMode="auto">
            <a:xfrm>
              <a:off x="3456" y="216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98" name="Rectangle 1028"/>
            <p:cNvSpPr>
              <a:spLocks noChangeArrowheads="1"/>
            </p:cNvSpPr>
            <p:nvPr/>
          </p:nvSpPr>
          <p:spPr bwMode="auto">
            <a:xfrm>
              <a:off x="3990" y="1915"/>
              <a:ext cx="30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99" name="Rectangle 1029"/>
            <p:cNvSpPr>
              <a:spLocks noChangeArrowheads="1"/>
            </p:cNvSpPr>
            <p:nvPr/>
          </p:nvSpPr>
          <p:spPr bwMode="auto">
            <a:xfrm>
              <a:off x="4034" y="1915"/>
              <a:ext cx="16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00" name="Rectangle 1030"/>
            <p:cNvSpPr>
              <a:spLocks noChangeArrowheads="1"/>
            </p:cNvSpPr>
            <p:nvPr/>
          </p:nvSpPr>
          <p:spPr bwMode="auto">
            <a:xfrm>
              <a:off x="4069" y="1915"/>
              <a:ext cx="60" cy="6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01" name="Rectangle 1031"/>
            <p:cNvSpPr>
              <a:spLocks noChangeArrowheads="1"/>
            </p:cNvSpPr>
            <p:nvPr/>
          </p:nvSpPr>
          <p:spPr bwMode="auto">
            <a:xfrm>
              <a:off x="4069" y="199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02" name="Rectangle 1032"/>
            <p:cNvSpPr>
              <a:spLocks noChangeArrowheads="1"/>
            </p:cNvSpPr>
            <p:nvPr/>
          </p:nvSpPr>
          <p:spPr bwMode="auto">
            <a:xfrm>
              <a:off x="4069" y="208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03" name="Rectangle 1033"/>
            <p:cNvSpPr>
              <a:spLocks noChangeArrowheads="1"/>
            </p:cNvSpPr>
            <p:nvPr/>
          </p:nvSpPr>
          <p:spPr bwMode="auto">
            <a:xfrm>
              <a:off x="4069" y="216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04" name="Rectangle 1034"/>
            <p:cNvSpPr>
              <a:spLocks noChangeArrowheads="1"/>
            </p:cNvSpPr>
            <p:nvPr/>
          </p:nvSpPr>
          <p:spPr bwMode="auto">
            <a:xfrm>
              <a:off x="3911" y="191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05" name="Rectangle 1035"/>
            <p:cNvSpPr>
              <a:spLocks noChangeArrowheads="1"/>
            </p:cNvSpPr>
            <p:nvPr/>
          </p:nvSpPr>
          <p:spPr bwMode="auto">
            <a:xfrm>
              <a:off x="3911" y="1995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06" name="Rectangle 1036"/>
            <p:cNvSpPr>
              <a:spLocks noChangeArrowheads="1"/>
            </p:cNvSpPr>
            <p:nvPr/>
          </p:nvSpPr>
          <p:spPr bwMode="auto">
            <a:xfrm>
              <a:off x="3911" y="207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07" name="Rectangle 1037"/>
            <p:cNvSpPr>
              <a:spLocks noChangeArrowheads="1"/>
            </p:cNvSpPr>
            <p:nvPr/>
          </p:nvSpPr>
          <p:spPr bwMode="auto">
            <a:xfrm>
              <a:off x="3911" y="216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08" name="Rectangle 1038"/>
            <p:cNvSpPr>
              <a:spLocks noChangeArrowheads="1"/>
            </p:cNvSpPr>
            <p:nvPr/>
          </p:nvSpPr>
          <p:spPr bwMode="auto">
            <a:xfrm>
              <a:off x="3832" y="1914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09" name="Rectangle 1039"/>
            <p:cNvSpPr>
              <a:spLocks noChangeArrowheads="1"/>
            </p:cNvSpPr>
            <p:nvPr/>
          </p:nvSpPr>
          <p:spPr bwMode="auto">
            <a:xfrm>
              <a:off x="3832" y="1995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10" name="Rectangle 1040"/>
            <p:cNvSpPr>
              <a:spLocks noChangeArrowheads="1"/>
            </p:cNvSpPr>
            <p:nvPr/>
          </p:nvSpPr>
          <p:spPr bwMode="auto">
            <a:xfrm>
              <a:off x="3832" y="207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11" name="Rectangle 1041"/>
            <p:cNvSpPr>
              <a:spLocks noChangeArrowheads="1"/>
            </p:cNvSpPr>
            <p:nvPr/>
          </p:nvSpPr>
          <p:spPr bwMode="auto">
            <a:xfrm>
              <a:off x="3832" y="216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12" name="Rectangle 1042"/>
            <p:cNvSpPr>
              <a:spLocks noChangeArrowheads="1"/>
            </p:cNvSpPr>
            <p:nvPr/>
          </p:nvSpPr>
          <p:spPr bwMode="auto">
            <a:xfrm>
              <a:off x="3620" y="3012"/>
              <a:ext cx="30" cy="309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13" name="Rectangle 1043"/>
            <p:cNvSpPr>
              <a:spLocks noChangeArrowheads="1"/>
            </p:cNvSpPr>
            <p:nvPr/>
          </p:nvSpPr>
          <p:spPr bwMode="auto">
            <a:xfrm>
              <a:off x="3664" y="3012"/>
              <a:ext cx="15" cy="309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14" name="Rectangle 1044"/>
            <p:cNvSpPr>
              <a:spLocks noChangeArrowheads="1"/>
            </p:cNvSpPr>
            <p:nvPr/>
          </p:nvSpPr>
          <p:spPr bwMode="auto">
            <a:xfrm>
              <a:off x="3699" y="301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15" name="Rectangle 1045"/>
            <p:cNvSpPr>
              <a:spLocks noChangeArrowheads="1"/>
            </p:cNvSpPr>
            <p:nvPr/>
          </p:nvSpPr>
          <p:spPr bwMode="auto">
            <a:xfrm>
              <a:off x="3699" y="309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16" name="Rectangle 1046"/>
            <p:cNvSpPr>
              <a:spLocks noChangeArrowheads="1"/>
            </p:cNvSpPr>
            <p:nvPr/>
          </p:nvSpPr>
          <p:spPr bwMode="auto">
            <a:xfrm>
              <a:off x="3699" y="317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17" name="Rectangle 1047"/>
            <p:cNvSpPr>
              <a:spLocks noChangeArrowheads="1"/>
            </p:cNvSpPr>
            <p:nvPr/>
          </p:nvSpPr>
          <p:spPr bwMode="auto">
            <a:xfrm>
              <a:off x="3541" y="3011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18" name="Rectangle 1048"/>
            <p:cNvSpPr>
              <a:spLocks noChangeArrowheads="1"/>
            </p:cNvSpPr>
            <p:nvPr/>
          </p:nvSpPr>
          <p:spPr bwMode="auto">
            <a:xfrm>
              <a:off x="3541" y="3092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19" name="Rectangle 1049"/>
            <p:cNvSpPr>
              <a:spLocks noChangeArrowheads="1"/>
            </p:cNvSpPr>
            <p:nvPr/>
          </p:nvSpPr>
          <p:spPr bwMode="auto">
            <a:xfrm>
              <a:off x="3541" y="317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20" name="Rectangle 1050"/>
            <p:cNvSpPr>
              <a:spLocks noChangeArrowheads="1"/>
            </p:cNvSpPr>
            <p:nvPr/>
          </p:nvSpPr>
          <p:spPr bwMode="auto">
            <a:xfrm>
              <a:off x="3541" y="3257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21" name="Rectangle 1051"/>
            <p:cNvSpPr>
              <a:spLocks noChangeArrowheads="1"/>
            </p:cNvSpPr>
            <p:nvPr/>
          </p:nvSpPr>
          <p:spPr bwMode="auto">
            <a:xfrm>
              <a:off x="3461" y="3011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22" name="Rectangle 1052"/>
            <p:cNvSpPr>
              <a:spLocks noChangeArrowheads="1"/>
            </p:cNvSpPr>
            <p:nvPr/>
          </p:nvSpPr>
          <p:spPr bwMode="auto">
            <a:xfrm>
              <a:off x="3461" y="309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23" name="Rectangle 1053"/>
            <p:cNvSpPr>
              <a:spLocks noChangeArrowheads="1"/>
            </p:cNvSpPr>
            <p:nvPr/>
          </p:nvSpPr>
          <p:spPr bwMode="auto">
            <a:xfrm>
              <a:off x="3461" y="317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24" name="Rectangle 1054"/>
            <p:cNvSpPr>
              <a:spLocks noChangeArrowheads="1"/>
            </p:cNvSpPr>
            <p:nvPr/>
          </p:nvSpPr>
          <p:spPr bwMode="auto">
            <a:xfrm>
              <a:off x="3461" y="325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25" name="Rectangle 1055"/>
            <p:cNvSpPr>
              <a:spLocks noChangeArrowheads="1"/>
            </p:cNvSpPr>
            <p:nvPr/>
          </p:nvSpPr>
          <p:spPr bwMode="auto">
            <a:xfrm>
              <a:off x="3990" y="3012"/>
              <a:ext cx="30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26" name="Rectangle 1056"/>
            <p:cNvSpPr>
              <a:spLocks noChangeArrowheads="1"/>
            </p:cNvSpPr>
            <p:nvPr/>
          </p:nvSpPr>
          <p:spPr bwMode="auto">
            <a:xfrm>
              <a:off x="4034" y="3012"/>
              <a:ext cx="16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27" name="Rectangle 1057"/>
            <p:cNvSpPr>
              <a:spLocks noChangeArrowheads="1"/>
            </p:cNvSpPr>
            <p:nvPr/>
          </p:nvSpPr>
          <p:spPr bwMode="auto">
            <a:xfrm>
              <a:off x="4069" y="3012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28" name="Rectangle 1058"/>
            <p:cNvSpPr>
              <a:spLocks noChangeArrowheads="1"/>
            </p:cNvSpPr>
            <p:nvPr/>
          </p:nvSpPr>
          <p:spPr bwMode="auto">
            <a:xfrm>
              <a:off x="4069" y="309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29" name="Rectangle 1059"/>
            <p:cNvSpPr>
              <a:spLocks noChangeArrowheads="1"/>
            </p:cNvSpPr>
            <p:nvPr/>
          </p:nvSpPr>
          <p:spPr bwMode="auto">
            <a:xfrm>
              <a:off x="4069" y="3177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30" name="Rectangle 1060"/>
            <p:cNvSpPr>
              <a:spLocks noChangeArrowheads="1"/>
            </p:cNvSpPr>
            <p:nvPr/>
          </p:nvSpPr>
          <p:spPr bwMode="auto">
            <a:xfrm>
              <a:off x="3911" y="309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31" name="Rectangle 1061"/>
            <p:cNvSpPr>
              <a:spLocks noChangeArrowheads="1"/>
            </p:cNvSpPr>
            <p:nvPr/>
          </p:nvSpPr>
          <p:spPr bwMode="auto">
            <a:xfrm>
              <a:off x="3911" y="317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32" name="Rectangle 1062"/>
            <p:cNvSpPr>
              <a:spLocks noChangeArrowheads="1"/>
            </p:cNvSpPr>
            <p:nvPr/>
          </p:nvSpPr>
          <p:spPr bwMode="auto">
            <a:xfrm>
              <a:off x="3911" y="325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33" name="Rectangle 1063"/>
            <p:cNvSpPr>
              <a:spLocks noChangeArrowheads="1"/>
            </p:cNvSpPr>
            <p:nvPr/>
          </p:nvSpPr>
          <p:spPr bwMode="auto">
            <a:xfrm>
              <a:off x="3832" y="309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34" name="Rectangle 1064"/>
            <p:cNvSpPr>
              <a:spLocks noChangeArrowheads="1"/>
            </p:cNvSpPr>
            <p:nvPr/>
          </p:nvSpPr>
          <p:spPr bwMode="auto">
            <a:xfrm>
              <a:off x="3832" y="317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35" name="Rectangle 1065"/>
            <p:cNvSpPr>
              <a:spLocks noChangeArrowheads="1"/>
            </p:cNvSpPr>
            <p:nvPr/>
          </p:nvSpPr>
          <p:spPr bwMode="auto">
            <a:xfrm>
              <a:off x="3832" y="3258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36" name="Rectangle 1066"/>
            <p:cNvSpPr>
              <a:spLocks noChangeArrowheads="1"/>
            </p:cNvSpPr>
            <p:nvPr/>
          </p:nvSpPr>
          <p:spPr bwMode="auto">
            <a:xfrm>
              <a:off x="3614" y="2648"/>
              <a:ext cx="31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37" name="Rectangle 1067"/>
            <p:cNvSpPr>
              <a:spLocks noChangeArrowheads="1"/>
            </p:cNvSpPr>
            <p:nvPr/>
          </p:nvSpPr>
          <p:spPr bwMode="auto">
            <a:xfrm>
              <a:off x="3658" y="2648"/>
              <a:ext cx="16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38" name="Rectangle 1068"/>
            <p:cNvSpPr>
              <a:spLocks noChangeArrowheads="1"/>
            </p:cNvSpPr>
            <p:nvPr/>
          </p:nvSpPr>
          <p:spPr bwMode="auto">
            <a:xfrm>
              <a:off x="3694" y="2648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39" name="Rectangle 1069"/>
            <p:cNvSpPr>
              <a:spLocks noChangeArrowheads="1"/>
            </p:cNvSpPr>
            <p:nvPr/>
          </p:nvSpPr>
          <p:spPr bwMode="auto">
            <a:xfrm>
              <a:off x="3694" y="2730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40" name="Rectangle 1070"/>
            <p:cNvSpPr>
              <a:spLocks noChangeArrowheads="1"/>
            </p:cNvSpPr>
            <p:nvPr/>
          </p:nvSpPr>
          <p:spPr bwMode="auto">
            <a:xfrm>
              <a:off x="3694" y="281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41" name="Rectangle 1071"/>
            <p:cNvSpPr>
              <a:spLocks noChangeArrowheads="1"/>
            </p:cNvSpPr>
            <p:nvPr/>
          </p:nvSpPr>
          <p:spPr bwMode="auto">
            <a:xfrm>
              <a:off x="3694" y="2896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42" name="Rectangle 1072"/>
            <p:cNvSpPr>
              <a:spLocks noChangeArrowheads="1"/>
            </p:cNvSpPr>
            <p:nvPr/>
          </p:nvSpPr>
          <p:spPr bwMode="auto">
            <a:xfrm>
              <a:off x="3535" y="264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43" name="Rectangle 1073"/>
            <p:cNvSpPr>
              <a:spLocks noChangeArrowheads="1"/>
            </p:cNvSpPr>
            <p:nvPr/>
          </p:nvSpPr>
          <p:spPr bwMode="auto">
            <a:xfrm>
              <a:off x="3535" y="27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44" name="Rectangle 1074"/>
            <p:cNvSpPr>
              <a:spLocks noChangeArrowheads="1"/>
            </p:cNvSpPr>
            <p:nvPr/>
          </p:nvSpPr>
          <p:spPr bwMode="auto">
            <a:xfrm>
              <a:off x="3535" y="281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45" name="Rectangle 1075"/>
            <p:cNvSpPr>
              <a:spLocks noChangeArrowheads="1"/>
            </p:cNvSpPr>
            <p:nvPr/>
          </p:nvSpPr>
          <p:spPr bwMode="auto">
            <a:xfrm>
              <a:off x="3535" y="2894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46" name="Rectangle 1076"/>
            <p:cNvSpPr>
              <a:spLocks noChangeArrowheads="1"/>
            </p:cNvSpPr>
            <p:nvPr/>
          </p:nvSpPr>
          <p:spPr bwMode="auto">
            <a:xfrm>
              <a:off x="3456" y="2648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47" name="Rectangle 1077"/>
            <p:cNvSpPr>
              <a:spLocks noChangeArrowheads="1"/>
            </p:cNvSpPr>
            <p:nvPr/>
          </p:nvSpPr>
          <p:spPr bwMode="auto">
            <a:xfrm>
              <a:off x="3456" y="272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48" name="Rectangle 1078"/>
            <p:cNvSpPr>
              <a:spLocks noChangeArrowheads="1"/>
            </p:cNvSpPr>
            <p:nvPr/>
          </p:nvSpPr>
          <p:spPr bwMode="auto">
            <a:xfrm>
              <a:off x="3456" y="281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49" name="Rectangle 1079"/>
            <p:cNvSpPr>
              <a:spLocks noChangeArrowheads="1"/>
            </p:cNvSpPr>
            <p:nvPr/>
          </p:nvSpPr>
          <p:spPr bwMode="auto">
            <a:xfrm>
              <a:off x="3456" y="2894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50" name="Rectangle 1080"/>
            <p:cNvSpPr>
              <a:spLocks noChangeArrowheads="1"/>
            </p:cNvSpPr>
            <p:nvPr/>
          </p:nvSpPr>
          <p:spPr bwMode="auto">
            <a:xfrm>
              <a:off x="3990" y="2648"/>
              <a:ext cx="30" cy="310"/>
            </a:xfrm>
            <a:prstGeom prst="rect">
              <a:avLst/>
            </a:prstGeom>
            <a:solidFill>
              <a:srgbClr val="FFA6A4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51" name="Rectangle 1081"/>
            <p:cNvSpPr>
              <a:spLocks noChangeArrowheads="1"/>
            </p:cNvSpPr>
            <p:nvPr/>
          </p:nvSpPr>
          <p:spPr bwMode="auto">
            <a:xfrm>
              <a:off x="4034" y="2648"/>
              <a:ext cx="16" cy="31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52" name="Rectangle 1082"/>
            <p:cNvSpPr>
              <a:spLocks noChangeArrowheads="1"/>
            </p:cNvSpPr>
            <p:nvPr/>
          </p:nvSpPr>
          <p:spPr bwMode="auto">
            <a:xfrm>
              <a:off x="4069" y="264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53" name="Rectangle 1083"/>
            <p:cNvSpPr>
              <a:spLocks noChangeArrowheads="1"/>
            </p:cNvSpPr>
            <p:nvPr/>
          </p:nvSpPr>
          <p:spPr bwMode="auto">
            <a:xfrm>
              <a:off x="4069" y="2730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54" name="Rectangle 1084"/>
            <p:cNvSpPr>
              <a:spLocks noChangeArrowheads="1"/>
            </p:cNvSpPr>
            <p:nvPr/>
          </p:nvSpPr>
          <p:spPr bwMode="auto">
            <a:xfrm>
              <a:off x="4069" y="281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55" name="Rectangle 1085"/>
            <p:cNvSpPr>
              <a:spLocks noChangeArrowheads="1"/>
            </p:cNvSpPr>
            <p:nvPr/>
          </p:nvSpPr>
          <p:spPr bwMode="auto">
            <a:xfrm>
              <a:off x="4069" y="2896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56" name="Rectangle 1086"/>
            <p:cNvSpPr>
              <a:spLocks noChangeArrowheads="1"/>
            </p:cNvSpPr>
            <p:nvPr/>
          </p:nvSpPr>
          <p:spPr bwMode="auto">
            <a:xfrm>
              <a:off x="3911" y="2648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57" name="Rectangle 1087"/>
            <p:cNvSpPr>
              <a:spLocks noChangeArrowheads="1"/>
            </p:cNvSpPr>
            <p:nvPr/>
          </p:nvSpPr>
          <p:spPr bwMode="auto">
            <a:xfrm>
              <a:off x="3911" y="2729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58" name="Rectangle 1088"/>
            <p:cNvSpPr>
              <a:spLocks noChangeArrowheads="1"/>
            </p:cNvSpPr>
            <p:nvPr/>
          </p:nvSpPr>
          <p:spPr bwMode="auto">
            <a:xfrm>
              <a:off x="3911" y="2813"/>
              <a:ext cx="60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59" name="Rectangle 1089"/>
            <p:cNvSpPr>
              <a:spLocks noChangeArrowheads="1"/>
            </p:cNvSpPr>
            <p:nvPr/>
          </p:nvSpPr>
          <p:spPr bwMode="auto">
            <a:xfrm>
              <a:off x="3832" y="2648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60" name="Rectangle 1090"/>
            <p:cNvSpPr>
              <a:spLocks noChangeArrowheads="1"/>
            </p:cNvSpPr>
            <p:nvPr/>
          </p:nvSpPr>
          <p:spPr bwMode="auto">
            <a:xfrm>
              <a:off x="3832" y="2729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61" name="Rectangle 1091"/>
            <p:cNvSpPr>
              <a:spLocks noChangeArrowheads="1"/>
            </p:cNvSpPr>
            <p:nvPr/>
          </p:nvSpPr>
          <p:spPr bwMode="auto">
            <a:xfrm>
              <a:off x="3832" y="2813"/>
              <a:ext cx="59" cy="6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62" name="Line 1092"/>
            <p:cNvSpPr>
              <a:spLocks noChangeShapeType="1"/>
            </p:cNvSpPr>
            <p:nvPr/>
          </p:nvSpPr>
          <p:spPr bwMode="auto">
            <a:xfrm>
              <a:off x="4893" y="191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63" name="Line 1093"/>
            <p:cNvSpPr>
              <a:spLocks noChangeShapeType="1"/>
            </p:cNvSpPr>
            <p:nvPr/>
          </p:nvSpPr>
          <p:spPr bwMode="auto">
            <a:xfrm>
              <a:off x="4893" y="196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64" name="Line 1094"/>
            <p:cNvSpPr>
              <a:spLocks noChangeShapeType="1"/>
            </p:cNvSpPr>
            <p:nvPr/>
          </p:nvSpPr>
          <p:spPr bwMode="auto">
            <a:xfrm>
              <a:off x="4893" y="201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65" name="Line 1095"/>
            <p:cNvSpPr>
              <a:spLocks noChangeShapeType="1"/>
            </p:cNvSpPr>
            <p:nvPr/>
          </p:nvSpPr>
          <p:spPr bwMode="auto">
            <a:xfrm>
              <a:off x="4893" y="207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66" name="Line 1096"/>
            <p:cNvSpPr>
              <a:spLocks noChangeShapeType="1"/>
            </p:cNvSpPr>
            <p:nvPr/>
          </p:nvSpPr>
          <p:spPr bwMode="auto">
            <a:xfrm>
              <a:off x="4893" y="212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67" name="Line 1097"/>
            <p:cNvSpPr>
              <a:spLocks noChangeShapeType="1"/>
            </p:cNvSpPr>
            <p:nvPr/>
          </p:nvSpPr>
          <p:spPr bwMode="auto">
            <a:xfrm>
              <a:off x="4893" y="218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68" name="Line 1098"/>
            <p:cNvSpPr>
              <a:spLocks noChangeShapeType="1"/>
            </p:cNvSpPr>
            <p:nvPr/>
          </p:nvSpPr>
          <p:spPr bwMode="auto">
            <a:xfrm>
              <a:off x="4893" y="223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69" name="Line 1099"/>
            <p:cNvSpPr>
              <a:spLocks noChangeShapeType="1"/>
            </p:cNvSpPr>
            <p:nvPr/>
          </p:nvSpPr>
          <p:spPr bwMode="auto">
            <a:xfrm>
              <a:off x="4893" y="228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70" name="Line 1100"/>
            <p:cNvSpPr>
              <a:spLocks noChangeShapeType="1"/>
            </p:cNvSpPr>
            <p:nvPr/>
          </p:nvSpPr>
          <p:spPr bwMode="auto">
            <a:xfrm>
              <a:off x="4893" y="2342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71" name="Line 1101"/>
            <p:cNvSpPr>
              <a:spLocks noChangeShapeType="1"/>
            </p:cNvSpPr>
            <p:nvPr/>
          </p:nvSpPr>
          <p:spPr bwMode="auto">
            <a:xfrm>
              <a:off x="4893" y="2396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72" name="Line 1102"/>
            <p:cNvSpPr>
              <a:spLocks noChangeShapeType="1"/>
            </p:cNvSpPr>
            <p:nvPr/>
          </p:nvSpPr>
          <p:spPr bwMode="auto">
            <a:xfrm>
              <a:off x="4893" y="2450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73" name="Line 1103"/>
            <p:cNvSpPr>
              <a:spLocks noChangeShapeType="1"/>
            </p:cNvSpPr>
            <p:nvPr/>
          </p:nvSpPr>
          <p:spPr bwMode="auto">
            <a:xfrm>
              <a:off x="4893" y="250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74" name="Line 1104"/>
            <p:cNvSpPr>
              <a:spLocks noChangeShapeType="1"/>
            </p:cNvSpPr>
            <p:nvPr/>
          </p:nvSpPr>
          <p:spPr bwMode="auto">
            <a:xfrm>
              <a:off x="4893" y="255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75" name="Line 1105"/>
            <p:cNvSpPr>
              <a:spLocks noChangeShapeType="1"/>
            </p:cNvSpPr>
            <p:nvPr/>
          </p:nvSpPr>
          <p:spPr bwMode="auto">
            <a:xfrm>
              <a:off x="4893" y="2613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76" name="Line 1106"/>
            <p:cNvSpPr>
              <a:spLocks noChangeShapeType="1"/>
            </p:cNvSpPr>
            <p:nvPr/>
          </p:nvSpPr>
          <p:spPr bwMode="auto">
            <a:xfrm>
              <a:off x="4893" y="266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77" name="Line 1107"/>
            <p:cNvSpPr>
              <a:spLocks noChangeShapeType="1"/>
            </p:cNvSpPr>
            <p:nvPr/>
          </p:nvSpPr>
          <p:spPr bwMode="auto">
            <a:xfrm>
              <a:off x="4893" y="272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78" name="Line 1108"/>
            <p:cNvSpPr>
              <a:spLocks noChangeShapeType="1"/>
            </p:cNvSpPr>
            <p:nvPr/>
          </p:nvSpPr>
          <p:spPr bwMode="auto">
            <a:xfrm>
              <a:off x="4893" y="277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79" name="Line 1109"/>
            <p:cNvSpPr>
              <a:spLocks noChangeShapeType="1"/>
            </p:cNvSpPr>
            <p:nvPr/>
          </p:nvSpPr>
          <p:spPr bwMode="auto">
            <a:xfrm>
              <a:off x="4893" y="282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0" name="Line 1110"/>
            <p:cNvSpPr>
              <a:spLocks noChangeShapeType="1"/>
            </p:cNvSpPr>
            <p:nvPr/>
          </p:nvSpPr>
          <p:spPr bwMode="auto">
            <a:xfrm>
              <a:off x="4893" y="288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1" name="Line 1111"/>
            <p:cNvSpPr>
              <a:spLocks noChangeShapeType="1"/>
            </p:cNvSpPr>
            <p:nvPr/>
          </p:nvSpPr>
          <p:spPr bwMode="auto">
            <a:xfrm>
              <a:off x="4893" y="2936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2" name="Line 1112"/>
            <p:cNvSpPr>
              <a:spLocks noChangeShapeType="1"/>
            </p:cNvSpPr>
            <p:nvPr/>
          </p:nvSpPr>
          <p:spPr bwMode="auto">
            <a:xfrm>
              <a:off x="4893" y="2990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3" name="Line 1113"/>
            <p:cNvSpPr>
              <a:spLocks noChangeShapeType="1"/>
            </p:cNvSpPr>
            <p:nvPr/>
          </p:nvSpPr>
          <p:spPr bwMode="auto">
            <a:xfrm>
              <a:off x="4893" y="3044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4" name="Line 1114"/>
            <p:cNvSpPr>
              <a:spLocks noChangeShapeType="1"/>
            </p:cNvSpPr>
            <p:nvPr/>
          </p:nvSpPr>
          <p:spPr bwMode="auto">
            <a:xfrm>
              <a:off x="4893" y="3098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5" name="Line 1115"/>
            <p:cNvSpPr>
              <a:spLocks noChangeShapeType="1"/>
            </p:cNvSpPr>
            <p:nvPr/>
          </p:nvSpPr>
          <p:spPr bwMode="auto">
            <a:xfrm>
              <a:off x="4893" y="3152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6" name="Line 1116"/>
            <p:cNvSpPr>
              <a:spLocks noChangeShapeType="1"/>
            </p:cNvSpPr>
            <p:nvPr/>
          </p:nvSpPr>
          <p:spPr bwMode="auto">
            <a:xfrm>
              <a:off x="4893" y="3207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7" name="Line 1117"/>
            <p:cNvSpPr>
              <a:spLocks noChangeShapeType="1"/>
            </p:cNvSpPr>
            <p:nvPr/>
          </p:nvSpPr>
          <p:spPr bwMode="auto">
            <a:xfrm>
              <a:off x="4893" y="3261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8" name="Line 1118"/>
            <p:cNvSpPr>
              <a:spLocks noChangeShapeType="1"/>
            </p:cNvSpPr>
            <p:nvPr/>
          </p:nvSpPr>
          <p:spPr bwMode="auto">
            <a:xfrm>
              <a:off x="4893" y="3315"/>
              <a:ext cx="1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9" name="Line 1119"/>
            <p:cNvSpPr>
              <a:spLocks noChangeShapeType="1"/>
            </p:cNvSpPr>
            <p:nvPr/>
          </p:nvSpPr>
          <p:spPr bwMode="auto">
            <a:xfrm>
              <a:off x="5255" y="191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90" name="Line 1120"/>
            <p:cNvSpPr>
              <a:spLocks noChangeShapeType="1"/>
            </p:cNvSpPr>
            <p:nvPr/>
          </p:nvSpPr>
          <p:spPr bwMode="auto">
            <a:xfrm>
              <a:off x="5255" y="196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91" name="Line 1121"/>
            <p:cNvSpPr>
              <a:spLocks noChangeShapeType="1"/>
            </p:cNvSpPr>
            <p:nvPr/>
          </p:nvSpPr>
          <p:spPr bwMode="auto">
            <a:xfrm>
              <a:off x="5255" y="201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92" name="Line 1122"/>
            <p:cNvSpPr>
              <a:spLocks noChangeShapeType="1"/>
            </p:cNvSpPr>
            <p:nvPr/>
          </p:nvSpPr>
          <p:spPr bwMode="auto">
            <a:xfrm>
              <a:off x="5255" y="207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93" name="Line 1123"/>
            <p:cNvSpPr>
              <a:spLocks noChangeShapeType="1"/>
            </p:cNvSpPr>
            <p:nvPr/>
          </p:nvSpPr>
          <p:spPr bwMode="auto">
            <a:xfrm>
              <a:off x="5255" y="212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94" name="Line 1124"/>
            <p:cNvSpPr>
              <a:spLocks noChangeShapeType="1"/>
            </p:cNvSpPr>
            <p:nvPr/>
          </p:nvSpPr>
          <p:spPr bwMode="auto">
            <a:xfrm>
              <a:off x="5255" y="218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95" name="Line 1125"/>
            <p:cNvSpPr>
              <a:spLocks noChangeShapeType="1"/>
            </p:cNvSpPr>
            <p:nvPr/>
          </p:nvSpPr>
          <p:spPr bwMode="auto">
            <a:xfrm>
              <a:off x="5255" y="223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96" name="Line 1126"/>
            <p:cNvSpPr>
              <a:spLocks noChangeShapeType="1"/>
            </p:cNvSpPr>
            <p:nvPr/>
          </p:nvSpPr>
          <p:spPr bwMode="auto">
            <a:xfrm>
              <a:off x="5255" y="228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97" name="Line 1127"/>
            <p:cNvSpPr>
              <a:spLocks noChangeShapeType="1"/>
            </p:cNvSpPr>
            <p:nvPr/>
          </p:nvSpPr>
          <p:spPr bwMode="auto">
            <a:xfrm>
              <a:off x="5255" y="2342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98" name="Line 1128"/>
            <p:cNvSpPr>
              <a:spLocks noChangeShapeType="1"/>
            </p:cNvSpPr>
            <p:nvPr/>
          </p:nvSpPr>
          <p:spPr bwMode="auto">
            <a:xfrm>
              <a:off x="5255" y="2396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99" name="Line 1129"/>
            <p:cNvSpPr>
              <a:spLocks noChangeShapeType="1"/>
            </p:cNvSpPr>
            <p:nvPr/>
          </p:nvSpPr>
          <p:spPr bwMode="auto">
            <a:xfrm>
              <a:off x="5255" y="2450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00" name="Line 1130"/>
            <p:cNvSpPr>
              <a:spLocks noChangeShapeType="1"/>
            </p:cNvSpPr>
            <p:nvPr/>
          </p:nvSpPr>
          <p:spPr bwMode="auto">
            <a:xfrm>
              <a:off x="5255" y="250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01" name="Line 1131"/>
            <p:cNvSpPr>
              <a:spLocks noChangeShapeType="1"/>
            </p:cNvSpPr>
            <p:nvPr/>
          </p:nvSpPr>
          <p:spPr bwMode="auto">
            <a:xfrm>
              <a:off x="5255" y="255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02" name="Line 1132"/>
            <p:cNvSpPr>
              <a:spLocks noChangeShapeType="1"/>
            </p:cNvSpPr>
            <p:nvPr/>
          </p:nvSpPr>
          <p:spPr bwMode="auto">
            <a:xfrm>
              <a:off x="5255" y="2613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03" name="Line 1133"/>
            <p:cNvSpPr>
              <a:spLocks noChangeShapeType="1"/>
            </p:cNvSpPr>
            <p:nvPr/>
          </p:nvSpPr>
          <p:spPr bwMode="auto">
            <a:xfrm>
              <a:off x="5255" y="266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04" name="Line 1134"/>
            <p:cNvSpPr>
              <a:spLocks noChangeShapeType="1"/>
            </p:cNvSpPr>
            <p:nvPr/>
          </p:nvSpPr>
          <p:spPr bwMode="auto">
            <a:xfrm>
              <a:off x="5255" y="272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05" name="Line 1135"/>
            <p:cNvSpPr>
              <a:spLocks noChangeShapeType="1"/>
            </p:cNvSpPr>
            <p:nvPr/>
          </p:nvSpPr>
          <p:spPr bwMode="auto">
            <a:xfrm>
              <a:off x="5255" y="277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06" name="Line 1136"/>
            <p:cNvSpPr>
              <a:spLocks noChangeShapeType="1"/>
            </p:cNvSpPr>
            <p:nvPr/>
          </p:nvSpPr>
          <p:spPr bwMode="auto">
            <a:xfrm>
              <a:off x="5255" y="282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07" name="Line 1137"/>
            <p:cNvSpPr>
              <a:spLocks noChangeShapeType="1"/>
            </p:cNvSpPr>
            <p:nvPr/>
          </p:nvSpPr>
          <p:spPr bwMode="auto">
            <a:xfrm>
              <a:off x="5255" y="288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08" name="Line 1138"/>
            <p:cNvSpPr>
              <a:spLocks noChangeShapeType="1"/>
            </p:cNvSpPr>
            <p:nvPr/>
          </p:nvSpPr>
          <p:spPr bwMode="auto">
            <a:xfrm>
              <a:off x="5255" y="2936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09" name="Line 1139"/>
            <p:cNvSpPr>
              <a:spLocks noChangeShapeType="1"/>
            </p:cNvSpPr>
            <p:nvPr/>
          </p:nvSpPr>
          <p:spPr bwMode="auto">
            <a:xfrm>
              <a:off x="5255" y="2990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10" name="Line 1140"/>
            <p:cNvSpPr>
              <a:spLocks noChangeShapeType="1"/>
            </p:cNvSpPr>
            <p:nvPr/>
          </p:nvSpPr>
          <p:spPr bwMode="auto">
            <a:xfrm>
              <a:off x="5255" y="3044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11" name="Line 1141"/>
            <p:cNvSpPr>
              <a:spLocks noChangeShapeType="1"/>
            </p:cNvSpPr>
            <p:nvPr/>
          </p:nvSpPr>
          <p:spPr bwMode="auto">
            <a:xfrm>
              <a:off x="5255" y="3098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12" name="Line 1142"/>
            <p:cNvSpPr>
              <a:spLocks noChangeShapeType="1"/>
            </p:cNvSpPr>
            <p:nvPr/>
          </p:nvSpPr>
          <p:spPr bwMode="auto">
            <a:xfrm>
              <a:off x="5255" y="3152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13" name="Line 1143"/>
            <p:cNvSpPr>
              <a:spLocks noChangeShapeType="1"/>
            </p:cNvSpPr>
            <p:nvPr/>
          </p:nvSpPr>
          <p:spPr bwMode="auto">
            <a:xfrm>
              <a:off x="5255" y="3207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14" name="Line 1144"/>
            <p:cNvSpPr>
              <a:spLocks noChangeShapeType="1"/>
            </p:cNvSpPr>
            <p:nvPr/>
          </p:nvSpPr>
          <p:spPr bwMode="auto">
            <a:xfrm>
              <a:off x="5255" y="3261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15" name="Line 1145"/>
            <p:cNvSpPr>
              <a:spLocks noChangeShapeType="1"/>
            </p:cNvSpPr>
            <p:nvPr/>
          </p:nvSpPr>
          <p:spPr bwMode="auto">
            <a:xfrm>
              <a:off x="5255" y="3315"/>
              <a:ext cx="1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16" name="Line 1146"/>
            <p:cNvSpPr>
              <a:spLocks noChangeShapeType="1"/>
            </p:cNvSpPr>
            <p:nvPr/>
          </p:nvSpPr>
          <p:spPr bwMode="auto">
            <a:xfrm>
              <a:off x="3793" y="191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17" name="Line 1147"/>
            <p:cNvSpPr>
              <a:spLocks noChangeShapeType="1"/>
            </p:cNvSpPr>
            <p:nvPr/>
          </p:nvSpPr>
          <p:spPr bwMode="auto">
            <a:xfrm>
              <a:off x="3793" y="196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18" name="Line 1148"/>
            <p:cNvSpPr>
              <a:spLocks noChangeShapeType="1"/>
            </p:cNvSpPr>
            <p:nvPr/>
          </p:nvSpPr>
          <p:spPr bwMode="auto">
            <a:xfrm>
              <a:off x="3793" y="201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19" name="Line 1149"/>
            <p:cNvSpPr>
              <a:spLocks noChangeShapeType="1"/>
            </p:cNvSpPr>
            <p:nvPr/>
          </p:nvSpPr>
          <p:spPr bwMode="auto">
            <a:xfrm>
              <a:off x="3793" y="207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20" name="Line 1150"/>
            <p:cNvSpPr>
              <a:spLocks noChangeShapeType="1"/>
            </p:cNvSpPr>
            <p:nvPr/>
          </p:nvSpPr>
          <p:spPr bwMode="auto">
            <a:xfrm>
              <a:off x="3793" y="212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21" name="Line 1151"/>
            <p:cNvSpPr>
              <a:spLocks noChangeShapeType="1"/>
            </p:cNvSpPr>
            <p:nvPr/>
          </p:nvSpPr>
          <p:spPr bwMode="auto">
            <a:xfrm>
              <a:off x="3793" y="218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22" name="Line 1152"/>
            <p:cNvSpPr>
              <a:spLocks noChangeShapeType="1"/>
            </p:cNvSpPr>
            <p:nvPr/>
          </p:nvSpPr>
          <p:spPr bwMode="auto">
            <a:xfrm>
              <a:off x="3793" y="223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23" name="Line 1153"/>
            <p:cNvSpPr>
              <a:spLocks noChangeShapeType="1"/>
            </p:cNvSpPr>
            <p:nvPr/>
          </p:nvSpPr>
          <p:spPr bwMode="auto">
            <a:xfrm>
              <a:off x="3793" y="228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24" name="Line 1154"/>
            <p:cNvSpPr>
              <a:spLocks noChangeShapeType="1"/>
            </p:cNvSpPr>
            <p:nvPr/>
          </p:nvSpPr>
          <p:spPr bwMode="auto">
            <a:xfrm>
              <a:off x="3793" y="2342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25" name="Line 1155"/>
            <p:cNvSpPr>
              <a:spLocks noChangeShapeType="1"/>
            </p:cNvSpPr>
            <p:nvPr/>
          </p:nvSpPr>
          <p:spPr bwMode="auto">
            <a:xfrm>
              <a:off x="3793" y="2396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26" name="Line 1156"/>
            <p:cNvSpPr>
              <a:spLocks noChangeShapeType="1"/>
            </p:cNvSpPr>
            <p:nvPr/>
          </p:nvSpPr>
          <p:spPr bwMode="auto">
            <a:xfrm>
              <a:off x="3793" y="2450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27" name="Line 1157"/>
            <p:cNvSpPr>
              <a:spLocks noChangeShapeType="1"/>
            </p:cNvSpPr>
            <p:nvPr/>
          </p:nvSpPr>
          <p:spPr bwMode="auto">
            <a:xfrm>
              <a:off x="3793" y="250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28" name="Line 1158"/>
            <p:cNvSpPr>
              <a:spLocks noChangeShapeType="1"/>
            </p:cNvSpPr>
            <p:nvPr/>
          </p:nvSpPr>
          <p:spPr bwMode="auto">
            <a:xfrm>
              <a:off x="3793" y="255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29" name="Line 1159"/>
            <p:cNvSpPr>
              <a:spLocks noChangeShapeType="1"/>
            </p:cNvSpPr>
            <p:nvPr/>
          </p:nvSpPr>
          <p:spPr bwMode="auto">
            <a:xfrm>
              <a:off x="3793" y="2613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30" name="Line 1160"/>
            <p:cNvSpPr>
              <a:spLocks noChangeShapeType="1"/>
            </p:cNvSpPr>
            <p:nvPr/>
          </p:nvSpPr>
          <p:spPr bwMode="auto">
            <a:xfrm>
              <a:off x="3793" y="266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31" name="Line 1161"/>
            <p:cNvSpPr>
              <a:spLocks noChangeShapeType="1"/>
            </p:cNvSpPr>
            <p:nvPr/>
          </p:nvSpPr>
          <p:spPr bwMode="auto">
            <a:xfrm>
              <a:off x="3793" y="272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32" name="Line 1162"/>
            <p:cNvSpPr>
              <a:spLocks noChangeShapeType="1"/>
            </p:cNvSpPr>
            <p:nvPr/>
          </p:nvSpPr>
          <p:spPr bwMode="auto">
            <a:xfrm>
              <a:off x="3793" y="277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33" name="Line 1163"/>
            <p:cNvSpPr>
              <a:spLocks noChangeShapeType="1"/>
            </p:cNvSpPr>
            <p:nvPr/>
          </p:nvSpPr>
          <p:spPr bwMode="auto">
            <a:xfrm>
              <a:off x="3793" y="282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34" name="Line 1164"/>
            <p:cNvSpPr>
              <a:spLocks noChangeShapeType="1"/>
            </p:cNvSpPr>
            <p:nvPr/>
          </p:nvSpPr>
          <p:spPr bwMode="auto">
            <a:xfrm>
              <a:off x="3793" y="288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35" name="Line 1165"/>
            <p:cNvSpPr>
              <a:spLocks noChangeShapeType="1"/>
            </p:cNvSpPr>
            <p:nvPr/>
          </p:nvSpPr>
          <p:spPr bwMode="auto">
            <a:xfrm>
              <a:off x="3793" y="2936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36" name="Line 1166"/>
            <p:cNvSpPr>
              <a:spLocks noChangeShapeType="1"/>
            </p:cNvSpPr>
            <p:nvPr/>
          </p:nvSpPr>
          <p:spPr bwMode="auto">
            <a:xfrm>
              <a:off x="3793" y="2990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37" name="Line 1167"/>
            <p:cNvSpPr>
              <a:spLocks noChangeShapeType="1"/>
            </p:cNvSpPr>
            <p:nvPr/>
          </p:nvSpPr>
          <p:spPr bwMode="auto">
            <a:xfrm>
              <a:off x="3793" y="3044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38" name="Line 1168"/>
            <p:cNvSpPr>
              <a:spLocks noChangeShapeType="1"/>
            </p:cNvSpPr>
            <p:nvPr/>
          </p:nvSpPr>
          <p:spPr bwMode="auto">
            <a:xfrm>
              <a:off x="3792" y="3098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39" name="Line 1169"/>
            <p:cNvSpPr>
              <a:spLocks noChangeShapeType="1"/>
            </p:cNvSpPr>
            <p:nvPr/>
          </p:nvSpPr>
          <p:spPr bwMode="auto">
            <a:xfrm>
              <a:off x="3793" y="3152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40" name="Line 1170"/>
            <p:cNvSpPr>
              <a:spLocks noChangeShapeType="1"/>
            </p:cNvSpPr>
            <p:nvPr/>
          </p:nvSpPr>
          <p:spPr bwMode="auto">
            <a:xfrm>
              <a:off x="3793" y="3207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41" name="Line 1171"/>
            <p:cNvSpPr>
              <a:spLocks noChangeShapeType="1"/>
            </p:cNvSpPr>
            <p:nvPr/>
          </p:nvSpPr>
          <p:spPr bwMode="auto">
            <a:xfrm>
              <a:off x="3793" y="3261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42" name="Line 1172"/>
            <p:cNvSpPr>
              <a:spLocks noChangeShapeType="1"/>
            </p:cNvSpPr>
            <p:nvPr/>
          </p:nvSpPr>
          <p:spPr bwMode="auto">
            <a:xfrm>
              <a:off x="3793" y="3315"/>
              <a:ext cx="1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43" name="Line 1173"/>
            <p:cNvSpPr>
              <a:spLocks noChangeShapeType="1"/>
            </p:cNvSpPr>
            <p:nvPr/>
          </p:nvSpPr>
          <p:spPr bwMode="auto">
            <a:xfrm>
              <a:off x="4162" y="191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44" name="Line 1174"/>
            <p:cNvSpPr>
              <a:spLocks noChangeShapeType="1"/>
            </p:cNvSpPr>
            <p:nvPr/>
          </p:nvSpPr>
          <p:spPr bwMode="auto">
            <a:xfrm>
              <a:off x="4162" y="196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45" name="Line 1175"/>
            <p:cNvSpPr>
              <a:spLocks noChangeShapeType="1"/>
            </p:cNvSpPr>
            <p:nvPr/>
          </p:nvSpPr>
          <p:spPr bwMode="auto">
            <a:xfrm>
              <a:off x="4162" y="201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46" name="Line 1176"/>
            <p:cNvSpPr>
              <a:spLocks noChangeShapeType="1"/>
            </p:cNvSpPr>
            <p:nvPr/>
          </p:nvSpPr>
          <p:spPr bwMode="auto">
            <a:xfrm>
              <a:off x="4162" y="207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47" name="Line 1177"/>
            <p:cNvSpPr>
              <a:spLocks noChangeShapeType="1"/>
            </p:cNvSpPr>
            <p:nvPr/>
          </p:nvSpPr>
          <p:spPr bwMode="auto">
            <a:xfrm>
              <a:off x="4162" y="212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48" name="Line 1178"/>
            <p:cNvSpPr>
              <a:spLocks noChangeShapeType="1"/>
            </p:cNvSpPr>
            <p:nvPr/>
          </p:nvSpPr>
          <p:spPr bwMode="auto">
            <a:xfrm>
              <a:off x="4162" y="218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49" name="Line 1179"/>
            <p:cNvSpPr>
              <a:spLocks noChangeShapeType="1"/>
            </p:cNvSpPr>
            <p:nvPr/>
          </p:nvSpPr>
          <p:spPr bwMode="auto">
            <a:xfrm>
              <a:off x="4162" y="223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50" name="Line 1180"/>
            <p:cNvSpPr>
              <a:spLocks noChangeShapeType="1"/>
            </p:cNvSpPr>
            <p:nvPr/>
          </p:nvSpPr>
          <p:spPr bwMode="auto">
            <a:xfrm>
              <a:off x="4162" y="228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51" name="Line 1181"/>
            <p:cNvSpPr>
              <a:spLocks noChangeShapeType="1"/>
            </p:cNvSpPr>
            <p:nvPr/>
          </p:nvSpPr>
          <p:spPr bwMode="auto">
            <a:xfrm>
              <a:off x="4162" y="2342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52" name="Line 1182"/>
            <p:cNvSpPr>
              <a:spLocks noChangeShapeType="1"/>
            </p:cNvSpPr>
            <p:nvPr/>
          </p:nvSpPr>
          <p:spPr bwMode="auto">
            <a:xfrm>
              <a:off x="4162" y="2396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53" name="Line 1183"/>
            <p:cNvSpPr>
              <a:spLocks noChangeShapeType="1"/>
            </p:cNvSpPr>
            <p:nvPr/>
          </p:nvSpPr>
          <p:spPr bwMode="auto">
            <a:xfrm>
              <a:off x="4162" y="2450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54" name="Line 1184"/>
            <p:cNvSpPr>
              <a:spLocks noChangeShapeType="1"/>
            </p:cNvSpPr>
            <p:nvPr/>
          </p:nvSpPr>
          <p:spPr bwMode="auto">
            <a:xfrm>
              <a:off x="4162" y="250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55" name="Line 1185"/>
            <p:cNvSpPr>
              <a:spLocks noChangeShapeType="1"/>
            </p:cNvSpPr>
            <p:nvPr/>
          </p:nvSpPr>
          <p:spPr bwMode="auto">
            <a:xfrm>
              <a:off x="4162" y="255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56" name="Line 1186"/>
            <p:cNvSpPr>
              <a:spLocks noChangeShapeType="1"/>
            </p:cNvSpPr>
            <p:nvPr/>
          </p:nvSpPr>
          <p:spPr bwMode="auto">
            <a:xfrm>
              <a:off x="4162" y="2613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57" name="Line 1187"/>
            <p:cNvSpPr>
              <a:spLocks noChangeShapeType="1"/>
            </p:cNvSpPr>
            <p:nvPr/>
          </p:nvSpPr>
          <p:spPr bwMode="auto">
            <a:xfrm>
              <a:off x="4162" y="2666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58" name="Line 1188"/>
            <p:cNvSpPr>
              <a:spLocks noChangeShapeType="1"/>
            </p:cNvSpPr>
            <p:nvPr/>
          </p:nvSpPr>
          <p:spPr bwMode="auto">
            <a:xfrm>
              <a:off x="4162" y="2720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59" name="Line 1189"/>
            <p:cNvSpPr>
              <a:spLocks noChangeShapeType="1"/>
            </p:cNvSpPr>
            <p:nvPr/>
          </p:nvSpPr>
          <p:spPr bwMode="auto">
            <a:xfrm>
              <a:off x="4162" y="2774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60" name="Line 1190"/>
            <p:cNvSpPr>
              <a:spLocks noChangeShapeType="1"/>
            </p:cNvSpPr>
            <p:nvPr/>
          </p:nvSpPr>
          <p:spPr bwMode="auto">
            <a:xfrm>
              <a:off x="4162" y="2828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61" name="Line 1191"/>
            <p:cNvSpPr>
              <a:spLocks noChangeShapeType="1"/>
            </p:cNvSpPr>
            <p:nvPr/>
          </p:nvSpPr>
          <p:spPr bwMode="auto">
            <a:xfrm>
              <a:off x="4162" y="2882"/>
              <a:ext cx="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62" name="Line 1192"/>
            <p:cNvSpPr>
              <a:spLocks noChangeShapeType="1"/>
            </p:cNvSpPr>
            <p:nvPr/>
          </p:nvSpPr>
          <p:spPr bwMode="auto">
            <a:xfrm>
              <a:off x="4162" y="2936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63" name="Line 1193"/>
            <p:cNvSpPr>
              <a:spLocks noChangeShapeType="1"/>
            </p:cNvSpPr>
            <p:nvPr/>
          </p:nvSpPr>
          <p:spPr bwMode="auto">
            <a:xfrm>
              <a:off x="4162" y="2990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64" name="Line 1194"/>
            <p:cNvSpPr>
              <a:spLocks noChangeShapeType="1"/>
            </p:cNvSpPr>
            <p:nvPr/>
          </p:nvSpPr>
          <p:spPr bwMode="auto">
            <a:xfrm>
              <a:off x="4162" y="3044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65" name="Line 1195"/>
            <p:cNvSpPr>
              <a:spLocks noChangeShapeType="1"/>
            </p:cNvSpPr>
            <p:nvPr/>
          </p:nvSpPr>
          <p:spPr bwMode="auto">
            <a:xfrm>
              <a:off x="4162" y="3098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66" name="Line 1196"/>
            <p:cNvSpPr>
              <a:spLocks noChangeShapeType="1"/>
            </p:cNvSpPr>
            <p:nvPr/>
          </p:nvSpPr>
          <p:spPr bwMode="auto">
            <a:xfrm>
              <a:off x="4162" y="3152"/>
              <a:ext cx="1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67" name="Line 1197"/>
            <p:cNvSpPr>
              <a:spLocks noChangeShapeType="1"/>
            </p:cNvSpPr>
            <p:nvPr/>
          </p:nvSpPr>
          <p:spPr bwMode="auto">
            <a:xfrm>
              <a:off x="4162" y="3207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68" name="Line 1198"/>
            <p:cNvSpPr>
              <a:spLocks noChangeShapeType="1"/>
            </p:cNvSpPr>
            <p:nvPr/>
          </p:nvSpPr>
          <p:spPr bwMode="auto">
            <a:xfrm>
              <a:off x="4162" y="3261"/>
              <a:ext cx="1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69" name="Line 1199"/>
            <p:cNvSpPr>
              <a:spLocks noChangeShapeType="1"/>
            </p:cNvSpPr>
            <p:nvPr/>
          </p:nvSpPr>
          <p:spPr bwMode="auto">
            <a:xfrm>
              <a:off x="4162" y="3315"/>
              <a:ext cx="1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4250"/>
          </a:xfrm>
        </p:spPr>
        <p:txBody>
          <a:bodyPr anchor="ctr"/>
          <a:lstStyle/>
          <a:p>
            <a:r>
              <a:rPr lang="en-US" dirty="0" smtClean="0"/>
              <a:t>Microcontroller Peripherals </a:t>
            </a:r>
            <a:endParaRPr lang="en-US" dirty="0"/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051425"/>
          </a:xfrm>
        </p:spPr>
        <p:txBody>
          <a:bodyPr/>
          <a:lstStyle/>
          <a:p>
            <a:r>
              <a:rPr lang="en-US" sz="2400" dirty="0"/>
              <a:t>Timers: Internal registers (any size) in the </a:t>
            </a:r>
            <a:r>
              <a:rPr lang="en-US" sz="2400" dirty="0" err="1"/>
              <a:t>uC</a:t>
            </a:r>
            <a:r>
              <a:rPr lang="en-US" sz="2400" dirty="0"/>
              <a:t> that increment at the clock rate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Comparators</a:t>
            </a:r>
            <a:r>
              <a:rPr lang="en-US" sz="2400" dirty="0"/>
              <a:t>: Input that effectively functions as a 1-bit ADC with an adjustable threshold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ADC</a:t>
            </a:r>
            <a:r>
              <a:rPr lang="en-US" sz="2400" dirty="0" smtClean="0"/>
              <a:t>: Most ADCs used in sensor data collection are integrated with </a:t>
            </a:r>
            <a:r>
              <a:rPr lang="en-US" sz="2400" dirty="0" err="1" smtClean="0"/>
              <a:t>uC</a:t>
            </a:r>
            <a:r>
              <a:rPr lang="en-US" sz="2400" dirty="0" smtClean="0"/>
              <a:t> 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smtClean="0"/>
              <a:t>DAC</a:t>
            </a:r>
            <a:r>
              <a:rPr lang="en-US" sz="2400" dirty="0" smtClean="0"/>
              <a:t>: Digital to analog converters are also included in some data collection driven </a:t>
            </a:r>
            <a:r>
              <a:rPr lang="en-US" sz="2400" dirty="0" err="1" smtClean="0"/>
              <a:t>uC</a:t>
            </a:r>
            <a:endParaRPr lang="en-US" sz="2400" dirty="0" smtClean="0"/>
          </a:p>
          <a:p>
            <a:pPr lvl="1"/>
            <a:r>
              <a:rPr lang="en-US" sz="2000" dirty="0" smtClean="0"/>
              <a:t>Mostly used for feedback and control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EFINEDINNAVIGATOR" val="False"/>
  <p:tag name="HOTSPOTTYPE" val="NextSlide"/>
  <p:tag name="BRANCHTO" val="0"/>
</p:tagLst>
</file>

<file path=ppt/theme/theme1.xml><?xml version="1.0" encoding="utf-8"?>
<a:theme xmlns:a="http://schemas.openxmlformats.org/drawingml/2006/main" name="express">
  <a:themeElements>
    <a:clrScheme name="expres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express">
      <a:majorFont>
        <a:latin typeface="Lucida Sans Unicode"/>
        <a:ea typeface="宋体"/>
        <a:cs typeface="宋体"/>
      </a:majorFont>
      <a:minorFont>
        <a:latin typeface="Times New Roman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65" charset="0"/>
          </a:defRPr>
        </a:defPPr>
      </a:lstStyle>
    </a:lnDef>
  </a:objectDefaults>
  <a:extraClrSchemeLst>
    <a:extraClrScheme>
      <a:clrScheme name="expres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res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res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res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res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res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7165</TotalTime>
  <Words>4166</Words>
  <Application>Microsoft PowerPoint 7.0</Application>
  <PresentationFormat>Letter Paper (8.5x11 in)</PresentationFormat>
  <Paragraphs>1028</Paragraphs>
  <Slides>86</Slides>
  <Notes>64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express</vt:lpstr>
      <vt:lpstr>Paint Shop Pro Image</vt:lpstr>
      <vt:lpstr>Equation</vt:lpstr>
      <vt:lpstr>VISIO</vt:lpstr>
      <vt:lpstr>Chart</vt:lpstr>
      <vt:lpstr>Embedded Computing Processors</vt:lpstr>
      <vt:lpstr>What kind of embedded processor?</vt:lpstr>
      <vt:lpstr>“Traditional” Software Embedded Systems = CPU + RTOS</vt:lpstr>
      <vt:lpstr>“Traditional” Hardware Embedded Systems = ASIC</vt:lpstr>
      <vt:lpstr>A spectrum of options now</vt:lpstr>
      <vt:lpstr>Microcontrollers Overview</vt:lpstr>
      <vt:lpstr>Microcontroller Features</vt:lpstr>
      <vt:lpstr>Microcontroller Features</vt:lpstr>
      <vt:lpstr>Microcontroller Peripherals </vt:lpstr>
      <vt:lpstr>Microcontrollers Communication</vt:lpstr>
      <vt:lpstr>8051 Architecture</vt:lpstr>
      <vt:lpstr>PIC Architecture</vt:lpstr>
      <vt:lpstr>AVR</vt:lpstr>
      <vt:lpstr>TI MSP430</vt:lpstr>
      <vt:lpstr>Atmel ARM7</vt:lpstr>
      <vt:lpstr>Many Types of Programmable Processors</vt:lpstr>
      <vt:lpstr>Typical Network Processor Architecture</vt:lpstr>
      <vt:lpstr>Intel IXP1200 Network Processor</vt:lpstr>
      <vt:lpstr>Intel IXP1200 Microengine</vt:lpstr>
      <vt:lpstr>IBM PowerNP</vt:lpstr>
      <vt:lpstr>Cisco 10000</vt:lpstr>
      <vt:lpstr>From Processor to ASIP</vt:lpstr>
      <vt:lpstr>Add Custom Functional Units</vt:lpstr>
      <vt:lpstr>Customize Memory</vt:lpstr>
      <vt:lpstr>Multicycle Instructions</vt:lpstr>
      <vt:lpstr>Slide 26</vt:lpstr>
      <vt:lpstr>Slide 27</vt:lpstr>
      <vt:lpstr>Architectural Design Space</vt:lpstr>
      <vt:lpstr>Slide 29</vt:lpstr>
      <vt:lpstr>What is this?</vt:lpstr>
      <vt:lpstr>What is this?</vt:lpstr>
      <vt:lpstr>Slide 32</vt:lpstr>
      <vt:lpstr>Slide 33</vt:lpstr>
      <vt:lpstr>Programmable Logic</vt:lpstr>
      <vt:lpstr>Lookup Table (LUT)</vt:lpstr>
      <vt:lpstr>Lookup Table (LUT)</vt:lpstr>
      <vt:lpstr>Lookup Table (LUT)</vt:lpstr>
      <vt:lpstr>Lookup Table (LUT)</vt:lpstr>
      <vt:lpstr>Configurable Logic Block (CLB)</vt:lpstr>
      <vt:lpstr>Programmable Interconnect</vt:lpstr>
      <vt:lpstr>Switchbox Operation</vt:lpstr>
      <vt:lpstr>Programmable Interconnect</vt:lpstr>
      <vt:lpstr>Programmable Interconnect</vt:lpstr>
      <vt:lpstr>Embedded Functional Units</vt:lpstr>
      <vt:lpstr>Embedded RAM</vt:lpstr>
      <vt:lpstr>Xilinx Virtex-II Pro</vt:lpstr>
      <vt:lpstr>Altera Stratix</vt:lpstr>
      <vt:lpstr>FPGA Architectures</vt:lpstr>
      <vt:lpstr>Application Specific Integrated Circuits (ASICs)</vt:lpstr>
      <vt:lpstr>Slide 50</vt:lpstr>
      <vt:lpstr>Standard Cells</vt:lpstr>
      <vt:lpstr>Standard Cells</vt:lpstr>
      <vt:lpstr>Standard Cell Layout Methodology – 1980s</vt:lpstr>
      <vt:lpstr>Standard Cell Layout Methodology – 1990s</vt:lpstr>
      <vt:lpstr>Standard Cell Layouts</vt:lpstr>
      <vt:lpstr>ASIC Design Flow</vt:lpstr>
      <vt:lpstr>ASIC Design Flow</vt:lpstr>
      <vt:lpstr>ASIC Design Flow</vt:lpstr>
      <vt:lpstr>ASIC Design Flow</vt:lpstr>
      <vt:lpstr>Semiconductor Roadmap</vt:lpstr>
      <vt:lpstr>Std Cell ASIC Development Cost Trend</vt:lpstr>
      <vt:lpstr>Slide 62</vt:lpstr>
      <vt:lpstr>FPGA vs Standard Cell </vt:lpstr>
      <vt:lpstr>Efficiency vs. Development Cost</vt:lpstr>
      <vt:lpstr>Many Implementation Choices</vt:lpstr>
      <vt:lpstr>Embedded System Design</vt:lpstr>
      <vt:lpstr>Productivity Gap in Hardware Design</vt:lpstr>
      <vt:lpstr>Situation Worse in S/W</vt:lpstr>
      <vt:lpstr>Embedded System Design from a Design Technology Perspective</vt:lpstr>
      <vt:lpstr>On-going Paradigm Shift in Embedded System Design</vt:lpstr>
      <vt:lpstr>Complexity and Heterogeneity</vt:lpstr>
      <vt:lpstr>Handling Heterogeneity</vt:lpstr>
      <vt:lpstr>IP-based Design</vt:lpstr>
      <vt:lpstr>Map from Behavior to Architecture</vt:lpstr>
      <vt:lpstr>Behavior Vs. Architecture</vt:lpstr>
      <vt:lpstr>Hardware vs. Software Modules</vt:lpstr>
      <vt:lpstr>Hardware-Software Architecture</vt:lpstr>
      <vt:lpstr>Slide 78</vt:lpstr>
      <vt:lpstr>Extra Slides</vt:lpstr>
      <vt:lpstr>Industrial Structure Shift (from Sony)</vt:lpstr>
      <vt:lpstr>Where are the CPUs?</vt:lpstr>
      <vt:lpstr>PIC Data Sheet</vt:lpstr>
      <vt:lpstr>Example: Video Processor</vt:lpstr>
      <vt:lpstr>Increasingly on the Same Chip: System on a Chip (SOC)</vt:lpstr>
      <vt:lpstr>Reconfigurable SoC</vt:lpstr>
      <vt:lpstr>Slide 86</vt:lpstr>
    </vt:vector>
  </TitlesOfParts>
  <Manager/>
  <Company>UCSD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Embedded Computing  Systems</dc:title>
  <dc:subject/>
  <dc:creator>Ryan Kastner</dc:creator>
  <cp:keywords/>
  <dc:description/>
  <cp:lastModifiedBy>Ryan Kastner</cp:lastModifiedBy>
  <cp:revision>231</cp:revision>
  <cp:lastPrinted>2002-10-08T04:18:19Z</cp:lastPrinted>
  <dcterms:created xsi:type="dcterms:W3CDTF">2009-04-21T16:37:31Z</dcterms:created>
  <dcterms:modified xsi:type="dcterms:W3CDTF">2009-04-21T17:57:06Z</dcterms:modified>
  <cp:category/>
</cp:coreProperties>
</file>