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s/slide47.xml" ContentType="application/vnd.openxmlformats-officedocument.presentationml.slide+xml"/>
  <Override PartName="/ppt/charts/chart1.xml" ContentType="application/vnd.openxmlformats-officedocument.drawingml.char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s/slide97.xml" ContentType="application/vnd.openxmlformats-officedocument.presentationml.slide+xml"/>
  <Override PartName="/ppt/tableStyles.xml" ContentType="application/vnd.openxmlformats-officedocument.presentationml.tableStyles+xml"/>
  <Default Extension="wmf" ContentType="image/x-wmf"/>
  <Override PartName="/ppt/embeddings/oleObject22.bin" ContentType="application/vnd.openxmlformats-officedocument.oleObject"/>
  <Override PartName="/ppt/slides/slide94.xml" ContentType="application/vnd.openxmlformats-officedocument.presentationml.slide+xml"/>
  <Override PartName="/ppt/slides/slide92.xml" ContentType="application/vnd.openxmlformats-officedocument.presentationml.slide+xml"/>
  <Override PartName="/ppt/embeddings/Microsoft_Equation11.bin" ContentType="application/vnd.openxmlformats-officedocument.oleObject"/>
  <Override PartName="/ppt/handoutMasters/handoutMaster1.xml" ContentType="application/vnd.openxmlformats-officedocument.presentationml.handoutMaster+xml"/>
  <Default Extension="pict" ContentType="image/pi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7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slides/slide104.xml" ContentType="application/vnd.openxmlformats-officedocument.presentationml.slide+xml"/>
  <Override PartName="/ppt/slides/slide10.xml" ContentType="application/vnd.openxmlformats-officedocument.presentationml.slide+xml"/>
  <Override PartName="/ppt/embeddings/oleObject13.bin" ContentType="application/vnd.openxmlformats-officedocument.oleObject"/>
  <Override PartName="/ppt/slides/slide33.xml" ContentType="application/vnd.openxmlformats-officedocument.presentationml.slide+xml"/>
  <Default Extension="vml" ContentType="application/vnd.openxmlformats-officedocument.vmlDrawing"/>
  <Default Extension="png" ContentType="image/png"/>
  <Override PartName="/ppt/slides/slide83.xml" ContentType="application/vnd.openxmlformats-officedocument.presentationml.slide+xml"/>
  <Override PartName="/ppt/embeddings/oleObject29.bin" ContentType="application/vnd.openxmlformats-officedocument.oleObject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embeddings/oleObject28.bin" ContentType="application/vnd.openxmlformats-officedocument.oleObject"/>
  <Override PartName="/ppt/slides/slide31.xml" ContentType="application/vnd.openxmlformats-officedocument.presentationml.slide+xml"/>
  <Override PartName="/ppt/embeddings/oleObject11.bin" ContentType="application/vnd.openxmlformats-officedocument.oleObject"/>
  <Default Extension="bin" ContentType="application/vnd.openxmlformats-officedocument.presentationml.printerSettings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slides/slide55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slides/slide80.xml" ContentType="application/vnd.openxmlformats-officedocument.presentationml.slide+xml"/>
  <Override PartName="/ppt/slides/slide45.xml" ContentType="application/vnd.openxmlformats-officedocument.presentationml.slide+xml"/>
  <Override PartName="/ppt/slides/slide101.xml" ContentType="application/vnd.openxmlformats-officedocument.presentationml.slide+xml"/>
  <Override PartName="/ppt/embeddings/oleObject19.bin" ContentType="application/vnd.openxmlformats-officedocument.oleObject"/>
  <Override PartName="/ppt/slideLayouts/slideLayout10.xml" ContentType="application/vnd.openxmlformats-officedocument.presentationml.slideLayout+xml"/>
  <Override PartName="/ppt/embeddings/oleObject6.bin" ContentType="application/vnd.openxmlformats-officedocument.oleObject"/>
  <Override PartName="/ppt/slides/slide54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91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86.xml" ContentType="application/vnd.openxmlformats-officedocument.presentationml.slide+xml"/>
  <Default Extension="xlsx" ContentType="application/vnd.openxmlformats-officedocument.spreadsheetml.sheet"/>
  <Override PartName="/ppt/slides/slide81.xml" ContentType="application/vnd.openxmlformats-officedocument.presentationml.slide+xml"/>
  <Override PartName="/ppt/slides/slide25.xml" ContentType="application/vnd.openxmlformats-officedocument.presentationml.slide+xml"/>
  <Override PartName="/ppt/embeddings/oleObject25.bin" ContentType="application/vnd.openxmlformats-officedocument.oleObject"/>
  <Override PartName="/ppt/embeddings/oleObject5.bin" ContentType="application/vnd.openxmlformats-officedocument.oleObject"/>
  <Override PartName="/ppt/slides/slide9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105.xml" ContentType="application/vnd.openxmlformats-officedocument.presentationml.slide+xml"/>
  <Override PartName="/ppt/embeddings/oleObject1.bin" ContentType="application/vnd.openxmlformats-officedocument.oleObject"/>
  <Override PartName="/ppt/embeddings/Microsoft_Equation10.bin" ContentType="application/vnd.openxmlformats-officedocument.oleObject"/>
  <Override PartName="/ppt/slides/slide44.xml" ContentType="application/vnd.openxmlformats-officedocument.presentationml.slide+xml"/>
  <Override PartName="/ppt/embeddings/oleObject23.bin" ContentType="application/vnd.openxmlformats-officedocument.oleObject"/>
  <Override PartName="/ppt/slides/slide103.xml" ContentType="application/vnd.openxmlformats-officedocument.presentationml.slide+xml"/>
  <Override PartName="/ppt/slides/slide49.xml" ContentType="application/vnd.openxmlformats-officedocument.presentationml.slide+xml"/>
  <Override PartName="/ppt/slides/slide70.xml" ContentType="application/vnd.openxmlformats-officedocument.presentationml.slide+xml"/>
  <Override PartName="/ppt/embeddings/oleObject7.bin" ContentType="application/vnd.openxmlformats-officedocument.oleObject"/>
  <Override PartName="/ppt/slides/slide48.xml" ContentType="application/vnd.openxmlformats-officedocument.presentationml.slide+xml"/>
  <Override PartName="/ppt/presentation.xml" ContentType="application/vnd.openxmlformats-officedocument.presentationml.presentation.main+xml"/>
  <Override PartName="/ppt/embeddings/oleObject12.bin" ContentType="application/vnd.openxmlformats-officedocument.oleObject"/>
  <Override PartName="/ppt/slides/slide77.xml" ContentType="application/vnd.openxmlformats-officedocument.presentationml.slide+xml"/>
  <Override PartName="/ppt/slides/slide79.xml" ContentType="application/vnd.openxmlformats-officedocument.presentationml.slide+xml"/>
  <Override PartName="/ppt/slides/slide95.xml" ContentType="application/vnd.openxmlformats-officedocument.presentationml.slide+xml"/>
  <Default Extension="jpeg" ContentType="image/jpeg"/>
  <Override PartName="/ppt/slides/slide3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slides/slide96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7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5.xml" ContentType="application/vnd.openxmlformats-officedocument.presentationml.slide+xml"/>
  <Override PartName="/ppt/embeddings/Microsoft_Equation9.bin" ContentType="application/vnd.openxmlformats-officedocument.oleObject"/>
  <Override PartName="/ppt/theme/themeOverride1.xml" ContentType="application/vnd.openxmlformats-officedocument.themeOverr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slides/slide111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08.xml" ContentType="application/vnd.openxmlformats-officedocument.presentationml.slide+xml"/>
  <Override PartName="/ppt/slides/slide29.xml" ContentType="application/vnd.openxmlformats-officedocument.presentationml.slide+xml"/>
  <Override PartName="/ppt/embeddings/oleObject4.bin" ContentType="application/vnd.openxmlformats-officedocument.oleObject"/>
  <Override PartName="/ppt/slides/slide22.xml" ContentType="application/vnd.openxmlformats-officedocument.presentationml.slide+xml"/>
  <Override PartName="/ppt/slides/slide85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slides/slide36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embeddings/oleObject16.bin" ContentType="application/vnd.openxmlformats-officedocument.oleObject"/>
  <Override PartName="/ppt/slides/slide90.xml" ContentType="application/vnd.openxmlformats-officedocument.presentationml.slide+xml"/>
  <Override PartName="/ppt/slides/slide21.xml" ContentType="application/vnd.openxmlformats-officedocument.presentationml.slide+xml"/>
  <Override PartName="/ppt/slides/slide107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Microsoft_Equation8.bin" ContentType="application/vnd.openxmlformats-officedocument.oleObject"/>
  <Override PartName="/ppt/embeddings/oleObject2.bin" ContentType="application/vnd.openxmlformats-officedocument.oleObject"/>
  <Override PartName="/ppt/charts/chart2.xml" ContentType="application/vnd.openxmlformats-officedocument.drawingml.chart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62.xml" ContentType="application/vnd.openxmlformats-officedocument.presentationml.slide+xml"/>
  <Override PartName="/ppt/slides/slide7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embeddings/Microsoft_Equation5.bin" ContentType="application/vnd.openxmlformats-officedocument.oleObject"/>
  <Override PartName="/ppt/slides/slide87.xml" ContentType="application/vnd.openxmlformats-officedocument.presentationml.slide+xml"/>
  <Override PartName="/ppt/notesSlides/notesSlide6.xml" ContentType="application/vnd.openxmlformats-officedocument.presentationml.notesSlide+xml"/>
  <Override PartName="/ppt/embeddings/oleObject3.bin" ContentType="application/vnd.openxmlformats-officedocument.oleObject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89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Override PartName="/ppt/slideLayouts/slideLayout14.xml" ContentType="application/vnd.openxmlformats-officedocument.presentationml.slideLayout+xml"/>
  <Override PartName="/ppt/embeddings/oleObject10.bin" ContentType="application/vnd.openxmlformats-officedocument.oleObject"/>
  <Override PartName="/ppt/presProps.xml" ContentType="application/vnd.openxmlformats-officedocument.presentationml.presProps+xml"/>
  <Override PartName="/ppt/embeddings/oleObject15.bin" ContentType="application/vnd.openxmlformats-officedocument.oleObject"/>
  <Override PartName="/ppt/theme/themeOverride2.xml" ContentType="application/vnd.openxmlformats-officedocument.themeOverride+xml"/>
  <Override PartName="/ppt/slides/slide27.xml" ContentType="application/vnd.openxmlformats-officedocument.presentationml.slide+xml"/>
  <Override PartName="/ppt/embeddings/oleObject9.bin" ContentType="application/vnd.openxmlformats-officedocument.oleObject"/>
  <Override PartName="/ppt/notesSlides/notesSlide10.xml" ContentType="application/vnd.openxmlformats-officedocument.presentationml.notesSlide+xml"/>
  <Override PartName="/ppt/embeddings/oleObject27.bin" ContentType="application/vnd.openxmlformats-officedocument.oleObject"/>
  <Override PartName="/ppt/slides/slide67.xml" ContentType="application/vnd.openxmlformats-officedocument.presentationml.slide+xml"/>
  <Override PartName="/ppt/slides/slide100.xml" ContentType="application/vnd.openxmlformats-officedocument.presentationml.slide+xml"/>
  <Override PartName="/ppt/slides/slide12.xml" ContentType="application/vnd.openxmlformats-officedocument.presentationml.slide+xml"/>
  <Override PartName="/ppt/slides/slide46.xml" ContentType="application/vnd.openxmlformats-officedocument.presentationml.slide+xml"/>
  <Default Extension="xls" ContentType="application/vnd.ms-excel"/>
  <Override PartName="/ppt/slides/slide84.xml" ContentType="application/vnd.openxmlformats-officedocument.presentationml.slide+xml"/>
  <Override PartName="/ppt/embeddings/oleObject18.bin" ContentType="application/vnd.openxmlformats-officedocument.oleObject"/>
  <Override PartName="/ppt/slides/slide69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embeddings/oleObject20.bin" ContentType="application/vnd.openxmlformats-officedocument.oleObject"/>
  <Override PartName="/ppt/embeddings/oleObject24.bin" ContentType="application/vnd.openxmlformats-officedocument.oleObject"/>
  <Override PartName="/ppt/slideLayouts/slideLayout5.xml" ContentType="application/vnd.openxmlformats-officedocument.presentationml.slideLayout+xml"/>
  <Override PartName="/ppt/slides/slide50.xml" ContentType="application/vnd.openxmlformats-officedocument.presentationml.slide+xml"/>
  <Override PartName="/ppt/slides/slide57.xml" ContentType="application/vnd.openxmlformats-officedocument.presentationml.slide+xml"/>
  <Override PartName="/ppt/notesSlides/notesSlide7.xml" ContentType="application/vnd.openxmlformats-officedocument.presentationml.notesSlide+xml"/>
  <Override PartName="/ppt/embeddings/oleObject26.bin" ContentType="application/vnd.openxmlformats-officedocument.oleObject"/>
  <Override PartName="/ppt/slides/slide63.xml" ContentType="application/vnd.openxmlformats-officedocument.presentationml.slide+xml"/>
  <Override PartName="/ppt/slides/slide82.xml" ContentType="application/vnd.openxmlformats-officedocument.presentationml.slide+xml"/>
  <Override PartName="/ppt/slides/slide34.xml" ContentType="application/vnd.openxmlformats-officedocument.presentationml.slide+xml"/>
  <Override PartName="/ppt/slides/slide106.xml" ContentType="application/vnd.openxmlformats-officedocument.presentationml.slide+xml"/>
  <Override PartName="/ppt/notesSlides/notesSlide12.xml" ContentType="application/vnd.openxmlformats-officedocument.presentationml.notesSlide+xml"/>
  <Override PartName="/ppt/embeddings/Microsoft_Equation7.bin" ContentType="application/vnd.openxmlformats-officedocument.oleObject"/>
  <Override PartName="/ppt/notesSlides/notesSlide5.xml" ContentType="application/vnd.openxmlformats-officedocument.presentationml.notesSlide+xml"/>
  <Override PartName="/ppt/embeddings/oleObject17.bin" ContentType="application/vnd.openxmlformats-officedocument.oleObject"/>
  <Override PartName="/ppt/slideLayouts/slideLayout1.xml" ContentType="application/vnd.openxmlformats-officedocument.presentationml.slideLayout+xml"/>
  <Override PartName="/ppt/slides/slide88.xml" ContentType="application/vnd.openxmlformats-officedocument.presentationml.slide+xml"/>
  <Override PartName="/ppt/theme/theme1.xml" ContentType="application/vnd.openxmlformats-officedocument.theme+xml"/>
  <Override PartName="/ppt/slides/slide99.xml" ContentType="application/vnd.openxmlformats-officedocument.presentationml.slide+xml"/>
  <Override PartName="/ppt/slides/slide109.xml" ContentType="application/vnd.openxmlformats-officedocument.presentationml.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s/slide64.xml" ContentType="application/vnd.openxmlformats-officedocument.presentationml.slide+xml"/>
  <Override PartName="/ppt/embeddings/oleObject14.bin" ContentType="application/vnd.openxmlformats-officedocument.oleObject"/>
  <Override PartName="/ppt/slides/slide110.xml" ContentType="application/vnd.openxmlformats-officedocument.presentationml.slide+xml"/>
  <Override PartName="/ppt/slides/slide4.xml" ContentType="application/vnd.openxmlformats-officedocument.presentationml.slide+xml"/>
  <Override PartName="/ppt/embeddings/oleObject21.bin" ContentType="application/vnd.openxmlformats-officedocument.oleObject"/>
  <Override PartName="/ppt/slides/slide72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102.xml" ContentType="application/vnd.openxmlformats-officedocument.presentationml.slide+xml"/>
  <Override PartName="/ppt/embeddings/oleObject30.bin" ContentType="application/vnd.openxmlformats-officedocument.oleObject"/>
  <Override PartName="/ppt/slides/slide60.xml" ContentType="application/vnd.openxmlformats-officedocument.presentationml.slide+xml"/>
  <Override PartName="/ppt/embeddings/oleObject8.bin" ContentType="application/vnd.openxmlformats-officedocument.oleObject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113"/>
  </p:notesMasterIdLst>
  <p:handoutMasterIdLst>
    <p:handoutMasterId r:id="rId114"/>
  </p:handoutMasterIdLst>
  <p:sldIdLst>
    <p:sldId id="256" r:id="rId2"/>
    <p:sldId id="382" r:id="rId3"/>
    <p:sldId id="383" r:id="rId4"/>
    <p:sldId id="384" r:id="rId5"/>
    <p:sldId id="385" r:id="rId6"/>
    <p:sldId id="386" r:id="rId7"/>
    <p:sldId id="387" r:id="rId8"/>
    <p:sldId id="388" r:id="rId9"/>
    <p:sldId id="389" r:id="rId10"/>
    <p:sldId id="390" r:id="rId11"/>
    <p:sldId id="399" r:id="rId12"/>
    <p:sldId id="400" r:id="rId13"/>
    <p:sldId id="401" r:id="rId14"/>
    <p:sldId id="402" r:id="rId15"/>
    <p:sldId id="403" r:id="rId16"/>
    <p:sldId id="404" r:id="rId17"/>
    <p:sldId id="405" r:id="rId18"/>
    <p:sldId id="406" r:id="rId19"/>
    <p:sldId id="506" r:id="rId20"/>
    <p:sldId id="460" r:id="rId21"/>
    <p:sldId id="461" r:id="rId22"/>
    <p:sldId id="462" r:id="rId23"/>
    <p:sldId id="478" r:id="rId24"/>
    <p:sldId id="479" r:id="rId25"/>
    <p:sldId id="480" r:id="rId26"/>
    <p:sldId id="481" r:id="rId27"/>
    <p:sldId id="482" r:id="rId28"/>
    <p:sldId id="483" r:id="rId29"/>
    <p:sldId id="484" r:id="rId30"/>
    <p:sldId id="485" r:id="rId31"/>
    <p:sldId id="486" r:id="rId32"/>
    <p:sldId id="487" r:id="rId33"/>
    <p:sldId id="488" r:id="rId34"/>
    <p:sldId id="489" r:id="rId35"/>
    <p:sldId id="490" r:id="rId36"/>
    <p:sldId id="508" r:id="rId37"/>
    <p:sldId id="509" r:id="rId38"/>
    <p:sldId id="510" r:id="rId39"/>
    <p:sldId id="511" r:id="rId40"/>
    <p:sldId id="512" r:id="rId41"/>
    <p:sldId id="513" r:id="rId42"/>
    <p:sldId id="514" r:id="rId43"/>
    <p:sldId id="515" r:id="rId44"/>
    <p:sldId id="516" r:id="rId45"/>
    <p:sldId id="517" r:id="rId46"/>
    <p:sldId id="518" r:id="rId47"/>
    <p:sldId id="534" r:id="rId48"/>
    <p:sldId id="507" r:id="rId49"/>
    <p:sldId id="491" r:id="rId50"/>
    <p:sldId id="492" r:id="rId51"/>
    <p:sldId id="493" r:id="rId52"/>
    <p:sldId id="494" r:id="rId53"/>
    <p:sldId id="495" r:id="rId54"/>
    <p:sldId id="496" r:id="rId55"/>
    <p:sldId id="497" r:id="rId56"/>
    <p:sldId id="498" r:id="rId57"/>
    <p:sldId id="499" r:id="rId58"/>
    <p:sldId id="500" r:id="rId59"/>
    <p:sldId id="501" r:id="rId60"/>
    <p:sldId id="502" r:id="rId61"/>
    <p:sldId id="503" r:id="rId62"/>
    <p:sldId id="504" r:id="rId63"/>
    <p:sldId id="535" r:id="rId64"/>
    <p:sldId id="536" r:id="rId65"/>
    <p:sldId id="537" r:id="rId66"/>
    <p:sldId id="538" r:id="rId67"/>
    <p:sldId id="552" r:id="rId68"/>
    <p:sldId id="553" r:id="rId69"/>
    <p:sldId id="554" r:id="rId70"/>
    <p:sldId id="555" r:id="rId71"/>
    <p:sldId id="556" r:id="rId72"/>
    <p:sldId id="557" r:id="rId73"/>
    <p:sldId id="558" r:id="rId74"/>
    <p:sldId id="559" r:id="rId75"/>
    <p:sldId id="560" r:id="rId76"/>
    <p:sldId id="561" r:id="rId77"/>
    <p:sldId id="562" r:id="rId78"/>
    <p:sldId id="563" r:id="rId79"/>
    <p:sldId id="564" r:id="rId80"/>
    <p:sldId id="565" r:id="rId81"/>
    <p:sldId id="566" r:id="rId82"/>
    <p:sldId id="567" r:id="rId83"/>
    <p:sldId id="568" r:id="rId84"/>
    <p:sldId id="569" r:id="rId85"/>
    <p:sldId id="570" r:id="rId86"/>
    <p:sldId id="539" r:id="rId87"/>
    <p:sldId id="542" r:id="rId88"/>
    <p:sldId id="543" r:id="rId89"/>
    <p:sldId id="545" r:id="rId90"/>
    <p:sldId id="541" r:id="rId91"/>
    <p:sldId id="551" r:id="rId92"/>
    <p:sldId id="549" r:id="rId93"/>
    <p:sldId id="547" r:id="rId94"/>
    <p:sldId id="550" r:id="rId95"/>
    <p:sldId id="546" r:id="rId96"/>
    <p:sldId id="519" r:id="rId97"/>
    <p:sldId id="520" r:id="rId98"/>
    <p:sldId id="521" r:id="rId99"/>
    <p:sldId id="522" r:id="rId100"/>
    <p:sldId id="523" r:id="rId101"/>
    <p:sldId id="524" r:id="rId102"/>
    <p:sldId id="525" r:id="rId103"/>
    <p:sldId id="526" r:id="rId104"/>
    <p:sldId id="527" r:id="rId105"/>
    <p:sldId id="528" r:id="rId106"/>
    <p:sldId id="529" r:id="rId107"/>
    <p:sldId id="530" r:id="rId108"/>
    <p:sldId id="531" r:id="rId109"/>
    <p:sldId id="532" r:id="rId110"/>
    <p:sldId id="533" r:id="rId111"/>
    <p:sldId id="505" r:id="rId112"/>
  </p:sldIdLst>
  <p:sldSz cx="9144000" cy="6858000" type="letter"/>
  <p:notesSz cx="9601200" cy="7315200"/>
  <p:custDataLst>
    <p:tags r:id="rId11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003399"/>
    <a:srgbClr val="336699"/>
    <a:srgbClr val="008080"/>
    <a:srgbClr val="009999"/>
    <a:srgbClr val="FFCCCC"/>
    <a:srgbClr val="00FFFF"/>
    <a:srgbClr val="B2B2B2"/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7632" autoAdjust="0"/>
  </p:normalViewPr>
  <p:slideViewPr>
    <p:cSldViewPr snapToObjects="1">
      <p:cViewPr varScale="1">
        <p:scale>
          <a:sx n="90" d="100"/>
          <a:sy n="90" d="100"/>
        </p:scale>
        <p:origin x="-768" y="-96"/>
      </p:cViewPr>
      <p:guideLst>
        <p:guide orient="horz" pos="2304"/>
        <p:guide pos="26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736"/>
    </p:cViewPr>
  </p:sorterViewPr>
  <p:notesViewPr>
    <p:cSldViewPr snapToObjects="1">
      <p:cViewPr varScale="1">
        <p:scale>
          <a:sx n="54" d="100"/>
          <a:sy n="54" d="100"/>
        </p:scale>
        <p:origin x="-1500" y="-96"/>
      </p:cViewPr>
      <p:guideLst>
        <p:guide orient="horz" pos="2304"/>
        <p:guide pos="302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70" Type="http://schemas.openxmlformats.org/officeDocument/2006/relationships/slide" Target="slides/slide69.xml"/><Relationship Id="rId94" Type="http://schemas.openxmlformats.org/officeDocument/2006/relationships/slide" Target="slides/slide93.xml"/><Relationship Id="rId7" Type="http://schemas.openxmlformats.org/officeDocument/2006/relationships/slide" Target="slides/slide6.xml"/><Relationship Id="rId74" Type="http://schemas.openxmlformats.org/officeDocument/2006/relationships/slide" Target="slides/slide73.xml"/><Relationship Id="rId102" Type="http://schemas.openxmlformats.org/officeDocument/2006/relationships/slide" Target="slides/slide101.xml"/><Relationship Id="rId25" Type="http://schemas.openxmlformats.org/officeDocument/2006/relationships/slide" Target="slides/slide24.xml"/><Relationship Id="rId106" Type="http://schemas.openxmlformats.org/officeDocument/2006/relationships/slide" Target="slides/slide105.xml"/><Relationship Id="rId116" Type="http://schemas.openxmlformats.org/officeDocument/2006/relationships/tags" Target="tags/tag1.xml"/><Relationship Id="rId119" Type="http://schemas.openxmlformats.org/officeDocument/2006/relationships/theme" Target="theme/theme1.xml"/><Relationship Id="rId96" Type="http://schemas.openxmlformats.org/officeDocument/2006/relationships/slide" Target="slides/slide95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18" Type="http://schemas.openxmlformats.org/officeDocument/2006/relationships/viewProps" Target="viewProps.xml"/><Relationship Id="rId17" Type="http://schemas.openxmlformats.org/officeDocument/2006/relationships/slide" Target="slides/slide16.xml"/><Relationship Id="rId107" Type="http://schemas.openxmlformats.org/officeDocument/2006/relationships/slide" Target="slides/slide106.xml"/><Relationship Id="rId71" Type="http://schemas.openxmlformats.org/officeDocument/2006/relationships/slide" Target="slides/slide70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89" Type="http://schemas.openxmlformats.org/officeDocument/2006/relationships/slide" Target="slides/slide88.xml"/><Relationship Id="rId114" Type="http://schemas.openxmlformats.org/officeDocument/2006/relationships/handoutMaster" Target="handoutMasters/handoutMaster1.xml"/><Relationship Id="rId88" Type="http://schemas.openxmlformats.org/officeDocument/2006/relationships/slide" Target="slides/slide87.xml"/><Relationship Id="rId82" Type="http://schemas.openxmlformats.org/officeDocument/2006/relationships/slide" Target="slides/slide81.xml"/><Relationship Id="rId69" Type="http://schemas.openxmlformats.org/officeDocument/2006/relationships/slide" Target="slides/slide6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72" Type="http://schemas.openxmlformats.org/officeDocument/2006/relationships/slide" Target="slides/slide71.xml"/><Relationship Id="rId35" Type="http://schemas.openxmlformats.org/officeDocument/2006/relationships/slide" Target="slides/slide34.xml"/><Relationship Id="rId75" Type="http://schemas.openxmlformats.org/officeDocument/2006/relationships/slide" Target="slides/slide74.xml"/><Relationship Id="rId80" Type="http://schemas.openxmlformats.org/officeDocument/2006/relationships/slide" Target="slides/slide79.xml"/><Relationship Id="rId31" Type="http://schemas.openxmlformats.org/officeDocument/2006/relationships/slide" Target="slides/slide30.xml"/><Relationship Id="rId62" Type="http://schemas.openxmlformats.org/officeDocument/2006/relationships/slide" Target="slides/slide61.xml"/><Relationship Id="rId79" Type="http://schemas.openxmlformats.org/officeDocument/2006/relationships/slide" Target="slides/slide78.xml"/><Relationship Id="rId97" Type="http://schemas.openxmlformats.org/officeDocument/2006/relationships/slide" Target="slides/slide96.xml"/><Relationship Id="rId111" Type="http://schemas.openxmlformats.org/officeDocument/2006/relationships/slide" Target="slides/slide110.xml"/><Relationship Id="rId98" Type="http://schemas.openxmlformats.org/officeDocument/2006/relationships/slide" Target="slides/slide97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32" Type="http://schemas.openxmlformats.org/officeDocument/2006/relationships/slide" Target="slides/slide31.xml"/><Relationship Id="rId13" Type="http://schemas.openxmlformats.org/officeDocument/2006/relationships/slide" Target="slides/slide12.xml"/><Relationship Id="rId52" Type="http://schemas.openxmlformats.org/officeDocument/2006/relationships/slide" Target="slides/slide51.xml"/><Relationship Id="rId54" Type="http://schemas.openxmlformats.org/officeDocument/2006/relationships/slide" Target="slides/slide53.xml"/><Relationship Id="rId101" Type="http://schemas.openxmlformats.org/officeDocument/2006/relationships/slide" Target="slides/slide100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84" Type="http://schemas.openxmlformats.org/officeDocument/2006/relationships/slide" Target="slides/slide83.xml"/><Relationship Id="rId30" Type="http://schemas.openxmlformats.org/officeDocument/2006/relationships/slide" Target="slides/slide29.xml"/><Relationship Id="rId29" Type="http://schemas.openxmlformats.org/officeDocument/2006/relationships/slide" Target="slides/slide28.xml"/><Relationship Id="rId83" Type="http://schemas.openxmlformats.org/officeDocument/2006/relationships/slide" Target="slides/slide8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22" Type="http://schemas.openxmlformats.org/officeDocument/2006/relationships/slide" Target="slides/slide21.xml"/><Relationship Id="rId95" Type="http://schemas.openxmlformats.org/officeDocument/2006/relationships/slide" Target="slides/slide94.xml"/><Relationship Id="rId39" Type="http://schemas.openxmlformats.org/officeDocument/2006/relationships/slide" Target="slides/slide38.xml"/><Relationship Id="rId43" Type="http://schemas.openxmlformats.org/officeDocument/2006/relationships/slide" Target="slides/slide42.xml"/><Relationship Id="rId104" Type="http://schemas.openxmlformats.org/officeDocument/2006/relationships/slide" Target="slides/slide103.xml"/><Relationship Id="rId90" Type="http://schemas.openxmlformats.org/officeDocument/2006/relationships/slide" Target="slides/slide89.xml"/><Relationship Id="rId77" Type="http://schemas.openxmlformats.org/officeDocument/2006/relationships/slide" Target="slides/slide76.xml"/><Relationship Id="rId63" Type="http://schemas.openxmlformats.org/officeDocument/2006/relationships/slide" Target="slides/slide62.xml"/><Relationship Id="rId85" Type="http://schemas.openxmlformats.org/officeDocument/2006/relationships/slide" Target="slides/slide84.xml"/><Relationship Id="rId105" Type="http://schemas.openxmlformats.org/officeDocument/2006/relationships/slide" Target="slides/slide104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99" Type="http://schemas.openxmlformats.org/officeDocument/2006/relationships/slide" Target="slides/slide98.xml"/><Relationship Id="rId14" Type="http://schemas.openxmlformats.org/officeDocument/2006/relationships/slide" Target="slides/slide13.xml"/><Relationship Id="rId103" Type="http://schemas.openxmlformats.org/officeDocument/2006/relationships/slide" Target="slides/slide102.xml"/><Relationship Id="rId92" Type="http://schemas.openxmlformats.org/officeDocument/2006/relationships/slide" Target="slides/slide91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87" Type="http://schemas.openxmlformats.org/officeDocument/2006/relationships/slide" Target="slides/slide86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17" Type="http://schemas.openxmlformats.org/officeDocument/2006/relationships/presProps" Target="presProps.xml"/><Relationship Id="rId112" Type="http://schemas.openxmlformats.org/officeDocument/2006/relationships/slide" Target="slides/slide111.xml"/><Relationship Id="rId19" Type="http://schemas.openxmlformats.org/officeDocument/2006/relationships/slide" Target="slides/slide18.xml"/><Relationship Id="rId120" Type="http://schemas.openxmlformats.org/officeDocument/2006/relationships/tableStyles" Target="tableStyles.xml"/><Relationship Id="rId57" Type="http://schemas.openxmlformats.org/officeDocument/2006/relationships/slide" Target="slides/slide56.xml"/><Relationship Id="rId109" Type="http://schemas.openxmlformats.org/officeDocument/2006/relationships/slide" Target="slides/slide108.xml"/><Relationship Id="rId46" Type="http://schemas.openxmlformats.org/officeDocument/2006/relationships/slide" Target="slides/slide45.xml"/><Relationship Id="rId86" Type="http://schemas.openxmlformats.org/officeDocument/2006/relationships/slide" Target="slides/slide85.xml"/><Relationship Id="rId59" Type="http://schemas.openxmlformats.org/officeDocument/2006/relationships/slide" Target="slides/slide58.xml"/><Relationship Id="rId51" Type="http://schemas.openxmlformats.org/officeDocument/2006/relationships/slide" Target="slides/slide50.xml"/><Relationship Id="rId66" Type="http://schemas.openxmlformats.org/officeDocument/2006/relationships/slide" Target="slides/slide65.xml"/><Relationship Id="rId55" Type="http://schemas.openxmlformats.org/officeDocument/2006/relationships/slide" Target="slides/slide54.xml"/><Relationship Id="rId34" Type="http://schemas.openxmlformats.org/officeDocument/2006/relationships/slide" Target="slides/slide33.xml"/><Relationship Id="rId81" Type="http://schemas.openxmlformats.org/officeDocument/2006/relationships/slide" Target="slides/slide80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76" Type="http://schemas.openxmlformats.org/officeDocument/2006/relationships/slide" Target="slides/slide75.xml"/><Relationship Id="rId8" Type="http://schemas.openxmlformats.org/officeDocument/2006/relationships/slide" Target="slides/slide7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37" Type="http://schemas.openxmlformats.org/officeDocument/2006/relationships/slide" Target="slides/slide36.xml"/><Relationship Id="rId110" Type="http://schemas.openxmlformats.org/officeDocument/2006/relationships/slide" Target="slides/slide109.xml"/><Relationship Id="rId113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" Type="http://schemas.openxmlformats.org/officeDocument/2006/relationships/slide" Target="slides/slide2.xml"/><Relationship Id="rId26" Type="http://schemas.openxmlformats.org/officeDocument/2006/relationships/slide" Target="slides/slide25.xml"/><Relationship Id="rId100" Type="http://schemas.openxmlformats.org/officeDocument/2006/relationships/slide" Target="slides/slide9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115" Type="http://schemas.openxmlformats.org/officeDocument/2006/relationships/printerSettings" Target="printerSettings/printerSettings1.bin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91" Type="http://schemas.openxmlformats.org/officeDocument/2006/relationships/slide" Target="slides/slide90.xml"/><Relationship Id="rId93" Type="http://schemas.openxmlformats.org/officeDocument/2006/relationships/slide" Target="slides/slide92.xml"/><Relationship Id="rId78" Type="http://schemas.openxmlformats.org/officeDocument/2006/relationships/slide" Target="slides/slide77.xml"/><Relationship Id="rId15" Type="http://schemas.openxmlformats.org/officeDocument/2006/relationships/slide" Target="slides/slide14.xml"/><Relationship Id="rId21" Type="http://schemas.openxmlformats.org/officeDocument/2006/relationships/slide" Target="slides/slide2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5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320x240 resolution images</a:t>
            </a:r>
            <a:endParaRPr lang="en-US" dirty="0"/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S/W Classifier</c:v>
                </c:pt>
              </c:strCache>
            </c:strRef>
          </c:tx>
          <c:dLbls>
            <c:showVal val="1"/>
          </c:dLbls>
          <c:cat>
            <c:strRef>
              <c:f>Sheet1!$A$2:$A$4</c:f>
              <c:strCache>
                <c:ptCount val="3"/>
                <c:pt idx="0">
                  <c:v>1 face</c:v>
                </c:pt>
                <c:pt idx="1">
                  <c:v>6 faces</c:v>
                </c:pt>
                <c:pt idx="2">
                  <c:v>11 faces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0.79</c:v>
                </c:pt>
                <c:pt idx="1">
                  <c:v>0.710000000000001</c:v>
                </c:pt>
                <c:pt idx="2">
                  <c:v>0.650000000000001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H/W Single Classifier</c:v>
                </c:pt>
              </c:strCache>
            </c:strRef>
          </c:tx>
          <c:dLbls>
            <c:showVal val="1"/>
          </c:dLbls>
          <c:cat>
            <c:strRef>
              <c:f>Sheet1!$A$2:$A$4</c:f>
              <c:strCache>
                <c:ptCount val="3"/>
                <c:pt idx="0">
                  <c:v>1 face</c:v>
                </c:pt>
                <c:pt idx="1">
                  <c:v>6 faces</c:v>
                </c:pt>
                <c:pt idx="2">
                  <c:v>11 faces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17.5</c:v>
                </c:pt>
                <c:pt idx="1">
                  <c:v>15.39</c:v>
                </c:pt>
                <c:pt idx="2">
                  <c:v>12.55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H/W Triple Classifier</c:v>
                </c:pt>
              </c:strCache>
            </c:strRef>
          </c:tx>
          <c:dLbls>
            <c:showVal val="1"/>
          </c:dLbls>
          <c:cat>
            <c:strRef>
              <c:f>Sheet1!$A$2:$A$4</c:f>
              <c:strCache>
                <c:ptCount val="3"/>
                <c:pt idx="0">
                  <c:v>1 face</c:v>
                </c:pt>
                <c:pt idx="1">
                  <c:v>6 faces</c:v>
                </c:pt>
                <c:pt idx="2">
                  <c:v>11 faces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28.8</c:v>
                </c:pt>
                <c:pt idx="1">
                  <c:v>26.75</c:v>
                </c:pt>
                <c:pt idx="2">
                  <c:v>23.97</c:v>
                </c:pt>
              </c:numCache>
            </c:numRef>
          </c:val>
        </c:ser>
        <c:dLbls>
          <c:showVal val="1"/>
        </c:dLbls>
        <c:overlap val="-25"/>
        <c:axId val="686315640"/>
        <c:axId val="686313768"/>
      </c:barChart>
      <c:catAx>
        <c:axId val="686315640"/>
        <c:scaling>
          <c:orientation val="minMax"/>
        </c:scaling>
        <c:axPos val="b"/>
        <c:majorTickMark val="none"/>
        <c:tickLblPos val="nextTo"/>
        <c:crossAx val="686313768"/>
        <c:crosses val="autoZero"/>
        <c:auto val="1"/>
        <c:lblAlgn val="ctr"/>
        <c:lblOffset val="100"/>
      </c:catAx>
      <c:valAx>
        <c:axId val="686313768"/>
        <c:scaling>
          <c:orientation val="minMax"/>
        </c:scaling>
        <c:delete val="1"/>
        <c:axPos val="l"/>
        <c:numFmt formatCode="General" sourceLinked="1"/>
        <c:tickLblPos val="nextTo"/>
        <c:crossAx val="686315640"/>
        <c:crosses val="autoZero"/>
        <c:crossBetween val="between"/>
      </c:valAx>
    </c:plotArea>
    <c:legend>
      <c:legendPos val="t"/>
    </c:legend>
    <c:plotVisOnly val="1"/>
  </c:chart>
  <c:txPr>
    <a:bodyPr/>
    <a:lstStyle/>
    <a:p>
      <a:pPr>
        <a:defRPr sz="1200"/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5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640x480 resolution images</a:t>
            </a:r>
            <a:endParaRPr lang="en-US" dirty="0"/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S/W Classifier</c:v>
                </c:pt>
              </c:strCache>
            </c:strRef>
          </c:tx>
          <c:dLbls>
            <c:showVal val="1"/>
          </c:dLbls>
          <c:cat>
            <c:strRef>
              <c:f>Sheet1!$A$2:$A$4</c:f>
              <c:strCache>
                <c:ptCount val="3"/>
                <c:pt idx="0">
                  <c:v>1 face</c:v>
                </c:pt>
                <c:pt idx="1">
                  <c:v>6 faces</c:v>
                </c:pt>
                <c:pt idx="2">
                  <c:v>11 faces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0.46</c:v>
                </c:pt>
                <c:pt idx="1">
                  <c:v>0.34</c:v>
                </c:pt>
                <c:pt idx="2">
                  <c:v>0.31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H/W Single Classifier</c:v>
                </c:pt>
              </c:strCache>
            </c:strRef>
          </c:tx>
          <c:dLbls>
            <c:showVal val="1"/>
          </c:dLbls>
          <c:cat>
            <c:strRef>
              <c:f>Sheet1!$A$2:$A$4</c:f>
              <c:strCache>
                <c:ptCount val="3"/>
                <c:pt idx="0">
                  <c:v>1 face</c:v>
                </c:pt>
                <c:pt idx="1">
                  <c:v>6 faces</c:v>
                </c:pt>
                <c:pt idx="2">
                  <c:v>11 faces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5.28</c:v>
                </c:pt>
                <c:pt idx="1">
                  <c:v>3.93</c:v>
                </c:pt>
                <c:pt idx="2">
                  <c:v>3.84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H/W Triple Classifier</c:v>
                </c:pt>
              </c:strCache>
            </c:strRef>
          </c:tx>
          <c:dLbls>
            <c:showVal val="1"/>
          </c:dLbls>
          <c:cat>
            <c:strRef>
              <c:f>Sheet1!$A$2:$A$4</c:f>
              <c:strCache>
                <c:ptCount val="3"/>
                <c:pt idx="0">
                  <c:v>1 face</c:v>
                </c:pt>
                <c:pt idx="1">
                  <c:v>6 faces</c:v>
                </c:pt>
                <c:pt idx="2">
                  <c:v>11 faces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7.51</c:v>
                </c:pt>
                <c:pt idx="1">
                  <c:v>6.81</c:v>
                </c:pt>
                <c:pt idx="2">
                  <c:v>6.55</c:v>
                </c:pt>
              </c:numCache>
            </c:numRef>
          </c:val>
        </c:ser>
        <c:dLbls>
          <c:showVal val="1"/>
        </c:dLbls>
        <c:overlap val="-25"/>
        <c:axId val="620298600"/>
        <c:axId val="486320200"/>
      </c:barChart>
      <c:catAx>
        <c:axId val="620298600"/>
        <c:scaling>
          <c:orientation val="minMax"/>
        </c:scaling>
        <c:axPos val="b"/>
        <c:numFmt formatCode="General" sourceLinked="1"/>
        <c:majorTickMark val="none"/>
        <c:tickLblPos val="nextTo"/>
        <c:crossAx val="486320200"/>
        <c:crosses val="autoZero"/>
        <c:auto val="1"/>
        <c:lblAlgn val="ctr"/>
        <c:lblOffset val="100"/>
      </c:catAx>
      <c:valAx>
        <c:axId val="486320200"/>
        <c:scaling>
          <c:orientation val="minMax"/>
        </c:scaling>
        <c:delete val="1"/>
        <c:axPos val="l"/>
        <c:numFmt formatCode="General" sourceLinked="1"/>
        <c:tickLblPos val="nextTo"/>
        <c:crossAx val="620298600"/>
        <c:crosses val="autoZero"/>
        <c:crossBetween val="between"/>
      </c:valAx>
    </c:plotArea>
    <c:legend>
      <c:legendPos val="t"/>
    </c:legend>
    <c:plotVisOnly val="1"/>
  </c:chart>
  <c:txPr>
    <a:bodyPr/>
    <a:lstStyle/>
    <a:p>
      <a:pPr>
        <a:defRPr sz="1200"/>
      </a:pPr>
      <a:endParaRPr lang="en-US"/>
    </a:p>
  </c:txPr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4" Type="http://schemas.openxmlformats.org/officeDocument/2006/relationships/image" Target="../media/image51.emf"/><Relationship Id="rId1" Type="http://schemas.openxmlformats.org/officeDocument/2006/relationships/image" Target="../media/image48.emf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drawings/_rels/vmlDrawing11.vml.rels><?xml version="1.0" encoding="UTF-8" standalone="yes"?>
<Relationships xmlns="http://schemas.openxmlformats.org/package/2006/relationships"><Relationship Id="rId4" Type="http://schemas.openxmlformats.org/officeDocument/2006/relationships/image" Target="../media/image51.emf"/><Relationship Id="rId1" Type="http://schemas.openxmlformats.org/officeDocument/2006/relationships/image" Target="../media/image52.emf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3" Type="http://schemas.openxmlformats.org/officeDocument/2006/relationships/image" Target="../media/image51.emf"/><Relationship Id="rId1" Type="http://schemas.openxmlformats.org/officeDocument/2006/relationships/image" Target="../media/image4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image" Target="../media/image113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wmf"/><Relationship Id="rId3" Type="http://schemas.openxmlformats.org/officeDocument/2006/relationships/image" Target="../media/image119.wmf"/><Relationship Id="rId1" Type="http://schemas.openxmlformats.org/officeDocument/2006/relationships/image" Target="../media/image117.wmf"/></Relationships>
</file>

<file path=ppt/drawings/_rels/vmlDrawing16.vml.rels><?xml version="1.0" encoding="UTF-8" standalone="yes"?>
<Relationships xmlns="http://schemas.openxmlformats.org/package/2006/relationships"><Relationship Id="rId4" Type="http://schemas.openxmlformats.org/officeDocument/2006/relationships/image" Target="../media/image123.wmf"/><Relationship Id="rId1" Type="http://schemas.openxmlformats.org/officeDocument/2006/relationships/image" Target="../media/image120.wmf"/><Relationship Id="rId2" Type="http://schemas.openxmlformats.org/officeDocument/2006/relationships/image" Target="../media/image121.wmf"/><Relationship Id="rId3" Type="http://schemas.openxmlformats.org/officeDocument/2006/relationships/image" Target="../media/image12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ict"/><Relationship Id="rId3" Type="http://schemas.openxmlformats.org/officeDocument/2006/relationships/image" Target="../media/image35.png"/><Relationship Id="rId1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6" Type="http://schemas.openxmlformats.org/officeDocument/2006/relationships/image" Target="../media/image41.wmf"/><Relationship Id="rId4" Type="http://schemas.openxmlformats.org/officeDocument/2006/relationships/image" Target="../media/image39.wmf"/><Relationship Id="rId1" Type="http://schemas.openxmlformats.org/officeDocument/2006/relationships/image" Target="../media/image36.emf"/><Relationship Id="rId2" Type="http://schemas.openxmlformats.org/officeDocument/2006/relationships/image" Target="../media/image37.wmf"/><Relationship Id="rId3" Type="http://schemas.openxmlformats.org/officeDocument/2006/relationships/image" Target="../media/image38.wmf"/><Relationship Id="rId5" Type="http://schemas.openxmlformats.org/officeDocument/2006/relationships/image" Target="../media/image4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335" tIns="47668" rIns="95335" bIns="47668" numCol="1" anchor="t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Times New Roman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335" tIns="47668" rIns="95335" bIns="47668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latin typeface="Times New Roman" pitchFamily="-65" charset="0"/>
              </a:defRPr>
            </a:lvl1pPr>
          </a:lstStyle>
          <a:p>
            <a:pPr>
              <a:defRPr/>
            </a:pPr>
            <a:fld id="{FF16E298-8718-D54D-A455-2B9E917F797D}" type="datetime1">
              <a:rPr lang="en-US"/>
              <a:pPr>
                <a:defRPr/>
              </a:pPr>
              <a:t>4/20/09</a:t>
            </a:fld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488"/>
            <a:ext cx="4160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335" tIns="47668" rIns="95335" bIns="47668" numCol="1" anchor="b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Times New Roman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48488"/>
            <a:ext cx="416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335" tIns="47668" rIns="95335" bIns="47668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latin typeface="Times New Roman" pitchFamily="-65" charset="0"/>
              </a:defRPr>
            </a:lvl1pPr>
          </a:lstStyle>
          <a:p>
            <a:pPr>
              <a:defRPr/>
            </a:pPr>
            <a:fld id="{8AFDA8BE-9F59-F749-835F-296EBE7F2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335" tIns="47668" rIns="95335" bIns="47668" numCol="1" anchor="t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Times New Roman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2973388" y="549275"/>
            <a:ext cx="3656012" cy="2741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3450"/>
            <a:ext cx="704215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335" tIns="47668" rIns="95335" bIns="476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335" tIns="47668" rIns="95335" bIns="47668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latin typeface="Times New Roman" pitchFamily="-65" charset="0"/>
              </a:defRPr>
            </a:lvl1pPr>
          </a:lstStyle>
          <a:p>
            <a:pPr>
              <a:defRPr/>
            </a:pPr>
            <a:fld id="{EEC3073E-DAB8-8248-B4F9-94E1B70232CA}" type="datetime1">
              <a:rPr lang="en-US"/>
              <a:pPr>
                <a:defRPr/>
              </a:pPr>
              <a:t>4/20/09</a:t>
            </a:fld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488"/>
            <a:ext cx="4160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335" tIns="47668" rIns="95335" bIns="47668" numCol="1" anchor="b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Times New Roman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48488"/>
            <a:ext cx="416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335" tIns="47668" rIns="95335" bIns="47668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latin typeface="Times New Roman" pitchFamily="-65" charset="0"/>
              </a:defRPr>
            </a:lvl1pPr>
          </a:lstStyle>
          <a:p>
            <a:pPr>
              <a:defRPr/>
            </a:pPr>
            <a:fld id="{FF47D0A0-13C0-DB40-B768-5FBA6F392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5B67520-27EE-D341-9802-A17C6553D704}" type="datetime1">
              <a:rPr lang="en-US">
                <a:latin typeface="Times New Roman" charset="0"/>
              </a:rPr>
              <a:pPr/>
              <a:t>4/20/09</a:t>
            </a:fld>
            <a:endParaRPr lang="en-US">
              <a:latin typeface="Times New Roman" charset="0"/>
            </a:endParaRPr>
          </a:p>
        </p:txBody>
      </p:sp>
      <p:sp>
        <p:nvSpPr>
          <p:cNvPr id="1843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F5C223-E7E8-BA4D-861E-339C4367B585}" type="slidenum">
              <a:rPr lang="en-US">
                <a:latin typeface="Times New Roman" charset="0"/>
              </a:rPr>
              <a:pPr/>
              <a:t>1</a:t>
            </a:fld>
            <a:endParaRPr lang="en-US">
              <a:latin typeface="Times New Roman" charset="0"/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does this mean?  What</a:t>
            </a:r>
            <a:r>
              <a:rPr lang="en-US" baseline="0" dirty="0" smtClean="0"/>
              <a:t> are typical values for </a:t>
            </a:r>
            <a:r>
              <a:rPr lang="en-US" baseline="0" dirty="0" err="1" smtClean="0"/>
              <a:t>k</a:t>
            </a:r>
            <a:r>
              <a:rPr lang="en-US" baseline="0" dirty="0" smtClean="0"/>
              <a:t>? 0.004 – 0.016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FE35D-A8EF-984F-9D06-CF415EE073F4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Threshold 400-10,000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FE35D-A8EF-984F-9D06-CF415EE073F4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E7D226-DA04-4023-B1A6-8DDAE1EAF818}" type="slidenum">
              <a:rPr lang="en-US" altLang="ko-KR"/>
              <a:pPr/>
              <a:t>108</a:t>
            </a:fld>
            <a:endParaRPr lang="en-US" altLang="ko-KR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640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</a:t>
            </a:r>
            <a:r>
              <a:rPr lang="en-US" baseline="0" dirty="0" smtClean="0"/>
              <a:t> 480 image (VGA) = 307,200 pixels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EC3073E-DAB8-8248-B4F9-94E1B70232CA}" type="datetime1">
              <a:rPr lang="en-US" smtClean="0"/>
              <a:pPr>
                <a:defRPr/>
              </a:pPr>
              <a:t>4/20/09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F47D0A0-13C0-DB40-B768-5FBA6F392E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8 19-bit counters.  Each covers a</a:t>
            </a:r>
            <a:r>
              <a:rPr lang="en-US" baseline="0" dirty="0" smtClean="0"/>
              <a:t> range of 32 values [0-31][32-63],…</a:t>
            </a:r>
          </a:p>
          <a:p>
            <a:r>
              <a:rPr lang="en-US" baseline="0" dirty="0" smtClean="0"/>
              <a:t>Comparator I – compares values of last two bins (brightest) from successive frames and then multiplies them by some factor less than 1</a:t>
            </a:r>
          </a:p>
          <a:p>
            <a:r>
              <a:rPr lang="en-US" baseline="0" dirty="0" smtClean="0"/>
              <a:t>Comparator II – compares values of the first two bins (darkest) from successive frames and then multiplies them by some factor greater than 1</a:t>
            </a:r>
          </a:p>
          <a:p>
            <a:r>
              <a:rPr lang="en-US" baseline="0" dirty="0" smtClean="0"/>
              <a:t>Analyzer – Difference between the two largest and two smallest bins and figures out </a:t>
            </a:r>
            <a:r>
              <a:rPr lang="en-US" baseline="0" dirty="0" err="1" smtClean="0"/>
              <a:t>mutliplication</a:t>
            </a:r>
            <a:r>
              <a:rPr lang="en-US" baseline="0" dirty="0" smtClean="0"/>
              <a:t> factor</a:t>
            </a:r>
          </a:p>
          <a:p>
            <a:r>
              <a:rPr lang="en-US" baseline="0" dirty="0" smtClean="0"/>
              <a:t>Two histogram LUT – one for gain control (on initial image) and one after the auto gain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EC3073E-DAB8-8248-B4F9-94E1B70232CA}" type="datetime1">
              <a:rPr lang="en-US" smtClean="0"/>
              <a:pPr>
                <a:defRPr/>
              </a:pPr>
              <a:t>4/20/09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F47D0A0-13C0-DB40-B768-5FBA6F392ED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15 add, 15 subtracts from each</a:t>
            </a:r>
            <a:r>
              <a:rPr lang="en-US" baseline="0" dirty="0" smtClean="0"/>
              <a:t> histogram needed every time (column coming in, column coming out)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EC3073E-DAB8-8248-B4F9-94E1B70232CA}" type="datetime1">
              <a:rPr lang="en-US" smtClean="0"/>
              <a:pPr>
                <a:defRPr/>
              </a:pPr>
              <a:t>4/20/09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F47D0A0-13C0-DB40-B768-5FBA6F392E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Bhattacharyya similarity</a:t>
            </a:r>
            <a:r>
              <a:rPr lang="en-US" baseline="0" dirty="0" smtClean="0"/>
              <a:t> = </a:t>
            </a:r>
            <a:r>
              <a:rPr lang="en-US" baseline="0" dirty="0" err="1" smtClean="0"/>
              <a:t>sqrt((model</a:t>
            </a:r>
            <a:r>
              <a:rPr lang="en-US" baseline="0" dirty="0" smtClean="0"/>
              <a:t> bin)^2 – (reference bin)^2).  Done over all histograms for each value (bin).  If small, then it is similar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EC3073E-DAB8-8248-B4F9-94E1B70232CA}" type="datetime1">
              <a:rPr lang="en-US" smtClean="0"/>
              <a:pPr>
                <a:defRPr/>
              </a:pPr>
              <a:t>4/20/09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F47D0A0-13C0-DB40-B768-5FBA6F392E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position</a:t>
            </a:r>
            <a:r>
              <a:rPr lang="en-US" baseline="0" dirty="0" smtClean="0"/>
              <a:t> counter </a:t>
            </a:r>
            <a:r>
              <a:rPr lang="en-US" baseline="0" dirty="0" err="1" smtClean="0"/>
              <a:t>discribes</a:t>
            </a:r>
            <a:r>
              <a:rPr lang="en-US" baseline="0" dirty="0" smtClean="0"/>
              <a:t> the “interesting” regions, the ones that are similar to reference</a:t>
            </a:r>
          </a:p>
          <a:p>
            <a:r>
              <a:rPr lang="en-US" baseline="0" dirty="0" smtClean="0"/>
              <a:t>Trajectory </a:t>
            </a:r>
            <a:r>
              <a:rPr lang="en-US" baseline="0" dirty="0" err="1" smtClean="0"/>
              <a:t>Presentor</a:t>
            </a:r>
            <a:r>
              <a:rPr lang="en-US" baseline="0" dirty="0" smtClean="0"/>
              <a:t> = just puts out a square to the monitor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EC3073E-DAB8-8248-B4F9-94E1B70232CA}" type="datetime1">
              <a:rPr lang="en-US" smtClean="0"/>
              <a:pPr>
                <a:defRPr/>
              </a:pPr>
              <a:t>4/20/09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F47D0A0-13C0-DB40-B768-5FBA6F392E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object = 3</a:t>
            </a:r>
          </a:p>
          <a:p>
            <a:r>
              <a:rPr lang="en-US" dirty="0" smtClean="0"/>
              <a:t>Active Visual tracking</a:t>
            </a:r>
            <a:r>
              <a:rPr lang="en-US" baseline="0" dirty="0" smtClean="0"/>
              <a:t> = PTZ camera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EC3073E-DAB8-8248-B4F9-94E1B70232CA}" type="datetime1">
              <a:rPr lang="en-US" smtClean="0"/>
              <a:pPr>
                <a:defRPr/>
              </a:pPr>
              <a:t>4/20/09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F47D0A0-13C0-DB40-B768-5FBA6F392E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 axis</a:t>
            </a:r>
            <a:r>
              <a:rPr lang="en-US" baseline="0" dirty="0" smtClean="0"/>
              <a:t> motor controllers on the sides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EC3073E-DAB8-8248-B4F9-94E1B70232CA}" type="datetime1">
              <a:rPr lang="en-US" smtClean="0"/>
              <a:pPr>
                <a:defRPr/>
              </a:pPr>
              <a:t>4/20/09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F47D0A0-13C0-DB40-B768-5FBA6F392ED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BLOB = Binary Large Object</a:t>
            </a:r>
          </a:p>
          <a:p>
            <a:r>
              <a:rPr lang="en-US" dirty="0" smtClean="0"/>
              <a:t>converts to white/black</a:t>
            </a:r>
            <a:r>
              <a:rPr lang="en-US" baseline="0" dirty="0" smtClean="0"/>
              <a:t> (0/1) – background is 0, object is 1</a:t>
            </a:r>
          </a:p>
          <a:p>
            <a:r>
              <a:rPr lang="en-US" baseline="0" dirty="0" smtClean="0"/>
              <a:t>opening – erosion, then dilation</a:t>
            </a:r>
          </a:p>
          <a:p>
            <a:r>
              <a:rPr lang="en-US" baseline="0" dirty="0" smtClean="0"/>
              <a:t>closing – dilation, then erosion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EC3073E-DAB8-8248-B4F9-94E1B70232CA}" type="datetime1">
              <a:rPr lang="en-US" smtClean="0"/>
              <a:pPr>
                <a:defRPr/>
              </a:pPr>
              <a:t>4/20/09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F47D0A0-13C0-DB40-B768-5FBA6F392ED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gray">
          <a:xfrm>
            <a:off x="0" y="3390900"/>
            <a:ext cx="9144000" cy="76200"/>
          </a:xfrm>
          <a:prstGeom prst="rect">
            <a:avLst/>
          </a:prstGeom>
          <a:gradFill rotWithShape="1">
            <a:gsLst>
              <a:gs pos="0">
                <a:srgbClr val="FFCC00">
                  <a:alpha val="80000"/>
                </a:srgbClr>
              </a:gs>
              <a:gs pos="50000">
                <a:srgbClr val="00007F"/>
              </a:gs>
              <a:gs pos="100000">
                <a:srgbClr val="FFCC00">
                  <a:alpha val="80000"/>
                </a:srgbClr>
              </a:gs>
            </a:gsLst>
            <a:lin ang="0" scaled="1"/>
          </a:gradFill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zh-CN" altLang="en-US" sz="2400">
              <a:latin typeface="Tahoma" pitchFamily="-65" charset="0"/>
            </a:endParaRPr>
          </a:p>
        </p:txBody>
      </p:sp>
      <p:pic>
        <p:nvPicPr>
          <p:cNvPr id="5" name="Picture 2" descr="C:\Users\Ryan Kastner\Desktop\images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30718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8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919288"/>
          </a:xfrm>
        </p:spPr>
        <p:txBody>
          <a:bodyPr anchor="ctr" anchorCtr="1"/>
          <a:lstStyle>
            <a:lvl1pPr>
              <a:defRPr/>
            </a:lvl1pPr>
          </a:lstStyle>
          <a:p>
            <a:r>
              <a:rPr lang="en-US" altLang="zh-CN"/>
              <a:t>UC Santa Barbara</a:t>
            </a:r>
          </a:p>
        </p:txBody>
      </p:sp>
      <p:sp>
        <p:nvSpPr>
          <p:cNvPr id="508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752600"/>
          </a:xfrm>
        </p:spPr>
        <p:txBody>
          <a:bodyPr anchor="ctr" anchorCtr="1"/>
          <a:lstStyle>
            <a:lvl1pPr marL="0" indent="0" algn="ctr">
              <a:buFont typeface="Wingdings" pitchFamily="-65" charset="2"/>
              <a:buNone/>
              <a:defRPr sz="1900" b="1" baseline="0">
                <a:solidFill>
                  <a:srgbClr val="00007F"/>
                </a:solidFill>
                <a:latin typeface="Lucida Sans Unicode" pitchFamily="-65" charset="-52"/>
              </a:defRPr>
            </a:lvl1pPr>
          </a:lstStyle>
          <a:p>
            <a:r>
              <a:rPr lang="en-US" altLang="zh-CN" smtClean="0"/>
              <a:t>Click to edit Master subtitle style</a:t>
            </a:r>
            <a:endParaRPr lang="en-US" altLang="zh-CN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 wrap="square" anchor="b"/>
          <a:lstStyle>
            <a:lvl1pPr algn="l">
              <a:defRPr sz="1400">
                <a:solidFill>
                  <a:schemeClr val="bg2"/>
                </a:solidFill>
                <a:latin typeface="Tahoma" pitchFamily="-65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 lIns="91440"/>
          <a:lstStyle>
            <a:lvl1pPr algn="ctr">
              <a:defRPr sz="1400">
                <a:solidFill>
                  <a:schemeClr val="bg2"/>
                </a:solidFill>
                <a:latin typeface="Tahoma" pitchFamily="-65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bg2"/>
                </a:solidFill>
                <a:latin typeface="Tahoma" pitchFamily="-65" charset="0"/>
              </a:defRPr>
            </a:lvl1pPr>
          </a:lstStyle>
          <a:p>
            <a:pPr>
              <a:defRPr/>
            </a:pPr>
            <a:fld id="{F7311429-4344-C04D-AE7A-548889C7339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64BB2-13D1-AF4F-B63B-DDA7203B423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38113"/>
            <a:ext cx="2171700" cy="60563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8113"/>
            <a:ext cx="6362700" cy="60563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D5AEE-0A1F-A445-9C28-B8F77807498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8113"/>
            <a:ext cx="8686800" cy="700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8686800" cy="24495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3744913"/>
            <a:ext cx="8686800" cy="2449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FD65F-1646-3A4A-A4AB-2F0399C2CCF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8113"/>
            <a:ext cx="8686800" cy="700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67200" cy="5051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143000"/>
            <a:ext cx="4267200" cy="5051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82058-E523-D945-95B9-6F57E156EB5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066800"/>
            <a:ext cx="8458200" cy="5181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52400" y="6400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페이지 </a:t>
            </a:r>
            <a:fld id="{9B0A55CE-32D7-40B3-B658-36327BD253E2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FC815-9222-574C-BFFC-DE63CEA6558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8D3AB-970C-E740-9EEA-E22AE0F38D3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67200" cy="5051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267200" cy="5051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F7046-F24B-114D-B22F-56B6FC120F6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05FDC-A667-2347-9889-D494C885559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DB3BA-2FB2-0B4C-8131-6A39E244F1F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F30E0-4883-474E-9467-A802CC51A59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BF696-9839-BF4B-8691-8FF079C0FBA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BF418-0FD1-3F4F-ADB4-A7D9D2DF273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ChangeArrowheads="1"/>
          </p:cNvSpPr>
          <p:nvPr/>
        </p:nvSpPr>
        <p:spPr bwMode="gray">
          <a:xfrm>
            <a:off x="0" y="914400"/>
            <a:ext cx="9144000" cy="76200"/>
          </a:xfrm>
          <a:prstGeom prst="rect">
            <a:avLst/>
          </a:prstGeom>
          <a:gradFill rotWithShape="1">
            <a:gsLst>
              <a:gs pos="0">
                <a:srgbClr val="FFCC00">
                  <a:alpha val="80000"/>
                </a:srgbClr>
              </a:gs>
              <a:gs pos="50000">
                <a:srgbClr val="00007F"/>
              </a:gs>
              <a:gs pos="100000">
                <a:srgbClr val="FFCC00">
                  <a:alpha val="80000"/>
                </a:srgbClr>
              </a:gs>
            </a:gsLst>
            <a:lin ang="0" scaled="1"/>
          </a:gradFill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zh-CN" altLang="en-US" sz="2400">
              <a:latin typeface="Tahoma" pitchFamily="-65" charset="0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38113"/>
            <a:ext cx="868680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686800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507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13625" y="6613525"/>
            <a:ext cx="879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eaLnBrk="1" hangingPunct="1">
              <a:defRPr sz="1000"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07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9750" y="6334125"/>
            <a:ext cx="6259513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07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3425" y="6334125"/>
            <a:ext cx="1905000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178292C4-BE7E-EA43-AC16-636CD6FB4B1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507912" name="Rectangle 8"/>
          <p:cNvSpPr>
            <a:spLocks noChangeArrowheads="1"/>
          </p:cNvSpPr>
          <p:nvPr/>
        </p:nvSpPr>
        <p:spPr bwMode="gray">
          <a:xfrm>
            <a:off x="0" y="6580188"/>
            <a:ext cx="9144000" cy="36512"/>
          </a:xfrm>
          <a:prstGeom prst="rect">
            <a:avLst/>
          </a:prstGeom>
          <a:gradFill rotWithShape="1">
            <a:gsLst>
              <a:gs pos="0">
                <a:srgbClr val="FFCC00">
                  <a:alpha val="80000"/>
                </a:srgbClr>
              </a:gs>
              <a:gs pos="50000">
                <a:srgbClr val="00007F"/>
              </a:gs>
              <a:gs pos="100000">
                <a:srgbClr val="FFCC00">
                  <a:alpha val="80000"/>
                </a:srgbClr>
              </a:gs>
            </a:gsLst>
            <a:lin ang="0" scaled="1"/>
          </a:gradFill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zh-CN" altLang="en-US" sz="2400">
              <a:latin typeface="Tahoma" pitchFamily="-65" charset="0"/>
            </a:endParaRPr>
          </a:p>
        </p:txBody>
      </p:sp>
      <p:pic>
        <p:nvPicPr>
          <p:cNvPr id="1037" name="Picture 15" descr="C:\Users\Ryan Kastner\Desktop\ucsdlogoh.tif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0" y="6629400"/>
            <a:ext cx="13906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7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7F"/>
          </a:solidFill>
          <a:latin typeface="Lucida Sans Unicode" pitchFamily="-65" charset="-52"/>
          <a:ea typeface="宋体" pitchFamily="-65" charset="-122"/>
          <a:cs typeface="宋体" pitchFamily="-65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7F"/>
          </a:solidFill>
          <a:latin typeface="Lucida Sans Unicode" pitchFamily="-65" charset="-52"/>
          <a:ea typeface="宋体" pitchFamily="-65" charset="-122"/>
          <a:cs typeface="宋体" pitchFamily="-65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7F"/>
          </a:solidFill>
          <a:latin typeface="Lucida Sans Unicode" pitchFamily="-65" charset="-52"/>
          <a:ea typeface="宋体" pitchFamily="-65" charset="-122"/>
          <a:cs typeface="宋体" pitchFamily="-65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7F"/>
          </a:solidFill>
          <a:latin typeface="Lucida Sans Unicode" pitchFamily="-65" charset="-52"/>
          <a:ea typeface="宋体" pitchFamily="-65" charset="-122"/>
          <a:cs typeface="宋体" pitchFamily="-65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007F"/>
          </a:solidFill>
          <a:latin typeface="Lucida Sans Unicode" pitchFamily="-65" charset="-52"/>
          <a:ea typeface="宋体" pitchFamily="-65" charset="-122"/>
          <a:cs typeface="宋体" pitchFamily="-65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007F"/>
          </a:solidFill>
          <a:latin typeface="Lucida Sans Unicode" pitchFamily="-65" charset="-52"/>
          <a:ea typeface="宋体" pitchFamily="-65" charset="-122"/>
          <a:cs typeface="宋体" pitchFamily="-65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007F"/>
          </a:solidFill>
          <a:latin typeface="Lucida Sans Unicode" pitchFamily="-65" charset="-52"/>
          <a:ea typeface="宋体" pitchFamily="-65" charset="-122"/>
          <a:cs typeface="宋体" pitchFamily="-65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007F"/>
          </a:solidFill>
          <a:latin typeface="Lucida Sans Unicode" pitchFamily="-65" charset="-52"/>
          <a:ea typeface="宋体" pitchFamily="-65" charset="-122"/>
          <a:cs typeface="宋体" pitchFamily="-65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7F"/>
        </a:buClr>
        <a:buSzPct val="75000"/>
        <a:buFont typeface="Wingdings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7F"/>
        </a:buClr>
        <a:buSzPct val="75000"/>
        <a:buFont typeface="Wingdings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charset="2"/>
        <a:buChar char="v"/>
        <a:defRPr sz="2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7F"/>
        </a:buClr>
        <a:buSzPct val="75000"/>
        <a:buFont typeface="Wingdings" charset="2"/>
        <a:buChar char="v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7F"/>
        </a:buClr>
        <a:buSzPct val="75000"/>
        <a:buFont typeface="Wingdings" pitchFamily="-65" charset="2"/>
        <a:buChar char="v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7F"/>
        </a:buClr>
        <a:buSzPct val="75000"/>
        <a:buFont typeface="Wingdings" pitchFamily="-65" charset="2"/>
        <a:buChar char="v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7F"/>
        </a:buClr>
        <a:buSzPct val="75000"/>
        <a:buFont typeface="Wingdings" pitchFamily="-65" charset="2"/>
        <a:buChar char="v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7F"/>
        </a:buClr>
        <a:buSzPct val="75000"/>
        <a:buFont typeface="Wingdings" pitchFamily="-65" charset="2"/>
        <a:buChar char="v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w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3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54.png"/><Relationship Id="rId1" Type="http://schemas.openxmlformats.org/officeDocument/2006/relationships/video" Target="file://localhost/Users/ryankastner/Documents/classes/cse237d/slides/MultipleObjectsTracking_01.wmv" TargetMode="Externa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5" Type="http://schemas.openxmlformats.org/officeDocument/2006/relationships/oleObject" Target="../embeddings/Microsoft_Excel_97_-_2004_Worksheet1.xls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55.png"/><Relationship Id="rId1" Type="http://schemas.openxmlformats.org/officeDocument/2006/relationships/video" Target="file://localhost/Users/ryankastner/Documents/classes/cse237d/slides/ActiveVisualTracking_03.wmv" TargetMode="Externa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xcel_97_-_2004_Worksheet2.xls"/><Relationship Id="rId1" Type="http://schemas.openxmlformats.org/officeDocument/2006/relationships/vmlDrawing" Target="../drawings/vmlDrawing3.v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xcel_97_-_2004_Worksheet3.xls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5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xcel_97_-_2004_Worksheet4.xls"/><Relationship Id="rId5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11.bin"/><Relationship Id="rId4" Type="http://schemas.openxmlformats.org/officeDocument/2006/relationships/oleObject" Target="../embeddings/Microsoft_Equation7.bin"/><Relationship Id="rId5" Type="http://schemas.openxmlformats.org/officeDocument/2006/relationships/oleObject" Target="../embeddings/Microsoft_Equation8.bin"/><Relationship Id="rId7" Type="http://schemas.openxmlformats.org/officeDocument/2006/relationships/oleObject" Target="../embeddings/Microsoft_Equation10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xcel_97_-_2004_Worksheet6.xls"/><Relationship Id="rId6" Type="http://schemas.openxmlformats.org/officeDocument/2006/relationships/oleObject" Target="../embeddings/Microsoft_Equation9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3" Type="http://schemas.openxmlformats.org/officeDocument/2006/relationships/oleObject" Target="../embeddings/oleObject3.bin"/><Relationship Id="rId1" Type="http://schemas.openxmlformats.org/officeDocument/2006/relationships/vmlDrawing" Target="../drawings/vmlDrawing7.v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xcel_97_-_2004_Worksheet12.xls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xcel_97_-_2004_Worksheet14.xls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xcel_97_-_2004_Worksheet13.xls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4" Type="http://schemas.openxmlformats.org/officeDocument/2006/relationships/image" Target="../media/image5.wmf"/><Relationship Id="rId10" Type="http://schemas.openxmlformats.org/officeDocument/2006/relationships/image" Target="../media/image11.jpeg"/><Relationship Id="rId5" Type="http://schemas.openxmlformats.org/officeDocument/2006/relationships/image" Target="../media/image6.wmf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9" Type="http://schemas.openxmlformats.org/officeDocument/2006/relationships/image" Target="../media/image10.wmf"/><Relationship Id="rId3" Type="http://schemas.openxmlformats.org/officeDocument/2006/relationships/image" Target="../media/image4.wmf"/><Relationship Id="rId6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png"/><Relationship Id="rId1" Type="http://schemas.openxmlformats.org/officeDocument/2006/relationships/video" Target="file://localhost/Users/ryankastner/Documents/classes/cse237d/slides/experiment_raw.mpg" TargetMode="External"/><Relationship Id="rId2" Type="http://schemas.openxmlformats.org/officeDocument/2006/relationships/video" Target="file://localhost/Users/ryankastner/Documents/classes/cse237d/slides/experiment_he.mpg" TargetMode="External"/><Relationship Id="rId3" Type="http://schemas.openxmlformats.org/officeDocument/2006/relationships/slideLayout" Target="../slideLayouts/slideLayout2.xml"/><Relationship Id="rId5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7.bin"/><Relationship Id="rId4" Type="http://schemas.openxmlformats.org/officeDocument/2006/relationships/oleObject" Target="../embeddings/oleObject5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.bin"/><Relationship Id="rId5" Type="http://schemas.openxmlformats.org/officeDocument/2006/relationships/oleObject" Target="../embeddings/oleObject6.bin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8.bin"/><Relationship Id="rId5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6" Type="http://schemas.openxmlformats.org/officeDocument/2006/relationships/oleObject" Target="../embeddings/oleObject10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9" Type="http://schemas.openxmlformats.org/officeDocument/2006/relationships/oleObject" Target="../embeddings/oleObject17.bin"/><Relationship Id="rId3" Type="http://schemas.openxmlformats.org/officeDocument/2006/relationships/notesSlide" Target="../notesSlides/notesSlide5.xml"/><Relationship Id="rId6" Type="http://schemas.openxmlformats.org/officeDocument/2006/relationships/oleObject" Target="../embeddings/oleObject14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5.png"/><Relationship Id="rId1" Type="http://schemas.openxmlformats.org/officeDocument/2006/relationships/video" Target="file://localhost/Users/ryankastner/Documents/classes/cse237d/slides/MultipleColorFeaturesTracking_03.wmv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6.png"/><Relationship Id="rId1" Type="http://schemas.openxmlformats.org/officeDocument/2006/relationships/video" Target="file://localhost/Users/ryankastner/Documents/classes/cse237d/slides/ActiveColorFeatureTracking_04.wmv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png"/><Relationship Id="rId1" Type="http://schemas.openxmlformats.org/officeDocument/2006/relationships/video" Target="file://localhost/Users/ryankastner/Documents/classes/cse237d/slides/MotionVisionIntegrated.wmv" TargetMode="Externa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5" Type="http://schemas.openxmlformats.org/officeDocument/2006/relationships/image" Target="../media/image14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62.png"/><Relationship Id="rId5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4" Type="http://schemas.openxmlformats.org/officeDocument/2006/relationships/image" Target="../media/image9.wmf"/><Relationship Id="rId10" Type="http://schemas.openxmlformats.org/officeDocument/2006/relationships/image" Target="../media/image73.png"/><Relationship Id="rId5" Type="http://schemas.openxmlformats.org/officeDocument/2006/relationships/image" Target="../media/image10.wmf"/><Relationship Id="rId7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9" Type="http://schemas.openxmlformats.org/officeDocument/2006/relationships/image" Target="../media/image72.jpeg"/><Relationship Id="rId3" Type="http://schemas.openxmlformats.org/officeDocument/2006/relationships/image" Target="../media/image70.jpeg"/><Relationship Id="rId6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image" Target="../media/image78.jpe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Relationship Id="rId3" Type="http://schemas.openxmlformats.org/officeDocument/2006/relationships/image" Target="../media/image75.jpeg"/><Relationship Id="rId5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3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3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3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5" Type="http://schemas.openxmlformats.org/officeDocument/2006/relationships/image" Target="../media/image80.jpeg"/></Relationships>
</file>

<file path=ppt/slides/_rels/slide58.xml.rels><?xml version="1.0" encoding="UTF-8" standalone="yes"?>
<Relationships xmlns="http://schemas.openxmlformats.org/package/2006/relationships"><Relationship Id="rId14" Type="http://schemas.openxmlformats.org/officeDocument/2006/relationships/image" Target="../media/image97.png"/><Relationship Id="rId4" Type="http://schemas.openxmlformats.org/officeDocument/2006/relationships/image" Target="../media/image87.png"/><Relationship Id="rId7" Type="http://schemas.openxmlformats.org/officeDocument/2006/relationships/image" Target="../media/image90.png"/><Relationship Id="rId11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0" Type="http://schemas.openxmlformats.org/officeDocument/2006/relationships/image" Target="../media/image93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2" Type="http://schemas.openxmlformats.org/officeDocument/2006/relationships/image" Target="../media/image95.png"/><Relationship Id="rId2" Type="http://schemas.openxmlformats.org/officeDocument/2006/relationships/image" Target="../media/image83.png"/><Relationship Id="rId9" Type="http://schemas.openxmlformats.org/officeDocument/2006/relationships/image" Target="../media/image92.png"/><Relationship Id="rId3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7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99.png"/><Relationship Id="rId6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7.png"/><Relationship Id="rId5" Type="http://schemas.openxmlformats.org/officeDocument/2006/relationships/oleObject" Target="../embeddings/oleObject18.bin"/><Relationship Id="rId7" Type="http://schemas.openxmlformats.org/officeDocument/2006/relationships/chart" Target="../charts/chart2.xml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6.png"/><Relationship Id="rId6" Type="http://schemas.openxmlformats.org/officeDocument/2006/relationships/chart" Target="../charts/char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8.png"/><Relationship Id="rId1" Type="http://schemas.openxmlformats.org/officeDocument/2006/relationships/video" Target="file://localhost/Users/ryankastner/Documents/classes/cse237d/slides/Face_Detection_System.wmv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3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3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20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9.bin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22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1.bin"/><Relationship Id="rId5" Type="http://schemas.openxmlformats.org/officeDocument/2006/relationships/oleObject" Target="../embeddings/oleObject23.bin"/></Relationships>
</file>

<file path=ppt/slides/_rels/slide74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27.bin"/><Relationship Id="rId4" Type="http://schemas.openxmlformats.org/officeDocument/2006/relationships/oleObject" Target="../embeddings/oleObject25.bin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4.bin"/><Relationship Id="rId5" Type="http://schemas.openxmlformats.org/officeDocument/2006/relationships/oleObject" Target="../embeddings/oleObject26.bin"/></Relationships>
</file>

<file path=ppt/slides/_rels/slide7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28.bin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29.bin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7.png"/><Relationship Id="rId4" Type="http://schemas.openxmlformats.org/officeDocument/2006/relationships/image" Target="../media/image17.png"/><Relationship Id="rId7" Type="http://schemas.openxmlformats.org/officeDocument/2006/relationships/image" Target="../media/image20.png"/><Relationship Id="rId11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0" Type="http://schemas.openxmlformats.org/officeDocument/2006/relationships/image" Target="../media/image23.png"/><Relationship Id="rId5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9" Type="http://schemas.openxmlformats.org/officeDocument/2006/relationships/image" Target="../media/image22.png"/><Relationship Id="rId3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0.bin"/><Relationship Id="rId1" Type="http://schemas.openxmlformats.org/officeDocument/2006/relationships/vmlDrawing" Target="../drawings/vmlDrawing19.vml"/></Relationships>
</file>

<file path=ppt/slides/_rels/slide8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Relationship Id="rId3" Type="http://schemas.openxmlformats.org/officeDocument/2006/relationships/image" Target="../media/image133.jpeg"/><Relationship Id="rId5" Type="http://schemas.openxmlformats.org/officeDocument/2006/relationships/image" Target="../media/image135.jpeg"/></Relationships>
</file>

<file path=ppt/slides/_rels/slide8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Relationship Id="rId3" Type="http://schemas.openxmlformats.org/officeDocument/2006/relationships/image" Target="../media/image136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1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9.wmf"/><Relationship Id="rId3" Type="http://schemas.openxmlformats.org/officeDocument/2006/relationships/image" Target="../media/image140.wmf"/><Relationship Id="rId5" Type="http://schemas.openxmlformats.org/officeDocument/2006/relationships/image" Target="../media/image142.w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3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6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4.wmf"/><Relationship Id="rId3" Type="http://schemas.openxmlformats.org/officeDocument/2006/relationships/image" Target="../media/image145.w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3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3" Type="http://schemas.openxmlformats.org/officeDocument/2006/relationships/image" Target="../media/image149.w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250950"/>
            <a:ext cx="7086600" cy="1430338"/>
          </a:xfrm>
        </p:spPr>
        <p:txBody>
          <a:bodyPr/>
          <a:lstStyle/>
          <a:p>
            <a:pPr eaLnBrk="1" hangingPunct="1"/>
            <a:r>
              <a:rPr lang="en-US" sz="3200" dirty="0" smtClean="0"/>
              <a:t>Image </a:t>
            </a:r>
            <a:r>
              <a:rPr lang="en-US" sz="3200" dirty="0" smtClean="0"/>
              <a:t>Processing</a:t>
            </a:r>
            <a:endParaRPr lang="en-US" sz="32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886200"/>
            <a:ext cx="7086600" cy="175260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dirty="0" smtClean="0">
                <a:latin typeface="Lucida Sans Unicode" charset="-52"/>
              </a:rPr>
              <a:t>CSE 237D: Spring 2009</a:t>
            </a:r>
          </a:p>
          <a:p>
            <a:pPr eaLnBrk="1" hangingPunct="1">
              <a:buFont typeface="Wingdings" charset="2"/>
              <a:buNone/>
            </a:pPr>
            <a:r>
              <a:rPr lang="en-US" dirty="0" smtClean="0">
                <a:latin typeface="Lucida Sans Unicode" charset="-52"/>
              </a:rPr>
              <a:t>Topic #2</a:t>
            </a:r>
          </a:p>
          <a:p>
            <a:pPr eaLnBrk="1" hangingPunct="1">
              <a:buFont typeface="Wingdings" charset="2"/>
              <a:buNone/>
            </a:pPr>
            <a:r>
              <a:rPr lang="en-US" dirty="0" smtClean="0">
                <a:latin typeface="Lucida Sans Unicode" charset="-52"/>
              </a:rPr>
              <a:t>Prof. Ryan Kastner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Histogram Equalization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ko-KR" sz="2800" dirty="0" smtClean="0"/>
              <a:t>Important Factors for Vision</a:t>
            </a:r>
          </a:p>
          <a:p>
            <a:pPr lvl="1"/>
            <a:r>
              <a:rPr lang="en-US" altLang="ko-KR" dirty="0" smtClean="0"/>
              <a:t>Quality algorithms</a:t>
            </a:r>
          </a:p>
          <a:p>
            <a:pPr lvl="1"/>
            <a:r>
              <a:rPr lang="en-US" altLang="ko-KR" dirty="0" smtClean="0"/>
              <a:t>High quality image data</a:t>
            </a:r>
          </a:p>
          <a:p>
            <a:pPr lvl="1"/>
            <a:r>
              <a:rPr lang="en-US" altLang="ko-KR" dirty="0" smtClean="0"/>
              <a:t>High performance processing</a:t>
            </a:r>
          </a:p>
          <a:p>
            <a:r>
              <a:rPr lang="en-US" altLang="ko-KR" sz="2800" dirty="0" smtClean="0"/>
              <a:t>Vision System Using Image Sequences</a:t>
            </a:r>
          </a:p>
          <a:p>
            <a:pPr lvl="1"/>
            <a:r>
              <a:rPr lang="en-US" altLang="ko-KR" dirty="0" smtClean="0"/>
              <a:t>Camera sensors – sensitive to lighting conditions</a:t>
            </a:r>
          </a:p>
          <a:p>
            <a:r>
              <a:rPr lang="en-US" altLang="ko-KR" sz="2800" dirty="0" smtClean="0"/>
              <a:t>Histogram Equalization with AGC</a:t>
            </a:r>
          </a:p>
          <a:p>
            <a:pPr lvl="1"/>
            <a:r>
              <a:rPr lang="en-US" altLang="ko-KR" dirty="0" smtClean="0"/>
              <a:t>Flat density distribution of image</a:t>
            </a:r>
          </a:p>
          <a:p>
            <a:pPr lvl="1"/>
            <a:r>
              <a:rPr lang="en-US" altLang="ko-KR" dirty="0" smtClean="0"/>
              <a:t>Effective and simple</a:t>
            </a:r>
          </a:p>
          <a:p>
            <a:pPr lvl="1"/>
            <a:r>
              <a:rPr lang="en-US" altLang="ko-KR" dirty="0" smtClean="0"/>
              <a:t>Eliminate darkness and/or brightness</a:t>
            </a:r>
            <a:endParaRPr lang="en-US" altLang="ko-K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 smtClean="0"/>
              <a:t>Object Tracking Using Particle Filter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85860"/>
            <a:ext cx="4900618" cy="4786346"/>
          </a:xfrm>
        </p:spPr>
        <p:txBody>
          <a:bodyPr>
            <a:normAutofit lnSpcReduction="10000"/>
          </a:bodyPr>
          <a:lstStyle/>
          <a:p>
            <a:r>
              <a:rPr lang="en-US" altLang="ko-KR" sz="1800" dirty="0" smtClean="0"/>
              <a:t>Initialization</a:t>
            </a:r>
          </a:p>
          <a:p>
            <a:pPr lvl="1"/>
            <a:r>
              <a:rPr lang="en-US" altLang="ko-KR" sz="1600" dirty="0" smtClean="0"/>
              <a:t>Draw a set particles uniformly</a:t>
            </a:r>
          </a:p>
          <a:p>
            <a:r>
              <a:rPr lang="en-US" altLang="ko-KR" sz="1800" dirty="0" smtClean="0"/>
              <a:t> Sampling</a:t>
            </a:r>
          </a:p>
          <a:p>
            <a:pPr lvl="1"/>
            <a:r>
              <a:rPr lang="en-US" altLang="ko-KR" sz="1600" dirty="0" smtClean="0"/>
              <a:t>Sample the positions of the particle from the proposal distribution</a:t>
            </a:r>
          </a:p>
          <a:p>
            <a:pPr lvl="1"/>
            <a:r>
              <a:rPr lang="en-US" altLang="ko-KR" sz="1600" dirty="0" smtClean="0"/>
              <a:t>Find the feature of the moving object</a:t>
            </a:r>
            <a:br>
              <a:rPr lang="en-US" altLang="ko-KR" sz="1600" dirty="0" smtClean="0"/>
            </a:br>
            <a:r>
              <a:rPr lang="en-US" altLang="ko-KR" sz="1600" dirty="0" smtClean="0"/>
              <a:t>(Inter-Frame Difference)</a:t>
            </a:r>
          </a:p>
          <a:p>
            <a:pPr lvl="1"/>
            <a:r>
              <a:rPr lang="en-US" altLang="ko-KR" sz="1600" dirty="0" smtClean="0"/>
              <a:t>Update the weight of the particles</a:t>
            </a:r>
          </a:p>
          <a:p>
            <a:pPr lvl="1"/>
            <a:r>
              <a:rPr lang="en-US" altLang="ko-KR" sz="1600" dirty="0" smtClean="0"/>
              <a:t>Normalize the weight of the particles</a:t>
            </a:r>
          </a:p>
          <a:p>
            <a:r>
              <a:rPr lang="en-US" altLang="ko-KR" sz="1800" dirty="0" smtClean="0"/>
              <a:t> Output</a:t>
            </a:r>
          </a:p>
          <a:p>
            <a:pPr lvl="1"/>
            <a:r>
              <a:rPr lang="en-US" altLang="ko-KR" sz="1600" dirty="0" smtClean="0"/>
              <a:t>Output the mean position of the particles that can be used to approximate the posterior distribution</a:t>
            </a:r>
          </a:p>
          <a:p>
            <a:r>
              <a:rPr lang="en-US" altLang="ko-KR" sz="1800" dirty="0" smtClean="0"/>
              <a:t> </a:t>
            </a:r>
            <a:r>
              <a:rPr lang="en-US" altLang="ko-KR" sz="1800" dirty="0" err="1" smtClean="0"/>
              <a:t>Resampling</a:t>
            </a:r>
            <a:endParaRPr lang="en-US" altLang="ko-KR" sz="1800" dirty="0" smtClean="0"/>
          </a:p>
          <a:p>
            <a:pPr lvl="1"/>
            <a:r>
              <a:rPr lang="en-US" altLang="ko-KR" sz="1600" dirty="0" smtClean="0"/>
              <a:t>Resample the particles with probability to obtain independent and identically distributed random particles</a:t>
            </a:r>
          </a:p>
        </p:txBody>
      </p:sp>
      <p:sp>
        <p:nvSpPr>
          <p:cNvPr id="100" name="평행 사변형 5"/>
          <p:cNvSpPr/>
          <p:nvPr/>
        </p:nvSpPr>
        <p:spPr bwMode="auto">
          <a:xfrm>
            <a:off x="6378864" y="1285860"/>
            <a:ext cx="928694" cy="428628"/>
          </a:xfrm>
          <a:prstGeom prst="parallelogram">
            <a:avLst>
              <a:gd name="adj" fmla="val 49889"/>
            </a:avLst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Initialize Particles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01" name="직사각형 6"/>
          <p:cNvSpPr/>
          <p:nvPr/>
        </p:nvSpPr>
        <p:spPr bwMode="auto">
          <a:xfrm>
            <a:off x="5807360" y="2000240"/>
            <a:ext cx="2071702" cy="928694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02" name="직사각형 7"/>
          <p:cNvSpPr/>
          <p:nvPr/>
        </p:nvSpPr>
        <p:spPr bwMode="auto">
          <a:xfrm>
            <a:off x="5950236" y="2346948"/>
            <a:ext cx="309570" cy="27337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1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03" name="직사각형 8"/>
          <p:cNvSpPr/>
          <p:nvPr/>
        </p:nvSpPr>
        <p:spPr bwMode="auto">
          <a:xfrm>
            <a:off x="6442363" y="2346948"/>
            <a:ext cx="309570" cy="27337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2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04" name="직사각형 9"/>
          <p:cNvSpPr/>
          <p:nvPr/>
        </p:nvSpPr>
        <p:spPr bwMode="auto">
          <a:xfrm>
            <a:off x="6934490" y="2346948"/>
            <a:ext cx="309570" cy="27337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N-1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05" name="직사각형 10"/>
          <p:cNvSpPr/>
          <p:nvPr/>
        </p:nvSpPr>
        <p:spPr bwMode="auto">
          <a:xfrm>
            <a:off x="7426616" y="2346948"/>
            <a:ext cx="309570" cy="27337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N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06" name="다이아몬드 11"/>
          <p:cNvSpPr/>
          <p:nvPr/>
        </p:nvSpPr>
        <p:spPr bwMode="auto">
          <a:xfrm>
            <a:off x="6485545" y="3230880"/>
            <a:ext cx="714380" cy="428628"/>
          </a:xfrm>
          <a:prstGeom prst="diamond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07" name="다이아몬드 12"/>
          <p:cNvSpPr/>
          <p:nvPr/>
        </p:nvSpPr>
        <p:spPr bwMode="auto">
          <a:xfrm>
            <a:off x="7585690" y="3229926"/>
            <a:ext cx="714380" cy="428628"/>
          </a:xfrm>
          <a:prstGeom prst="diamond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08" name="직사각형 13"/>
          <p:cNvSpPr/>
          <p:nvPr/>
        </p:nvSpPr>
        <p:spPr bwMode="auto">
          <a:xfrm>
            <a:off x="5807360" y="3936686"/>
            <a:ext cx="2071702" cy="928694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09" name="직사각형 14"/>
          <p:cNvSpPr/>
          <p:nvPr/>
        </p:nvSpPr>
        <p:spPr bwMode="auto">
          <a:xfrm>
            <a:off x="5950236" y="4283394"/>
            <a:ext cx="309570" cy="27337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1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10" name="직사각형 15"/>
          <p:cNvSpPr/>
          <p:nvPr/>
        </p:nvSpPr>
        <p:spPr bwMode="auto">
          <a:xfrm>
            <a:off x="6442363" y="4283394"/>
            <a:ext cx="309570" cy="27337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2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11" name="직사각형 16"/>
          <p:cNvSpPr/>
          <p:nvPr/>
        </p:nvSpPr>
        <p:spPr bwMode="auto">
          <a:xfrm>
            <a:off x="6934490" y="4283394"/>
            <a:ext cx="309570" cy="27337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N-1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12" name="직사각형 17"/>
          <p:cNvSpPr/>
          <p:nvPr/>
        </p:nvSpPr>
        <p:spPr bwMode="auto">
          <a:xfrm>
            <a:off x="7426616" y="4283394"/>
            <a:ext cx="309570" cy="27337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N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13" name="직사각형 18"/>
          <p:cNvSpPr/>
          <p:nvPr/>
        </p:nvSpPr>
        <p:spPr bwMode="auto">
          <a:xfrm>
            <a:off x="6235988" y="5000636"/>
            <a:ext cx="1214443" cy="304788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Normalize Weights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14" name="직사각형 19"/>
          <p:cNvSpPr/>
          <p:nvPr/>
        </p:nvSpPr>
        <p:spPr bwMode="auto">
          <a:xfrm>
            <a:off x="6235988" y="5453088"/>
            <a:ext cx="1214443" cy="304788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Output Estimates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15" name="직사각형 20"/>
          <p:cNvSpPr/>
          <p:nvPr/>
        </p:nvSpPr>
        <p:spPr bwMode="auto">
          <a:xfrm>
            <a:off x="6235988" y="5891242"/>
            <a:ext cx="1214443" cy="304788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Resampling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cxnSp>
        <p:nvCxnSpPr>
          <p:cNvPr id="116" name="직선 화살표 연결선 21"/>
          <p:cNvCxnSpPr>
            <a:stCxn id="106" idx="3"/>
            <a:endCxn id="107" idx="1"/>
          </p:cNvCxnSpPr>
          <p:nvPr/>
        </p:nvCxnSpPr>
        <p:spPr bwMode="auto">
          <a:xfrm flipV="1">
            <a:off x="7199925" y="3444240"/>
            <a:ext cx="385765" cy="954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7" name="꺾인 연결선 22"/>
          <p:cNvCxnSpPr>
            <a:stCxn id="107" idx="3"/>
          </p:cNvCxnSpPr>
          <p:nvPr/>
        </p:nvCxnSpPr>
        <p:spPr bwMode="auto">
          <a:xfrm flipH="1" flipV="1">
            <a:off x="6836069" y="3062287"/>
            <a:ext cx="1464001" cy="381953"/>
          </a:xfrm>
          <a:prstGeom prst="bentConnector3">
            <a:avLst>
              <a:gd name="adj1" fmla="val -15615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8" name="Shape 117"/>
          <p:cNvCxnSpPr>
            <a:stCxn id="107" idx="2"/>
          </p:cNvCxnSpPr>
          <p:nvPr/>
        </p:nvCxnSpPr>
        <p:spPr bwMode="auto">
          <a:xfrm rot="5400000">
            <a:off x="7323277" y="3176109"/>
            <a:ext cx="137158" cy="1102049"/>
          </a:xfrm>
          <a:prstGeom prst="bentConnector2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9" name="꺾인 연결선 24"/>
          <p:cNvCxnSpPr>
            <a:stCxn id="100" idx="4"/>
            <a:endCxn id="102" idx="0"/>
          </p:cNvCxnSpPr>
          <p:nvPr/>
        </p:nvCxnSpPr>
        <p:spPr bwMode="auto">
          <a:xfrm rot="5400000">
            <a:off x="6157886" y="1661623"/>
            <a:ext cx="632460" cy="738190"/>
          </a:xfrm>
          <a:prstGeom prst="bentConnector3">
            <a:avLst>
              <a:gd name="adj1" fmla="val 68072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0" name="꺾인 연결선 25"/>
          <p:cNvCxnSpPr>
            <a:stCxn id="100" idx="4"/>
            <a:endCxn id="103" idx="0"/>
          </p:cNvCxnSpPr>
          <p:nvPr/>
        </p:nvCxnSpPr>
        <p:spPr bwMode="auto">
          <a:xfrm rot="5400000">
            <a:off x="6403950" y="1907687"/>
            <a:ext cx="632460" cy="246063"/>
          </a:xfrm>
          <a:prstGeom prst="bentConnector3">
            <a:avLst>
              <a:gd name="adj1" fmla="val 68448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1" name="꺾인 연결선 26"/>
          <p:cNvCxnSpPr>
            <a:stCxn id="100" idx="4"/>
            <a:endCxn id="104" idx="0"/>
          </p:cNvCxnSpPr>
          <p:nvPr/>
        </p:nvCxnSpPr>
        <p:spPr bwMode="auto">
          <a:xfrm rot="16200000" flipH="1">
            <a:off x="6650013" y="1907686"/>
            <a:ext cx="632460" cy="246064"/>
          </a:xfrm>
          <a:prstGeom prst="bentConnector3">
            <a:avLst>
              <a:gd name="adj1" fmla="val 68825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2" name="꺾인 연결선 27"/>
          <p:cNvCxnSpPr>
            <a:stCxn id="100" idx="4"/>
            <a:endCxn id="105" idx="0"/>
          </p:cNvCxnSpPr>
          <p:nvPr/>
        </p:nvCxnSpPr>
        <p:spPr bwMode="auto">
          <a:xfrm rot="16200000" flipH="1">
            <a:off x="6896076" y="1661623"/>
            <a:ext cx="632460" cy="738190"/>
          </a:xfrm>
          <a:prstGeom prst="bentConnector3">
            <a:avLst>
              <a:gd name="adj1" fmla="val 68825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3" name="꺾인 연결선 28"/>
          <p:cNvCxnSpPr>
            <a:stCxn id="102" idx="2"/>
            <a:endCxn id="106" idx="0"/>
          </p:cNvCxnSpPr>
          <p:nvPr/>
        </p:nvCxnSpPr>
        <p:spPr bwMode="auto">
          <a:xfrm rot="16200000" flipH="1">
            <a:off x="6168599" y="2556744"/>
            <a:ext cx="610558" cy="737714"/>
          </a:xfrm>
          <a:prstGeom prst="bentConnector3">
            <a:avLst>
              <a:gd name="adj1" fmla="val 28939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4" name="꺾인 연결선 29"/>
          <p:cNvCxnSpPr>
            <a:stCxn id="103" idx="2"/>
            <a:endCxn id="106" idx="0"/>
          </p:cNvCxnSpPr>
          <p:nvPr/>
        </p:nvCxnSpPr>
        <p:spPr bwMode="auto">
          <a:xfrm rot="16200000" flipH="1">
            <a:off x="6414662" y="2802807"/>
            <a:ext cx="610558" cy="245587"/>
          </a:xfrm>
          <a:prstGeom prst="bentConnector3">
            <a:avLst>
              <a:gd name="adj1" fmla="val 28549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5" name="꺾인 연결선 30"/>
          <p:cNvCxnSpPr>
            <a:stCxn id="104" idx="2"/>
            <a:endCxn id="106" idx="0"/>
          </p:cNvCxnSpPr>
          <p:nvPr/>
        </p:nvCxnSpPr>
        <p:spPr bwMode="auto">
          <a:xfrm rot="5400000">
            <a:off x="6660726" y="2802331"/>
            <a:ext cx="610558" cy="246540"/>
          </a:xfrm>
          <a:prstGeom prst="bentConnector3">
            <a:avLst>
              <a:gd name="adj1" fmla="val 28939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6" name="Shape 61"/>
          <p:cNvCxnSpPr>
            <a:stCxn id="105" idx="2"/>
            <a:endCxn id="106" idx="0"/>
          </p:cNvCxnSpPr>
          <p:nvPr/>
        </p:nvCxnSpPr>
        <p:spPr bwMode="auto">
          <a:xfrm rot="5400000">
            <a:off x="6906789" y="2556268"/>
            <a:ext cx="610558" cy="738666"/>
          </a:xfrm>
          <a:prstGeom prst="bentConnector3">
            <a:avLst>
              <a:gd name="adj1" fmla="val 28549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7" name="꺾인 연결선 32"/>
          <p:cNvCxnSpPr>
            <a:stCxn id="106" idx="2"/>
            <a:endCxn id="109" idx="0"/>
          </p:cNvCxnSpPr>
          <p:nvPr/>
        </p:nvCxnSpPr>
        <p:spPr bwMode="auto">
          <a:xfrm rot="5400000">
            <a:off x="6161935" y="3602594"/>
            <a:ext cx="623886" cy="737714"/>
          </a:xfrm>
          <a:prstGeom prst="bentConnector3">
            <a:avLst>
              <a:gd name="adj1" fmla="val 69847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8" name="꺾인 연결선 33"/>
          <p:cNvCxnSpPr>
            <a:stCxn id="106" idx="2"/>
            <a:endCxn id="110" idx="0"/>
          </p:cNvCxnSpPr>
          <p:nvPr/>
        </p:nvCxnSpPr>
        <p:spPr bwMode="auto">
          <a:xfrm rot="5400000">
            <a:off x="6407999" y="3848658"/>
            <a:ext cx="623886" cy="245587"/>
          </a:xfrm>
          <a:prstGeom prst="bentConnector3">
            <a:avLst>
              <a:gd name="adj1" fmla="val 70229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9" name="꺾인 연결선 34"/>
          <p:cNvCxnSpPr>
            <a:stCxn id="106" idx="2"/>
            <a:endCxn id="111" idx="0"/>
          </p:cNvCxnSpPr>
          <p:nvPr/>
        </p:nvCxnSpPr>
        <p:spPr bwMode="auto">
          <a:xfrm rot="16200000" flipH="1">
            <a:off x="6654062" y="3848181"/>
            <a:ext cx="623886" cy="246540"/>
          </a:xfrm>
          <a:prstGeom prst="bentConnector3">
            <a:avLst>
              <a:gd name="adj1" fmla="val 70229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0" name="꺾인 연결선 35"/>
          <p:cNvCxnSpPr>
            <a:stCxn id="106" idx="2"/>
            <a:endCxn id="112" idx="0"/>
          </p:cNvCxnSpPr>
          <p:nvPr/>
        </p:nvCxnSpPr>
        <p:spPr bwMode="auto">
          <a:xfrm rot="16200000" flipH="1">
            <a:off x="6900125" y="3602118"/>
            <a:ext cx="623886" cy="738666"/>
          </a:xfrm>
          <a:prstGeom prst="bentConnector3">
            <a:avLst>
              <a:gd name="adj1" fmla="val 70229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1" name="꺾인 연결선 36"/>
          <p:cNvCxnSpPr>
            <a:stCxn id="109" idx="2"/>
            <a:endCxn id="113" idx="0"/>
          </p:cNvCxnSpPr>
          <p:nvPr/>
        </p:nvCxnSpPr>
        <p:spPr bwMode="auto">
          <a:xfrm rot="16200000" flipH="1">
            <a:off x="6252181" y="4409607"/>
            <a:ext cx="443868" cy="738189"/>
          </a:xfrm>
          <a:prstGeom prst="bentConnector3">
            <a:avLst>
              <a:gd name="adj1" fmla="val 37661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2" name="꺾인 연결선 37"/>
          <p:cNvCxnSpPr>
            <a:stCxn id="110" idx="2"/>
            <a:endCxn id="113" idx="0"/>
          </p:cNvCxnSpPr>
          <p:nvPr/>
        </p:nvCxnSpPr>
        <p:spPr bwMode="auto">
          <a:xfrm rot="16200000" flipH="1">
            <a:off x="6498245" y="4655671"/>
            <a:ext cx="443868" cy="246062"/>
          </a:xfrm>
          <a:prstGeom prst="bentConnector3">
            <a:avLst>
              <a:gd name="adj1" fmla="val 38197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3" name="꺾인 연결선 38"/>
          <p:cNvCxnSpPr>
            <a:stCxn id="111" idx="2"/>
            <a:endCxn id="113" idx="0"/>
          </p:cNvCxnSpPr>
          <p:nvPr/>
        </p:nvCxnSpPr>
        <p:spPr bwMode="auto">
          <a:xfrm rot="5400000">
            <a:off x="6744309" y="4655670"/>
            <a:ext cx="443868" cy="246065"/>
          </a:xfrm>
          <a:prstGeom prst="bentConnector3">
            <a:avLst>
              <a:gd name="adj1" fmla="val 37125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4" name="꺾인 연결선 39"/>
          <p:cNvCxnSpPr>
            <a:stCxn id="112" idx="2"/>
            <a:endCxn id="113" idx="0"/>
          </p:cNvCxnSpPr>
          <p:nvPr/>
        </p:nvCxnSpPr>
        <p:spPr bwMode="auto">
          <a:xfrm rot="5400000">
            <a:off x="6990372" y="4409607"/>
            <a:ext cx="443868" cy="738191"/>
          </a:xfrm>
          <a:prstGeom prst="bentConnector3">
            <a:avLst>
              <a:gd name="adj1" fmla="val 37661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5" name="직선 화살표 연결선 40"/>
          <p:cNvCxnSpPr>
            <a:stCxn id="113" idx="2"/>
            <a:endCxn id="114" idx="0"/>
          </p:cNvCxnSpPr>
          <p:nvPr/>
        </p:nvCxnSpPr>
        <p:spPr bwMode="auto">
          <a:xfrm rot="5400000">
            <a:off x="6769378" y="5379256"/>
            <a:ext cx="147664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6" name="직선 화살표 연결선 41"/>
          <p:cNvCxnSpPr>
            <a:stCxn id="114" idx="2"/>
            <a:endCxn id="115" idx="0"/>
          </p:cNvCxnSpPr>
          <p:nvPr/>
        </p:nvCxnSpPr>
        <p:spPr bwMode="auto">
          <a:xfrm rot="5400000">
            <a:off x="6776527" y="5824559"/>
            <a:ext cx="133366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7" name="직선 화살표 연결선 42"/>
          <p:cNvCxnSpPr/>
          <p:nvPr/>
        </p:nvCxnSpPr>
        <p:spPr bwMode="auto">
          <a:xfrm>
            <a:off x="5450170" y="1862126"/>
            <a:ext cx="1397805" cy="2392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8" name="꺾인 연결선 43"/>
          <p:cNvCxnSpPr>
            <a:stCxn id="115" idx="2"/>
          </p:cNvCxnSpPr>
          <p:nvPr/>
        </p:nvCxnSpPr>
        <p:spPr bwMode="auto">
          <a:xfrm rot="5400000" flipH="1">
            <a:off x="3977357" y="3330177"/>
            <a:ext cx="4338666" cy="1393040"/>
          </a:xfrm>
          <a:prstGeom prst="bentConnector3">
            <a:avLst>
              <a:gd name="adj1" fmla="val -5269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9" name="TextBox 138"/>
          <p:cNvSpPr txBox="1"/>
          <p:nvPr/>
        </p:nvSpPr>
        <p:spPr>
          <a:xfrm>
            <a:off x="5879472" y="1964274"/>
            <a:ext cx="598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Sampling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7133931" y="3239683"/>
            <a:ext cx="2820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8229862" y="3240813"/>
            <a:ext cx="2820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7886679" y="3633475"/>
            <a:ext cx="2744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</a:t>
            </a:r>
            <a:endParaRPr kumimoji="0" lang="ko-KR" altLang="en-US" sz="9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6806400" y="3598003"/>
            <a:ext cx="2744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</a:t>
            </a:r>
            <a:endParaRPr kumimoji="0" lang="ko-KR" altLang="en-US" sz="9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5819601" y="4695700"/>
            <a:ext cx="9034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Update Weights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6549633" y="3294833"/>
            <a:ext cx="556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Moving Object?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7666514" y="3303542"/>
            <a:ext cx="556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Search Again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 smtClean="0"/>
              <a:t>Object Tracking Using Particle Filter</a:t>
            </a:r>
            <a:endParaRPr lang="ko-KR" altLang="en-US" dirty="0"/>
          </a:p>
        </p:txBody>
      </p:sp>
      <p:sp>
        <p:nvSpPr>
          <p:cNvPr id="84" name="직사각형 4"/>
          <p:cNvSpPr/>
          <p:nvPr/>
        </p:nvSpPr>
        <p:spPr bwMode="auto">
          <a:xfrm>
            <a:off x="2279650" y="1416050"/>
            <a:ext cx="2171700" cy="768350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85" name="직사각형 5"/>
          <p:cNvSpPr/>
          <p:nvPr/>
        </p:nvSpPr>
        <p:spPr bwMode="auto">
          <a:xfrm>
            <a:off x="2279650" y="2425700"/>
            <a:ext cx="2165350" cy="1409700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86" name="직사각형 6"/>
          <p:cNvSpPr/>
          <p:nvPr/>
        </p:nvSpPr>
        <p:spPr bwMode="auto">
          <a:xfrm>
            <a:off x="2285984" y="4071942"/>
            <a:ext cx="2159016" cy="2170108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87" name="직사각형 7"/>
          <p:cNvSpPr/>
          <p:nvPr/>
        </p:nvSpPr>
        <p:spPr bwMode="auto">
          <a:xfrm>
            <a:off x="4692650" y="4972050"/>
            <a:ext cx="2178050" cy="1143000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88" name="직사각형 8"/>
          <p:cNvSpPr/>
          <p:nvPr/>
        </p:nvSpPr>
        <p:spPr bwMode="auto">
          <a:xfrm>
            <a:off x="4705350" y="2679700"/>
            <a:ext cx="2159000" cy="2038350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89" name="직사각형 9"/>
          <p:cNvSpPr/>
          <p:nvPr/>
        </p:nvSpPr>
        <p:spPr bwMode="auto">
          <a:xfrm>
            <a:off x="4692650" y="1657350"/>
            <a:ext cx="2178050" cy="768350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90" name="직사각형 10"/>
          <p:cNvSpPr/>
          <p:nvPr/>
        </p:nvSpPr>
        <p:spPr bwMode="auto">
          <a:xfrm>
            <a:off x="2409810" y="1668450"/>
            <a:ext cx="1908190" cy="382600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Initialization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Lookup Table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91" name="직사각형 11"/>
          <p:cNvSpPr/>
          <p:nvPr/>
        </p:nvSpPr>
        <p:spPr bwMode="auto">
          <a:xfrm>
            <a:off x="2409810" y="2695570"/>
            <a:ext cx="892190" cy="415930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Particle Coordinates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Lookup Table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92" name="직사각형 12"/>
          <p:cNvSpPr/>
          <p:nvPr/>
        </p:nvSpPr>
        <p:spPr bwMode="auto">
          <a:xfrm>
            <a:off x="3432158" y="2693980"/>
            <a:ext cx="892190" cy="41593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Distributor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93" name="직사각형 13"/>
          <p:cNvSpPr/>
          <p:nvPr/>
        </p:nvSpPr>
        <p:spPr bwMode="auto">
          <a:xfrm>
            <a:off x="2408222" y="3273424"/>
            <a:ext cx="892190" cy="415930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Gaussian Distribution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Lookup Table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94" name="직사각형 14"/>
          <p:cNvSpPr/>
          <p:nvPr/>
        </p:nvSpPr>
        <p:spPr bwMode="auto">
          <a:xfrm>
            <a:off x="3422642" y="3273424"/>
            <a:ext cx="892190" cy="41593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Arithmetic Operator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95" name="직사각형 15"/>
          <p:cNvSpPr/>
          <p:nvPr/>
        </p:nvSpPr>
        <p:spPr bwMode="auto">
          <a:xfrm>
            <a:off x="2413000" y="4337050"/>
            <a:ext cx="889000" cy="508000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Particle Coordinates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Lookup Table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96" name="직사각형 16"/>
          <p:cNvSpPr/>
          <p:nvPr/>
        </p:nvSpPr>
        <p:spPr bwMode="auto">
          <a:xfrm>
            <a:off x="3430580" y="4338644"/>
            <a:ext cx="889000" cy="508000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Particle Weight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Lookup Table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97" name="직사각형 17"/>
          <p:cNvSpPr/>
          <p:nvPr/>
        </p:nvSpPr>
        <p:spPr bwMode="auto">
          <a:xfrm>
            <a:off x="2400300" y="4972050"/>
            <a:ext cx="1917700" cy="25400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Coordinates Comparator 1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98" name="직사각형 18"/>
          <p:cNvSpPr/>
          <p:nvPr/>
        </p:nvSpPr>
        <p:spPr bwMode="auto">
          <a:xfrm>
            <a:off x="2401872" y="5357828"/>
            <a:ext cx="1917700" cy="25400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Coordinates Comparator 2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99" name="직사각형 19"/>
          <p:cNvSpPr/>
          <p:nvPr/>
        </p:nvSpPr>
        <p:spPr bwMode="auto">
          <a:xfrm>
            <a:off x="2403460" y="5857894"/>
            <a:ext cx="1917700" cy="25400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Coordinates Comparator 8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00" name="직사각형 20"/>
          <p:cNvSpPr/>
          <p:nvPr/>
        </p:nvSpPr>
        <p:spPr bwMode="auto">
          <a:xfrm>
            <a:off x="4816490" y="5734066"/>
            <a:ext cx="1917700" cy="25400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Accumulator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01" name="직사각형 21"/>
          <p:cNvSpPr/>
          <p:nvPr/>
        </p:nvSpPr>
        <p:spPr bwMode="auto">
          <a:xfrm>
            <a:off x="4818064" y="3700464"/>
            <a:ext cx="1917700" cy="25400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Coordinates Calculator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02" name="직사각형 22"/>
          <p:cNvSpPr/>
          <p:nvPr/>
        </p:nvSpPr>
        <p:spPr bwMode="auto">
          <a:xfrm>
            <a:off x="4818064" y="3317874"/>
            <a:ext cx="1917700" cy="25400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Tracker Printer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03" name="직사각형 23"/>
          <p:cNvSpPr/>
          <p:nvPr/>
        </p:nvSpPr>
        <p:spPr bwMode="auto">
          <a:xfrm>
            <a:off x="4818064" y="2941636"/>
            <a:ext cx="1917700" cy="25400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Particle Printer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04" name="직사각형 24"/>
          <p:cNvSpPr/>
          <p:nvPr/>
        </p:nvSpPr>
        <p:spPr bwMode="auto">
          <a:xfrm>
            <a:off x="4826000" y="1917700"/>
            <a:ext cx="889000" cy="381000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Random Distribution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Lookup Table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05" name="직사각형 25"/>
          <p:cNvSpPr/>
          <p:nvPr/>
        </p:nvSpPr>
        <p:spPr bwMode="auto">
          <a:xfrm>
            <a:off x="5845190" y="1928802"/>
            <a:ext cx="889000" cy="381000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Cumulative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Lookup Table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06" name="직사각형 26"/>
          <p:cNvSpPr/>
          <p:nvPr/>
        </p:nvSpPr>
        <p:spPr bwMode="auto">
          <a:xfrm>
            <a:off x="4826000" y="4083050"/>
            <a:ext cx="1905000" cy="514350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Particle Coordinates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Lookup Table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07" name="직사각형 27"/>
          <p:cNvSpPr/>
          <p:nvPr/>
        </p:nvSpPr>
        <p:spPr bwMode="auto">
          <a:xfrm>
            <a:off x="4832350" y="5226050"/>
            <a:ext cx="882650" cy="374650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Particle Weight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Lookup Table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08" name="직사각형 28"/>
          <p:cNvSpPr/>
          <p:nvPr/>
        </p:nvSpPr>
        <p:spPr bwMode="auto">
          <a:xfrm>
            <a:off x="5845190" y="5227650"/>
            <a:ext cx="882650" cy="374650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Cumulative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Lookup Table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252646" y="1454136"/>
            <a:ext cx="2214578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Particle Initiator (Initialization)</a:t>
            </a:r>
            <a:endParaRPr kumimoji="0" lang="ko-KR" altLang="en-US" sz="7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668838" y="1693850"/>
            <a:ext cx="2214578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Particle Selector (</a:t>
            </a:r>
            <a:r>
              <a:rPr kumimoji="0" lang="en-US" altLang="ko-KR" sz="7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Resampling</a:t>
            </a:r>
            <a:r>
              <a:rPr kumimoji="0" lang="en-US" altLang="ko-KR" sz="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ko-KR" altLang="en-US" sz="7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4670426" y="2713032"/>
            <a:ext cx="2214578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Data Output (Output)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2246296" y="2466968"/>
            <a:ext cx="2214578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Particle Sampler (Sampling)</a:t>
            </a:r>
            <a:endParaRPr kumimoji="0" lang="ko-KR" altLang="en-US" sz="7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260584" y="4108914"/>
            <a:ext cx="2214578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Coordinates Comparator (Update Weights)</a:t>
            </a:r>
            <a:endParaRPr kumimoji="0" lang="ko-KR" altLang="en-US" sz="7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668838" y="5001094"/>
            <a:ext cx="2214578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Particle </a:t>
            </a:r>
            <a:r>
              <a:rPr kumimoji="0" lang="en-US" altLang="ko-KR" sz="7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Normalizer</a:t>
            </a:r>
            <a:r>
              <a:rPr kumimoji="0" lang="en-US" altLang="ko-KR" sz="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(Normalize Weights)</a:t>
            </a:r>
            <a:endParaRPr kumimoji="0" lang="ko-KR" altLang="en-US" sz="7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15" name="꺾인 연결선 39"/>
          <p:cNvCxnSpPr>
            <a:stCxn id="89" idx="0"/>
            <a:endCxn id="84" idx="2"/>
          </p:cNvCxnSpPr>
          <p:nvPr/>
        </p:nvCxnSpPr>
        <p:spPr bwMode="auto">
          <a:xfrm rot="16200000" flipH="1" flipV="1">
            <a:off x="4310063" y="712787"/>
            <a:ext cx="527050" cy="2416175"/>
          </a:xfrm>
          <a:prstGeom prst="bentConnector5">
            <a:avLst>
              <a:gd name="adj1" fmla="val -43373"/>
              <a:gd name="adj2" fmla="val 50066"/>
              <a:gd name="adj3" fmla="val 121686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6" name="직선 화살표 연결선 36"/>
          <p:cNvCxnSpPr>
            <a:stCxn id="88" idx="0"/>
            <a:endCxn id="89" idx="2"/>
          </p:cNvCxnSpPr>
          <p:nvPr/>
        </p:nvCxnSpPr>
        <p:spPr bwMode="auto">
          <a:xfrm rot="16200000" flipV="1">
            <a:off x="5656263" y="2551112"/>
            <a:ext cx="254000" cy="3175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7" name="직선 화살표 연결선 37"/>
          <p:cNvCxnSpPr>
            <a:stCxn id="87" idx="0"/>
            <a:endCxn id="88" idx="2"/>
          </p:cNvCxnSpPr>
          <p:nvPr/>
        </p:nvCxnSpPr>
        <p:spPr bwMode="auto">
          <a:xfrm rot="5400000" flipH="1" flipV="1">
            <a:off x="5656262" y="4843463"/>
            <a:ext cx="254000" cy="3175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8" name="직선 화살표 연결선 38"/>
          <p:cNvCxnSpPr>
            <a:stCxn id="85" idx="2"/>
            <a:endCxn id="86" idx="0"/>
          </p:cNvCxnSpPr>
          <p:nvPr/>
        </p:nvCxnSpPr>
        <p:spPr bwMode="auto">
          <a:xfrm rot="16200000" flipH="1">
            <a:off x="3245637" y="3952087"/>
            <a:ext cx="236542" cy="3167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9" name="꺾인 연결선 39"/>
          <p:cNvCxnSpPr>
            <a:stCxn id="86" idx="2"/>
            <a:endCxn id="87" idx="2"/>
          </p:cNvCxnSpPr>
          <p:nvPr/>
        </p:nvCxnSpPr>
        <p:spPr bwMode="auto">
          <a:xfrm rot="5400000" flipH="1" flipV="1">
            <a:off x="4510083" y="4970458"/>
            <a:ext cx="127000" cy="2416183"/>
          </a:xfrm>
          <a:prstGeom prst="bentConnector3">
            <a:avLst>
              <a:gd name="adj1" fmla="val -18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0" name="직선 화살표 연결선 40"/>
          <p:cNvCxnSpPr>
            <a:stCxn id="84" idx="2"/>
            <a:endCxn id="85" idx="0"/>
          </p:cNvCxnSpPr>
          <p:nvPr/>
        </p:nvCxnSpPr>
        <p:spPr bwMode="auto">
          <a:xfrm rot="5400000">
            <a:off x="3243263" y="2303463"/>
            <a:ext cx="241300" cy="3175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4225" y="5597525"/>
            <a:ext cx="69850" cy="29845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22" name="TextBox 121"/>
          <p:cNvSpPr txBox="1"/>
          <p:nvPr/>
        </p:nvSpPr>
        <p:spPr>
          <a:xfrm>
            <a:off x="6929454" y="1428736"/>
            <a:ext cx="1785950" cy="338554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Particle Filter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700087"/>
          </a:xfrm>
        </p:spPr>
        <p:txBody>
          <a:bodyPr/>
          <a:lstStyle/>
          <a:p>
            <a:r>
              <a:rPr lang="en-US" altLang="ko-KR" sz="2800" dirty="0" smtClean="0"/>
              <a:t>Multiple Object Tracking Using Particle Filter</a:t>
            </a:r>
            <a:endParaRPr lang="ko-KR" altLang="en-US" sz="28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Particle Filter</a:t>
            </a:r>
          </a:p>
          <a:p>
            <a:r>
              <a:rPr lang="en-US" altLang="ko-KR" dirty="0" smtClean="0"/>
              <a:t>Priority-Based Probabilistic Data Association</a:t>
            </a:r>
          </a:p>
        </p:txBody>
      </p:sp>
      <p:sp>
        <p:nvSpPr>
          <p:cNvPr id="54" name="직사각형 6"/>
          <p:cNvSpPr/>
          <p:nvPr/>
        </p:nvSpPr>
        <p:spPr>
          <a:xfrm>
            <a:off x="1071538" y="2678400"/>
            <a:ext cx="6929486" cy="392909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55" name="직사각형 7"/>
          <p:cNvSpPr/>
          <p:nvPr/>
        </p:nvSpPr>
        <p:spPr>
          <a:xfrm>
            <a:off x="1857356" y="3178466"/>
            <a:ext cx="1643074" cy="1000132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56" name="직사각형 8"/>
          <p:cNvSpPr/>
          <p:nvPr/>
        </p:nvSpPr>
        <p:spPr>
          <a:xfrm>
            <a:off x="3786182" y="4892978"/>
            <a:ext cx="1643074" cy="1000132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57" name="직사각형 9"/>
          <p:cNvSpPr/>
          <p:nvPr/>
        </p:nvSpPr>
        <p:spPr>
          <a:xfrm>
            <a:off x="5715008" y="3464218"/>
            <a:ext cx="1643074" cy="1000132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843500" y="3164611"/>
            <a:ext cx="165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Particle Set #1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772327" y="4892978"/>
            <a:ext cx="1656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Particle Set #2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692475" y="3427416"/>
            <a:ext cx="1656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Particle Set #3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4" name="그룹 30"/>
          <p:cNvGrpSpPr/>
          <p:nvPr/>
        </p:nvGrpSpPr>
        <p:grpSpPr>
          <a:xfrm>
            <a:off x="500036" y="4107162"/>
            <a:ext cx="1928825" cy="1285882"/>
            <a:chOff x="500036" y="4000506"/>
            <a:chExt cx="1928825" cy="1285882"/>
          </a:xfrm>
        </p:grpSpPr>
        <p:sp>
          <p:nvSpPr>
            <p:cNvPr id="62" name="사각형 설명선 10"/>
            <p:cNvSpPr/>
            <p:nvPr/>
          </p:nvSpPr>
          <p:spPr>
            <a:xfrm rot="16200000">
              <a:off x="821508" y="3679034"/>
              <a:ext cx="1285882" cy="1928825"/>
            </a:xfrm>
            <a:prstGeom prst="wedgeRectCallout">
              <a:avLst>
                <a:gd name="adj1" fmla="val 88706"/>
                <a:gd name="adj2" fmla="val 63155"/>
              </a:avLst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3" name="직사각형 11"/>
            <p:cNvSpPr/>
            <p:nvPr/>
          </p:nvSpPr>
          <p:spPr>
            <a:xfrm>
              <a:off x="642910" y="4143380"/>
              <a:ext cx="1643074" cy="1000132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26892" y="4429132"/>
              <a:ext cx="16569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0" cap="none" spc="0" normalizeH="0" baseline="0" noProof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Calibri"/>
                </a:rPr>
                <a:t>Potential Field 1</a:t>
              </a:r>
              <a:endParaRPr kumimoji="0" lang="ko-KR" altLang="en-US" sz="1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</p:grpSp>
      <p:grpSp>
        <p:nvGrpSpPr>
          <p:cNvPr id="5" name="그룹 31"/>
          <p:cNvGrpSpPr/>
          <p:nvPr/>
        </p:nvGrpSpPr>
        <p:grpSpPr>
          <a:xfrm>
            <a:off x="2571736" y="5535922"/>
            <a:ext cx="1928825" cy="1285882"/>
            <a:chOff x="2571736" y="5429266"/>
            <a:chExt cx="1928825" cy="1285882"/>
          </a:xfrm>
        </p:grpSpPr>
        <p:sp>
          <p:nvSpPr>
            <p:cNvPr id="66" name="사각형 설명선 12"/>
            <p:cNvSpPr/>
            <p:nvPr/>
          </p:nvSpPr>
          <p:spPr>
            <a:xfrm rot="16200000">
              <a:off x="2893208" y="5107794"/>
              <a:ext cx="1285882" cy="1928825"/>
            </a:xfrm>
            <a:prstGeom prst="wedgeRectCallout">
              <a:avLst>
                <a:gd name="adj1" fmla="val 74032"/>
                <a:gd name="adj2" fmla="val 54878"/>
              </a:avLst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7" name="직사각형 21"/>
            <p:cNvSpPr/>
            <p:nvPr/>
          </p:nvSpPr>
          <p:spPr>
            <a:xfrm>
              <a:off x="2714612" y="5572140"/>
              <a:ext cx="1643074" cy="1000132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8" name="직사각형 22"/>
            <p:cNvSpPr/>
            <p:nvPr/>
          </p:nvSpPr>
          <p:spPr>
            <a:xfrm>
              <a:off x="2928928" y="5715018"/>
              <a:ext cx="357190" cy="285752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714612" y="5887765"/>
              <a:ext cx="16569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0" cap="none" spc="0" normalizeH="0" baseline="0" noProof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Calibri"/>
                </a:rPr>
                <a:t>Potential Field 2</a:t>
              </a:r>
              <a:endParaRPr kumimoji="0" lang="ko-KR" altLang="en-US" sz="1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</p:grpSp>
      <p:grpSp>
        <p:nvGrpSpPr>
          <p:cNvPr id="6" name="그룹 32"/>
          <p:cNvGrpSpPr/>
          <p:nvPr/>
        </p:nvGrpSpPr>
        <p:grpSpPr>
          <a:xfrm>
            <a:off x="6572264" y="4607226"/>
            <a:ext cx="1928825" cy="1285882"/>
            <a:chOff x="6572264" y="4500570"/>
            <a:chExt cx="1928825" cy="1285882"/>
          </a:xfrm>
        </p:grpSpPr>
        <p:sp>
          <p:nvSpPr>
            <p:cNvPr id="71" name="사각형 설명선 15"/>
            <p:cNvSpPr/>
            <p:nvPr/>
          </p:nvSpPr>
          <p:spPr>
            <a:xfrm rot="16200000">
              <a:off x="6893736" y="4179098"/>
              <a:ext cx="1285882" cy="1928825"/>
            </a:xfrm>
            <a:prstGeom prst="wedgeRectCallout">
              <a:avLst>
                <a:gd name="adj1" fmla="val 97736"/>
                <a:gd name="adj2" fmla="val -55739"/>
              </a:avLst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2" name="직사각형 16"/>
            <p:cNvSpPr/>
            <p:nvPr/>
          </p:nvSpPr>
          <p:spPr>
            <a:xfrm>
              <a:off x="6715138" y="4643444"/>
              <a:ext cx="1643074" cy="1000132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3" name="직사각형 19"/>
            <p:cNvSpPr/>
            <p:nvPr/>
          </p:nvSpPr>
          <p:spPr>
            <a:xfrm>
              <a:off x="7429520" y="5214950"/>
              <a:ext cx="357190" cy="285752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4" name="직사각형 20"/>
            <p:cNvSpPr/>
            <p:nvPr/>
          </p:nvSpPr>
          <p:spPr>
            <a:xfrm>
              <a:off x="6929454" y="4786322"/>
              <a:ext cx="357190" cy="285752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703448" y="4959071"/>
              <a:ext cx="16569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0" cap="none" spc="0" normalizeH="0" baseline="0" noProof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Calibri"/>
                </a:rPr>
                <a:t>Potential Field 3</a:t>
              </a:r>
              <a:endParaRPr kumimoji="0" lang="ko-KR" altLang="en-US" sz="1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5072066" y="6250300"/>
            <a:ext cx="2871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</a:rPr>
              <a:t>Priority PS#1&gt;PS#2&gt;PS#3</a:t>
            </a:r>
            <a:endParaRPr kumimoji="0" lang="ko-KR" altLang="en-US" sz="1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 smtClean="0"/>
              <a:t>Object Tracking Using Particle Filter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Particle Filter</a:t>
            </a:r>
          </a:p>
          <a:p>
            <a:r>
              <a:rPr lang="en-US" altLang="ko-KR" dirty="0" smtClean="0"/>
              <a:t>Priority-Based Probabilistic Data Association</a:t>
            </a:r>
          </a:p>
          <a:p>
            <a:r>
              <a:rPr lang="en-US" altLang="ko-KR" dirty="0" smtClean="0"/>
              <a:t>Background Compensation</a:t>
            </a:r>
            <a:endParaRPr lang="ko-KR" altLang="en-US" dirty="0"/>
          </a:p>
        </p:txBody>
      </p:sp>
      <p:sp>
        <p:nvSpPr>
          <p:cNvPr id="19" name="직사각형 87"/>
          <p:cNvSpPr/>
          <p:nvPr/>
        </p:nvSpPr>
        <p:spPr bwMode="auto">
          <a:xfrm>
            <a:off x="2786050" y="3429000"/>
            <a:ext cx="2857520" cy="2214578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20" name="직사각형 89"/>
          <p:cNvSpPr/>
          <p:nvPr/>
        </p:nvSpPr>
        <p:spPr bwMode="auto">
          <a:xfrm>
            <a:off x="3714744" y="3929066"/>
            <a:ext cx="2857520" cy="2214578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cxnSp>
        <p:nvCxnSpPr>
          <p:cNvPr id="21" name="직선 화살표 연결선 92"/>
          <p:cNvCxnSpPr/>
          <p:nvPr/>
        </p:nvCxnSpPr>
        <p:spPr bwMode="auto">
          <a:xfrm>
            <a:off x="2786050" y="3429000"/>
            <a:ext cx="928694" cy="500066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2" name="순서도: 처리 93"/>
          <p:cNvSpPr/>
          <p:nvPr/>
        </p:nvSpPr>
        <p:spPr bwMode="auto">
          <a:xfrm>
            <a:off x="3714744" y="3929066"/>
            <a:ext cx="1928826" cy="1714512"/>
          </a:xfrm>
          <a:prstGeom prst="flowChartProcess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pic>
        <p:nvPicPr>
          <p:cNvPr id="23" name="Picture 2" descr="C:\Program Files\Microsoft Office\MEDIA\CAGCAT10\j0304933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9896" y="4071942"/>
            <a:ext cx="909828" cy="833933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2057400" y="5715016"/>
            <a:ext cx="1585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Displacement: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dx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&gt;0, </a:t>
            </a:r>
            <a:r>
              <a:rPr kumimoji="0" lang="en-US" altLang="ko-K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dy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&lt;0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14678" y="3429000"/>
            <a:ext cx="1052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D(</a:t>
            </a:r>
            <a:r>
              <a:rPr kumimoji="0" lang="en-US" altLang="ko-K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dx,dy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4.85542E-6 L 0.09948 0.07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/>
      <p:bldP spid="2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 smtClean="0"/>
              <a:t>Object Tracking Using Particle Filter</a:t>
            </a:r>
            <a:endParaRPr lang="ko-KR" altLang="en-US" dirty="0"/>
          </a:p>
        </p:txBody>
      </p:sp>
      <p:sp>
        <p:nvSpPr>
          <p:cNvPr id="95" name="직사각형 4"/>
          <p:cNvSpPr/>
          <p:nvPr/>
        </p:nvSpPr>
        <p:spPr bwMode="auto">
          <a:xfrm>
            <a:off x="4686301" y="3276601"/>
            <a:ext cx="2038350" cy="2867025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96" name="직사각형 5"/>
          <p:cNvSpPr/>
          <p:nvPr/>
        </p:nvSpPr>
        <p:spPr bwMode="auto">
          <a:xfrm>
            <a:off x="2428860" y="4024319"/>
            <a:ext cx="2024078" cy="2119309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97" name="직사각형 6"/>
          <p:cNvSpPr/>
          <p:nvPr/>
        </p:nvSpPr>
        <p:spPr bwMode="auto">
          <a:xfrm>
            <a:off x="2421240" y="1528750"/>
            <a:ext cx="2028840" cy="2243151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98" name="직사각형 7"/>
          <p:cNvSpPr/>
          <p:nvPr/>
        </p:nvSpPr>
        <p:spPr bwMode="auto">
          <a:xfrm>
            <a:off x="4695824" y="1409684"/>
            <a:ext cx="2019299" cy="1624027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99" name="직사각형 8"/>
          <p:cNvSpPr/>
          <p:nvPr/>
        </p:nvSpPr>
        <p:spPr bwMode="auto">
          <a:xfrm>
            <a:off x="2547928" y="1776400"/>
            <a:ext cx="838214" cy="371487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Horizontal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Histogram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Initiator</a:t>
            </a:r>
          </a:p>
        </p:txBody>
      </p:sp>
      <p:sp>
        <p:nvSpPr>
          <p:cNvPr id="100" name="직사각형 9"/>
          <p:cNvSpPr/>
          <p:nvPr/>
        </p:nvSpPr>
        <p:spPr bwMode="auto">
          <a:xfrm>
            <a:off x="3500430" y="1771629"/>
            <a:ext cx="838214" cy="371487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Vertical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Histogram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Initiator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101" name="직사각형 10"/>
          <p:cNvSpPr/>
          <p:nvPr/>
        </p:nvSpPr>
        <p:spPr bwMode="auto">
          <a:xfrm>
            <a:off x="2547921" y="2271695"/>
            <a:ext cx="838214" cy="371487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Horizontal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Histogram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Transferor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02" name="직사각형 11"/>
          <p:cNvSpPr/>
          <p:nvPr/>
        </p:nvSpPr>
        <p:spPr bwMode="auto">
          <a:xfrm>
            <a:off x="3500430" y="2276458"/>
            <a:ext cx="838214" cy="371487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Vertical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Histogram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Transferor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03" name="직사각형 12"/>
          <p:cNvSpPr/>
          <p:nvPr/>
        </p:nvSpPr>
        <p:spPr bwMode="auto">
          <a:xfrm>
            <a:off x="3500430" y="2771769"/>
            <a:ext cx="838214" cy="371487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Vertical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 </a:t>
            </a: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Projection Profile 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Lookup Table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04" name="직사각형 13"/>
          <p:cNvSpPr/>
          <p:nvPr/>
        </p:nvSpPr>
        <p:spPr bwMode="auto">
          <a:xfrm>
            <a:off x="2547928" y="2771769"/>
            <a:ext cx="838214" cy="371487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Horizontal Projection Profile 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Lookup Table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05" name="직사각형 14"/>
          <p:cNvSpPr/>
          <p:nvPr/>
        </p:nvSpPr>
        <p:spPr bwMode="auto">
          <a:xfrm>
            <a:off x="2547921" y="3271827"/>
            <a:ext cx="838214" cy="371487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Pre-horizontal Projection Profile 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Lookup Table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06" name="직사각형 15"/>
          <p:cNvSpPr/>
          <p:nvPr/>
        </p:nvSpPr>
        <p:spPr bwMode="auto">
          <a:xfrm>
            <a:off x="3500420" y="3271842"/>
            <a:ext cx="838214" cy="371487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Pre-vertical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Projection Profile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Lookup Table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07" name="직사각형 16"/>
          <p:cNvSpPr/>
          <p:nvPr/>
        </p:nvSpPr>
        <p:spPr bwMode="auto">
          <a:xfrm>
            <a:off x="4805356" y="2028803"/>
            <a:ext cx="838214" cy="371487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Horizontal Displacement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Calculator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08" name="직사각형 17"/>
          <p:cNvSpPr/>
          <p:nvPr/>
        </p:nvSpPr>
        <p:spPr bwMode="auto">
          <a:xfrm>
            <a:off x="5762635" y="2028803"/>
            <a:ext cx="838214" cy="371487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Vertical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Displacement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Calculator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09" name="직사각형 18"/>
          <p:cNvSpPr/>
          <p:nvPr/>
        </p:nvSpPr>
        <p:spPr bwMode="auto">
          <a:xfrm>
            <a:off x="5762621" y="2528869"/>
            <a:ext cx="838214" cy="371487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Vertical Optimal Displacement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10" name="직사각형 19"/>
          <p:cNvSpPr/>
          <p:nvPr/>
        </p:nvSpPr>
        <p:spPr bwMode="auto">
          <a:xfrm>
            <a:off x="4810129" y="2528884"/>
            <a:ext cx="838214" cy="371487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Horizontal Optimal Displacement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11" name="직사각형 20"/>
          <p:cNvSpPr/>
          <p:nvPr/>
        </p:nvSpPr>
        <p:spPr bwMode="auto">
          <a:xfrm>
            <a:off x="4814892" y="1657339"/>
            <a:ext cx="1781174" cy="24290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Coordinates Calculator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12" name="직사각형 21"/>
          <p:cNvSpPr/>
          <p:nvPr/>
        </p:nvSpPr>
        <p:spPr bwMode="auto">
          <a:xfrm>
            <a:off x="2552684" y="4271952"/>
            <a:ext cx="1781174" cy="24290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Coordinates Calculator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13" name="직사각형 22"/>
          <p:cNvSpPr/>
          <p:nvPr/>
        </p:nvSpPr>
        <p:spPr bwMode="auto">
          <a:xfrm>
            <a:off x="2552681" y="4638675"/>
            <a:ext cx="838214" cy="371487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Horizontal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Histogram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Generator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14" name="직사각형 23"/>
          <p:cNvSpPr/>
          <p:nvPr/>
        </p:nvSpPr>
        <p:spPr bwMode="auto">
          <a:xfrm>
            <a:off x="3500427" y="4643446"/>
            <a:ext cx="838214" cy="371487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Vertical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Histogram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Generator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15" name="직사각형 24"/>
          <p:cNvSpPr/>
          <p:nvPr/>
        </p:nvSpPr>
        <p:spPr bwMode="auto">
          <a:xfrm>
            <a:off x="3500420" y="5138741"/>
            <a:ext cx="838214" cy="371487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Vertical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Histogram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Accumulator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16" name="직사각형 25"/>
          <p:cNvSpPr/>
          <p:nvPr/>
        </p:nvSpPr>
        <p:spPr bwMode="auto">
          <a:xfrm>
            <a:off x="2547921" y="5143488"/>
            <a:ext cx="838214" cy="371487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Horizontal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Histogram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Accumulator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17" name="직사각형 26"/>
          <p:cNvSpPr/>
          <p:nvPr/>
        </p:nvSpPr>
        <p:spPr bwMode="auto">
          <a:xfrm>
            <a:off x="2547911" y="5638807"/>
            <a:ext cx="838214" cy="371487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Horizontal Projection Profile 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Lookup Table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18" name="직사각형 27"/>
          <p:cNvSpPr/>
          <p:nvPr/>
        </p:nvSpPr>
        <p:spPr bwMode="auto">
          <a:xfrm>
            <a:off x="3500399" y="5638807"/>
            <a:ext cx="838214" cy="371487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Vertical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Projection Profile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Lookup Table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19" name="직사각형 28"/>
          <p:cNvSpPr/>
          <p:nvPr/>
        </p:nvSpPr>
        <p:spPr bwMode="auto">
          <a:xfrm>
            <a:off x="4810129" y="5643570"/>
            <a:ext cx="838214" cy="371487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Pre-horizontal Projection Profile 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Lookup Table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0" name="직사각형 29"/>
          <p:cNvSpPr/>
          <p:nvPr/>
        </p:nvSpPr>
        <p:spPr bwMode="auto">
          <a:xfrm>
            <a:off x="5762635" y="5643570"/>
            <a:ext cx="838214" cy="371487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Pre-vertical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Projection Profile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Lookup Table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1" name="직사각형 30"/>
          <p:cNvSpPr/>
          <p:nvPr/>
        </p:nvSpPr>
        <p:spPr bwMode="auto">
          <a:xfrm>
            <a:off x="5762638" y="5143512"/>
            <a:ext cx="838214" cy="371487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Vertical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Projection Profile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Lookup Table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2" name="직사각형 31"/>
          <p:cNvSpPr/>
          <p:nvPr/>
        </p:nvSpPr>
        <p:spPr bwMode="auto">
          <a:xfrm>
            <a:off x="4814892" y="5143512"/>
            <a:ext cx="838214" cy="371487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Horizontal Projection Profile 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Lookup Table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3" name="직사각형 32"/>
          <p:cNvSpPr/>
          <p:nvPr/>
        </p:nvSpPr>
        <p:spPr bwMode="auto">
          <a:xfrm>
            <a:off x="4810129" y="4643446"/>
            <a:ext cx="838214" cy="371487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Horizontal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Translator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4" name="직사각형 33"/>
          <p:cNvSpPr/>
          <p:nvPr/>
        </p:nvSpPr>
        <p:spPr bwMode="auto">
          <a:xfrm>
            <a:off x="5762628" y="4643446"/>
            <a:ext cx="838214" cy="371487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Vertical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Translator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5" name="직사각형 34"/>
          <p:cNvSpPr/>
          <p:nvPr/>
        </p:nvSpPr>
        <p:spPr bwMode="auto">
          <a:xfrm>
            <a:off x="5767389" y="4271963"/>
            <a:ext cx="828675" cy="24765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Subtractor</a:t>
            </a: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 2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6" name="직사각형 35"/>
          <p:cNvSpPr/>
          <p:nvPr/>
        </p:nvSpPr>
        <p:spPr bwMode="auto">
          <a:xfrm>
            <a:off x="4814899" y="4271972"/>
            <a:ext cx="828675" cy="24765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Subtractor</a:t>
            </a: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 1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7" name="직사각형 36"/>
          <p:cNvSpPr/>
          <p:nvPr/>
        </p:nvSpPr>
        <p:spPr bwMode="auto">
          <a:xfrm>
            <a:off x="4814883" y="3900488"/>
            <a:ext cx="828675" cy="24765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Accumulator 1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8" name="직사각형 37"/>
          <p:cNvSpPr/>
          <p:nvPr/>
        </p:nvSpPr>
        <p:spPr bwMode="auto">
          <a:xfrm>
            <a:off x="5762641" y="3895730"/>
            <a:ext cx="828675" cy="24765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Accumulator 2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9" name="직사각형 38"/>
          <p:cNvSpPr/>
          <p:nvPr/>
        </p:nvSpPr>
        <p:spPr bwMode="auto">
          <a:xfrm>
            <a:off x="5762631" y="3538540"/>
            <a:ext cx="828675" cy="24765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Comparator 2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30" name="직사각형 39"/>
          <p:cNvSpPr/>
          <p:nvPr/>
        </p:nvSpPr>
        <p:spPr bwMode="auto">
          <a:xfrm>
            <a:off x="4814899" y="3538540"/>
            <a:ext cx="828675" cy="24765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Comparator 1</a:t>
            </a:r>
            <a:endParaRPr kumimoji="0" lang="ko-KR" alt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cxnSp>
        <p:nvCxnSpPr>
          <p:cNvPr id="131" name="꺾인 연결선 40"/>
          <p:cNvCxnSpPr>
            <a:stCxn id="96" idx="2"/>
            <a:endCxn id="95" idx="2"/>
          </p:cNvCxnSpPr>
          <p:nvPr/>
        </p:nvCxnSpPr>
        <p:spPr bwMode="auto">
          <a:xfrm rot="5400000" flipH="1" flipV="1">
            <a:off x="4573186" y="5011338"/>
            <a:ext cx="2" cy="2264577"/>
          </a:xfrm>
          <a:prstGeom prst="bentConnector3">
            <a:avLst>
              <a:gd name="adj1" fmla="val -1143000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2" name="꺾인 연결선 41"/>
          <p:cNvCxnSpPr>
            <a:stCxn id="98" idx="0"/>
            <a:endCxn id="97" idx="0"/>
          </p:cNvCxnSpPr>
          <p:nvPr/>
        </p:nvCxnSpPr>
        <p:spPr bwMode="auto">
          <a:xfrm rot="16200000" flipH="1" flipV="1">
            <a:off x="4511034" y="334310"/>
            <a:ext cx="119066" cy="2269814"/>
          </a:xfrm>
          <a:prstGeom prst="bentConnector3">
            <a:avLst>
              <a:gd name="adj1" fmla="val -191994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3" name="직선 화살표 연결선 42"/>
          <p:cNvCxnSpPr>
            <a:stCxn id="97" idx="2"/>
            <a:endCxn id="96" idx="0"/>
          </p:cNvCxnSpPr>
          <p:nvPr/>
        </p:nvCxnSpPr>
        <p:spPr bwMode="auto">
          <a:xfrm rot="16200000" flipH="1">
            <a:off x="3312070" y="3895490"/>
            <a:ext cx="252418" cy="5239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4" name="직선 화살표 연결선 43"/>
          <p:cNvCxnSpPr>
            <a:stCxn id="95" idx="0"/>
            <a:endCxn id="98" idx="2"/>
          </p:cNvCxnSpPr>
          <p:nvPr/>
        </p:nvCxnSpPr>
        <p:spPr bwMode="auto">
          <a:xfrm rot="16200000" flipV="1">
            <a:off x="5584030" y="3155155"/>
            <a:ext cx="242890" cy="2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5" name="TextBox 134"/>
          <p:cNvSpPr txBox="1"/>
          <p:nvPr/>
        </p:nvSpPr>
        <p:spPr>
          <a:xfrm>
            <a:off x="2334562" y="1555094"/>
            <a:ext cx="22145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 smtClean="0">
                <a:latin typeface="Arial"/>
              </a:rPr>
              <a:t>Projection Profile Initiator / Transferor</a:t>
            </a:r>
            <a:endParaRPr lang="ko-KR" altLang="en-US" sz="600" dirty="0" smtClean="0">
              <a:latin typeface="Arial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4605338" y="1435226"/>
            <a:ext cx="22145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Displacement Calculator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4602480" y="3307854"/>
            <a:ext cx="22145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Projection Profile Comparator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2342182" y="4046224"/>
            <a:ext cx="22145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Projection Profile Generator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6929454" y="1428736"/>
            <a:ext cx="1785950" cy="584775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Background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Compensation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 smtClean="0"/>
              <a:t>Object Tracking Using Particle Filter</a:t>
            </a:r>
            <a:endParaRPr lang="ko-KR" altLang="en-US" dirty="0"/>
          </a:p>
        </p:txBody>
      </p:sp>
      <p:sp>
        <p:nvSpPr>
          <p:cNvPr id="142" name="직사각형 49"/>
          <p:cNvSpPr/>
          <p:nvPr/>
        </p:nvSpPr>
        <p:spPr bwMode="auto">
          <a:xfrm>
            <a:off x="4214810" y="1428736"/>
            <a:ext cx="1571636" cy="4857784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43" name="직사각형 50"/>
          <p:cNvSpPr/>
          <p:nvPr/>
        </p:nvSpPr>
        <p:spPr bwMode="auto">
          <a:xfrm>
            <a:off x="4405310" y="1612569"/>
            <a:ext cx="1214446" cy="2430793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44" name="직사각형 51"/>
          <p:cNvSpPr/>
          <p:nvPr/>
        </p:nvSpPr>
        <p:spPr bwMode="auto">
          <a:xfrm>
            <a:off x="2500298" y="2500306"/>
            <a:ext cx="1357322" cy="1928826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45" name="직사각형 52"/>
          <p:cNvSpPr/>
          <p:nvPr/>
        </p:nvSpPr>
        <p:spPr bwMode="auto">
          <a:xfrm>
            <a:off x="2500298" y="4714884"/>
            <a:ext cx="1357322" cy="1428760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46" name="직사각형 53"/>
          <p:cNvSpPr/>
          <p:nvPr/>
        </p:nvSpPr>
        <p:spPr bwMode="auto">
          <a:xfrm>
            <a:off x="2643174" y="1785926"/>
            <a:ext cx="1071570" cy="357190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Camera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47" name="사다리꼴 54"/>
          <p:cNvSpPr/>
          <p:nvPr/>
        </p:nvSpPr>
        <p:spPr bwMode="auto">
          <a:xfrm rot="5400000">
            <a:off x="2393141" y="1893083"/>
            <a:ext cx="357190" cy="142876"/>
          </a:xfrm>
          <a:prstGeom prst="trapezoid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48" name="직사각형 55"/>
          <p:cNvSpPr/>
          <p:nvPr/>
        </p:nvSpPr>
        <p:spPr bwMode="auto">
          <a:xfrm>
            <a:off x="2643174" y="2643182"/>
            <a:ext cx="1071570" cy="35719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Controller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49" name="직사각형 56"/>
          <p:cNvSpPr/>
          <p:nvPr/>
        </p:nvSpPr>
        <p:spPr bwMode="auto">
          <a:xfrm>
            <a:off x="2643174" y="3214686"/>
            <a:ext cx="1071570" cy="35719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A/D Converter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50" name="직사각형 57"/>
          <p:cNvSpPr/>
          <p:nvPr/>
        </p:nvSpPr>
        <p:spPr bwMode="auto">
          <a:xfrm>
            <a:off x="2643174" y="3714752"/>
            <a:ext cx="1071570" cy="35719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Sync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Separator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51" name="직사각형 58"/>
          <p:cNvSpPr/>
          <p:nvPr/>
        </p:nvSpPr>
        <p:spPr bwMode="auto">
          <a:xfrm>
            <a:off x="2643174" y="4929198"/>
            <a:ext cx="1071570" cy="35719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Frame Store t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52" name="직사각형 59"/>
          <p:cNvSpPr/>
          <p:nvPr/>
        </p:nvSpPr>
        <p:spPr bwMode="auto">
          <a:xfrm>
            <a:off x="2643174" y="5429264"/>
            <a:ext cx="1071570" cy="35719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Frame Store t-</a:t>
            </a:r>
            <a:r>
              <a:rPr kumimoji="0" lang="ko-KR" alt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∆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53" name="직사각형 60"/>
          <p:cNvSpPr/>
          <p:nvPr/>
        </p:nvSpPr>
        <p:spPr bwMode="auto">
          <a:xfrm>
            <a:off x="4572000" y="2000240"/>
            <a:ext cx="857256" cy="35719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Output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54" name="직사각형 61"/>
          <p:cNvSpPr/>
          <p:nvPr/>
        </p:nvSpPr>
        <p:spPr bwMode="auto">
          <a:xfrm>
            <a:off x="4572000" y="2500306"/>
            <a:ext cx="857256" cy="35719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Comparator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55" name="직사각형 62"/>
          <p:cNvSpPr/>
          <p:nvPr/>
        </p:nvSpPr>
        <p:spPr bwMode="auto">
          <a:xfrm>
            <a:off x="4572000" y="3000372"/>
            <a:ext cx="857256" cy="35719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Calculator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56" name="직사각형 63"/>
          <p:cNvSpPr/>
          <p:nvPr/>
        </p:nvSpPr>
        <p:spPr bwMode="auto">
          <a:xfrm>
            <a:off x="4572000" y="3533776"/>
            <a:ext cx="857256" cy="35719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Lookup Table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57" name="직사각형 64"/>
          <p:cNvSpPr/>
          <p:nvPr/>
        </p:nvSpPr>
        <p:spPr bwMode="auto">
          <a:xfrm>
            <a:off x="4408168" y="4214818"/>
            <a:ext cx="1214446" cy="857256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58" name="직사각형 65"/>
          <p:cNvSpPr/>
          <p:nvPr/>
        </p:nvSpPr>
        <p:spPr bwMode="auto">
          <a:xfrm>
            <a:off x="4572000" y="4572008"/>
            <a:ext cx="857256" cy="35719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Comparator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59" name="직사각형 66"/>
          <p:cNvSpPr/>
          <p:nvPr/>
        </p:nvSpPr>
        <p:spPr bwMode="auto">
          <a:xfrm>
            <a:off x="4406264" y="5286388"/>
            <a:ext cx="1214446" cy="857256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60" name="직사각형 67"/>
          <p:cNvSpPr/>
          <p:nvPr/>
        </p:nvSpPr>
        <p:spPr bwMode="auto">
          <a:xfrm>
            <a:off x="4572000" y="5429264"/>
            <a:ext cx="857256" cy="35719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Subtractor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448174" y="1690675"/>
            <a:ext cx="11430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Particle Filter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5715008" y="2357430"/>
            <a:ext cx="1143008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Tracking Image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5715008" y="2928934"/>
            <a:ext cx="1143008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Trajectory Data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5494028" y="4071942"/>
            <a:ext cx="1143008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Clock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5516888" y="4412614"/>
            <a:ext cx="1143008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Reset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4436744" y="5841374"/>
            <a:ext cx="1143008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</a:t>
            </a:r>
            <a:r>
              <a:rPr kumimoji="0" lang="en-US" altLang="ko-KR" sz="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Subtractor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4427220" y="4269738"/>
            <a:ext cx="1143008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Tracking Image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4429124" y="5055556"/>
            <a:ext cx="1143008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IFD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4007639" y="4014790"/>
            <a:ext cx="1143008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Noiseless IFD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3454710" y="4468812"/>
            <a:ext cx="902976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Sync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3571868" y="5715970"/>
            <a:ext cx="1143008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Stored Pixels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2605074" y="5804552"/>
            <a:ext cx="114300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Store Memory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2564116" y="4451992"/>
            <a:ext cx="1143008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Raw Pixels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2571736" y="4126862"/>
            <a:ext cx="1143008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Camera Controller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75" name="직선 화살표 연결선 82"/>
          <p:cNvCxnSpPr>
            <a:stCxn id="146" idx="2"/>
            <a:endCxn id="144" idx="0"/>
          </p:cNvCxnSpPr>
          <p:nvPr/>
        </p:nvCxnSpPr>
        <p:spPr bwMode="auto">
          <a:xfrm rot="5400000">
            <a:off x="3000364" y="2321711"/>
            <a:ext cx="357190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6" name="직선 화살표 연결선 83"/>
          <p:cNvCxnSpPr/>
          <p:nvPr/>
        </p:nvCxnSpPr>
        <p:spPr bwMode="auto">
          <a:xfrm flipV="1">
            <a:off x="3855244" y="3426619"/>
            <a:ext cx="557212" cy="2381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7" name="직선 화살표 연결선 84"/>
          <p:cNvCxnSpPr>
            <a:stCxn id="144" idx="2"/>
            <a:endCxn id="145" idx="0"/>
          </p:cNvCxnSpPr>
          <p:nvPr/>
        </p:nvCxnSpPr>
        <p:spPr bwMode="auto">
          <a:xfrm rot="5400000">
            <a:off x="3036083" y="4572008"/>
            <a:ext cx="285752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8" name="직선 화살표 연결선 85"/>
          <p:cNvCxnSpPr/>
          <p:nvPr/>
        </p:nvCxnSpPr>
        <p:spPr bwMode="auto">
          <a:xfrm>
            <a:off x="3857620" y="5929330"/>
            <a:ext cx="547693" cy="7126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9" name="직선 화살표 연결선 86"/>
          <p:cNvCxnSpPr>
            <a:stCxn id="145" idx="3"/>
          </p:cNvCxnSpPr>
          <p:nvPr/>
        </p:nvCxnSpPr>
        <p:spPr bwMode="auto">
          <a:xfrm>
            <a:off x="3857620" y="5429264"/>
            <a:ext cx="554836" cy="713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0" name="직선 화살표 연결선 87"/>
          <p:cNvCxnSpPr>
            <a:stCxn id="159" idx="0"/>
            <a:endCxn id="157" idx="2"/>
          </p:cNvCxnSpPr>
          <p:nvPr/>
        </p:nvCxnSpPr>
        <p:spPr bwMode="auto">
          <a:xfrm rot="5400000" flipH="1" flipV="1">
            <a:off x="4907282" y="5178279"/>
            <a:ext cx="214314" cy="1904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1" name="직선 화살표 연결선 88"/>
          <p:cNvCxnSpPr>
            <a:stCxn id="157" idx="0"/>
            <a:endCxn id="143" idx="2"/>
          </p:cNvCxnSpPr>
          <p:nvPr/>
        </p:nvCxnSpPr>
        <p:spPr bwMode="auto">
          <a:xfrm rot="16200000" flipV="1">
            <a:off x="4928234" y="4127661"/>
            <a:ext cx="171456" cy="285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2" name="직선 화살표 연결선 89"/>
          <p:cNvCxnSpPr>
            <a:stCxn id="164" idx="2"/>
          </p:cNvCxnSpPr>
          <p:nvPr/>
        </p:nvCxnSpPr>
        <p:spPr bwMode="auto">
          <a:xfrm rot="5400000" flipH="1">
            <a:off x="5925424" y="4147278"/>
            <a:ext cx="1130" cy="279086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3" name="직선 화살표 연결선 90"/>
          <p:cNvCxnSpPr>
            <a:stCxn id="165" idx="2"/>
          </p:cNvCxnSpPr>
          <p:nvPr/>
        </p:nvCxnSpPr>
        <p:spPr bwMode="auto">
          <a:xfrm rot="5400000">
            <a:off x="5938060" y="4481198"/>
            <a:ext cx="3473" cy="297192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4" name="직선 화살표 연결선 91"/>
          <p:cNvCxnSpPr/>
          <p:nvPr/>
        </p:nvCxnSpPr>
        <p:spPr bwMode="auto">
          <a:xfrm>
            <a:off x="5624513" y="2638425"/>
            <a:ext cx="876313" cy="4757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5" name="직선 화살표 연결선 92"/>
          <p:cNvCxnSpPr/>
          <p:nvPr/>
        </p:nvCxnSpPr>
        <p:spPr bwMode="auto">
          <a:xfrm>
            <a:off x="5619750" y="3209925"/>
            <a:ext cx="881076" cy="4762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6" name="직선 연결선 93"/>
          <p:cNvCxnSpPr/>
          <p:nvPr/>
        </p:nvCxnSpPr>
        <p:spPr bwMode="auto">
          <a:xfrm rot="5400000">
            <a:off x="3071802" y="4429132"/>
            <a:ext cx="2000264" cy="1588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87" name="TextBox 186"/>
          <p:cNvSpPr txBox="1"/>
          <p:nvPr/>
        </p:nvSpPr>
        <p:spPr>
          <a:xfrm>
            <a:off x="5929322" y="1428736"/>
            <a:ext cx="2786082" cy="338554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Single Object Tracking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 smtClean="0"/>
              <a:t>Object Tracking Using Particle Filter</a:t>
            </a:r>
            <a:endParaRPr lang="ko-KR" altLang="en-US" dirty="0"/>
          </a:p>
        </p:txBody>
      </p:sp>
      <p:sp>
        <p:nvSpPr>
          <p:cNvPr id="159" name="직사각형 4"/>
          <p:cNvSpPr/>
          <p:nvPr/>
        </p:nvSpPr>
        <p:spPr bwMode="auto">
          <a:xfrm>
            <a:off x="2232660" y="2026920"/>
            <a:ext cx="6484620" cy="4137660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60" name="직사각형 5"/>
          <p:cNvSpPr/>
          <p:nvPr/>
        </p:nvSpPr>
        <p:spPr bwMode="auto">
          <a:xfrm>
            <a:off x="434340" y="2202180"/>
            <a:ext cx="1432560" cy="1988820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61" name="직사각형 6"/>
          <p:cNvSpPr/>
          <p:nvPr/>
        </p:nvSpPr>
        <p:spPr bwMode="auto">
          <a:xfrm>
            <a:off x="428596" y="4549140"/>
            <a:ext cx="1432560" cy="1428768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62" name="직사각형 7"/>
          <p:cNvSpPr/>
          <p:nvPr/>
        </p:nvSpPr>
        <p:spPr bwMode="auto">
          <a:xfrm>
            <a:off x="2417440" y="2214554"/>
            <a:ext cx="1613540" cy="1976446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63" name="직사각형 8"/>
          <p:cNvSpPr/>
          <p:nvPr/>
        </p:nvSpPr>
        <p:spPr bwMode="auto">
          <a:xfrm>
            <a:off x="2413620" y="4549140"/>
            <a:ext cx="1617360" cy="1435430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64" name="직사각형 9"/>
          <p:cNvSpPr/>
          <p:nvPr/>
        </p:nvSpPr>
        <p:spPr bwMode="auto">
          <a:xfrm>
            <a:off x="4398640" y="2571744"/>
            <a:ext cx="1255400" cy="3059436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65" name="직사각형 10"/>
          <p:cNvSpPr/>
          <p:nvPr/>
        </p:nvSpPr>
        <p:spPr bwMode="auto">
          <a:xfrm>
            <a:off x="616250" y="2391734"/>
            <a:ext cx="1075390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Controller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66" name="직사각형 11"/>
          <p:cNvSpPr/>
          <p:nvPr/>
        </p:nvSpPr>
        <p:spPr bwMode="auto">
          <a:xfrm>
            <a:off x="620050" y="2927038"/>
            <a:ext cx="1075390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A/D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Converter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67" name="직사각형 12"/>
          <p:cNvSpPr/>
          <p:nvPr/>
        </p:nvSpPr>
        <p:spPr bwMode="auto">
          <a:xfrm>
            <a:off x="616230" y="3467100"/>
            <a:ext cx="1075390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Sync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맑은 고딕"/>
                <a:cs typeface="+mn-cs"/>
              </a:rPr>
              <a:t>Separator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68" name="직사각형 13"/>
          <p:cNvSpPr/>
          <p:nvPr/>
        </p:nvSpPr>
        <p:spPr bwMode="auto">
          <a:xfrm>
            <a:off x="620050" y="4728228"/>
            <a:ext cx="1075390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Frame Store t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69" name="직사각형 14"/>
          <p:cNvSpPr/>
          <p:nvPr/>
        </p:nvSpPr>
        <p:spPr bwMode="auto">
          <a:xfrm>
            <a:off x="620050" y="5269252"/>
            <a:ext cx="1075390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Frame Store t-</a:t>
            </a: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t>∆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70" name="직사각형 15"/>
          <p:cNvSpPr/>
          <p:nvPr/>
        </p:nvSpPr>
        <p:spPr bwMode="auto">
          <a:xfrm>
            <a:off x="2598396" y="2571744"/>
            <a:ext cx="1249704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Multiple Output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71" name="직사각형 16"/>
          <p:cNvSpPr/>
          <p:nvPr/>
        </p:nvSpPr>
        <p:spPr bwMode="auto">
          <a:xfrm>
            <a:off x="2600296" y="3110872"/>
            <a:ext cx="1249704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Priority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맑은 고딕"/>
                <a:cs typeface="+mn-cs"/>
              </a:rPr>
              <a:t>Distributor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72" name="직사각형 17"/>
          <p:cNvSpPr/>
          <p:nvPr/>
        </p:nvSpPr>
        <p:spPr bwMode="auto">
          <a:xfrm>
            <a:off x="2602216" y="3650934"/>
            <a:ext cx="1249704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Position Analyzer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73" name="직사각형 18"/>
          <p:cNvSpPr/>
          <p:nvPr/>
        </p:nvSpPr>
        <p:spPr bwMode="auto">
          <a:xfrm>
            <a:off x="2597454" y="4730124"/>
            <a:ext cx="1249704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Noise Reduction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맑은 고딕"/>
                <a:cs typeface="+mn-cs"/>
              </a:rPr>
              <a:t>Filter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74" name="직사각형 19"/>
          <p:cNvSpPr/>
          <p:nvPr/>
        </p:nvSpPr>
        <p:spPr bwMode="auto">
          <a:xfrm>
            <a:off x="2602216" y="5269252"/>
            <a:ext cx="1249704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Priority-based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Subtractor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75" name="직사각형 20"/>
          <p:cNvSpPr/>
          <p:nvPr/>
        </p:nvSpPr>
        <p:spPr bwMode="auto">
          <a:xfrm>
            <a:off x="4572000" y="2928934"/>
            <a:ext cx="899160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Output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76" name="직사각형 21"/>
          <p:cNvSpPr/>
          <p:nvPr/>
        </p:nvSpPr>
        <p:spPr bwMode="auto">
          <a:xfrm>
            <a:off x="4572000" y="3468062"/>
            <a:ext cx="899160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Resampler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77" name="직사각형 22"/>
          <p:cNvSpPr/>
          <p:nvPr/>
        </p:nvSpPr>
        <p:spPr bwMode="auto">
          <a:xfrm>
            <a:off x="4572000" y="4013848"/>
            <a:ext cx="899160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맑은 고딕"/>
                <a:cs typeface="+mn-cs"/>
              </a:rPr>
              <a:t>Comparator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78" name="직사각형 23"/>
          <p:cNvSpPr/>
          <p:nvPr/>
        </p:nvSpPr>
        <p:spPr bwMode="auto">
          <a:xfrm>
            <a:off x="4572000" y="4547252"/>
            <a:ext cx="899160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맑은 고딕"/>
                <a:cs typeface="+mn-cs"/>
              </a:rPr>
              <a:t>Calculator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79" name="직사각형 24"/>
          <p:cNvSpPr/>
          <p:nvPr/>
        </p:nvSpPr>
        <p:spPr bwMode="auto">
          <a:xfrm>
            <a:off x="4572000" y="5087314"/>
            <a:ext cx="899160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맑은 고딕"/>
                <a:cs typeface="+mn-cs"/>
              </a:rPr>
              <a:t>Generator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80" name="직사각형 25"/>
          <p:cNvSpPr/>
          <p:nvPr/>
        </p:nvSpPr>
        <p:spPr bwMode="auto">
          <a:xfrm>
            <a:off x="642910" y="1500174"/>
            <a:ext cx="1057274" cy="336552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맑은 고딕"/>
                <a:cs typeface="+mn-cs"/>
              </a:rPr>
              <a:t>Camera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81" name="사다리꼴 26"/>
          <p:cNvSpPr/>
          <p:nvPr/>
        </p:nvSpPr>
        <p:spPr bwMode="auto">
          <a:xfrm rot="5400000">
            <a:off x="370653" y="1564469"/>
            <a:ext cx="330200" cy="214314"/>
          </a:xfrm>
          <a:prstGeom prst="trapezoid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82" name="직사각형 27"/>
          <p:cNvSpPr/>
          <p:nvPr/>
        </p:nvSpPr>
        <p:spPr bwMode="auto">
          <a:xfrm>
            <a:off x="5832170" y="2571744"/>
            <a:ext cx="1255400" cy="3059436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83" name="직사각형 28"/>
          <p:cNvSpPr/>
          <p:nvPr/>
        </p:nvSpPr>
        <p:spPr bwMode="auto">
          <a:xfrm>
            <a:off x="6005530" y="2928934"/>
            <a:ext cx="899160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Output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84" name="직사각형 29"/>
          <p:cNvSpPr/>
          <p:nvPr/>
        </p:nvSpPr>
        <p:spPr bwMode="auto">
          <a:xfrm>
            <a:off x="6005530" y="3468062"/>
            <a:ext cx="899160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Resampler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85" name="직사각형 30"/>
          <p:cNvSpPr/>
          <p:nvPr/>
        </p:nvSpPr>
        <p:spPr bwMode="auto">
          <a:xfrm>
            <a:off x="6005530" y="4013848"/>
            <a:ext cx="899160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맑은 고딕"/>
                <a:cs typeface="+mn-cs"/>
              </a:rPr>
              <a:t>Comparator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86" name="직사각형 31"/>
          <p:cNvSpPr/>
          <p:nvPr/>
        </p:nvSpPr>
        <p:spPr bwMode="auto">
          <a:xfrm>
            <a:off x="6005530" y="4547252"/>
            <a:ext cx="899160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맑은 고딕"/>
                <a:cs typeface="+mn-cs"/>
              </a:rPr>
              <a:t>Calculator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87" name="직사각형 32"/>
          <p:cNvSpPr/>
          <p:nvPr/>
        </p:nvSpPr>
        <p:spPr bwMode="auto">
          <a:xfrm>
            <a:off x="6005530" y="5087314"/>
            <a:ext cx="899160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맑은 고딕"/>
                <a:cs typeface="+mn-cs"/>
              </a:rPr>
              <a:t>Generator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88" name="직사각형 33"/>
          <p:cNvSpPr/>
          <p:nvPr/>
        </p:nvSpPr>
        <p:spPr bwMode="auto">
          <a:xfrm>
            <a:off x="7276170" y="2571744"/>
            <a:ext cx="1255400" cy="3059436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89" name="직사각형 34"/>
          <p:cNvSpPr/>
          <p:nvPr/>
        </p:nvSpPr>
        <p:spPr bwMode="auto">
          <a:xfrm>
            <a:off x="7449530" y="2928934"/>
            <a:ext cx="899160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Output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90" name="직사각형 35"/>
          <p:cNvSpPr/>
          <p:nvPr/>
        </p:nvSpPr>
        <p:spPr bwMode="auto">
          <a:xfrm>
            <a:off x="7449530" y="3468062"/>
            <a:ext cx="899160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Resampler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91" name="직사각형 36"/>
          <p:cNvSpPr/>
          <p:nvPr/>
        </p:nvSpPr>
        <p:spPr bwMode="auto">
          <a:xfrm>
            <a:off x="7449530" y="4013848"/>
            <a:ext cx="899160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맑은 고딕"/>
                <a:cs typeface="+mn-cs"/>
              </a:rPr>
              <a:t>Comparator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92" name="직사각형 37"/>
          <p:cNvSpPr/>
          <p:nvPr/>
        </p:nvSpPr>
        <p:spPr bwMode="auto">
          <a:xfrm>
            <a:off x="7449530" y="4547252"/>
            <a:ext cx="899160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맑은 고딕"/>
                <a:cs typeface="+mn-cs"/>
              </a:rPr>
              <a:t>Calculator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93" name="직사각형 38"/>
          <p:cNvSpPr/>
          <p:nvPr/>
        </p:nvSpPr>
        <p:spPr bwMode="auto">
          <a:xfrm>
            <a:off x="7449530" y="5087314"/>
            <a:ext cx="899160" cy="35908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맑은 고딕"/>
                <a:cs typeface="+mn-cs"/>
              </a:rPr>
              <a:t>Generator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714348" y="4285126"/>
            <a:ext cx="7328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Raw Pixels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542643" y="3888108"/>
            <a:ext cx="11272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Camera Controller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452804" y="5699776"/>
            <a:ext cx="12779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Store Memory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1827204" y="3929066"/>
            <a:ext cx="4347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Sync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2240011" y="4158620"/>
            <a:ext cx="5549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Priority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1635422" y="5072074"/>
            <a:ext cx="8579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Stored Pixels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3143240" y="4158620"/>
            <a:ext cx="12121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Particle Set Position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2628262" y="5692156"/>
            <a:ext cx="10935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</a:t>
            </a:r>
            <a:r>
              <a:rPr kumimoji="0" lang="en-US" altLang="ko-KR" sz="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Subtractor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5771206" y="5627208"/>
            <a:ext cx="3658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IFD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2133143" y="1586852"/>
            <a:ext cx="9893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Tracking Image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3222298" y="1586852"/>
            <a:ext cx="9845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Trajectory Data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4500562" y="1579232"/>
            <a:ext cx="4619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Clock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5031108" y="1579232"/>
            <a:ext cx="4716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Reset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5286380" y="2213424"/>
            <a:ext cx="12121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Particle Set Position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4567101" y="2626812"/>
            <a:ext cx="8611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Particle Filter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5993140" y="2627942"/>
            <a:ext cx="8611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Particle Filter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7437140" y="2627942"/>
            <a:ext cx="8611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Particle Filter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211" name="직선 화살표 연결선 56"/>
          <p:cNvCxnSpPr/>
          <p:nvPr/>
        </p:nvCxnSpPr>
        <p:spPr bwMode="auto">
          <a:xfrm rot="5400000">
            <a:off x="974701" y="2035959"/>
            <a:ext cx="357190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2" name="직선 화살표 연결선 57"/>
          <p:cNvCxnSpPr/>
          <p:nvPr/>
        </p:nvCxnSpPr>
        <p:spPr bwMode="auto">
          <a:xfrm rot="5400000" flipH="1" flipV="1">
            <a:off x="2484425" y="2035959"/>
            <a:ext cx="357190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3" name="직선 화살표 연결선 58"/>
          <p:cNvCxnSpPr/>
          <p:nvPr/>
        </p:nvCxnSpPr>
        <p:spPr bwMode="auto">
          <a:xfrm rot="5400000" flipH="1" flipV="1">
            <a:off x="3565521" y="2035165"/>
            <a:ext cx="357190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4" name="직선 화살표 연결선 59"/>
          <p:cNvCxnSpPr/>
          <p:nvPr/>
        </p:nvCxnSpPr>
        <p:spPr bwMode="auto">
          <a:xfrm rot="5400000">
            <a:off x="4542628" y="2000240"/>
            <a:ext cx="428628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5" name="직선 화살표 연결선 60"/>
          <p:cNvCxnSpPr/>
          <p:nvPr/>
        </p:nvCxnSpPr>
        <p:spPr bwMode="auto">
          <a:xfrm rot="5400000">
            <a:off x="5076035" y="1999446"/>
            <a:ext cx="428628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6" name="직선 화살표 연결선 61"/>
          <p:cNvCxnSpPr/>
          <p:nvPr/>
        </p:nvCxnSpPr>
        <p:spPr bwMode="auto">
          <a:xfrm rot="5400000">
            <a:off x="969938" y="4364048"/>
            <a:ext cx="357190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7" name="직선 화살표 연결선 62"/>
          <p:cNvCxnSpPr/>
          <p:nvPr/>
        </p:nvCxnSpPr>
        <p:spPr bwMode="auto">
          <a:xfrm rot="5400000">
            <a:off x="2598723" y="4364048"/>
            <a:ext cx="357190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8" name="직선 화살표 연결선 63"/>
          <p:cNvCxnSpPr/>
          <p:nvPr/>
        </p:nvCxnSpPr>
        <p:spPr bwMode="auto">
          <a:xfrm rot="5400000">
            <a:off x="3494083" y="4368804"/>
            <a:ext cx="357190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9" name="직선 화살표 연결선 64"/>
          <p:cNvCxnSpPr/>
          <p:nvPr/>
        </p:nvCxnSpPr>
        <p:spPr bwMode="auto">
          <a:xfrm rot="16200000" flipV="1">
            <a:off x="4937136" y="5726122"/>
            <a:ext cx="166672" cy="1584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0" name="직선 화살표 연결선 65"/>
          <p:cNvCxnSpPr/>
          <p:nvPr/>
        </p:nvCxnSpPr>
        <p:spPr bwMode="auto">
          <a:xfrm rot="16200000" flipV="1">
            <a:off x="6380185" y="5726123"/>
            <a:ext cx="166672" cy="1584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1" name="직선 화살표 연결선 66"/>
          <p:cNvCxnSpPr/>
          <p:nvPr/>
        </p:nvCxnSpPr>
        <p:spPr bwMode="auto">
          <a:xfrm rot="16200000" flipV="1">
            <a:off x="7812118" y="5726123"/>
            <a:ext cx="166672" cy="1584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2" name="직선 화살표 연결선 67"/>
          <p:cNvCxnSpPr/>
          <p:nvPr/>
        </p:nvCxnSpPr>
        <p:spPr bwMode="auto">
          <a:xfrm rot="10800000">
            <a:off x="4043357" y="2395536"/>
            <a:ext cx="3871919" cy="3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3" name="직선 화살표 연결선 68"/>
          <p:cNvCxnSpPr/>
          <p:nvPr/>
        </p:nvCxnSpPr>
        <p:spPr bwMode="auto">
          <a:xfrm>
            <a:off x="1862119" y="3181352"/>
            <a:ext cx="552469" cy="11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4" name="직선 화살표 연결선 69"/>
          <p:cNvCxnSpPr/>
          <p:nvPr/>
        </p:nvCxnSpPr>
        <p:spPr bwMode="auto">
          <a:xfrm>
            <a:off x="1866865" y="4914898"/>
            <a:ext cx="552469" cy="11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5" name="직선 화살표 연결선 70"/>
          <p:cNvCxnSpPr/>
          <p:nvPr/>
        </p:nvCxnSpPr>
        <p:spPr bwMode="auto">
          <a:xfrm>
            <a:off x="1857356" y="5276851"/>
            <a:ext cx="552469" cy="11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6" name="직선 화살표 연결선 71"/>
          <p:cNvCxnSpPr/>
          <p:nvPr/>
        </p:nvCxnSpPr>
        <p:spPr bwMode="auto">
          <a:xfrm>
            <a:off x="2047875" y="4370394"/>
            <a:ext cx="2338389" cy="1595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7" name="직선 화살표 연결선 72"/>
          <p:cNvCxnSpPr/>
          <p:nvPr/>
        </p:nvCxnSpPr>
        <p:spPr bwMode="auto">
          <a:xfrm rot="5400000">
            <a:off x="1182655" y="4047327"/>
            <a:ext cx="1739117" cy="812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8" name="직선 화살표 연결선 73"/>
          <p:cNvCxnSpPr/>
          <p:nvPr/>
        </p:nvCxnSpPr>
        <p:spPr bwMode="auto">
          <a:xfrm rot="5400000">
            <a:off x="4930779" y="2482849"/>
            <a:ext cx="178588" cy="79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9" name="직선 화살표 연결선 74"/>
          <p:cNvCxnSpPr/>
          <p:nvPr/>
        </p:nvCxnSpPr>
        <p:spPr bwMode="auto">
          <a:xfrm rot="5400000">
            <a:off x="6375414" y="2482055"/>
            <a:ext cx="178588" cy="79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30" name="직선 화살표 연결선 75"/>
          <p:cNvCxnSpPr/>
          <p:nvPr/>
        </p:nvCxnSpPr>
        <p:spPr bwMode="auto">
          <a:xfrm rot="5400000">
            <a:off x="7799011" y="2476117"/>
            <a:ext cx="182552" cy="235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31" name="직선 화살표 연결선 76"/>
          <p:cNvCxnSpPr/>
          <p:nvPr/>
        </p:nvCxnSpPr>
        <p:spPr bwMode="auto">
          <a:xfrm flipV="1">
            <a:off x="4029070" y="5810250"/>
            <a:ext cx="3886205" cy="1604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32" name="TextBox 231"/>
          <p:cNvSpPr txBox="1"/>
          <p:nvPr/>
        </p:nvSpPr>
        <p:spPr>
          <a:xfrm>
            <a:off x="5929322" y="1428736"/>
            <a:ext cx="2786082" cy="338554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Multiple Objects Tracking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2489938" y="2285992"/>
            <a:ext cx="13676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Observation </a:t>
            </a:r>
            <a:r>
              <a:rPr kumimoji="0" lang="en-US" altLang="ko-KR" sz="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Associater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 smtClean="0"/>
              <a:t>Object Tracking Using Particle Filter</a:t>
            </a:r>
            <a:endParaRPr lang="ko-KR" altLang="en-US" dirty="0"/>
          </a:p>
        </p:txBody>
      </p:sp>
      <p:sp>
        <p:nvSpPr>
          <p:cNvPr id="128" name="직사각형 4"/>
          <p:cNvSpPr/>
          <p:nvPr/>
        </p:nvSpPr>
        <p:spPr bwMode="auto">
          <a:xfrm>
            <a:off x="3643306" y="1643050"/>
            <a:ext cx="3500444" cy="4652975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29" name="직사각형 5"/>
          <p:cNvSpPr/>
          <p:nvPr/>
        </p:nvSpPr>
        <p:spPr bwMode="auto">
          <a:xfrm>
            <a:off x="2144710" y="1816098"/>
            <a:ext cx="1004890" cy="336552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Camera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30" name="사다리꼴 6"/>
          <p:cNvSpPr/>
          <p:nvPr/>
        </p:nvSpPr>
        <p:spPr bwMode="auto">
          <a:xfrm rot="5400000">
            <a:off x="1898650" y="1911350"/>
            <a:ext cx="330200" cy="152400"/>
          </a:xfrm>
          <a:prstGeom prst="trapezoid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31" name="직사각형 7"/>
          <p:cNvSpPr/>
          <p:nvPr/>
        </p:nvSpPr>
        <p:spPr bwMode="auto">
          <a:xfrm>
            <a:off x="1981182" y="2655882"/>
            <a:ext cx="1333518" cy="1325568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32" name="직사각형 8"/>
          <p:cNvSpPr/>
          <p:nvPr/>
        </p:nvSpPr>
        <p:spPr bwMode="auto">
          <a:xfrm>
            <a:off x="1979586" y="4311660"/>
            <a:ext cx="1333518" cy="1828790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33" name="직사각형 9"/>
          <p:cNvSpPr/>
          <p:nvPr/>
        </p:nvSpPr>
        <p:spPr bwMode="auto">
          <a:xfrm>
            <a:off x="3817932" y="2155816"/>
            <a:ext cx="1490668" cy="1825634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34" name="직사각형 10"/>
          <p:cNvSpPr/>
          <p:nvPr/>
        </p:nvSpPr>
        <p:spPr bwMode="auto">
          <a:xfrm>
            <a:off x="3817932" y="4311656"/>
            <a:ext cx="1490668" cy="1825634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35" name="직사각형 11"/>
          <p:cNvSpPr/>
          <p:nvPr/>
        </p:nvSpPr>
        <p:spPr bwMode="auto">
          <a:xfrm>
            <a:off x="5646750" y="1816088"/>
            <a:ext cx="1331900" cy="1327162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36" name="직사각형 12"/>
          <p:cNvSpPr/>
          <p:nvPr/>
        </p:nvSpPr>
        <p:spPr bwMode="auto">
          <a:xfrm>
            <a:off x="5643570" y="3316284"/>
            <a:ext cx="1331900" cy="2830516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37" name="직사각형 13"/>
          <p:cNvSpPr/>
          <p:nvPr/>
        </p:nvSpPr>
        <p:spPr bwMode="auto">
          <a:xfrm>
            <a:off x="2146282" y="2820982"/>
            <a:ext cx="1003318" cy="322268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A/D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Converter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38" name="직사각형 14"/>
          <p:cNvSpPr/>
          <p:nvPr/>
        </p:nvSpPr>
        <p:spPr bwMode="auto">
          <a:xfrm>
            <a:off x="2149458" y="3317874"/>
            <a:ext cx="1003318" cy="322268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Sync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Separator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39" name="직사각형 15"/>
          <p:cNvSpPr/>
          <p:nvPr/>
        </p:nvSpPr>
        <p:spPr bwMode="auto">
          <a:xfrm>
            <a:off x="2149458" y="4475170"/>
            <a:ext cx="1003318" cy="322268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Frame Store t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40" name="직사각형 16"/>
          <p:cNvSpPr/>
          <p:nvPr/>
        </p:nvSpPr>
        <p:spPr bwMode="auto">
          <a:xfrm>
            <a:off x="2149458" y="4976820"/>
            <a:ext cx="1003318" cy="322268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Frame Store t-</a:t>
            </a: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∆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41" name="직사각형 17"/>
          <p:cNvSpPr/>
          <p:nvPr/>
        </p:nvSpPr>
        <p:spPr bwMode="auto">
          <a:xfrm>
            <a:off x="2149458" y="5480064"/>
            <a:ext cx="1003318" cy="322268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Frame Store t-2</a:t>
            </a: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∆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42" name="직사각형 18"/>
          <p:cNvSpPr/>
          <p:nvPr/>
        </p:nvSpPr>
        <p:spPr bwMode="auto">
          <a:xfrm>
            <a:off x="3975096" y="2481256"/>
            <a:ext cx="1168404" cy="33814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Projection Profile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Generator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43" name="직사각형 19"/>
          <p:cNvSpPr/>
          <p:nvPr/>
        </p:nvSpPr>
        <p:spPr bwMode="auto">
          <a:xfrm>
            <a:off x="3975096" y="2981318"/>
            <a:ext cx="1168404" cy="33814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Projection Profile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Comparator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44" name="직사각형 20"/>
          <p:cNvSpPr/>
          <p:nvPr/>
        </p:nvSpPr>
        <p:spPr bwMode="auto">
          <a:xfrm>
            <a:off x="3975100" y="3481384"/>
            <a:ext cx="1168404" cy="33814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Displacement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Calculator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45" name="직사각형 21"/>
          <p:cNvSpPr/>
          <p:nvPr/>
        </p:nvSpPr>
        <p:spPr bwMode="auto">
          <a:xfrm>
            <a:off x="3975096" y="4473578"/>
            <a:ext cx="1168404" cy="33814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Noise Reduction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Filter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46" name="직사각형 22"/>
          <p:cNvSpPr/>
          <p:nvPr/>
        </p:nvSpPr>
        <p:spPr bwMode="auto">
          <a:xfrm>
            <a:off x="3975096" y="4975232"/>
            <a:ext cx="1168404" cy="33814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Subtractor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47" name="직사각형 23"/>
          <p:cNvSpPr/>
          <p:nvPr/>
        </p:nvSpPr>
        <p:spPr bwMode="auto">
          <a:xfrm>
            <a:off x="3973508" y="5473710"/>
            <a:ext cx="1168404" cy="33814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Image Translator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48" name="직사각형 24"/>
          <p:cNvSpPr/>
          <p:nvPr/>
        </p:nvSpPr>
        <p:spPr bwMode="auto">
          <a:xfrm>
            <a:off x="5807088" y="2155816"/>
            <a:ext cx="1000112" cy="32703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Serial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Communication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49" name="직사각형 25"/>
          <p:cNvSpPr/>
          <p:nvPr/>
        </p:nvSpPr>
        <p:spPr bwMode="auto">
          <a:xfrm>
            <a:off x="5807104" y="2649532"/>
            <a:ext cx="1000112" cy="32703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Motion Controller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50" name="직사각형 26"/>
          <p:cNvSpPr/>
          <p:nvPr/>
        </p:nvSpPr>
        <p:spPr bwMode="auto">
          <a:xfrm>
            <a:off x="5807104" y="3654420"/>
            <a:ext cx="1000112" cy="32703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Output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51" name="직사각형 27"/>
          <p:cNvSpPr/>
          <p:nvPr/>
        </p:nvSpPr>
        <p:spPr bwMode="auto">
          <a:xfrm>
            <a:off x="5811846" y="4146548"/>
            <a:ext cx="1000112" cy="32703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Resampler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52" name="직사각형 28"/>
          <p:cNvSpPr/>
          <p:nvPr/>
        </p:nvSpPr>
        <p:spPr bwMode="auto">
          <a:xfrm>
            <a:off x="5811846" y="4648202"/>
            <a:ext cx="1000112" cy="32703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Comparator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53" name="직사각형 29"/>
          <p:cNvSpPr/>
          <p:nvPr/>
        </p:nvSpPr>
        <p:spPr bwMode="auto">
          <a:xfrm>
            <a:off x="5811846" y="5141918"/>
            <a:ext cx="1000112" cy="32703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Calculator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54" name="직사각형 30"/>
          <p:cNvSpPr/>
          <p:nvPr/>
        </p:nvSpPr>
        <p:spPr bwMode="auto">
          <a:xfrm>
            <a:off x="5811846" y="5643578"/>
            <a:ext cx="1000112" cy="32703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Generator</a:t>
            </a:r>
            <a:endParaRPr kumimoji="0" lang="ko-KR" alt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3561703" y="1298560"/>
            <a:ext cx="7857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Clock Reset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4973640" y="1266810"/>
            <a:ext cx="9893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Tracking Image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4040184" y="1816546"/>
            <a:ext cx="10919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Motion Command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5802919" y="1810912"/>
            <a:ext cx="965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Camera Motion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Controller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3779832" y="2187566"/>
            <a:ext cx="15167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Background Compensator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2193493" y="2285992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Analog Image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3124190" y="2759070"/>
            <a:ext cx="6799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Raw Pixel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2155808" y="3630614"/>
            <a:ext cx="94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Camera Image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Controller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2285984" y="4032712"/>
            <a:ext cx="6799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Raw Pixel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3071802" y="4025904"/>
            <a:ext cx="4347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Sync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1993882" y="5857892"/>
            <a:ext cx="12779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Store Memory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3136890" y="5428134"/>
            <a:ext cx="8050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Stored Pixel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4006846" y="5857892"/>
            <a:ext cx="10935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</a:t>
            </a:r>
            <a:r>
              <a:rPr kumimoji="0" lang="en-US" altLang="ko-KR" sz="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Subtractor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4494212" y="3941766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Displacement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5225114" y="5018556"/>
            <a:ext cx="3658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IFD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5578482" y="3123068"/>
            <a:ext cx="7072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Trajectory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5872035" y="3357562"/>
            <a:ext cx="8611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Particle Filter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72" name="직선 화살표 연결선 48"/>
          <p:cNvCxnSpPr/>
          <p:nvPr/>
        </p:nvCxnSpPr>
        <p:spPr bwMode="auto">
          <a:xfrm rot="5400000">
            <a:off x="3654418" y="1654171"/>
            <a:ext cx="309576" cy="1582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3" name="직선 화살표 연결선 49"/>
          <p:cNvCxnSpPr/>
          <p:nvPr/>
        </p:nvCxnSpPr>
        <p:spPr bwMode="auto">
          <a:xfrm rot="5400000">
            <a:off x="3987793" y="1654171"/>
            <a:ext cx="309576" cy="1582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4" name="직선 화살표 연결선 50"/>
          <p:cNvCxnSpPr/>
          <p:nvPr/>
        </p:nvCxnSpPr>
        <p:spPr bwMode="auto">
          <a:xfrm rot="5400000">
            <a:off x="2389175" y="2401893"/>
            <a:ext cx="504833" cy="6331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5" name="직선 화살표 연결선 51"/>
          <p:cNvCxnSpPr/>
          <p:nvPr/>
        </p:nvCxnSpPr>
        <p:spPr bwMode="auto">
          <a:xfrm rot="10800000">
            <a:off x="3157530" y="1985951"/>
            <a:ext cx="2486041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6" name="직선 화살표 연결선 52"/>
          <p:cNvCxnSpPr/>
          <p:nvPr/>
        </p:nvCxnSpPr>
        <p:spPr bwMode="auto">
          <a:xfrm rot="5400000" flipH="1" flipV="1">
            <a:off x="4324345" y="2657466"/>
            <a:ext cx="2314588" cy="6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7" name="직선 화살표 연결선 53"/>
          <p:cNvCxnSpPr/>
          <p:nvPr/>
        </p:nvCxnSpPr>
        <p:spPr bwMode="auto">
          <a:xfrm rot="5400000" flipH="1" flipV="1">
            <a:off x="6228180" y="3226983"/>
            <a:ext cx="169864" cy="557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8" name="직선 화살표 연결선 54"/>
          <p:cNvCxnSpPr/>
          <p:nvPr/>
        </p:nvCxnSpPr>
        <p:spPr bwMode="auto">
          <a:xfrm>
            <a:off x="3314688" y="2984495"/>
            <a:ext cx="500066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9" name="직선 화살표 연결선 55"/>
          <p:cNvCxnSpPr/>
          <p:nvPr/>
        </p:nvCxnSpPr>
        <p:spPr bwMode="auto">
          <a:xfrm>
            <a:off x="3314694" y="3317870"/>
            <a:ext cx="500066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0" name="직선 화살표 연결선 56"/>
          <p:cNvCxnSpPr/>
          <p:nvPr/>
        </p:nvCxnSpPr>
        <p:spPr bwMode="auto">
          <a:xfrm rot="5400000">
            <a:off x="2483627" y="4149732"/>
            <a:ext cx="329404" cy="783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1" name="직선 화살표 연결선 57"/>
          <p:cNvCxnSpPr/>
          <p:nvPr/>
        </p:nvCxnSpPr>
        <p:spPr bwMode="auto">
          <a:xfrm>
            <a:off x="3476625" y="4143380"/>
            <a:ext cx="2166945" cy="1595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2" name="직선 화살표 연결선 58"/>
          <p:cNvCxnSpPr/>
          <p:nvPr/>
        </p:nvCxnSpPr>
        <p:spPr bwMode="auto">
          <a:xfrm rot="5400000">
            <a:off x="4397380" y="4144977"/>
            <a:ext cx="329404" cy="783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3" name="직선 화살표 연결선 59"/>
          <p:cNvCxnSpPr/>
          <p:nvPr/>
        </p:nvCxnSpPr>
        <p:spPr bwMode="auto">
          <a:xfrm rot="5400000">
            <a:off x="2621360" y="4178707"/>
            <a:ext cx="1719259" cy="776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4" name="직선 화살표 연결선 60"/>
          <p:cNvCxnSpPr/>
          <p:nvPr/>
        </p:nvCxnSpPr>
        <p:spPr bwMode="auto">
          <a:xfrm flipV="1">
            <a:off x="3309931" y="5048249"/>
            <a:ext cx="495307" cy="4773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5" name="직선 화살표 연결선 61"/>
          <p:cNvCxnSpPr/>
          <p:nvPr/>
        </p:nvCxnSpPr>
        <p:spPr bwMode="auto">
          <a:xfrm>
            <a:off x="3306750" y="5641990"/>
            <a:ext cx="500066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6" name="직선 화살표 연결선 62"/>
          <p:cNvCxnSpPr/>
          <p:nvPr/>
        </p:nvCxnSpPr>
        <p:spPr bwMode="auto">
          <a:xfrm>
            <a:off x="5308608" y="5208592"/>
            <a:ext cx="328612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7" name="직선 연결선 63"/>
          <p:cNvCxnSpPr/>
          <p:nvPr/>
        </p:nvCxnSpPr>
        <p:spPr bwMode="auto">
          <a:xfrm>
            <a:off x="5481644" y="3802065"/>
            <a:ext cx="157156" cy="1585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88" name="TextBox 187"/>
          <p:cNvSpPr txBox="1"/>
          <p:nvPr/>
        </p:nvSpPr>
        <p:spPr>
          <a:xfrm>
            <a:off x="5929322" y="1428736"/>
            <a:ext cx="2786082" cy="338554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Active Visual Tracking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Object Tracking Using Particle Filter</a:t>
            </a:r>
            <a:endParaRPr lang="en-US" altLang="ko-KR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412875"/>
            <a:ext cx="4918075" cy="2301877"/>
          </a:xfrm>
        </p:spPr>
        <p:txBody>
          <a:bodyPr>
            <a:noAutofit/>
          </a:bodyPr>
          <a:lstStyle/>
          <a:p>
            <a:r>
              <a:rPr lang="en-US" altLang="ko-KR" sz="2000" dirty="0" smtClean="0"/>
              <a:t>Implement </a:t>
            </a:r>
            <a:r>
              <a:rPr lang="en-US" altLang="ko-KR" sz="2000" dirty="0"/>
              <a:t>in XILINX </a:t>
            </a:r>
            <a:r>
              <a:rPr lang="en-US" altLang="ko-KR" sz="2000" dirty="0" smtClean="0"/>
              <a:t>XC2V8000 </a:t>
            </a:r>
            <a:r>
              <a:rPr lang="en-US" altLang="ko-KR" sz="2000" dirty="0"/>
              <a:t>FPGA (about </a:t>
            </a:r>
            <a:r>
              <a:rPr lang="en-US" altLang="ko-KR" sz="2000" dirty="0" smtClean="0"/>
              <a:t>8M </a:t>
            </a:r>
            <a:r>
              <a:rPr lang="en-US" altLang="ko-KR" sz="2000" dirty="0"/>
              <a:t>gates, </a:t>
            </a:r>
            <a:r>
              <a:rPr lang="en-US" altLang="ko-KR" sz="2000" dirty="0" smtClean="0"/>
              <a:t>1,104 </a:t>
            </a:r>
            <a:r>
              <a:rPr lang="en-US" altLang="ko-KR" sz="2000" dirty="0"/>
              <a:t>I/O pins) </a:t>
            </a:r>
          </a:p>
          <a:p>
            <a:r>
              <a:rPr lang="en-US" altLang="ko-KR" sz="2000" dirty="0" smtClean="0"/>
              <a:t>Interface </a:t>
            </a:r>
            <a:r>
              <a:rPr lang="en-US" altLang="ko-KR" sz="2000" dirty="0"/>
              <a:t>RS-170 CCD Camera (640x480 pixels, </a:t>
            </a:r>
            <a:r>
              <a:rPr lang="en-US" altLang="ko-KR" sz="2000" dirty="0" smtClean="0"/>
              <a:t>60 </a:t>
            </a:r>
            <a:r>
              <a:rPr lang="en-US" altLang="ko-KR" sz="2000" dirty="0"/>
              <a:t>fps)</a:t>
            </a:r>
          </a:p>
          <a:p>
            <a:r>
              <a:rPr lang="en-US" altLang="ko-KR" sz="2000" dirty="0" smtClean="0"/>
              <a:t>Display </a:t>
            </a:r>
            <a:r>
              <a:rPr lang="en-US" altLang="ko-KR" sz="2000" dirty="0"/>
              <a:t>Raw and Tracking Images and Trajectory Data to LCD </a:t>
            </a:r>
            <a:r>
              <a:rPr lang="en-US" altLang="ko-KR" sz="2000" dirty="0" smtClean="0"/>
              <a:t>Monitor</a:t>
            </a:r>
          </a:p>
        </p:txBody>
      </p:sp>
      <p:sp>
        <p:nvSpPr>
          <p:cNvPr id="15" name="자유형 14"/>
          <p:cNvSpPr/>
          <p:nvPr/>
        </p:nvSpPr>
        <p:spPr bwMode="auto">
          <a:xfrm>
            <a:off x="5066030" y="1205713"/>
            <a:ext cx="3681460" cy="4393975"/>
          </a:xfrm>
          <a:custGeom>
            <a:avLst/>
            <a:gdLst>
              <a:gd name="connsiteX0" fmla="*/ 2297722 w 3681460"/>
              <a:gd name="connsiteY0" fmla="*/ 0 h 4393975"/>
              <a:gd name="connsiteX1" fmla="*/ 2184434 w 3681460"/>
              <a:gd name="connsiteY1" fmla="*/ 16184 h 4393975"/>
              <a:gd name="connsiteX2" fmla="*/ 2135882 w 3681460"/>
              <a:gd name="connsiteY2" fmla="*/ 24276 h 4393975"/>
              <a:gd name="connsiteX3" fmla="*/ 2046869 w 3681460"/>
              <a:gd name="connsiteY3" fmla="*/ 48552 h 4393975"/>
              <a:gd name="connsiteX4" fmla="*/ 1974041 w 3681460"/>
              <a:gd name="connsiteY4" fmla="*/ 56645 h 4393975"/>
              <a:gd name="connsiteX5" fmla="*/ 1941673 w 3681460"/>
              <a:gd name="connsiteY5" fmla="*/ 72829 h 4393975"/>
              <a:gd name="connsiteX6" fmla="*/ 1876936 w 3681460"/>
              <a:gd name="connsiteY6" fmla="*/ 89013 h 4393975"/>
              <a:gd name="connsiteX7" fmla="*/ 1666543 w 3681460"/>
              <a:gd name="connsiteY7" fmla="*/ 105197 h 4393975"/>
              <a:gd name="connsiteX8" fmla="*/ 1593715 w 3681460"/>
              <a:gd name="connsiteY8" fmla="*/ 113289 h 4393975"/>
              <a:gd name="connsiteX9" fmla="*/ 1537071 w 3681460"/>
              <a:gd name="connsiteY9" fmla="*/ 129473 h 4393975"/>
              <a:gd name="connsiteX10" fmla="*/ 1456151 w 3681460"/>
              <a:gd name="connsiteY10" fmla="*/ 153749 h 4393975"/>
              <a:gd name="connsiteX11" fmla="*/ 1423782 w 3681460"/>
              <a:gd name="connsiteY11" fmla="*/ 169933 h 4393975"/>
              <a:gd name="connsiteX12" fmla="*/ 1375230 w 3681460"/>
              <a:gd name="connsiteY12" fmla="*/ 186117 h 4393975"/>
              <a:gd name="connsiteX13" fmla="*/ 1350954 w 3681460"/>
              <a:gd name="connsiteY13" fmla="*/ 194209 h 4393975"/>
              <a:gd name="connsiteX14" fmla="*/ 1326678 w 3681460"/>
              <a:gd name="connsiteY14" fmla="*/ 202301 h 4393975"/>
              <a:gd name="connsiteX15" fmla="*/ 1302402 w 3681460"/>
              <a:gd name="connsiteY15" fmla="*/ 218485 h 4393975"/>
              <a:gd name="connsiteX16" fmla="*/ 1253850 w 3681460"/>
              <a:gd name="connsiteY16" fmla="*/ 234669 h 4393975"/>
              <a:gd name="connsiteX17" fmla="*/ 1229574 w 3681460"/>
              <a:gd name="connsiteY17" fmla="*/ 242761 h 4393975"/>
              <a:gd name="connsiteX18" fmla="*/ 1189113 w 3681460"/>
              <a:gd name="connsiteY18" fmla="*/ 250853 h 4393975"/>
              <a:gd name="connsiteX19" fmla="*/ 1164837 w 3681460"/>
              <a:gd name="connsiteY19" fmla="*/ 258945 h 4393975"/>
              <a:gd name="connsiteX20" fmla="*/ 1132469 w 3681460"/>
              <a:gd name="connsiteY20" fmla="*/ 267037 h 4393975"/>
              <a:gd name="connsiteX21" fmla="*/ 1075825 w 3681460"/>
              <a:gd name="connsiteY21" fmla="*/ 299406 h 4393975"/>
              <a:gd name="connsiteX22" fmla="*/ 1019181 w 3681460"/>
              <a:gd name="connsiteY22" fmla="*/ 339866 h 4393975"/>
              <a:gd name="connsiteX23" fmla="*/ 1002997 w 3681460"/>
              <a:gd name="connsiteY23" fmla="*/ 372234 h 4393975"/>
              <a:gd name="connsiteX24" fmla="*/ 986812 w 3681460"/>
              <a:gd name="connsiteY24" fmla="*/ 396510 h 4393975"/>
              <a:gd name="connsiteX25" fmla="*/ 986812 w 3681460"/>
              <a:gd name="connsiteY25" fmla="*/ 606903 h 4393975"/>
              <a:gd name="connsiteX26" fmla="*/ 1002997 w 3681460"/>
              <a:gd name="connsiteY26" fmla="*/ 639271 h 4393975"/>
              <a:gd name="connsiteX27" fmla="*/ 1011089 w 3681460"/>
              <a:gd name="connsiteY27" fmla="*/ 663547 h 4393975"/>
              <a:gd name="connsiteX28" fmla="*/ 1027273 w 3681460"/>
              <a:gd name="connsiteY28" fmla="*/ 687823 h 4393975"/>
              <a:gd name="connsiteX29" fmla="*/ 1043457 w 3681460"/>
              <a:gd name="connsiteY29" fmla="*/ 736375 h 4393975"/>
              <a:gd name="connsiteX30" fmla="*/ 1083917 w 3681460"/>
              <a:gd name="connsiteY30" fmla="*/ 857756 h 4393975"/>
              <a:gd name="connsiteX31" fmla="*/ 1092009 w 3681460"/>
              <a:gd name="connsiteY31" fmla="*/ 882032 h 4393975"/>
              <a:gd name="connsiteX32" fmla="*/ 1100101 w 3681460"/>
              <a:gd name="connsiteY32" fmla="*/ 906308 h 4393975"/>
              <a:gd name="connsiteX33" fmla="*/ 1132469 w 3681460"/>
              <a:gd name="connsiteY33" fmla="*/ 946768 h 4393975"/>
              <a:gd name="connsiteX34" fmla="*/ 1164837 w 3681460"/>
              <a:gd name="connsiteY34" fmla="*/ 979137 h 4393975"/>
              <a:gd name="connsiteX35" fmla="*/ 1181021 w 3681460"/>
              <a:gd name="connsiteY35" fmla="*/ 1003413 h 4393975"/>
              <a:gd name="connsiteX36" fmla="*/ 1213389 w 3681460"/>
              <a:gd name="connsiteY36" fmla="*/ 1019597 h 4393975"/>
              <a:gd name="connsiteX37" fmla="*/ 1318586 w 3681460"/>
              <a:gd name="connsiteY37" fmla="*/ 1035781 h 4393975"/>
              <a:gd name="connsiteX38" fmla="*/ 1698912 w 3681460"/>
              <a:gd name="connsiteY38" fmla="*/ 1035781 h 4393975"/>
              <a:gd name="connsiteX39" fmla="*/ 1747464 w 3681460"/>
              <a:gd name="connsiteY39" fmla="*/ 1060057 h 4393975"/>
              <a:gd name="connsiteX40" fmla="*/ 1796016 w 3681460"/>
              <a:gd name="connsiteY40" fmla="*/ 1076241 h 4393975"/>
              <a:gd name="connsiteX41" fmla="*/ 1804108 w 3681460"/>
              <a:gd name="connsiteY41" fmla="*/ 1108609 h 4393975"/>
              <a:gd name="connsiteX42" fmla="*/ 1796016 w 3681460"/>
              <a:gd name="connsiteY42" fmla="*/ 1521303 h 4393975"/>
              <a:gd name="connsiteX43" fmla="*/ 1779832 w 3681460"/>
              <a:gd name="connsiteY43" fmla="*/ 1586039 h 4393975"/>
              <a:gd name="connsiteX44" fmla="*/ 1771740 w 3681460"/>
              <a:gd name="connsiteY44" fmla="*/ 1610315 h 4393975"/>
              <a:gd name="connsiteX45" fmla="*/ 1739372 w 3681460"/>
              <a:gd name="connsiteY45" fmla="*/ 1658868 h 4393975"/>
              <a:gd name="connsiteX46" fmla="*/ 1707004 w 3681460"/>
              <a:gd name="connsiteY46" fmla="*/ 1699328 h 4393975"/>
              <a:gd name="connsiteX47" fmla="*/ 1650359 w 3681460"/>
              <a:gd name="connsiteY47" fmla="*/ 1764064 h 4393975"/>
              <a:gd name="connsiteX48" fmla="*/ 1626083 w 3681460"/>
              <a:gd name="connsiteY48" fmla="*/ 1780248 h 4393975"/>
              <a:gd name="connsiteX49" fmla="*/ 1577531 w 3681460"/>
              <a:gd name="connsiteY49" fmla="*/ 1820708 h 4393975"/>
              <a:gd name="connsiteX50" fmla="*/ 1512795 w 3681460"/>
              <a:gd name="connsiteY50" fmla="*/ 1869260 h 4393975"/>
              <a:gd name="connsiteX51" fmla="*/ 1496611 w 3681460"/>
              <a:gd name="connsiteY51" fmla="*/ 1885445 h 4393975"/>
              <a:gd name="connsiteX52" fmla="*/ 1472335 w 3681460"/>
              <a:gd name="connsiteY52" fmla="*/ 1893537 h 4393975"/>
              <a:gd name="connsiteX53" fmla="*/ 1448058 w 3681460"/>
              <a:gd name="connsiteY53" fmla="*/ 1909721 h 4393975"/>
              <a:gd name="connsiteX54" fmla="*/ 1431874 w 3681460"/>
              <a:gd name="connsiteY54" fmla="*/ 1933997 h 4393975"/>
              <a:gd name="connsiteX55" fmla="*/ 1383322 w 3681460"/>
              <a:gd name="connsiteY55" fmla="*/ 1958273 h 4393975"/>
              <a:gd name="connsiteX56" fmla="*/ 1359046 w 3681460"/>
              <a:gd name="connsiteY56" fmla="*/ 1974457 h 4393975"/>
              <a:gd name="connsiteX57" fmla="*/ 1310494 w 3681460"/>
              <a:gd name="connsiteY57" fmla="*/ 1990641 h 4393975"/>
              <a:gd name="connsiteX58" fmla="*/ 1261942 w 3681460"/>
              <a:gd name="connsiteY58" fmla="*/ 2014917 h 4393975"/>
              <a:gd name="connsiteX59" fmla="*/ 1213389 w 3681460"/>
              <a:gd name="connsiteY59" fmla="*/ 2039193 h 4393975"/>
              <a:gd name="connsiteX60" fmla="*/ 1156745 w 3681460"/>
              <a:gd name="connsiteY60" fmla="*/ 2063469 h 4393975"/>
              <a:gd name="connsiteX61" fmla="*/ 1108193 w 3681460"/>
              <a:gd name="connsiteY61" fmla="*/ 2095837 h 4393975"/>
              <a:gd name="connsiteX62" fmla="*/ 1059641 w 3681460"/>
              <a:gd name="connsiteY62" fmla="*/ 2112022 h 4393975"/>
              <a:gd name="connsiteX63" fmla="*/ 986812 w 3681460"/>
              <a:gd name="connsiteY63" fmla="*/ 2128206 h 4393975"/>
              <a:gd name="connsiteX64" fmla="*/ 938260 w 3681460"/>
              <a:gd name="connsiteY64" fmla="*/ 2144390 h 4393975"/>
              <a:gd name="connsiteX65" fmla="*/ 913984 w 3681460"/>
              <a:gd name="connsiteY65" fmla="*/ 2152482 h 4393975"/>
              <a:gd name="connsiteX66" fmla="*/ 881616 w 3681460"/>
              <a:gd name="connsiteY66" fmla="*/ 2160574 h 4393975"/>
              <a:gd name="connsiteX67" fmla="*/ 833064 w 3681460"/>
              <a:gd name="connsiteY67" fmla="*/ 2176758 h 4393975"/>
              <a:gd name="connsiteX68" fmla="*/ 808788 w 3681460"/>
              <a:gd name="connsiteY68" fmla="*/ 2192942 h 4393975"/>
              <a:gd name="connsiteX69" fmla="*/ 744051 w 3681460"/>
              <a:gd name="connsiteY69" fmla="*/ 2209126 h 4393975"/>
              <a:gd name="connsiteX70" fmla="*/ 679315 w 3681460"/>
              <a:gd name="connsiteY70" fmla="*/ 2225310 h 4393975"/>
              <a:gd name="connsiteX71" fmla="*/ 655039 w 3681460"/>
              <a:gd name="connsiteY71" fmla="*/ 2233402 h 4393975"/>
              <a:gd name="connsiteX72" fmla="*/ 598395 w 3681460"/>
              <a:gd name="connsiteY72" fmla="*/ 2249586 h 4393975"/>
              <a:gd name="connsiteX73" fmla="*/ 574119 w 3681460"/>
              <a:gd name="connsiteY73" fmla="*/ 2265770 h 4393975"/>
              <a:gd name="connsiteX74" fmla="*/ 525566 w 3681460"/>
              <a:gd name="connsiteY74" fmla="*/ 2281954 h 4393975"/>
              <a:gd name="connsiteX75" fmla="*/ 477014 w 3681460"/>
              <a:gd name="connsiteY75" fmla="*/ 2314322 h 4393975"/>
              <a:gd name="connsiteX76" fmla="*/ 452738 w 3681460"/>
              <a:gd name="connsiteY76" fmla="*/ 2330506 h 4393975"/>
              <a:gd name="connsiteX77" fmla="*/ 388002 w 3681460"/>
              <a:gd name="connsiteY77" fmla="*/ 2379059 h 4393975"/>
              <a:gd name="connsiteX78" fmla="*/ 339450 w 3681460"/>
              <a:gd name="connsiteY78" fmla="*/ 2395243 h 4393975"/>
              <a:gd name="connsiteX79" fmla="*/ 266621 w 3681460"/>
              <a:gd name="connsiteY79" fmla="*/ 2443795 h 4393975"/>
              <a:gd name="connsiteX80" fmla="*/ 242345 w 3681460"/>
              <a:gd name="connsiteY80" fmla="*/ 2459979 h 4393975"/>
              <a:gd name="connsiteX81" fmla="*/ 193793 w 3681460"/>
              <a:gd name="connsiteY81" fmla="*/ 2484255 h 4393975"/>
              <a:gd name="connsiteX82" fmla="*/ 169517 w 3681460"/>
              <a:gd name="connsiteY82" fmla="*/ 2492347 h 4393975"/>
              <a:gd name="connsiteX83" fmla="*/ 96689 w 3681460"/>
              <a:gd name="connsiteY83" fmla="*/ 2540899 h 4393975"/>
              <a:gd name="connsiteX84" fmla="*/ 72412 w 3681460"/>
              <a:gd name="connsiteY84" fmla="*/ 2557083 h 4393975"/>
              <a:gd name="connsiteX85" fmla="*/ 31952 w 3681460"/>
              <a:gd name="connsiteY85" fmla="*/ 2589452 h 4393975"/>
              <a:gd name="connsiteX86" fmla="*/ 15768 w 3681460"/>
              <a:gd name="connsiteY86" fmla="*/ 2613728 h 4393975"/>
              <a:gd name="connsiteX87" fmla="*/ 15768 w 3681460"/>
              <a:gd name="connsiteY87" fmla="*/ 2702740 h 4393975"/>
              <a:gd name="connsiteX88" fmla="*/ 23860 w 3681460"/>
              <a:gd name="connsiteY88" fmla="*/ 2727016 h 4393975"/>
              <a:gd name="connsiteX89" fmla="*/ 56228 w 3681460"/>
              <a:gd name="connsiteY89" fmla="*/ 2775568 h 4393975"/>
              <a:gd name="connsiteX90" fmla="*/ 72412 w 3681460"/>
              <a:gd name="connsiteY90" fmla="*/ 2799845 h 4393975"/>
              <a:gd name="connsiteX91" fmla="*/ 112873 w 3681460"/>
              <a:gd name="connsiteY91" fmla="*/ 2864581 h 4393975"/>
              <a:gd name="connsiteX92" fmla="*/ 137149 w 3681460"/>
              <a:gd name="connsiteY92" fmla="*/ 2872673 h 4393975"/>
              <a:gd name="connsiteX93" fmla="*/ 177609 w 3681460"/>
              <a:gd name="connsiteY93" fmla="*/ 2864581 h 4393975"/>
              <a:gd name="connsiteX94" fmla="*/ 185701 w 3681460"/>
              <a:gd name="connsiteY94" fmla="*/ 2840305 h 4393975"/>
              <a:gd name="connsiteX95" fmla="*/ 266621 w 3681460"/>
              <a:gd name="connsiteY95" fmla="*/ 2832213 h 4393975"/>
              <a:gd name="connsiteX96" fmla="*/ 290897 w 3681460"/>
              <a:gd name="connsiteY96" fmla="*/ 2824121 h 4393975"/>
              <a:gd name="connsiteX97" fmla="*/ 315174 w 3681460"/>
              <a:gd name="connsiteY97" fmla="*/ 2807937 h 4393975"/>
              <a:gd name="connsiteX98" fmla="*/ 420370 w 3681460"/>
              <a:gd name="connsiteY98" fmla="*/ 2799845 h 4393975"/>
              <a:gd name="connsiteX99" fmla="*/ 582211 w 3681460"/>
              <a:gd name="connsiteY99" fmla="*/ 2807937 h 4393975"/>
              <a:gd name="connsiteX100" fmla="*/ 655039 w 3681460"/>
              <a:gd name="connsiteY100" fmla="*/ 2816029 h 4393975"/>
              <a:gd name="connsiteX101" fmla="*/ 808788 w 3681460"/>
              <a:gd name="connsiteY101" fmla="*/ 2807937 h 4393975"/>
              <a:gd name="connsiteX102" fmla="*/ 905892 w 3681460"/>
              <a:gd name="connsiteY102" fmla="*/ 2775568 h 4393975"/>
              <a:gd name="connsiteX103" fmla="*/ 930168 w 3681460"/>
              <a:gd name="connsiteY103" fmla="*/ 2767476 h 4393975"/>
              <a:gd name="connsiteX104" fmla="*/ 954444 w 3681460"/>
              <a:gd name="connsiteY104" fmla="*/ 2759384 h 4393975"/>
              <a:gd name="connsiteX105" fmla="*/ 1027273 w 3681460"/>
              <a:gd name="connsiteY105" fmla="*/ 2735108 h 4393975"/>
              <a:gd name="connsiteX106" fmla="*/ 1075825 w 3681460"/>
              <a:gd name="connsiteY106" fmla="*/ 2718924 h 4393975"/>
              <a:gd name="connsiteX107" fmla="*/ 1108193 w 3681460"/>
              <a:gd name="connsiteY107" fmla="*/ 2710832 h 4393975"/>
              <a:gd name="connsiteX108" fmla="*/ 1156745 w 3681460"/>
              <a:gd name="connsiteY108" fmla="*/ 2694648 h 4393975"/>
              <a:gd name="connsiteX109" fmla="*/ 1213389 w 3681460"/>
              <a:gd name="connsiteY109" fmla="*/ 2678464 h 4393975"/>
              <a:gd name="connsiteX110" fmla="*/ 1245758 w 3681460"/>
              <a:gd name="connsiteY110" fmla="*/ 2670372 h 4393975"/>
              <a:gd name="connsiteX111" fmla="*/ 1294310 w 3681460"/>
              <a:gd name="connsiteY111" fmla="*/ 2654188 h 4393975"/>
              <a:gd name="connsiteX112" fmla="*/ 1342862 w 3681460"/>
              <a:gd name="connsiteY112" fmla="*/ 2638004 h 4393975"/>
              <a:gd name="connsiteX113" fmla="*/ 1367138 w 3681460"/>
              <a:gd name="connsiteY113" fmla="*/ 2629912 h 4393975"/>
              <a:gd name="connsiteX114" fmla="*/ 1431874 w 3681460"/>
              <a:gd name="connsiteY114" fmla="*/ 2613728 h 4393975"/>
              <a:gd name="connsiteX115" fmla="*/ 1520887 w 3681460"/>
              <a:gd name="connsiteY115" fmla="*/ 2597544 h 4393975"/>
              <a:gd name="connsiteX116" fmla="*/ 1561347 w 3681460"/>
              <a:gd name="connsiteY116" fmla="*/ 2589452 h 4393975"/>
              <a:gd name="connsiteX117" fmla="*/ 1626083 w 3681460"/>
              <a:gd name="connsiteY117" fmla="*/ 2597544 h 4393975"/>
              <a:gd name="connsiteX118" fmla="*/ 1739372 w 3681460"/>
              <a:gd name="connsiteY118" fmla="*/ 2613728 h 4393975"/>
              <a:gd name="connsiteX119" fmla="*/ 1747464 w 3681460"/>
              <a:gd name="connsiteY119" fmla="*/ 2807937 h 4393975"/>
              <a:gd name="connsiteX120" fmla="*/ 1755556 w 3681460"/>
              <a:gd name="connsiteY120" fmla="*/ 2905041 h 4393975"/>
              <a:gd name="connsiteX121" fmla="*/ 1844568 w 3681460"/>
              <a:gd name="connsiteY121" fmla="*/ 2913133 h 4393975"/>
              <a:gd name="connsiteX122" fmla="*/ 1868844 w 3681460"/>
              <a:gd name="connsiteY122" fmla="*/ 2921225 h 4393975"/>
              <a:gd name="connsiteX123" fmla="*/ 2241078 w 3681460"/>
              <a:gd name="connsiteY123" fmla="*/ 2937409 h 4393975"/>
              <a:gd name="connsiteX124" fmla="*/ 2338182 w 3681460"/>
              <a:gd name="connsiteY124" fmla="*/ 2945501 h 4393975"/>
              <a:gd name="connsiteX125" fmla="*/ 2354366 w 3681460"/>
              <a:gd name="connsiteY125" fmla="*/ 2969777 h 4393975"/>
              <a:gd name="connsiteX126" fmla="*/ 2370551 w 3681460"/>
              <a:gd name="connsiteY126" fmla="*/ 3018329 h 4393975"/>
              <a:gd name="connsiteX127" fmla="*/ 2378643 w 3681460"/>
              <a:gd name="connsiteY127" fmla="*/ 3058790 h 4393975"/>
              <a:gd name="connsiteX128" fmla="*/ 2386735 w 3681460"/>
              <a:gd name="connsiteY128" fmla="*/ 3083066 h 4393975"/>
              <a:gd name="connsiteX129" fmla="*/ 2402919 w 3681460"/>
              <a:gd name="connsiteY129" fmla="*/ 3155894 h 4393975"/>
              <a:gd name="connsiteX130" fmla="*/ 2419103 w 3681460"/>
              <a:gd name="connsiteY130" fmla="*/ 3204446 h 4393975"/>
              <a:gd name="connsiteX131" fmla="*/ 2427195 w 3681460"/>
              <a:gd name="connsiteY131" fmla="*/ 3228722 h 4393975"/>
              <a:gd name="connsiteX132" fmla="*/ 2435287 w 3681460"/>
              <a:gd name="connsiteY132" fmla="*/ 3269183 h 4393975"/>
              <a:gd name="connsiteX133" fmla="*/ 2443379 w 3681460"/>
              <a:gd name="connsiteY133" fmla="*/ 3544312 h 4393975"/>
              <a:gd name="connsiteX134" fmla="*/ 2459563 w 3681460"/>
              <a:gd name="connsiteY134" fmla="*/ 3633324 h 4393975"/>
              <a:gd name="connsiteX135" fmla="*/ 2467655 w 3681460"/>
              <a:gd name="connsiteY135" fmla="*/ 3657600 h 4393975"/>
              <a:gd name="connsiteX136" fmla="*/ 2500023 w 3681460"/>
              <a:gd name="connsiteY136" fmla="*/ 3706152 h 4393975"/>
              <a:gd name="connsiteX137" fmla="*/ 2524299 w 3681460"/>
              <a:gd name="connsiteY137" fmla="*/ 3754705 h 4393975"/>
              <a:gd name="connsiteX138" fmla="*/ 2532391 w 3681460"/>
              <a:gd name="connsiteY138" fmla="*/ 3778981 h 4393975"/>
              <a:gd name="connsiteX139" fmla="*/ 2548575 w 3681460"/>
              <a:gd name="connsiteY139" fmla="*/ 3843717 h 4393975"/>
              <a:gd name="connsiteX140" fmla="*/ 2572851 w 3681460"/>
              <a:gd name="connsiteY140" fmla="*/ 3957006 h 4393975"/>
              <a:gd name="connsiteX141" fmla="*/ 2589035 w 3681460"/>
              <a:gd name="connsiteY141" fmla="*/ 4005558 h 4393975"/>
              <a:gd name="connsiteX142" fmla="*/ 2605220 w 3681460"/>
              <a:gd name="connsiteY142" fmla="*/ 4029834 h 4393975"/>
              <a:gd name="connsiteX143" fmla="*/ 2645680 w 3681460"/>
              <a:gd name="connsiteY143" fmla="*/ 4094570 h 4393975"/>
              <a:gd name="connsiteX144" fmla="*/ 2678048 w 3681460"/>
              <a:gd name="connsiteY144" fmla="*/ 4143122 h 4393975"/>
              <a:gd name="connsiteX145" fmla="*/ 2694232 w 3681460"/>
              <a:gd name="connsiteY145" fmla="*/ 4167399 h 4393975"/>
              <a:gd name="connsiteX146" fmla="*/ 2718508 w 3681460"/>
              <a:gd name="connsiteY146" fmla="*/ 4191675 h 4393975"/>
              <a:gd name="connsiteX147" fmla="*/ 2734692 w 3681460"/>
              <a:gd name="connsiteY147" fmla="*/ 4215951 h 4393975"/>
              <a:gd name="connsiteX148" fmla="*/ 2783244 w 3681460"/>
              <a:gd name="connsiteY148" fmla="*/ 4256411 h 4393975"/>
              <a:gd name="connsiteX149" fmla="*/ 2799428 w 3681460"/>
              <a:gd name="connsiteY149" fmla="*/ 4280687 h 4393975"/>
              <a:gd name="connsiteX150" fmla="*/ 2823705 w 3681460"/>
              <a:gd name="connsiteY150" fmla="*/ 4296871 h 4393975"/>
              <a:gd name="connsiteX151" fmla="*/ 2847981 w 3681460"/>
              <a:gd name="connsiteY151" fmla="*/ 4321147 h 4393975"/>
              <a:gd name="connsiteX152" fmla="*/ 2880349 w 3681460"/>
              <a:gd name="connsiteY152" fmla="*/ 4337331 h 4393975"/>
              <a:gd name="connsiteX153" fmla="*/ 2936993 w 3681460"/>
              <a:gd name="connsiteY153" fmla="*/ 4377791 h 4393975"/>
              <a:gd name="connsiteX154" fmla="*/ 2985545 w 3681460"/>
              <a:gd name="connsiteY154" fmla="*/ 4393975 h 4393975"/>
              <a:gd name="connsiteX155" fmla="*/ 3236398 w 3681460"/>
              <a:gd name="connsiteY155" fmla="*/ 4385883 h 4393975"/>
              <a:gd name="connsiteX156" fmla="*/ 3325411 w 3681460"/>
              <a:gd name="connsiteY156" fmla="*/ 4369699 h 4393975"/>
              <a:gd name="connsiteX157" fmla="*/ 3357779 w 3681460"/>
              <a:gd name="connsiteY157" fmla="*/ 4353515 h 4393975"/>
              <a:gd name="connsiteX158" fmla="*/ 3414423 w 3681460"/>
              <a:gd name="connsiteY158" fmla="*/ 4345423 h 4393975"/>
              <a:gd name="connsiteX159" fmla="*/ 3462975 w 3681460"/>
              <a:gd name="connsiteY159" fmla="*/ 4313055 h 4393975"/>
              <a:gd name="connsiteX160" fmla="*/ 3543896 w 3681460"/>
              <a:gd name="connsiteY160" fmla="*/ 4240227 h 4393975"/>
              <a:gd name="connsiteX161" fmla="*/ 3592448 w 3681460"/>
              <a:gd name="connsiteY161" fmla="*/ 4183583 h 4393975"/>
              <a:gd name="connsiteX162" fmla="*/ 3681460 w 3681460"/>
              <a:gd name="connsiteY162" fmla="*/ 4029834 h 4393975"/>
              <a:gd name="connsiteX163" fmla="*/ 3673368 w 3681460"/>
              <a:gd name="connsiteY163" fmla="*/ 3843717 h 4393975"/>
              <a:gd name="connsiteX164" fmla="*/ 3657184 w 3681460"/>
              <a:gd name="connsiteY164" fmla="*/ 3746613 h 4393975"/>
              <a:gd name="connsiteX165" fmla="*/ 3632908 w 3681460"/>
              <a:gd name="connsiteY165" fmla="*/ 3625232 h 4393975"/>
              <a:gd name="connsiteX166" fmla="*/ 3616724 w 3681460"/>
              <a:gd name="connsiteY166" fmla="*/ 3568588 h 4393975"/>
              <a:gd name="connsiteX167" fmla="*/ 3600540 w 3681460"/>
              <a:gd name="connsiteY167" fmla="*/ 3511944 h 4393975"/>
              <a:gd name="connsiteX168" fmla="*/ 3568172 w 3681460"/>
              <a:gd name="connsiteY168" fmla="*/ 3471483 h 4393975"/>
              <a:gd name="connsiteX169" fmla="*/ 3535804 w 3681460"/>
              <a:gd name="connsiteY169" fmla="*/ 3431023 h 4393975"/>
              <a:gd name="connsiteX170" fmla="*/ 3479159 w 3681460"/>
              <a:gd name="connsiteY170" fmla="*/ 3358195 h 4393975"/>
              <a:gd name="connsiteX171" fmla="*/ 3454883 w 3681460"/>
              <a:gd name="connsiteY171" fmla="*/ 3325827 h 4393975"/>
              <a:gd name="connsiteX172" fmla="*/ 3422515 w 3681460"/>
              <a:gd name="connsiteY172" fmla="*/ 3285367 h 4393975"/>
              <a:gd name="connsiteX173" fmla="*/ 3398239 w 3681460"/>
              <a:gd name="connsiteY173" fmla="*/ 3252999 h 4393975"/>
              <a:gd name="connsiteX174" fmla="*/ 3365871 w 3681460"/>
              <a:gd name="connsiteY174" fmla="*/ 3212538 h 4393975"/>
              <a:gd name="connsiteX175" fmla="*/ 3333503 w 3681460"/>
              <a:gd name="connsiteY175" fmla="*/ 3172078 h 4393975"/>
              <a:gd name="connsiteX176" fmla="*/ 3301135 w 3681460"/>
              <a:gd name="connsiteY176" fmla="*/ 3115434 h 4393975"/>
              <a:gd name="connsiteX177" fmla="*/ 3276858 w 3681460"/>
              <a:gd name="connsiteY177" fmla="*/ 3083066 h 4393975"/>
              <a:gd name="connsiteX178" fmla="*/ 3268766 w 3681460"/>
              <a:gd name="connsiteY178" fmla="*/ 3058790 h 4393975"/>
              <a:gd name="connsiteX179" fmla="*/ 3228306 w 3681460"/>
              <a:gd name="connsiteY179" fmla="*/ 3002145 h 4393975"/>
              <a:gd name="connsiteX180" fmla="*/ 3220214 w 3681460"/>
              <a:gd name="connsiteY180" fmla="*/ 2969777 h 4393975"/>
              <a:gd name="connsiteX181" fmla="*/ 3179754 w 3681460"/>
              <a:gd name="connsiteY181" fmla="*/ 2913133 h 4393975"/>
              <a:gd name="connsiteX182" fmla="*/ 3139294 w 3681460"/>
              <a:gd name="connsiteY182" fmla="*/ 2832213 h 4393975"/>
              <a:gd name="connsiteX183" fmla="*/ 3123110 w 3681460"/>
              <a:gd name="connsiteY183" fmla="*/ 2791752 h 4393975"/>
              <a:gd name="connsiteX184" fmla="*/ 3098834 w 3681460"/>
              <a:gd name="connsiteY184" fmla="*/ 2759384 h 4393975"/>
              <a:gd name="connsiteX185" fmla="*/ 3026005 w 3681460"/>
              <a:gd name="connsiteY185" fmla="*/ 2662280 h 4393975"/>
              <a:gd name="connsiteX186" fmla="*/ 3001729 w 3681460"/>
              <a:gd name="connsiteY186" fmla="*/ 2638004 h 4393975"/>
              <a:gd name="connsiteX187" fmla="*/ 2985545 w 3681460"/>
              <a:gd name="connsiteY187" fmla="*/ 2613728 h 4393975"/>
              <a:gd name="connsiteX188" fmla="*/ 2953177 w 3681460"/>
              <a:gd name="connsiteY188" fmla="*/ 2589452 h 4393975"/>
              <a:gd name="connsiteX189" fmla="*/ 2928901 w 3681460"/>
              <a:gd name="connsiteY189" fmla="*/ 2557083 h 4393975"/>
              <a:gd name="connsiteX190" fmla="*/ 2880349 w 3681460"/>
              <a:gd name="connsiteY190" fmla="*/ 2524715 h 4393975"/>
              <a:gd name="connsiteX191" fmla="*/ 2783244 w 3681460"/>
              <a:gd name="connsiteY191" fmla="*/ 2451887 h 4393975"/>
              <a:gd name="connsiteX192" fmla="*/ 2758968 w 3681460"/>
              <a:gd name="connsiteY192" fmla="*/ 2427611 h 4393975"/>
              <a:gd name="connsiteX193" fmla="*/ 2710416 w 3681460"/>
              <a:gd name="connsiteY193" fmla="*/ 2395243 h 4393975"/>
              <a:gd name="connsiteX194" fmla="*/ 2686140 w 3681460"/>
              <a:gd name="connsiteY194" fmla="*/ 2379059 h 4393975"/>
              <a:gd name="connsiteX195" fmla="*/ 2742784 w 3681460"/>
              <a:gd name="connsiteY195" fmla="*/ 2387151 h 4393975"/>
              <a:gd name="connsiteX196" fmla="*/ 2904625 w 3681460"/>
              <a:gd name="connsiteY196" fmla="*/ 2379059 h 4393975"/>
              <a:gd name="connsiteX197" fmla="*/ 2945085 w 3681460"/>
              <a:gd name="connsiteY197" fmla="*/ 2370967 h 4393975"/>
              <a:gd name="connsiteX198" fmla="*/ 3026005 w 3681460"/>
              <a:gd name="connsiteY198" fmla="*/ 2346691 h 4393975"/>
              <a:gd name="connsiteX199" fmla="*/ 3050282 w 3681460"/>
              <a:gd name="connsiteY199" fmla="*/ 2338599 h 4393975"/>
              <a:gd name="connsiteX200" fmla="*/ 3123110 w 3681460"/>
              <a:gd name="connsiteY200" fmla="*/ 2306230 h 4393975"/>
              <a:gd name="connsiteX201" fmla="*/ 3171662 w 3681460"/>
              <a:gd name="connsiteY201" fmla="*/ 2265770 h 4393975"/>
              <a:gd name="connsiteX202" fmla="*/ 3212122 w 3681460"/>
              <a:gd name="connsiteY202" fmla="*/ 2249586 h 4393975"/>
              <a:gd name="connsiteX203" fmla="*/ 3236398 w 3681460"/>
              <a:gd name="connsiteY203" fmla="*/ 2241494 h 4393975"/>
              <a:gd name="connsiteX204" fmla="*/ 3260674 w 3681460"/>
              <a:gd name="connsiteY204" fmla="*/ 2225310 h 4393975"/>
              <a:gd name="connsiteX205" fmla="*/ 3284951 w 3681460"/>
              <a:gd name="connsiteY205" fmla="*/ 2184850 h 4393975"/>
              <a:gd name="connsiteX206" fmla="*/ 3301135 w 3681460"/>
              <a:gd name="connsiteY206" fmla="*/ 2128206 h 4393975"/>
              <a:gd name="connsiteX207" fmla="*/ 3293043 w 3681460"/>
              <a:gd name="connsiteY207" fmla="*/ 1933997 h 4393975"/>
              <a:gd name="connsiteX208" fmla="*/ 3268766 w 3681460"/>
              <a:gd name="connsiteY208" fmla="*/ 1925905 h 4393975"/>
              <a:gd name="connsiteX209" fmla="*/ 3244490 w 3681460"/>
              <a:gd name="connsiteY209" fmla="*/ 1909721 h 4393975"/>
              <a:gd name="connsiteX210" fmla="*/ 3204030 w 3681460"/>
              <a:gd name="connsiteY210" fmla="*/ 1893537 h 4393975"/>
              <a:gd name="connsiteX211" fmla="*/ 3155478 w 3681460"/>
              <a:gd name="connsiteY211" fmla="*/ 1869260 h 4393975"/>
              <a:gd name="connsiteX212" fmla="*/ 3131202 w 3681460"/>
              <a:gd name="connsiteY212" fmla="*/ 1861168 h 4393975"/>
              <a:gd name="connsiteX213" fmla="*/ 3098834 w 3681460"/>
              <a:gd name="connsiteY213" fmla="*/ 1844984 h 4393975"/>
              <a:gd name="connsiteX214" fmla="*/ 3066466 w 3681460"/>
              <a:gd name="connsiteY214" fmla="*/ 1836892 h 4393975"/>
              <a:gd name="connsiteX215" fmla="*/ 2993637 w 3681460"/>
              <a:gd name="connsiteY215" fmla="*/ 1796432 h 4393975"/>
              <a:gd name="connsiteX216" fmla="*/ 2969361 w 3681460"/>
              <a:gd name="connsiteY216" fmla="*/ 1780248 h 4393975"/>
              <a:gd name="connsiteX217" fmla="*/ 2920809 w 3681460"/>
              <a:gd name="connsiteY217" fmla="*/ 1764064 h 4393975"/>
              <a:gd name="connsiteX218" fmla="*/ 2864165 w 3681460"/>
              <a:gd name="connsiteY218" fmla="*/ 1739788 h 4393975"/>
              <a:gd name="connsiteX219" fmla="*/ 2702324 w 3681460"/>
              <a:gd name="connsiteY219" fmla="*/ 1691236 h 4393975"/>
              <a:gd name="connsiteX220" fmla="*/ 2637588 w 3681460"/>
              <a:gd name="connsiteY220" fmla="*/ 1642683 h 4393975"/>
              <a:gd name="connsiteX221" fmla="*/ 2613312 w 3681460"/>
              <a:gd name="connsiteY221" fmla="*/ 1626499 h 4393975"/>
              <a:gd name="connsiteX222" fmla="*/ 2580943 w 3681460"/>
              <a:gd name="connsiteY222" fmla="*/ 1577947 h 4393975"/>
              <a:gd name="connsiteX223" fmla="*/ 2540483 w 3681460"/>
              <a:gd name="connsiteY223" fmla="*/ 1529395 h 4393975"/>
              <a:gd name="connsiteX224" fmla="*/ 2532391 w 3681460"/>
              <a:gd name="connsiteY224" fmla="*/ 1505119 h 4393975"/>
              <a:gd name="connsiteX225" fmla="*/ 2540483 w 3681460"/>
              <a:gd name="connsiteY225" fmla="*/ 1116701 h 4393975"/>
              <a:gd name="connsiteX226" fmla="*/ 2572851 w 3681460"/>
              <a:gd name="connsiteY226" fmla="*/ 1100517 h 4393975"/>
              <a:gd name="connsiteX227" fmla="*/ 2621404 w 3681460"/>
              <a:gd name="connsiteY227" fmla="*/ 1060057 h 4393975"/>
              <a:gd name="connsiteX228" fmla="*/ 2653772 w 3681460"/>
              <a:gd name="connsiteY228" fmla="*/ 1011505 h 4393975"/>
              <a:gd name="connsiteX229" fmla="*/ 2669956 w 3681460"/>
              <a:gd name="connsiteY229" fmla="*/ 962952 h 4393975"/>
              <a:gd name="connsiteX230" fmla="*/ 2678048 w 3681460"/>
              <a:gd name="connsiteY230" fmla="*/ 930584 h 4393975"/>
              <a:gd name="connsiteX231" fmla="*/ 2694232 w 3681460"/>
              <a:gd name="connsiteY231" fmla="*/ 906308 h 4393975"/>
              <a:gd name="connsiteX232" fmla="*/ 2710416 w 3681460"/>
              <a:gd name="connsiteY232" fmla="*/ 841572 h 4393975"/>
              <a:gd name="connsiteX233" fmla="*/ 2726600 w 3681460"/>
              <a:gd name="connsiteY233" fmla="*/ 776836 h 4393975"/>
              <a:gd name="connsiteX234" fmla="*/ 2750876 w 3681460"/>
              <a:gd name="connsiteY234" fmla="*/ 720191 h 4393975"/>
              <a:gd name="connsiteX235" fmla="*/ 2767060 w 3681460"/>
              <a:gd name="connsiteY235" fmla="*/ 647363 h 4393975"/>
              <a:gd name="connsiteX236" fmla="*/ 2775152 w 3681460"/>
              <a:gd name="connsiteY236" fmla="*/ 558351 h 4393975"/>
              <a:gd name="connsiteX237" fmla="*/ 2783244 w 3681460"/>
              <a:gd name="connsiteY237" fmla="*/ 517891 h 4393975"/>
              <a:gd name="connsiteX238" fmla="*/ 2799428 w 3681460"/>
              <a:gd name="connsiteY238" fmla="*/ 461246 h 4393975"/>
              <a:gd name="connsiteX239" fmla="*/ 2783244 w 3681460"/>
              <a:gd name="connsiteY239" fmla="*/ 315590 h 4393975"/>
              <a:gd name="connsiteX240" fmla="*/ 2775152 w 3681460"/>
              <a:gd name="connsiteY240" fmla="*/ 291314 h 4393975"/>
              <a:gd name="connsiteX241" fmla="*/ 2758968 w 3681460"/>
              <a:gd name="connsiteY241" fmla="*/ 267037 h 4393975"/>
              <a:gd name="connsiteX242" fmla="*/ 2734692 w 3681460"/>
              <a:gd name="connsiteY242" fmla="*/ 226577 h 4393975"/>
              <a:gd name="connsiteX243" fmla="*/ 2710416 w 3681460"/>
              <a:gd name="connsiteY243" fmla="*/ 210393 h 4393975"/>
              <a:gd name="connsiteX244" fmla="*/ 2637588 w 3681460"/>
              <a:gd name="connsiteY244" fmla="*/ 153749 h 4393975"/>
              <a:gd name="connsiteX245" fmla="*/ 2637588 w 3681460"/>
              <a:gd name="connsiteY245" fmla="*/ 153749 h 4393975"/>
              <a:gd name="connsiteX246" fmla="*/ 2580943 w 3681460"/>
              <a:gd name="connsiteY246" fmla="*/ 113289 h 4393975"/>
              <a:gd name="connsiteX247" fmla="*/ 2548575 w 3681460"/>
              <a:gd name="connsiteY247" fmla="*/ 97105 h 4393975"/>
              <a:gd name="connsiteX248" fmla="*/ 2500023 w 3681460"/>
              <a:gd name="connsiteY248" fmla="*/ 80921 h 4393975"/>
              <a:gd name="connsiteX249" fmla="*/ 2451471 w 3681460"/>
              <a:gd name="connsiteY249" fmla="*/ 56645 h 4393975"/>
              <a:gd name="connsiteX250" fmla="*/ 2427195 w 3681460"/>
              <a:gd name="connsiteY250" fmla="*/ 40460 h 4393975"/>
              <a:gd name="connsiteX251" fmla="*/ 2354366 w 3681460"/>
              <a:gd name="connsiteY251" fmla="*/ 16184 h 4393975"/>
              <a:gd name="connsiteX252" fmla="*/ 2330090 w 3681460"/>
              <a:gd name="connsiteY252" fmla="*/ 8092 h 4393975"/>
              <a:gd name="connsiteX253" fmla="*/ 2305814 w 3681460"/>
              <a:gd name="connsiteY253" fmla="*/ 0 h 4393975"/>
              <a:gd name="connsiteX254" fmla="*/ 2297722 w 3681460"/>
              <a:gd name="connsiteY254" fmla="*/ 0 h 439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3681460" h="4393975">
                <a:moveTo>
                  <a:pt x="2297722" y="0"/>
                </a:moveTo>
                <a:lnTo>
                  <a:pt x="2184434" y="16184"/>
                </a:lnTo>
                <a:cubicBezTo>
                  <a:pt x="2168208" y="18618"/>
                  <a:pt x="2151869" y="20587"/>
                  <a:pt x="2135882" y="24276"/>
                </a:cubicBezTo>
                <a:cubicBezTo>
                  <a:pt x="2133935" y="24725"/>
                  <a:pt x="2061254" y="46339"/>
                  <a:pt x="2046869" y="48552"/>
                </a:cubicBezTo>
                <a:cubicBezTo>
                  <a:pt x="2022728" y="52266"/>
                  <a:pt x="1998317" y="53947"/>
                  <a:pt x="1974041" y="56645"/>
                </a:cubicBezTo>
                <a:cubicBezTo>
                  <a:pt x="1963252" y="62040"/>
                  <a:pt x="1953117" y="69014"/>
                  <a:pt x="1941673" y="72829"/>
                </a:cubicBezTo>
                <a:cubicBezTo>
                  <a:pt x="1920571" y="79863"/>
                  <a:pt x="1898515" y="83618"/>
                  <a:pt x="1876936" y="89013"/>
                </a:cubicBezTo>
                <a:cubicBezTo>
                  <a:pt x="1786938" y="111512"/>
                  <a:pt x="1855684" y="96600"/>
                  <a:pt x="1666543" y="105197"/>
                </a:cubicBezTo>
                <a:cubicBezTo>
                  <a:pt x="1642267" y="107894"/>
                  <a:pt x="1617856" y="109575"/>
                  <a:pt x="1593715" y="113289"/>
                </a:cubicBezTo>
                <a:cubicBezTo>
                  <a:pt x="1566310" y="117505"/>
                  <a:pt x="1561745" y="122423"/>
                  <a:pt x="1537071" y="129473"/>
                </a:cubicBezTo>
                <a:cubicBezTo>
                  <a:pt x="1509967" y="137217"/>
                  <a:pt x="1481793" y="140928"/>
                  <a:pt x="1456151" y="153749"/>
                </a:cubicBezTo>
                <a:cubicBezTo>
                  <a:pt x="1445361" y="159144"/>
                  <a:pt x="1434982" y="165453"/>
                  <a:pt x="1423782" y="169933"/>
                </a:cubicBezTo>
                <a:cubicBezTo>
                  <a:pt x="1407943" y="176269"/>
                  <a:pt x="1391414" y="180722"/>
                  <a:pt x="1375230" y="186117"/>
                </a:cubicBezTo>
                <a:lnTo>
                  <a:pt x="1350954" y="194209"/>
                </a:lnTo>
                <a:cubicBezTo>
                  <a:pt x="1342862" y="196906"/>
                  <a:pt x="1333775" y="197570"/>
                  <a:pt x="1326678" y="202301"/>
                </a:cubicBezTo>
                <a:cubicBezTo>
                  <a:pt x="1318586" y="207696"/>
                  <a:pt x="1311289" y="214535"/>
                  <a:pt x="1302402" y="218485"/>
                </a:cubicBezTo>
                <a:cubicBezTo>
                  <a:pt x="1286813" y="225413"/>
                  <a:pt x="1270034" y="229274"/>
                  <a:pt x="1253850" y="234669"/>
                </a:cubicBezTo>
                <a:cubicBezTo>
                  <a:pt x="1245758" y="237366"/>
                  <a:pt x="1237938" y="241088"/>
                  <a:pt x="1229574" y="242761"/>
                </a:cubicBezTo>
                <a:cubicBezTo>
                  <a:pt x="1216087" y="245458"/>
                  <a:pt x="1202456" y="247517"/>
                  <a:pt x="1189113" y="250853"/>
                </a:cubicBezTo>
                <a:cubicBezTo>
                  <a:pt x="1180838" y="252922"/>
                  <a:pt x="1173039" y="256602"/>
                  <a:pt x="1164837" y="258945"/>
                </a:cubicBezTo>
                <a:cubicBezTo>
                  <a:pt x="1154144" y="262000"/>
                  <a:pt x="1143258" y="264340"/>
                  <a:pt x="1132469" y="267037"/>
                </a:cubicBezTo>
                <a:cubicBezTo>
                  <a:pt x="1034630" y="315959"/>
                  <a:pt x="1155908" y="253644"/>
                  <a:pt x="1075825" y="299406"/>
                </a:cubicBezTo>
                <a:cubicBezTo>
                  <a:pt x="1046243" y="316310"/>
                  <a:pt x="1039634" y="311232"/>
                  <a:pt x="1019181" y="339866"/>
                </a:cubicBezTo>
                <a:cubicBezTo>
                  <a:pt x="1012170" y="349682"/>
                  <a:pt x="1008982" y="361761"/>
                  <a:pt x="1002997" y="372234"/>
                </a:cubicBezTo>
                <a:cubicBezTo>
                  <a:pt x="998172" y="380678"/>
                  <a:pt x="992207" y="388418"/>
                  <a:pt x="986812" y="396510"/>
                </a:cubicBezTo>
                <a:cubicBezTo>
                  <a:pt x="972160" y="484420"/>
                  <a:pt x="970262" y="474507"/>
                  <a:pt x="986812" y="606903"/>
                </a:cubicBezTo>
                <a:cubicBezTo>
                  <a:pt x="988308" y="618873"/>
                  <a:pt x="998245" y="628183"/>
                  <a:pt x="1002997" y="639271"/>
                </a:cubicBezTo>
                <a:cubicBezTo>
                  <a:pt x="1006357" y="647111"/>
                  <a:pt x="1007274" y="655918"/>
                  <a:pt x="1011089" y="663547"/>
                </a:cubicBezTo>
                <a:cubicBezTo>
                  <a:pt x="1015438" y="672246"/>
                  <a:pt x="1023323" y="678936"/>
                  <a:pt x="1027273" y="687823"/>
                </a:cubicBezTo>
                <a:cubicBezTo>
                  <a:pt x="1034201" y="703412"/>
                  <a:pt x="1038062" y="720191"/>
                  <a:pt x="1043457" y="736375"/>
                </a:cubicBezTo>
                <a:lnTo>
                  <a:pt x="1083917" y="857756"/>
                </a:lnTo>
                <a:lnTo>
                  <a:pt x="1092009" y="882032"/>
                </a:lnTo>
                <a:cubicBezTo>
                  <a:pt x="1094706" y="890124"/>
                  <a:pt x="1094773" y="899647"/>
                  <a:pt x="1100101" y="906308"/>
                </a:cubicBezTo>
                <a:cubicBezTo>
                  <a:pt x="1110890" y="919795"/>
                  <a:pt x="1120995" y="933859"/>
                  <a:pt x="1132469" y="946768"/>
                </a:cubicBezTo>
                <a:cubicBezTo>
                  <a:pt x="1142606" y="958173"/>
                  <a:pt x="1154907" y="967552"/>
                  <a:pt x="1164837" y="979137"/>
                </a:cubicBezTo>
                <a:cubicBezTo>
                  <a:pt x="1171166" y="986521"/>
                  <a:pt x="1173550" y="997187"/>
                  <a:pt x="1181021" y="1003413"/>
                </a:cubicBezTo>
                <a:cubicBezTo>
                  <a:pt x="1190288" y="1011135"/>
                  <a:pt x="1202094" y="1015362"/>
                  <a:pt x="1213389" y="1019597"/>
                </a:cubicBezTo>
                <a:cubicBezTo>
                  <a:pt x="1242896" y="1030662"/>
                  <a:pt x="1293031" y="1032942"/>
                  <a:pt x="1318586" y="1035781"/>
                </a:cubicBezTo>
                <a:cubicBezTo>
                  <a:pt x="1502162" y="1027039"/>
                  <a:pt x="1501728" y="1022182"/>
                  <a:pt x="1698912" y="1035781"/>
                </a:cubicBezTo>
                <a:cubicBezTo>
                  <a:pt x="1725111" y="1037588"/>
                  <a:pt x="1724418" y="1049814"/>
                  <a:pt x="1747464" y="1060057"/>
                </a:cubicBezTo>
                <a:cubicBezTo>
                  <a:pt x="1763053" y="1066985"/>
                  <a:pt x="1796016" y="1076241"/>
                  <a:pt x="1796016" y="1076241"/>
                </a:cubicBezTo>
                <a:cubicBezTo>
                  <a:pt x="1798713" y="1087030"/>
                  <a:pt x="1804108" y="1097488"/>
                  <a:pt x="1804108" y="1108609"/>
                </a:cubicBezTo>
                <a:cubicBezTo>
                  <a:pt x="1804108" y="1246200"/>
                  <a:pt x="1803003" y="1383889"/>
                  <a:pt x="1796016" y="1521303"/>
                </a:cubicBezTo>
                <a:cubicBezTo>
                  <a:pt x="1794886" y="1543517"/>
                  <a:pt x="1786866" y="1564938"/>
                  <a:pt x="1779832" y="1586039"/>
                </a:cubicBezTo>
                <a:cubicBezTo>
                  <a:pt x="1777135" y="1594131"/>
                  <a:pt x="1775882" y="1602859"/>
                  <a:pt x="1771740" y="1610315"/>
                </a:cubicBezTo>
                <a:cubicBezTo>
                  <a:pt x="1762294" y="1627318"/>
                  <a:pt x="1745523" y="1640415"/>
                  <a:pt x="1739372" y="1658868"/>
                </a:cubicBezTo>
                <a:cubicBezTo>
                  <a:pt x="1728205" y="1692370"/>
                  <a:pt x="1738377" y="1678413"/>
                  <a:pt x="1707004" y="1699328"/>
                </a:cubicBezTo>
                <a:cubicBezTo>
                  <a:pt x="1689894" y="1724993"/>
                  <a:pt x="1678763" y="1745128"/>
                  <a:pt x="1650359" y="1764064"/>
                </a:cubicBezTo>
                <a:cubicBezTo>
                  <a:pt x="1642267" y="1769459"/>
                  <a:pt x="1633554" y="1774022"/>
                  <a:pt x="1626083" y="1780248"/>
                </a:cubicBezTo>
                <a:cubicBezTo>
                  <a:pt x="1523250" y="1865942"/>
                  <a:pt x="1672245" y="1751825"/>
                  <a:pt x="1577531" y="1820708"/>
                </a:cubicBezTo>
                <a:cubicBezTo>
                  <a:pt x="1555717" y="1836573"/>
                  <a:pt x="1531867" y="1850186"/>
                  <a:pt x="1512795" y="1869260"/>
                </a:cubicBezTo>
                <a:cubicBezTo>
                  <a:pt x="1507400" y="1874655"/>
                  <a:pt x="1503153" y="1881520"/>
                  <a:pt x="1496611" y="1885445"/>
                </a:cubicBezTo>
                <a:cubicBezTo>
                  <a:pt x="1489297" y="1889834"/>
                  <a:pt x="1479964" y="1889722"/>
                  <a:pt x="1472335" y="1893537"/>
                </a:cubicBezTo>
                <a:cubicBezTo>
                  <a:pt x="1463636" y="1897886"/>
                  <a:pt x="1456150" y="1904326"/>
                  <a:pt x="1448058" y="1909721"/>
                </a:cubicBezTo>
                <a:cubicBezTo>
                  <a:pt x="1442663" y="1917813"/>
                  <a:pt x="1438751" y="1927120"/>
                  <a:pt x="1431874" y="1933997"/>
                </a:cubicBezTo>
                <a:cubicBezTo>
                  <a:pt x="1408683" y="1957188"/>
                  <a:pt x="1409648" y="1945110"/>
                  <a:pt x="1383322" y="1958273"/>
                </a:cubicBezTo>
                <a:cubicBezTo>
                  <a:pt x="1374623" y="1962622"/>
                  <a:pt x="1367933" y="1970507"/>
                  <a:pt x="1359046" y="1974457"/>
                </a:cubicBezTo>
                <a:cubicBezTo>
                  <a:pt x="1343457" y="1981385"/>
                  <a:pt x="1324688" y="1981178"/>
                  <a:pt x="1310494" y="1990641"/>
                </a:cubicBezTo>
                <a:cubicBezTo>
                  <a:pt x="1240922" y="2037022"/>
                  <a:pt x="1328947" y="1981415"/>
                  <a:pt x="1261942" y="2014917"/>
                </a:cubicBezTo>
                <a:cubicBezTo>
                  <a:pt x="1199198" y="2046289"/>
                  <a:pt x="1274407" y="2018854"/>
                  <a:pt x="1213389" y="2039193"/>
                </a:cubicBezTo>
                <a:cubicBezTo>
                  <a:pt x="1125026" y="2098102"/>
                  <a:pt x="1261252" y="2011215"/>
                  <a:pt x="1156745" y="2063469"/>
                </a:cubicBezTo>
                <a:cubicBezTo>
                  <a:pt x="1139348" y="2072168"/>
                  <a:pt x="1126645" y="2089686"/>
                  <a:pt x="1108193" y="2095837"/>
                </a:cubicBezTo>
                <a:cubicBezTo>
                  <a:pt x="1092009" y="2101232"/>
                  <a:pt x="1076369" y="2108676"/>
                  <a:pt x="1059641" y="2112022"/>
                </a:cubicBezTo>
                <a:cubicBezTo>
                  <a:pt x="1036544" y="2116641"/>
                  <a:pt x="1009665" y="2121350"/>
                  <a:pt x="986812" y="2128206"/>
                </a:cubicBezTo>
                <a:cubicBezTo>
                  <a:pt x="970472" y="2133108"/>
                  <a:pt x="954444" y="2138995"/>
                  <a:pt x="938260" y="2144390"/>
                </a:cubicBezTo>
                <a:cubicBezTo>
                  <a:pt x="930168" y="2147087"/>
                  <a:pt x="922259" y="2150413"/>
                  <a:pt x="913984" y="2152482"/>
                </a:cubicBezTo>
                <a:cubicBezTo>
                  <a:pt x="903195" y="2155179"/>
                  <a:pt x="892268" y="2157378"/>
                  <a:pt x="881616" y="2160574"/>
                </a:cubicBezTo>
                <a:cubicBezTo>
                  <a:pt x="865276" y="2165476"/>
                  <a:pt x="847258" y="2167295"/>
                  <a:pt x="833064" y="2176758"/>
                </a:cubicBezTo>
                <a:cubicBezTo>
                  <a:pt x="824972" y="2182153"/>
                  <a:pt x="817928" y="2189618"/>
                  <a:pt x="808788" y="2192942"/>
                </a:cubicBezTo>
                <a:cubicBezTo>
                  <a:pt x="787884" y="2200543"/>
                  <a:pt x="765153" y="2202092"/>
                  <a:pt x="744051" y="2209126"/>
                </a:cubicBezTo>
                <a:cubicBezTo>
                  <a:pt x="688559" y="2227623"/>
                  <a:pt x="757434" y="2205780"/>
                  <a:pt x="679315" y="2225310"/>
                </a:cubicBezTo>
                <a:cubicBezTo>
                  <a:pt x="671040" y="2227379"/>
                  <a:pt x="663241" y="2231059"/>
                  <a:pt x="655039" y="2233402"/>
                </a:cubicBezTo>
                <a:cubicBezTo>
                  <a:pt x="642940" y="2236859"/>
                  <a:pt x="611330" y="2243119"/>
                  <a:pt x="598395" y="2249586"/>
                </a:cubicBezTo>
                <a:cubicBezTo>
                  <a:pt x="589696" y="2253935"/>
                  <a:pt x="583006" y="2261820"/>
                  <a:pt x="574119" y="2265770"/>
                </a:cubicBezTo>
                <a:cubicBezTo>
                  <a:pt x="558530" y="2272699"/>
                  <a:pt x="525566" y="2281954"/>
                  <a:pt x="525566" y="2281954"/>
                </a:cubicBezTo>
                <a:lnTo>
                  <a:pt x="477014" y="2314322"/>
                </a:lnTo>
                <a:cubicBezTo>
                  <a:pt x="468922" y="2319717"/>
                  <a:pt x="459615" y="2323629"/>
                  <a:pt x="452738" y="2330506"/>
                </a:cubicBezTo>
                <a:cubicBezTo>
                  <a:pt x="433567" y="2349678"/>
                  <a:pt x="415455" y="2369908"/>
                  <a:pt x="388002" y="2379059"/>
                </a:cubicBezTo>
                <a:cubicBezTo>
                  <a:pt x="371818" y="2384454"/>
                  <a:pt x="353644" y="2385780"/>
                  <a:pt x="339450" y="2395243"/>
                </a:cubicBezTo>
                <a:lnTo>
                  <a:pt x="266621" y="2443795"/>
                </a:lnTo>
                <a:cubicBezTo>
                  <a:pt x="258529" y="2449190"/>
                  <a:pt x="251571" y="2456904"/>
                  <a:pt x="242345" y="2459979"/>
                </a:cubicBezTo>
                <a:cubicBezTo>
                  <a:pt x="181327" y="2480318"/>
                  <a:pt x="256539" y="2452882"/>
                  <a:pt x="193793" y="2484255"/>
                </a:cubicBezTo>
                <a:cubicBezTo>
                  <a:pt x="186164" y="2488070"/>
                  <a:pt x="176973" y="2488205"/>
                  <a:pt x="169517" y="2492347"/>
                </a:cubicBezTo>
                <a:lnTo>
                  <a:pt x="96689" y="2540899"/>
                </a:lnTo>
                <a:cubicBezTo>
                  <a:pt x="88597" y="2546294"/>
                  <a:pt x="79289" y="2550206"/>
                  <a:pt x="72412" y="2557083"/>
                </a:cubicBezTo>
                <a:cubicBezTo>
                  <a:pt x="49351" y="2580145"/>
                  <a:pt x="62576" y="2569036"/>
                  <a:pt x="31952" y="2589452"/>
                </a:cubicBezTo>
                <a:cubicBezTo>
                  <a:pt x="26557" y="2597544"/>
                  <a:pt x="20117" y="2605029"/>
                  <a:pt x="15768" y="2613728"/>
                </a:cubicBezTo>
                <a:cubicBezTo>
                  <a:pt x="0" y="2645265"/>
                  <a:pt x="8656" y="2663627"/>
                  <a:pt x="15768" y="2702740"/>
                </a:cubicBezTo>
                <a:cubicBezTo>
                  <a:pt x="17294" y="2711132"/>
                  <a:pt x="19718" y="2719560"/>
                  <a:pt x="23860" y="2727016"/>
                </a:cubicBezTo>
                <a:cubicBezTo>
                  <a:pt x="33306" y="2744019"/>
                  <a:pt x="45439" y="2759384"/>
                  <a:pt x="56228" y="2775568"/>
                </a:cubicBezTo>
                <a:cubicBezTo>
                  <a:pt x="61623" y="2783660"/>
                  <a:pt x="69336" y="2790618"/>
                  <a:pt x="72412" y="2799845"/>
                </a:cubicBezTo>
                <a:cubicBezTo>
                  <a:pt x="87173" y="2844127"/>
                  <a:pt x="76967" y="2846628"/>
                  <a:pt x="112873" y="2864581"/>
                </a:cubicBezTo>
                <a:cubicBezTo>
                  <a:pt x="120502" y="2868396"/>
                  <a:pt x="129057" y="2869976"/>
                  <a:pt x="137149" y="2872673"/>
                </a:cubicBezTo>
                <a:cubicBezTo>
                  <a:pt x="150636" y="2869976"/>
                  <a:pt x="166165" y="2872210"/>
                  <a:pt x="177609" y="2864581"/>
                </a:cubicBezTo>
                <a:cubicBezTo>
                  <a:pt x="184706" y="2859850"/>
                  <a:pt x="177685" y="2843220"/>
                  <a:pt x="185701" y="2840305"/>
                </a:cubicBezTo>
                <a:cubicBezTo>
                  <a:pt x="211177" y="2831041"/>
                  <a:pt x="239648" y="2834910"/>
                  <a:pt x="266621" y="2832213"/>
                </a:cubicBezTo>
                <a:cubicBezTo>
                  <a:pt x="274713" y="2829516"/>
                  <a:pt x="283268" y="2827936"/>
                  <a:pt x="290897" y="2824121"/>
                </a:cubicBezTo>
                <a:cubicBezTo>
                  <a:pt x="299596" y="2819772"/>
                  <a:pt x="305615" y="2809729"/>
                  <a:pt x="315174" y="2807937"/>
                </a:cubicBezTo>
                <a:cubicBezTo>
                  <a:pt x="349741" y="2801456"/>
                  <a:pt x="385305" y="2802542"/>
                  <a:pt x="420370" y="2799845"/>
                </a:cubicBezTo>
                <a:lnTo>
                  <a:pt x="582211" y="2807937"/>
                </a:lnTo>
                <a:cubicBezTo>
                  <a:pt x="606579" y="2809618"/>
                  <a:pt x="630614" y="2816029"/>
                  <a:pt x="655039" y="2816029"/>
                </a:cubicBezTo>
                <a:cubicBezTo>
                  <a:pt x="706360" y="2816029"/>
                  <a:pt x="757538" y="2810634"/>
                  <a:pt x="808788" y="2807937"/>
                </a:cubicBezTo>
                <a:lnTo>
                  <a:pt x="905892" y="2775568"/>
                </a:lnTo>
                <a:lnTo>
                  <a:pt x="930168" y="2767476"/>
                </a:lnTo>
                <a:cubicBezTo>
                  <a:pt x="938260" y="2764779"/>
                  <a:pt x="947347" y="2764115"/>
                  <a:pt x="954444" y="2759384"/>
                </a:cubicBezTo>
                <a:cubicBezTo>
                  <a:pt x="992372" y="2734099"/>
                  <a:pt x="969127" y="2744799"/>
                  <a:pt x="1027273" y="2735108"/>
                </a:cubicBezTo>
                <a:cubicBezTo>
                  <a:pt x="1043457" y="2729713"/>
                  <a:pt x="1059275" y="2723062"/>
                  <a:pt x="1075825" y="2718924"/>
                </a:cubicBezTo>
                <a:cubicBezTo>
                  <a:pt x="1086614" y="2716227"/>
                  <a:pt x="1097541" y="2714028"/>
                  <a:pt x="1108193" y="2710832"/>
                </a:cubicBezTo>
                <a:cubicBezTo>
                  <a:pt x="1124533" y="2705930"/>
                  <a:pt x="1140195" y="2698786"/>
                  <a:pt x="1156745" y="2694648"/>
                </a:cubicBezTo>
                <a:cubicBezTo>
                  <a:pt x="1257948" y="2669347"/>
                  <a:pt x="1132115" y="2701685"/>
                  <a:pt x="1213389" y="2678464"/>
                </a:cubicBezTo>
                <a:cubicBezTo>
                  <a:pt x="1224083" y="2675409"/>
                  <a:pt x="1235105" y="2673568"/>
                  <a:pt x="1245758" y="2670372"/>
                </a:cubicBezTo>
                <a:cubicBezTo>
                  <a:pt x="1262098" y="2665470"/>
                  <a:pt x="1278126" y="2659583"/>
                  <a:pt x="1294310" y="2654188"/>
                </a:cubicBezTo>
                <a:lnTo>
                  <a:pt x="1342862" y="2638004"/>
                </a:lnTo>
                <a:cubicBezTo>
                  <a:pt x="1350954" y="2635307"/>
                  <a:pt x="1358863" y="2631981"/>
                  <a:pt x="1367138" y="2629912"/>
                </a:cubicBezTo>
                <a:cubicBezTo>
                  <a:pt x="1388717" y="2624517"/>
                  <a:pt x="1410063" y="2618090"/>
                  <a:pt x="1431874" y="2613728"/>
                </a:cubicBezTo>
                <a:cubicBezTo>
                  <a:pt x="1531830" y="2593737"/>
                  <a:pt x="1406988" y="2618253"/>
                  <a:pt x="1520887" y="2597544"/>
                </a:cubicBezTo>
                <a:cubicBezTo>
                  <a:pt x="1534419" y="2595084"/>
                  <a:pt x="1547860" y="2592149"/>
                  <a:pt x="1561347" y="2589452"/>
                </a:cubicBezTo>
                <a:lnTo>
                  <a:pt x="1626083" y="2597544"/>
                </a:lnTo>
                <a:lnTo>
                  <a:pt x="1739372" y="2613728"/>
                </a:lnTo>
                <a:cubicBezTo>
                  <a:pt x="1770933" y="2708412"/>
                  <a:pt x="1756502" y="2645247"/>
                  <a:pt x="1747464" y="2807937"/>
                </a:cubicBezTo>
                <a:cubicBezTo>
                  <a:pt x="1750161" y="2840305"/>
                  <a:pt x="1733525" y="2881174"/>
                  <a:pt x="1755556" y="2905041"/>
                </a:cubicBezTo>
                <a:cubicBezTo>
                  <a:pt x="1775764" y="2926933"/>
                  <a:pt x="1815074" y="2908920"/>
                  <a:pt x="1844568" y="2913133"/>
                </a:cubicBezTo>
                <a:cubicBezTo>
                  <a:pt x="1853012" y="2914339"/>
                  <a:pt x="1860346" y="2920486"/>
                  <a:pt x="1868844" y="2921225"/>
                </a:cubicBezTo>
                <a:cubicBezTo>
                  <a:pt x="1924029" y="2926024"/>
                  <a:pt x="2206370" y="2936074"/>
                  <a:pt x="2241078" y="2937409"/>
                </a:cubicBezTo>
                <a:cubicBezTo>
                  <a:pt x="2273446" y="2940106"/>
                  <a:pt x="2306952" y="2936578"/>
                  <a:pt x="2338182" y="2945501"/>
                </a:cubicBezTo>
                <a:cubicBezTo>
                  <a:pt x="2347533" y="2948173"/>
                  <a:pt x="2350416" y="2960890"/>
                  <a:pt x="2354366" y="2969777"/>
                </a:cubicBezTo>
                <a:cubicBezTo>
                  <a:pt x="2361295" y="2985366"/>
                  <a:pt x="2367205" y="3001601"/>
                  <a:pt x="2370551" y="3018329"/>
                </a:cubicBezTo>
                <a:cubicBezTo>
                  <a:pt x="2373248" y="3031816"/>
                  <a:pt x="2375307" y="3045447"/>
                  <a:pt x="2378643" y="3058790"/>
                </a:cubicBezTo>
                <a:cubicBezTo>
                  <a:pt x="2380712" y="3067065"/>
                  <a:pt x="2384666" y="3074791"/>
                  <a:pt x="2386735" y="3083066"/>
                </a:cubicBezTo>
                <a:cubicBezTo>
                  <a:pt x="2398285" y="3129266"/>
                  <a:pt x="2390459" y="3114360"/>
                  <a:pt x="2402919" y="3155894"/>
                </a:cubicBezTo>
                <a:cubicBezTo>
                  <a:pt x="2407821" y="3172234"/>
                  <a:pt x="2413708" y="3188262"/>
                  <a:pt x="2419103" y="3204446"/>
                </a:cubicBezTo>
                <a:cubicBezTo>
                  <a:pt x="2421800" y="3212538"/>
                  <a:pt x="2425522" y="3220358"/>
                  <a:pt x="2427195" y="3228722"/>
                </a:cubicBezTo>
                <a:lnTo>
                  <a:pt x="2435287" y="3269183"/>
                </a:lnTo>
                <a:cubicBezTo>
                  <a:pt x="2437984" y="3360893"/>
                  <a:pt x="2438909" y="3452672"/>
                  <a:pt x="2443379" y="3544312"/>
                </a:cubicBezTo>
                <a:cubicBezTo>
                  <a:pt x="2444727" y="3571952"/>
                  <a:pt x="2451694" y="3605784"/>
                  <a:pt x="2459563" y="3633324"/>
                </a:cubicBezTo>
                <a:cubicBezTo>
                  <a:pt x="2461906" y="3641526"/>
                  <a:pt x="2463513" y="3650144"/>
                  <a:pt x="2467655" y="3657600"/>
                </a:cubicBezTo>
                <a:cubicBezTo>
                  <a:pt x="2477101" y="3674603"/>
                  <a:pt x="2500023" y="3706152"/>
                  <a:pt x="2500023" y="3706152"/>
                </a:cubicBezTo>
                <a:cubicBezTo>
                  <a:pt x="2520362" y="3767170"/>
                  <a:pt x="2492927" y="3691961"/>
                  <a:pt x="2524299" y="3754705"/>
                </a:cubicBezTo>
                <a:cubicBezTo>
                  <a:pt x="2528114" y="3762334"/>
                  <a:pt x="2530147" y="3770752"/>
                  <a:pt x="2532391" y="3778981"/>
                </a:cubicBezTo>
                <a:cubicBezTo>
                  <a:pt x="2538243" y="3800440"/>
                  <a:pt x="2544213" y="3821906"/>
                  <a:pt x="2548575" y="3843717"/>
                </a:cubicBezTo>
                <a:cubicBezTo>
                  <a:pt x="2552332" y="3862503"/>
                  <a:pt x="2563994" y="3927482"/>
                  <a:pt x="2572851" y="3957006"/>
                </a:cubicBezTo>
                <a:cubicBezTo>
                  <a:pt x="2577753" y="3973346"/>
                  <a:pt x="2579572" y="3991364"/>
                  <a:pt x="2589035" y="4005558"/>
                </a:cubicBezTo>
                <a:lnTo>
                  <a:pt x="2605220" y="4029834"/>
                </a:lnTo>
                <a:cubicBezTo>
                  <a:pt x="2620206" y="4074791"/>
                  <a:pt x="2605084" y="4038750"/>
                  <a:pt x="2645680" y="4094570"/>
                </a:cubicBezTo>
                <a:cubicBezTo>
                  <a:pt x="2657120" y="4110301"/>
                  <a:pt x="2667259" y="4126938"/>
                  <a:pt x="2678048" y="4143122"/>
                </a:cubicBezTo>
                <a:cubicBezTo>
                  <a:pt x="2683443" y="4151214"/>
                  <a:pt x="2687355" y="4160522"/>
                  <a:pt x="2694232" y="4167399"/>
                </a:cubicBezTo>
                <a:cubicBezTo>
                  <a:pt x="2702324" y="4175491"/>
                  <a:pt x="2711182" y="4182884"/>
                  <a:pt x="2718508" y="4191675"/>
                </a:cubicBezTo>
                <a:cubicBezTo>
                  <a:pt x="2724734" y="4199146"/>
                  <a:pt x="2727815" y="4209074"/>
                  <a:pt x="2734692" y="4215951"/>
                </a:cubicBezTo>
                <a:cubicBezTo>
                  <a:pt x="2798345" y="4279604"/>
                  <a:pt x="2716961" y="4176871"/>
                  <a:pt x="2783244" y="4256411"/>
                </a:cubicBezTo>
                <a:cubicBezTo>
                  <a:pt x="2789470" y="4263882"/>
                  <a:pt x="2792551" y="4273810"/>
                  <a:pt x="2799428" y="4280687"/>
                </a:cubicBezTo>
                <a:cubicBezTo>
                  <a:pt x="2806305" y="4287564"/>
                  <a:pt x="2816233" y="4290645"/>
                  <a:pt x="2823705" y="4296871"/>
                </a:cubicBezTo>
                <a:cubicBezTo>
                  <a:pt x="2832496" y="4304197"/>
                  <a:pt x="2838669" y="4314495"/>
                  <a:pt x="2847981" y="4321147"/>
                </a:cubicBezTo>
                <a:cubicBezTo>
                  <a:pt x="2857797" y="4328158"/>
                  <a:pt x="2870533" y="4330320"/>
                  <a:pt x="2880349" y="4337331"/>
                </a:cubicBezTo>
                <a:cubicBezTo>
                  <a:pt x="2930118" y="4372880"/>
                  <a:pt x="2876508" y="4353597"/>
                  <a:pt x="2936993" y="4377791"/>
                </a:cubicBezTo>
                <a:cubicBezTo>
                  <a:pt x="2952832" y="4384127"/>
                  <a:pt x="2985545" y="4393975"/>
                  <a:pt x="2985545" y="4393975"/>
                </a:cubicBezTo>
                <a:cubicBezTo>
                  <a:pt x="3069163" y="4391278"/>
                  <a:pt x="3152852" y="4390280"/>
                  <a:pt x="3236398" y="4385883"/>
                </a:cubicBezTo>
                <a:cubicBezTo>
                  <a:pt x="3251288" y="4385099"/>
                  <a:pt x="3305306" y="4377239"/>
                  <a:pt x="3325411" y="4369699"/>
                </a:cubicBezTo>
                <a:cubicBezTo>
                  <a:pt x="3336706" y="4365463"/>
                  <a:pt x="3346141" y="4356689"/>
                  <a:pt x="3357779" y="4353515"/>
                </a:cubicBezTo>
                <a:cubicBezTo>
                  <a:pt x="3376180" y="4348497"/>
                  <a:pt x="3395542" y="4348120"/>
                  <a:pt x="3414423" y="4345423"/>
                </a:cubicBezTo>
                <a:cubicBezTo>
                  <a:pt x="3430607" y="4334634"/>
                  <a:pt x="3448032" y="4325507"/>
                  <a:pt x="3462975" y="4313055"/>
                </a:cubicBezTo>
                <a:cubicBezTo>
                  <a:pt x="3498780" y="4283218"/>
                  <a:pt x="3514354" y="4272723"/>
                  <a:pt x="3543896" y="4240227"/>
                </a:cubicBezTo>
                <a:cubicBezTo>
                  <a:pt x="3560624" y="4221826"/>
                  <a:pt x="3578439" y="4204130"/>
                  <a:pt x="3592448" y="4183583"/>
                </a:cubicBezTo>
                <a:cubicBezTo>
                  <a:pt x="3641843" y="4111136"/>
                  <a:pt x="3651752" y="4089250"/>
                  <a:pt x="3681460" y="4029834"/>
                </a:cubicBezTo>
                <a:cubicBezTo>
                  <a:pt x="3678763" y="3967795"/>
                  <a:pt x="3677499" y="3905677"/>
                  <a:pt x="3673368" y="3843717"/>
                </a:cubicBezTo>
                <a:cubicBezTo>
                  <a:pt x="3671072" y="3809271"/>
                  <a:pt x="3663435" y="3779950"/>
                  <a:pt x="3657184" y="3746613"/>
                </a:cubicBezTo>
                <a:cubicBezTo>
                  <a:pt x="3645548" y="3684555"/>
                  <a:pt x="3645903" y="3672882"/>
                  <a:pt x="3632908" y="3625232"/>
                </a:cubicBezTo>
                <a:cubicBezTo>
                  <a:pt x="3627741" y="3606287"/>
                  <a:pt x="3621891" y="3587533"/>
                  <a:pt x="3616724" y="3568588"/>
                </a:cubicBezTo>
                <a:cubicBezTo>
                  <a:pt x="3613613" y="3557180"/>
                  <a:pt x="3606742" y="3524348"/>
                  <a:pt x="3600540" y="3511944"/>
                </a:cubicBezTo>
                <a:cubicBezTo>
                  <a:pt x="3590333" y="3491529"/>
                  <a:pt x="3583224" y="3486536"/>
                  <a:pt x="3568172" y="3471483"/>
                </a:cubicBezTo>
                <a:cubicBezTo>
                  <a:pt x="3550729" y="3419155"/>
                  <a:pt x="3574332" y="3473403"/>
                  <a:pt x="3535804" y="3431023"/>
                </a:cubicBezTo>
                <a:cubicBezTo>
                  <a:pt x="3515116" y="3408267"/>
                  <a:pt x="3497911" y="3382572"/>
                  <a:pt x="3479159" y="3358195"/>
                </a:cubicBezTo>
                <a:cubicBezTo>
                  <a:pt x="3470936" y="3347505"/>
                  <a:pt x="3463163" y="3336473"/>
                  <a:pt x="3454883" y="3325827"/>
                </a:cubicBezTo>
                <a:cubicBezTo>
                  <a:pt x="3444279" y="3312194"/>
                  <a:pt x="3433119" y="3299000"/>
                  <a:pt x="3422515" y="3285367"/>
                </a:cubicBezTo>
                <a:cubicBezTo>
                  <a:pt x="3414235" y="3274721"/>
                  <a:pt x="3407775" y="3262536"/>
                  <a:pt x="3398239" y="3252999"/>
                </a:cubicBezTo>
                <a:cubicBezTo>
                  <a:pt x="3367169" y="3221927"/>
                  <a:pt x="3396497" y="3253373"/>
                  <a:pt x="3365871" y="3212538"/>
                </a:cubicBezTo>
                <a:cubicBezTo>
                  <a:pt x="3355508" y="3198721"/>
                  <a:pt x="3343866" y="3185895"/>
                  <a:pt x="3333503" y="3172078"/>
                </a:cubicBezTo>
                <a:cubicBezTo>
                  <a:pt x="3300089" y="3127526"/>
                  <a:pt x="3334740" y="3169201"/>
                  <a:pt x="3301135" y="3115434"/>
                </a:cubicBezTo>
                <a:cubicBezTo>
                  <a:pt x="3293987" y="3103997"/>
                  <a:pt x="3284950" y="3093855"/>
                  <a:pt x="3276858" y="3083066"/>
                </a:cubicBezTo>
                <a:cubicBezTo>
                  <a:pt x="3274161" y="3074974"/>
                  <a:pt x="3272581" y="3066419"/>
                  <a:pt x="3268766" y="3058790"/>
                </a:cubicBezTo>
                <a:cubicBezTo>
                  <a:pt x="3262851" y="3046960"/>
                  <a:pt x="3233802" y="3009473"/>
                  <a:pt x="3228306" y="3002145"/>
                </a:cubicBezTo>
                <a:cubicBezTo>
                  <a:pt x="3225609" y="2991356"/>
                  <a:pt x="3224595" y="2979999"/>
                  <a:pt x="3220214" y="2969777"/>
                </a:cubicBezTo>
                <a:cubicBezTo>
                  <a:pt x="3216270" y="2960574"/>
                  <a:pt x="3182517" y="2916817"/>
                  <a:pt x="3179754" y="2913133"/>
                </a:cubicBezTo>
                <a:cubicBezTo>
                  <a:pt x="3142327" y="2800853"/>
                  <a:pt x="3187228" y="2918495"/>
                  <a:pt x="3139294" y="2832213"/>
                </a:cubicBezTo>
                <a:cubicBezTo>
                  <a:pt x="3132240" y="2819515"/>
                  <a:pt x="3130164" y="2804450"/>
                  <a:pt x="3123110" y="2791752"/>
                </a:cubicBezTo>
                <a:cubicBezTo>
                  <a:pt x="3116560" y="2779962"/>
                  <a:pt x="3106673" y="2770359"/>
                  <a:pt x="3098834" y="2759384"/>
                </a:cubicBezTo>
                <a:cubicBezTo>
                  <a:pt x="3071422" y="2721007"/>
                  <a:pt x="3070180" y="2706455"/>
                  <a:pt x="3026005" y="2662280"/>
                </a:cubicBezTo>
                <a:cubicBezTo>
                  <a:pt x="3017913" y="2654188"/>
                  <a:pt x="3009055" y="2646795"/>
                  <a:pt x="3001729" y="2638004"/>
                </a:cubicBezTo>
                <a:cubicBezTo>
                  <a:pt x="2995503" y="2630533"/>
                  <a:pt x="2992422" y="2620605"/>
                  <a:pt x="2985545" y="2613728"/>
                </a:cubicBezTo>
                <a:cubicBezTo>
                  <a:pt x="2976008" y="2604191"/>
                  <a:pt x="2962713" y="2598989"/>
                  <a:pt x="2953177" y="2589452"/>
                </a:cubicBezTo>
                <a:cubicBezTo>
                  <a:pt x="2943640" y="2579915"/>
                  <a:pt x="2938981" y="2566043"/>
                  <a:pt x="2928901" y="2557083"/>
                </a:cubicBezTo>
                <a:cubicBezTo>
                  <a:pt x="2914363" y="2544161"/>
                  <a:pt x="2896341" y="2535787"/>
                  <a:pt x="2880349" y="2524715"/>
                </a:cubicBezTo>
                <a:cubicBezTo>
                  <a:pt x="2850469" y="2504029"/>
                  <a:pt x="2811440" y="2476558"/>
                  <a:pt x="2783244" y="2451887"/>
                </a:cubicBezTo>
                <a:cubicBezTo>
                  <a:pt x="2774632" y="2444351"/>
                  <a:pt x="2768001" y="2434637"/>
                  <a:pt x="2758968" y="2427611"/>
                </a:cubicBezTo>
                <a:cubicBezTo>
                  <a:pt x="2743615" y="2415669"/>
                  <a:pt x="2726600" y="2406032"/>
                  <a:pt x="2710416" y="2395243"/>
                </a:cubicBezTo>
                <a:cubicBezTo>
                  <a:pt x="2702324" y="2389848"/>
                  <a:pt x="2676512" y="2377684"/>
                  <a:pt x="2686140" y="2379059"/>
                </a:cubicBezTo>
                <a:lnTo>
                  <a:pt x="2742784" y="2387151"/>
                </a:lnTo>
                <a:cubicBezTo>
                  <a:pt x="2796731" y="2384454"/>
                  <a:pt x="2850783" y="2383366"/>
                  <a:pt x="2904625" y="2379059"/>
                </a:cubicBezTo>
                <a:cubicBezTo>
                  <a:pt x="2918335" y="2377962"/>
                  <a:pt x="2931659" y="2373951"/>
                  <a:pt x="2945085" y="2370967"/>
                </a:cubicBezTo>
                <a:cubicBezTo>
                  <a:pt x="2981775" y="2362814"/>
                  <a:pt x="2985660" y="2360139"/>
                  <a:pt x="3026005" y="2346691"/>
                </a:cubicBezTo>
                <a:cubicBezTo>
                  <a:pt x="3034097" y="2343994"/>
                  <a:pt x="3042653" y="2342414"/>
                  <a:pt x="3050282" y="2338599"/>
                </a:cubicBezTo>
                <a:cubicBezTo>
                  <a:pt x="3106463" y="2310507"/>
                  <a:pt x="3081668" y="2320044"/>
                  <a:pt x="3123110" y="2306230"/>
                </a:cubicBezTo>
                <a:cubicBezTo>
                  <a:pt x="3141006" y="2288334"/>
                  <a:pt x="3149130" y="2277036"/>
                  <a:pt x="3171662" y="2265770"/>
                </a:cubicBezTo>
                <a:cubicBezTo>
                  <a:pt x="3184654" y="2259274"/>
                  <a:pt x="3198521" y="2254686"/>
                  <a:pt x="3212122" y="2249586"/>
                </a:cubicBezTo>
                <a:cubicBezTo>
                  <a:pt x="3220109" y="2246591"/>
                  <a:pt x="3228769" y="2245309"/>
                  <a:pt x="3236398" y="2241494"/>
                </a:cubicBezTo>
                <a:cubicBezTo>
                  <a:pt x="3245097" y="2237145"/>
                  <a:pt x="3252582" y="2230705"/>
                  <a:pt x="3260674" y="2225310"/>
                </a:cubicBezTo>
                <a:cubicBezTo>
                  <a:pt x="3268766" y="2211823"/>
                  <a:pt x="3277917" y="2198918"/>
                  <a:pt x="3284951" y="2184850"/>
                </a:cubicBezTo>
                <a:cubicBezTo>
                  <a:pt x="3290755" y="2173242"/>
                  <a:pt x="3298543" y="2138576"/>
                  <a:pt x="3301135" y="2128206"/>
                </a:cubicBezTo>
                <a:cubicBezTo>
                  <a:pt x="3298438" y="2063470"/>
                  <a:pt x="3303280" y="1997976"/>
                  <a:pt x="3293043" y="1933997"/>
                </a:cubicBezTo>
                <a:cubicBezTo>
                  <a:pt x="3291695" y="1925574"/>
                  <a:pt x="3276396" y="1929720"/>
                  <a:pt x="3268766" y="1925905"/>
                </a:cubicBezTo>
                <a:cubicBezTo>
                  <a:pt x="3260067" y="1921556"/>
                  <a:pt x="3253189" y="1914070"/>
                  <a:pt x="3244490" y="1909721"/>
                </a:cubicBezTo>
                <a:cubicBezTo>
                  <a:pt x="3231498" y="1903225"/>
                  <a:pt x="3217254" y="1899548"/>
                  <a:pt x="3204030" y="1893537"/>
                </a:cubicBezTo>
                <a:cubicBezTo>
                  <a:pt x="3187558" y="1886049"/>
                  <a:pt x="3172013" y="1876609"/>
                  <a:pt x="3155478" y="1869260"/>
                </a:cubicBezTo>
                <a:cubicBezTo>
                  <a:pt x="3147683" y="1865796"/>
                  <a:pt x="3139042" y="1864528"/>
                  <a:pt x="3131202" y="1861168"/>
                </a:cubicBezTo>
                <a:cubicBezTo>
                  <a:pt x="3120114" y="1856416"/>
                  <a:pt x="3110129" y="1849220"/>
                  <a:pt x="3098834" y="1844984"/>
                </a:cubicBezTo>
                <a:cubicBezTo>
                  <a:pt x="3088421" y="1841079"/>
                  <a:pt x="3077255" y="1839589"/>
                  <a:pt x="3066466" y="1836892"/>
                </a:cubicBezTo>
                <a:cubicBezTo>
                  <a:pt x="2913370" y="1734830"/>
                  <a:pt x="3079098" y="1839163"/>
                  <a:pt x="2993637" y="1796432"/>
                </a:cubicBezTo>
                <a:cubicBezTo>
                  <a:pt x="2984938" y="1792083"/>
                  <a:pt x="2978248" y="1784198"/>
                  <a:pt x="2969361" y="1780248"/>
                </a:cubicBezTo>
                <a:cubicBezTo>
                  <a:pt x="2953772" y="1773320"/>
                  <a:pt x="2936731" y="1770188"/>
                  <a:pt x="2920809" y="1764064"/>
                </a:cubicBezTo>
                <a:cubicBezTo>
                  <a:pt x="2901636" y="1756690"/>
                  <a:pt x="2883740" y="1746016"/>
                  <a:pt x="2864165" y="1739788"/>
                </a:cubicBezTo>
                <a:cubicBezTo>
                  <a:pt x="2844433" y="1733510"/>
                  <a:pt x="2741534" y="1712623"/>
                  <a:pt x="2702324" y="1691236"/>
                </a:cubicBezTo>
                <a:cubicBezTo>
                  <a:pt x="2613591" y="1642836"/>
                  <a:pt x="2680796" y="1677251"/>
                  <a:pt x="2637588" y="1642683"/>
                </a:cubicBezTo>
                <a:cubicBezTo>
                  <a:pt x="2629994" y="1636607"/>
                  <a:pt x="2621404" y="1631894"/>
                  <a:pt x="2613312" y="1626499"/>
                </a:cubicBezTo>
                <a:cubicBezTo>
                  <a:pt x="2602522" y="1610315"/>
                  <a:pt x="2594697" y="1591701"/>
                  <a:pt x="2580943" y="1577947"/>
                </a:cubicBezTo>
                <a:cubicBezTo>
                  <a:pt x="2563047" y="1560051"/>
                  <a:pt x="2551749" y="1551927"/>
                  <a:pt x="2540483" y="1529395"/>
                </a:cubicBezTo>
                <a:cubicBezTo>
                  <a:pt x="2536668" y="1521766"/>
                  <a:pt x="2535088" y="1513211"/>
                  <a:pt x="2532391" y="1505119"/>
                </a:cubicBezTo>
                <a:cubicBezTo>
                  <a:pt x="2535088" y="1375646"/>
                  <a:pt x="2527597" y="1245559"/>
                  <a:pt x="2540483" y="1116701"/>
                </a:cubicBezTo>
                <a:cubicBezTo>
                  <a:pt x="2541683" y="1104698"/>
                  <a:pt x="2562377" y="1106502"/>
                  <a:pt x="2572851" y="1100517"/>
                </a:cubicBezTo>
                <a:cubicBezTo>
                  <a:pt x="2591554" y="1089830"/>
                  <a:pt x="2608014" y="1077273"/>
                  <a:pt x="2621404" y="1060057"/>
                </a:cubicBezTo>
                <a:cubicBezTo>
                  <a:pt x="2633346" y="1044704"/>
                  <a:pt x="2647621" y="1029958"/>
                  <a:pt x="2653772" y="1011505"/>
                </a:cubicBezTo>
                <a:cubicBezTo>
                  <a:pt x="2659167" y="995321"/>
                  <a:pt x="2665818" y="979502"/>
                  <a:pt x="2669956" y="962952"/>
                </a:cubicBezTo>
                <a:cubicBezTo>
                  <a:pt x="2672653" y="952163"/>
                  <a:pt x="2673667" y="940806"/>
                  <a:pt x="2678048" y="930584"/>
                </a:cubicBezTo>
                <a:cubicBezTo>
                  <a:pt x="2681879" y="921645"/>
                  <a:pt x="2688837" y="914400"/>
                  <a:pt x="2694232" y="906308"/>
                </a:cubicBezTo>
                <a:cubicBezTo>
                  <a:pt x="2714027" y="807331"/>
                  <a:pt x="2691754" y="909999"/>
                  <a:pt x="2710416" y="841572"/>
                </a:cubicBezTo>
                <a:cubicBezTo>
                  <a:pt x="2716268" y="820113"/>
                  <a:pt x="2716653" y="796731"/>
                  <a:pt x="2726600" y="776836"/>
                </a:cubicBezTo>
                <a:cubicBezTo>
                  <a:pt x="2736497" y="757042"/>
                  <a:pt x="2746113" y="741625"/>
                  <a:pt x="2750876" y="720191"/>
                </a:cubicBezTo>
                <a:cubicBezTo>
                  <a:pt x="2769864" y="634745"/>
                  <a:pt x="2748844" y="702011"/>
                  <a:pt x="2767060" y="647363"/>
                </a:cubicBezTo>
                <a:cubicBezTo>
                  <a:pt x="2769757" y="617692"/>
                  <a:pt x="2771457" y="587914"/>
                  <a:pt x="2775152" y="558351"/>
                </a:cubicBezTo>
                <a:cubicBezTo>
                  <a:pt x="2776858" y="544703"/>
                  <a:pt x="2780260" y="531317"/>
                  <a:pt x="2783244" y="517891"/>
                </a:cubicBezTo>
                <a:cubicBezTo>
                  <a:pt x="2790018" y="487406"/>
                  <a:pt x="2790416" y="488282"/>
                  <a:pt x="2799428" y="461246"/>
                </a:cubicBezTo>
                <a:cubicBezTo>
                  <a:pt x="2793344" y="376067"/>
                  <a:pt x="2799696" y="373170"/>
                  <a:pt x="2783244" y="315590"/>
                </a:cubicBezTo>
                <a:cubicBezTo>
                  <a:pt x="2780901" y="307388"/>
                  <a:pt x="2778967" y="298943"/>
                  <a:pt x="2775152" y="291314"/>
                </a:cubicBezTo>
                <a:cubicBezTo>
                  <a:pt x="2770803" y="282615"/>
                  <a:pt x="2764123" y="275284"/>
                  <a:pt x="2758968" y="267037"/>
                </a:cubicBezTo>
                <a:cubicBezTo>
                  <a:pt x="2750632" y="253700"/>
                  <a:pt x="2744928" y="238519"/>
                  <a:pt x="2734692" y="226577"/>
                </a:cubicBezTo>
                <a:cubicBezTo>
                  <a:pt x="2728363" y="219193"/>
                  <a:pt x="2717887" y="216619"/>
                  <a:pt x="2710416" y="210393"/>
                </a:cubicBezTo>
                <a:cubicBezTo>
                  <a:pt x="2634356" y="147010"/>
                  <a:pt x="2760300" y="235557"/>
                  <a:pt x="2637588" y="153749"/>
                </a:cubicBezTo>
                <a:lnTo>
                  <a:pt x="2637588" y="153749"/>
                </a:lnTo>
                <a:cubicBezTo>
                  <a:pt x="2623687" y="143323"/>
                  <a:pt x="2597514" y="122758"/>
                  <a:pt x="2580943" y="113289"/>
                </a:cubicBezTo>
                <a:cubicBezTo>
                  <a:pt x="2570469" y="107304"/>
                  <a:pt x="2559775" y="101585"/>
                  <a:pt x="2548575" y="97105"/>
                </a:cubicBezTo>
                <a:cubicBezTo>
                  <a:pt x="2532736" y="90769"/>
                  <a:pt x="2514217" y="90384"/>
                  <a:pt x="2500023" y="80921"/>
                </a:cubicBezTo>
                <a:cubicBezTo>
                  <a:pt x="2468650" y="60006"/>
                  <a:pt x="2484973" y="67812"/>
                  <a:pt x="2451471" y="56645"/>
                </a:cubicBezTo>
                <a:cubicBezTo>
                  <a:pt x="2443379" y="51250"/>
                  <a:pt x="2436082" y="44410"/>
                  <a:pt x="2427195" y="40460"/>
                </a:cubicBezTo>
                <a:cubicBezTo>
                  <a:pt x="2427187" y="40456"/>
                  <a:pt x="2366508" y="20231"/>
                  <a:pt x="2354366" y="16184"/>
                </a:cubicBezTo>
                <a:lnTo>
                  <a:pt x="2330090" y="8092"/>
                </a:lnTo>
                <a:cubicBezTo>
                  <a:pt x="2321998" y="5395"/>
                  <a:pt x="2314344" y="0"/>
                  <a:pt x="2305814" y="0"/>
                </a:cubicBezTo>
                <a:lnTo>
                  <a:pt x="229772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002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51" name="Picture 28" descr="Boa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0113" y="1268413"/>
            <a:ext cx="4876800" cy="4803775"/>
          </a:xfrm>
          <a:prstGeom prst="rect">
            <a:avLst/>
          </a:prstGeom>
          <a:noFill/>
        </p:spPr>
      </p:pic>
      <p:pic>
        <p:nvPicPr>
          <p:cNvPr id="52" name="Picture 5" descr="camera_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2071678"/>
            <a:ext cx="1981200" cy="2016125"/>
          </a:xfrm>
          <a:prstGeom prst="rect">
            <a:avLst/>
          </a:prstGeom>
          <a:noFill/>
        </p:spPr>
      </p:pic>
      <p:graphicFrame>
        <p:nvGraphicFramePr>
          <p:cNvPr id="53" name="표 18"/>
          <p:cNvGraphicFramePr>
            <a:graphicFrameLocks noGrp="1"/>
          </p:cNvGraphicFramePr>
          <p:nvPr/>
        </p:nvGraphicFramePr>
        <p:xfrm>
          <a:off x="428596" y="4929198"/>
          <a:ext cx="4929222" cy="1559560"/>
        </p:xfrm>
        <a:graphic>
          <a:graphicData uri="http://schemas.openxmlformats.org/drawingml/2006/table">
            <a:tbl>
              <a:tblPr firstRow="1" bandRow="1"/>
              <a:tblGrid>
                <a:gridCol w="2452694"/>
                <a:gridCol w="2476528"/>
              </a:tblGrid>
              <a:tr h="370840"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/>
                        <a:t>Device Utilization Summary</a:t>
                      </a:r>
                      <a:endParaRPr lang="ko-KR" altLang="en-US" sz="12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Slices:</a:t>
                      </a:r>
                      <a:b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</a:b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Slice Flip Flops: </a:t>
                      </a:r>
                      <a:b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</a:b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4 input LUTs: 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bonded IOBs: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Number of MULT18X18s: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GCLKs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 7,611  out of  33,792  22%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6,278  out of  67,584    9%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8,798  out of  67,584  13%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121  out of      824  14%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       1  out of      144    1%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       4  out of        16  25%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n-lt"/>
                        <a:ea typeface="HY헤드라인M" pitchFamily="18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4" name="표 19"/>
          <p:cNvGraphicFramePr>
            <a:graphicFrameLocks noGrp="1"/>
          </p:cNvGraphicFramePr>
          <p:nvPr/>
        </p:nvGraphicFramePr>
        <p:xfrm>
          <a:off x="428596" y="4500570"/>
          <a:ext cx="4929222" cy="370840"/>
        </p:xfrm>
        <a:graphic>
          <a:graphicData uri="http://schemas.openxmlformats.org/drawingml/2006/table">
            <a:tbl>
              <a:tblPr firstRow="1" bandRow="1"/>
              <a:tblGrid>
                <a:gridCol w="4929222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dirty="0" smtClean="0"/>
                        <a:t>56.52</a:t>
                      </a:r>
                      <a:r>
                        <a:rPr lang="en-US" altLang="ko-KR" baseline="0" dirty="0" smtClean="0"/>
                        <a:t> fps @ 640x480 pixels</a:t>
                      </a:r>
                      <a:endParaRPr lang="ko-KR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5" name="표 20"/>
          <p:cNvGraphicFramePr>
            <a:graphicFrameLocks noGrp="1"/>
          </p:cNvGraphicFramePr>
          <p:nvPr/>
        </p:nvGraphicFramePr>
        <p:xfrm>
          <a:off x="428596" y="4071942"/>
          <a:ext cx="4929222" cy="370840"/>
        </p:xfrm>
        <a:graphic>
          <a:graphicData uri="http://schemas.openxmlformats.org/drawingml/2006/table">
            <a:tbl>
              <a:tblPr firstRow="1" bandRow="1"/>
              <a:tblGrid>
                <a:gridCol w="4929222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dirty="0" smtClean="0"/>
                        <a:t>Single Object Tracking</a:t>
                      </a:r>
                      <a:endParaRPr lang="ko-KR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6" name="표 21"/>
          <p:cNvGraphicFramePr>
            <a:graphicFrameLocks noGrp="1"/>
          </p:cNvGraphicFramePr>
          <p:nvPr/>
        </p:nvGraphicFramePr>
        <p:xfrm>
          <a:off x="428596" y="4929198"/>
          <a:ext cx="4929222" cy="1559560"/>
        </p:xfrm>
        <a:graphic>
          <a:graphicData uri="http://schemas.openxmlformats.org/drawingml/2006/table">
            <a:tbl>
              <a:tblPr firstRow="1" bandRow="1"/>
              <a:tblGrid>
                <a:gridCol w="2452694"/>
                <a:gridCol w="2476528"/>
              </a:tblGrid>
              <a:tr h="370840"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/>
                        <a:t>Device Utilization Summary</a:t>
                      </a:r>
                      <a:endParaRPr lang="ko-KR" altLang="en-US" sz="12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Slices:</a:t>
                      </a:r>
                      <a:b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</a:b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Slice Flip Flops: </a:t>
                      </a:r>
                      <a:b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</a:b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4 input LUTs: 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bonded IOBs: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Number of MULT18X18s: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GCLKs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22,497  out of  33,792  66%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18,691  out of  67,584  27%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25,640  out of  67,584  37%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121  out of      824  14%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       3  out of      144    2%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       4  out of        16  25%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n-lt"/>
                        <a:ea typeface="HY헤드라인M" pitchFamily="18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7" name="표 22"/>
          <p:cNvGraphicFramePr>
            <a:graphicFrameLocks noGrp="1"/>
          </p:cNvGraphicFramePr>
          <p:nvPr/>
        </p:nvGraphicFramePr>
        <p:xfrm>
          <a:off x="428596" y="4500570"/>
          <a:ext cx="4929222" cy="370840"/>
        </p:xfrm>
        <a:graphic>
          <a:graphicData uri="http://schemas.openxmlformats.org/drawingml/2006/table">
            <a:tbl>
              <a:tblPr firstRow="1" bandRow="1"/>
              <a:tblGrid>
                <a:gridCol w="4929222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dirty="0" smtClean="0"/>
                        <a:t>56.38</a:t>
                      </a:r>
                      <a:r>
                        <a:rPr lang="en-US" altLang="ko-KR" baseline="0" dirty="0" smtClean="0"/>
                        <a:t> fps @ 640x480 pixels</a:t>
                      </a:r>
                      <a:endParaRPr lang="ko-KR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8" name="표 23"/>
          <p:cNvGraphicFramePr>
            <a:graphicFrameLocks noGrp="1"/>
          </p:cNvGraphicFramePr>
          <p:nvPr/>
        </p:nvGraphicFramePr>
        <p:xfrm>
          <a:off x="428596" y="4071942"/>
          <a:ext cx="4929222" cy="370840"/>
        </p:xfrm>
        <a:graphic>
          <a:graphicData uri="http://schemas.openxmlformats.org/drawingml/2006/table">
            <a:tbl>
              <a:tblPr firstRow="1" bandRow="1"/>
              <a:tblGrid>
                <a:gridCol w="4929222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dirty="0" smtClean="0"/>
                        <a:t>Multiple Objects Tracking</a:t>
                      </a:r>
                      <a:endParaRPr lang="ko-KR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표 24"/>
          <p:cNvGraphicFramePr>
            <a:graphicFrameLocks noGrp="1"/>
          </p:cNvGraphicFramePr>
          <p:nvPr/>
        </p:nvGraphicFramePr>
        <p:xfrm>
          <a:off x="428596" y="4929198"/>
          <a:ext cx="4929222" cy="1559560"/>
        </p:xfrm>
        <a:graphic>
          <a:graphicData uri="http://schemas.openxmlformats.org/drawingml/2006/table">
            <a:tbl>
              <a:tblPr firstRow="1" bandRow="1"/>
              <a:tblGrid>
                <a:gridCol w="2452694"/>
                <a:gridCol w="2476528"/>
              </a:tblGrid>
              <a:tr h="370840"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/>
                        <a:t>Device Utilization Summary</a:t>
                      </a:r>
                      <a:endParaRPr lang="ko-KR" altLang="en-US" sz="12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Slices:</a:t>
                      </a:r>
                      <a:b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</a:b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Slice Flip Flops: </a:t>
                      </a:r>
                      <a:b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</a:b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4 input LUTs: 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bonded IOBs: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Number of MULT18X18s: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GCLKs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34,468  out of  46,592  73%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25,182  out of  93,184  27%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40,401  out of  93,184  43%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140  out of      824  16%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       1  out of      168    1%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       6  out of        16  37%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n-lt"/>
                        <a:ea typeface="HY헤드라인M" pitchFamily="18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0" name="표 25"/>
          <p:cNvGraphicFramePr>
            <a:graphicFrameLocks noGrp="1"/>
          </p:cNvGraphicFramePr>
          <p:nvPr/>
        </p:nvGraphicFramePr>
        <p:xfrm>
          <a:off x="428596" y="4500570"/>
          <a:ext cx="4929222" cy="370840"/>
        </p:xfrm>
        <a:graphic>
          <a:graphicData uri="http://schemas.openxmlformats.org/drawingml/2006/table">
            <a:tbl>
              <a:tblPr firstRow="1" bandRow="1"/>
              <a:tblGrid>
                <a:gridCol w="4929222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dirty="0" smtClean="0"/>
                        <a:t>39.77</a:t>
                      </a:r>
                      <a:r>
                        <a:rPr lang="en-US" altLang="ko-KR" baseline="0" dirty="0" smtClean="0"/>
                        <a:t> fps @ 640x480 pixels</a:t>
                      </a:r>
                      <a:endParaRPr lang="ko-KR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1" name="표 26"/>
          <p:cNvGraphicFramePr>
            <a:graphicFrameLocks noGrp="1"/>
          </p:cNvGraphicFramePr>
          <p:nvPr/>
        </p:nvGraphicFramePr>
        <p:xfrm>
          <a:off x="428596" y="4071942"/>
          <a:ext cx="4929222" cy="370840"/>
        </p:xfrm>
        <a:graphic>
          <a:graphicData uri="http://schemas.openxmlformats.org/drawingml/2006/table">
            <a:tbl>
              <a:tblPr firstRow="1" bandRow="1"/>
              <a:tblGrid>
                <a:gridCol w="4929222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dirty="0" smtClean="0"/>
                        <a:t>Active Visual</a:t>
                      </a:r>
                      <a:r>
                        <a:rPr lang="en-US" altLang="ko-KR" baseline="0" dirty="0" smtClean="0"/>
                        <a:t> </a:t>
                      </a:r>
                      <a:r>
                        <a:rPr lang="en-US" altLang="ko-KR" dirty="0" smtClean="0"/>
                        <a:t>Tracking</a:t>
                      </a:r>
                      <a:endParaRPr lang="ko-KR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 smtClean="0"/>
              <a:t>Object Tracking Using Particle Filter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Multiple Object Tracking</a:t>
            </a:r>
            <a:endParaRPr lang="ko-KR" altLang="en-US" dirty="0"/>
          </a:p>
        </p:txBody>
      </p:sp>
      <p:pic>
        <p:nvPicPr>
          <p:cNvPr id="5" name="MultipleObjectsTracking_01.wm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3000" y="2171720"/>
            <a:ext cx="68580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 dirty="0" smtClean="0"/>
              <a:t>Image Histogram </a:t>
            </a:r>
            <a:endParaRPr lang="en-US" altLang="ko-KR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1988" name="Picture 4" descr="raw_robo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90600"/>
            <a:ext cx="3352800" cy="2514600"/>
          </a:xfrm>
          <a:prstGeom prst="rect">
            <a:avLst/>
          </a:prstGeom>
          <a:noFill/>
        </p:spPr>
      </p:pic>
      <p:graphicFrame>
        <p:nvGraphicFramePr>
          <p:cNvPr id="633858" name="Object 2"/>
          <p:cNvGraphicFramePr>
            <a:graphicFrameLocks noChangeAspect="1"/>
          </p:cNvGraphicFramePr>
          <p:nvPr/>
        </p:nvGraphicFramePr>
        <p:xfrm>
          <a:off x="2774556" y="2514600"/>
          <a:ext cx="6369269" cy="3962400"/>
        </p:xfrm>
        <a:graphic>
          <a:graphicData uri="http://schemas.openxmlformats.org/presentationml/2006/ole">
            <p:oleObj spid="_x0000_s633858" name="Worksheet" r:id="rId5" imgW="5854700" imgH="375920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 smtClean="0"/>
              <a:t>Object Tracking Using Particle Filter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Active Visual Tracking</a:t>
            </a:r>
            <a:endParaRPr lang="ko-KR" altLang="en-US" dirty="0"/>
          </a:p>
        </p:txBody>
      </p:sp>
      <p:pic>
        <p:nvPicPr>
          <p:cNvPr id="5" name="ActiveVisualTracking_03.wm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3000" y="2171720"/>
            <a:ext cx="68580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Conclusion</a:t>
            </a:r>
          </a:p>
          <a:p>
            <a:pPr lvl="1"/>
            <a:r>
              <a:rPr lang="en-US" dirty="0" smtClean="0"/>
              <a:t>Real-time face detection system on FPGA</a:t>
            </a:r>
          </a:p>
          <a:p>
            <a:pPr lvl="1"/>
            <a:r>
              <a:rPr lang="en-US" dirty="0" smtClean="0"/>
              <a:t>Architecture for face detection using </a:t>
            </a:r>
            <a:r>
              <a:rPr lang="en-US" dirty="0" err="1" smtClean="0"/>
              <a:t>Haar</a:t>
            </a:r>
            <a:r>
              <a:rPr lang="en-US" dirty="0" smtClean="0"/>
              <a:t> classifiers</a:t>
            </a:r>
          </a:p>
          <a:p>
            <a:pPr lvl="2"/>
            <a:r>
              <a:rPr lang="en-US" dirty="0" smtClean="0"/>
              <a:t>Down-sampling image with fixed window mask</a:t>
            </a:r>
          </a:p>
          <a:p>
            <a:pPr lvl="2"/>
            <a:r>
              <a:rPr lang="en-US" dirty="0" smtClean="0"/>
              <a:t>Integral image window buffer</a:t>
            </a:r>
          </a:p>
          <a:p>
            <a:pPr lvl="1"/>
            <a:r>
              <a:rPr lang="en-US" dirty="0" smtClean="0"/>
              <a:t>Single classifier and triple parallel classifier</a:t>
            </a:r>
          </a:p>
          <a:p>
            <a:pPr lvl="1"/>
            <a:r>
              <a:rPr lang="en-US" dirty="0" smtClean="0"/>
              <a:t>35 times increase of system performance over equivalent software implementation</a:t>
            </a:r>
          </a:p>
          <a:p>
            <a:r>
              <a:rPr lang="en-US" dirty="0" smtClean="0"/>
              <a:t>Feature works</a:t>
            </a:r>
          </a:p>
          <a:p>
            <a:pPr lvl="1"/>
            <a:r>
              <a:rPr lang="en-US" dirty="0" smtClean="0"/>
              <a:t>More multiple parallel classifier</a:t>
            </a:r>
          </a:p>
          <a:p>
            <a:pPr lvl="1"/>
            <a:r>
              <a:rPr lang="en-US" dirty="0" smtClean="0"/>
              <a:t>Various object detection – fish, pedestrian, letter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 sz="3600" dirty="0"/>
              <a:t>Histogram</a:t>
            </a:r>
            <a:r>
              <a:rPr lang="en-GB" altLang="ko-KR" sz="3600" dirty="0" smtClean="0"/>
              <a:t> Divided </a:t>
            </a:r>
            <a:r>
              <a:rPr lang="en-GB" altLang="ko-KR" sz="3600" dirty="0"/>
              <a:t>into</a:t>
            </a:r>
            <a:r>
              <a:rPr lang="en-GB" altLang="ko-KR" sz="3600" dirty="0" smtClean="0"/>
              <a:t> Eight </a:t>
            </a:r>
            <a:r>
              <a:rPr lang="en-GB" altLang="ko-KR" dirty="0"/>
              <a:t>C</a:t>
            </a:r>
            <a:r>
              <a:rPr lang="en-GB" altLang="ko-KR" sz="3600" dirty="0" smtClean="0"/>
              <a:t>olumns</a:t>
            </a:r>
            <a:endParaRPr lang="en-US" altLang="ko-KR" sz="3600" dirty="0"/>
          </a:p>
        </p:txBody>
      </p:sp>
      <p:graphicFrame>
        <p:nvGraphicFramePr>
          <p:cNvPr id="44035" name="Object 3"/>
          <p:cNvGraphicFramePr>
            <a:graphicFrameLocks noChangeAspect="1"/>
          </p:cNvGraphicFramePr>
          <p:nvPr>
            <p:ph idx="1"/>
          </p:nvPr>
        </p:nvGraphicFramePr>
        <p:xfrm>
          <a:off x="685800" y="1295400"/>
          <a:ext cx="7864972" cy="4876800"/>
        </p:xfrm>
        <a:graphic>
          <a:graphicData uri="http://schemas.openxmlformats.org/presentationml/2006/ole">
            <p:oleObj spid="_x0000_s634882" name="Worksheet" r:id="rId3" imgW="5880100" imgH="375920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Generate </a:t>
            </a:r>
            <a:r>
              <a:rPr lang="en-GB" altLang="ko-KR" dirty="0"/>
              <a:t>Histogram</a:t>
            </a:r>
            <a:endParaRPr lang="en-US" altLang="ko-KR" dirty="0"/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23850" y="2420938"/>
            <a:ext cx="3960813" cy="2592387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23850" y="2420938"/>
            <a:ext cx="288925" cy="288925"/>
          </a:xfrm>
          <a:prstGeom prst="rect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612775" y="2420938"/>
            <a:ext cx="288925" cy="288925"/>
          </a:xfrm>
          <a:prstGeom prst="rect">
            <a:avLst/>
          </a:prstGeom>
          <a:solidFill>
            <a:srgbClr val="5F5F5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900113" y="2420938"/>
            <a:ext cx="288925" cy="288925"/>
          </a:xfrm>
          <a:prstGeom prst="rect">
            <a:avLst/>
          </a:prstGeom>
          <a:solidFill>
            <a:srgbClr val="F8F8F8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>
              <a:spcBef>
                <a:spcPct val="20000"/>
              </a:spcBef>
              <a:buClr>
                <a:schemeClr val="tx2"/>
              </a:buClr>
              <a:buSzPct val="80000"/>
            </a:pPr>
            <a:endParaRPr lang="ko-KR" altLang="en-US" sz="1600" b="1">
              <a:latin typeface="Arial" charset="0"/>
              <a:ea typeface="굴림체" pitchFamily="49" charset="-127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1189038" y="2420938"/>
            <a:ext cx="288925" cy="288925"/>
          </a:xfrm>
          <a:prstGeom prst="rect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1476375" y="2420938"/>
            <a:ext cx="288925" cy="288925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1765300" y="2420938"/>
            <a:ext cx="288925" cy="288925"/>
          </a:xfrm>
          <a:prstGeom prst="rect">
            <a:avLst/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2052638" y="2420938"/>
            <a:ext cx="288925" cy="288925"/>
          </a:xfrm>
          <a:prstGeom prst="rect">
            <a:avLst/>
          </a:prstGeom>
          <a:solidFill>
            <a:srgbClr val="080808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2339975" y="2420938"/>
            <a:ext cx="288925" cy="288925"/>
          </a:xfrm>
          <a:prstGeom prst="rect">
            <a:avLst/>
          </a:prstGeom>
          <a:solidFill>
            <a:srgbClr val="3333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2628900" y="2420938"/>
            <a:ext cx="288925" cy="288925"/>
          </a:xfrm>
          <a:prstGeom prst="rect">
            <a:avLst/>
          </a:prstGeom>
          <a:solidFill>
            <a:srgbClr val="3333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2916238" y="2420938"/>
            <a:ext cx="288925" cy="288925"/>
          </a:xfrm>
          <a:prstGeom prst="rect">
            <a:avLst/>
          </a:prstGeom>
          <a:solidFill>
            <a:srgbClr val="3333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3205163" y="2420938"/>
            <a:ext cx="288925" cy="288925"/>
          </a:xfrm>
          <a:prstGeom prst="rect">
            <a:avLst/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3492500" y="2420938"/>
            <a:ext cx="288925" cy="288925"/>
          </a:xfrm>
          <a:prstGeom prst="rect">
            <a:avLst/>
          </a:prstGeom>
          <a:solidFill>
            <a:srgbClr val="F8F8F8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3781425" y="2420938"/>
            <a:ext cx="288925" cy="288925"/>
          </a:xfrm>
          <a:prstGeom prst="rect">
            <a:avLst/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23850" y="2708275"/>
            <a:ext cx="288925" cy="288925"/>
          </a:xfrm>
          <a:prstGeom prst="rect">
            <a:avLst/>
          </a:prstGeom>
          <a:solidFill>
            <a:srgbClr val="3333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612775" y="2708275"/>
            <a:ext cx="288925" cy="288925"/>
          </a:xfrm>
          <a:prstGeom prst="rect">
            <a:avLst/>
          </a:prstGeom>
          <a:solidFill>
            <a:srgbClr val="3333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900113" y="2708275"/>
            <a:ext cx="288925" cy="288925"/>
          </a:xfrm>
          <a:prstGeom prst="rect">
            <a:avLst/>
          </a:prstGeom>
          <a:solidFill>
            <a:srgbClr val="3333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76" name="Line 20"/>
          <p:cNvSpPr>
            <a:spLocks noChangeShapeType="1"/>
          </p:cNvSpPr>
          <p:nvPr/>
        </p:nvSpPr>
        <p:spPr bwMode="auto">
          <a:xfrm flipH="1">
            <a:off x="5653088" y="4868863"/>
            <a:ext cx="3240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5653088" y="4724400"/>
            <a:ext cx="287337" cy="144463"/>
          </a:xfrm>
          <a:prstGeom prst="rect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6516688" y="4724400"/>
            <a:ext cx="287337" cy="144463"/>
          </a:xfrm>
          <a:prstGeom prst="rect">
            <a:avLst/>
          </a:prstGeom>
          <a:solidFill>
            <a:srgbClr val="3333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79" name="Rectangle 23"/>
          <p:cNvSpPr>
            <a:spLocks noChangeArrowheads="1"/>
          </p:cNvSpPr>
          <p:nvPr/>
        </p:nvSpPr>
        <p:spPr bwMode="auto">
          <a:xfrm>
            <a:off x="5940425" y="4724400"/>
            <a:ext cx="287338" cy="144463"/>
          </a:xfrm>
          <a:prstGeom prst="rect">
            <a:avLst/>
          </a:prstGeom>
          <a:solidFill>
            <a:srgbClr val="080808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6805613" y="4724400"/>
            <a:ext cx="287337" cy="144463"/>
          </a:xfrm>
          <a:prstGeom prst="rect">
            <a:avLst/>
          </a:prstGeom>
          <a:solidFill>
            <a:srgbClr val="5F5F5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8245475" y="4724400"/>
            <a:ext cx="287338" cy="1444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7669213" y="4724400"/>
            <a:ext cx="287337" cy="144463"/>
          </a:xfrm>
          <a:prstGeom prst="rect">
            <a:avLst/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7956550" y="4724400"/>
            <a:ext cx="287338" cy="144463"/>
          </a:xfrm>
          <a:prstGeom prst="rect">
            <a:avLst/>
          </a:prstGeom>
          <a:solidFill>
            <a:srgbClr val="F8F8F8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>
              <a:spcBef>
                <a:spcPct val="20000"/>
              </a:spcBef>
              <a:buClr>
                <a:schemeClr val="tx2"/>
              </a:buClr>
              <a:buSzPct val="80000"/>
            </a:pPr>
            <a:endParaRPr lang="ko-KR" altLang="en-US" sz="1600" b="1">
              <a:latin typeface="Arial" charset="0"/>
              <a:ea typeface="굴림체" pitchFamily="49" charset="-127"/>
            </a:endParaRPr>
          </a:p>
        </p:txBody>
      </p:sp>
      <p:sp>
        <p:nvSpPr>
          <p:cNvPr id="45084" name="Rectangle 28"/>
          <p:cNvSpPr>
            <a:spLocks noChangeArrowheads="1"/>
          </p:cNvSpPr>
          <p:nvPr/>
        </p:nvSpPr>
        <p:spPr bwMode="auto">
          <a:xfrm>
            <a:off x="5653088" y="4581525"/>
            <a:ext cx="287337" cy="144463"/>
          </a:xfrm>
          <a:prstGeom prst="rect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6516688" y="4437063"/>
            <a:ext cx="287337" cy="144462"/>
          </a:xfrm>
          <a:prstGeom prst="rect">
            <a:avLst/>
          </a:prstGeom>
          <a:solidFill>
            <a:srgbClr val="3333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86" name="Rectangle 30"/>
          <p:cNvSpPr>
            <a:spLocks noChangeArrowheads="1"/>
          </p:cNvSpPr>
          <p:nvPr/>
        </p:nvSpPr>
        <p:spPr bwMode="auto">
          <a:xfrm>
            <a:off x="6516688" y="4581525"/>
            <a:ext cx="287337" cy="144463"/>
          </a:xfrm>
          <a:prstGeom prst="rect">
            <a:avLst/>
          </a:prstGeom>
          <a:solidFill>
            <a:srgbClr val="3333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6516688" y="4148138"/>
            <a:ext cx="287337" cy="144462"/>
          </a:xfrm>
          <a:prstGeom prst="rect">
            <a:avLst/>
          </a:prstGeom>
          <a:solidFill>
            <a:srgbClr val="3333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88" name="Rectangle 32"/>
          <p:cNvSpPr>
            <a:spLocks noChangeArrowheads="1"/>
          </p:cNvSpPr>
          <p:nvPr/>
        </p:nvSpPr>
        <p:spPr bwMode="auto">
          <a:xfrm>
            <a:off x="7956550" y="4581525"/>
            <a:ext cx="287338" cy="144463"/>
          </a:xfrm>
          <a:prstGeom prst="rect">
            <a:avLst/>
          </a:prstGeom>
          <a:solidFill>
            <a:srgbClr val="F8F8F8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89" name="Rectangle 33"/>
          <p:cNvSpPr>
            <a:spLocks noChangeArrowheads="1"/>
          </p:cNvSpPr>
          <p:nvPr/>
        </p:nvSpPr>
        <p:spPr bwMode="auto">
          <a:xfrm>
            <a:off x="7669213" y="4581525"/>
            <a:ext cx="287337" cy="144463"/>
          </a:xfrm>
          <a:prstGeom prst="rect">
            <a:avLst/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6516688" y="4005263"/>
            <a:ext cx="287337" cy="144462"/>
          </a:xfrm>
          <a:prstGeom prst="rect">
            <a:avLst/>
          </a:prstGeom>
          <a:solidFill>
            <a:srgbClr val="3333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91" name="Rectangle 35"/>
          <p:cNvSpPr>
            <a:spLocks noChangeArrowheads="1"/>
          </p:cNvSpPr>
          <p:nvPr/>
        </p:nvSpPr>
        <p:spPr bwMode="auto">
          <a:xfrm>
            <a:off x="7092950" y="4437063"/>
            <a:ext cx="287338" cy="144462"/>
          </a:xfrm>
          <a:prstGeom prst="rect">
            <a:avLst/>
          </a:prstGeom>
          <a:solidFill>
            <a:srgbClr val="80808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6229350" y="4724400"/>
            <a:ext cx="287338" cy="144463"/>
          </a:xfrm>
          <a:prstGeom prst="rect">
            <a:avLst/>
          </a:prstGeom>
          <a:solidFill>
            <a:srgbClr val="1C1C1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93" name="Rectangle 37"/>
          <p:cNvSpPr>
            <a:spLocks noChangeArrowheads="1"/>
          </p:cNvSpPr>
          <p:nvPr/>
        </p:nvSpPr>
        <p:spPr bwMode="auto">
          <a:xfrm>
            <a:off x="7381875" y="4724400"/>
            <a:ext cx="287338" cy="144463"/>
          </a:xfrm>
          <a:prstGeom prst="rect">
            <a:avLst/>
          </a:prstGeom>
          <a:solidFill>
            <a:srgbClr val="B2B2B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94" name="Rectangle 38"/>
          <p:cNvSpPr>
            <a:spLocks noChangeArrowheads="1"/>
          </p:cNvSpPr>
          <p:nvPr/>
        </p:nvSpPr>
        <p:spPr bwMode="auto">
          <a:xfrm>
            <a:off x="6516688" y="4292600"/>
            <a:ext cx="287337" cy="144463"/>
          </a:xfrm>
          <a:prstGeom prst="rect">
            <a:avLst/>
          </a:prstGeom>
          <a:solidFill>
            <a:srgbClr val="3333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7092950" y="4724400"/>
            <a:ext cx="287338" cy="144463"/>
          </a:xfrm>
          <a:prstGeom prst="rect">
            <a:avLst/>
          </a:prstGeom>
          <a:solidFill>
            <a:srgbClr val="80808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96" name="Rectangle 40"/>
          <p:cNvSpPr>
            <a:spLocks noChangeArrowheads="1"/>
          </p:cNvSpPr>
          <p:nvPr/>
        </p:nvSpPr>
        <p:spPr bwMode="auto">
          <a:xfrm>
            <a:off x="7381875" y="4581525"/>
            <a:ext cx="287338" cy="144463"/>
          </a:xfrm>
          <a:prstGeom prst="rect">
            <a:avLst/>
          </a:prstGeom>
          <a:solidFill>
            <a:srgbClr val="B2B2B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7092950" y="4581525"/>
            <a:ext cx="287338" cy="144463"/>
          </a:xfrm>
          <a:prstGeom prst="rect">
            <a:avLst/>
          </a:prstGeom>
          <a:solidFill>
            <a:srgbClr val="80808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98" name="Rectangle 42"/>
          <p:cNvSpPr>
            <a:spLocks noChangeArrowheads="1"/>
          </p:cNvSpPr>
          <p:nvPr/>
        </p:nvSpPr>
        <p:spPr bwMode="auto">
          <a:xfrm>
            <a:off x="7669213" y="4437063"/>
            <a:ext cx="287337" cy="144462"/>
          </a:xfrm>
          <a:prstGeom prst="rect">
            <a:avLst/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99" name="Rectangle 43"/>
          <p:cNvSpPr>
            <a:spLocks noChangeArrowheads="1"/>
          </p:cNvSpPr>
          <p:nvPr/>
        </p:nvSpPr>
        <p:spPr bwMode="auto">
          <a:xfrm>
            <a:off x="1187450" y="2708275"/>
            <a:ext cx="288925" cy="288925"/>
          </a:xfrm>
          <a:prstGeom prst="rect">
            <a:avLst/>
          </a:prstGeom>
          <a:solidFill>
            <a:srgbClr val="80808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00" name="Rectangle 44"/>
          <p:cNvSpPr>
            <a:spLocks noChangeArrowheads="1"/>
          </p:cNvSpPr>
          <p:nvPr/>
        </p:nvSpPr>
        <p:spPr bwMode="auto">
          <a:xfrm>
            <a:off x="0" y="25431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101" name="Rectangle 45"/>
          <p:cNvSpPr>
            <a:spLocks noChangeArrowheads="1"/>
          </p:cNvSpPr>
          <p:nvPr/>
        </p:nvSpPr>
        <p:spPr bwMode="auto">
          <a:xfrm>
            <a:off x="0" y="27622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0" y="29813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0" y="34194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105" name="Rectangle 49"/>
          <p:cNvSpPr>
            <a:spLocks noChangeArrowheads="1"/>
          </p:cNvSpPr>
          <p:nvPr/>
        </p:nvSpPr>
        <p:spPr bwMode="auto">
          <a:xfrm>
            <a:off x="0" y="3860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2339975" y="2708275"/>
            <a:ext cx="288925" cy="287338"/>
          </a:xfrm>
          <a:prstGeom prst="rect">
            <a:avLst/>
          </a:prstGeom>
          <a:solidFill>
            <a:srgbClr val="B2B2B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07" name="Rectangle 51"/>
          <p:cNvSpPr>
            <a:spLocks noChangeArrowheads="1"/>
          </p:cNvSpPr>
          <p:nvPr/>
        </p:nvSpPr>
        <p:spPr bwMode="auto">
          <a:xfrm>
            <a:off x="2916238" y="2708275"/>
            <a:ext cx="288925" cy="287338"/>
          </a:xfrm>
          <a:prstGeom prst="rect">
            <a:avLst/>
          </a:prstGeom>
          <a:solidFill>
            <a:srgbClr val="1C1C1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08" name="Rectangle 52"/>
          <p:cNvSpPr>
            <a:spLocks noChangeArrowheads="1"/>
          </p:cNvSpPr>
          <p:nvPr/>
        </p:nvSpPr>
        <p:spPr bwMode="auto">
          <a:xfrm>
            <a:off x="2051050" y="2708275"/>
            <a:ext cx="288925" cy="287338"/>
          </a:xfrm>
          <a:prstGeom prst="rect">
            <a:avLst/>
          </a:prstGeom>
          <a:solidFill>
            <a:srgbClr val="80808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1763713" y="2708275"/>
            <a:ext cx="288925" cy="287338"/>
          </a:xfrm>
          <a:prstGeom prst="rect">
            <a:avLst/>
          </a:prstGeom>
          <a:solidFill>
            <a:srgbClr val="B2B2B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10" name="Rectangle 54"/>
          <p:cNvSpPr>
            <a:spLocks noChangeArrowheads="1"/>
          </p:cNvSpPr>
          <p:nvPr/>
        </p:nvSpPr>
        <p:spPr bwMode="auto">
          <a:xfrm>
            <a:off x="1476375" y="2708275"/>
            <a:ext cx="288925" cy="287338"/>
          </a:xfrm>
          <a:prstGeom prst="rect">
            <a:avLst/>
          </a:prstGeom>
          <a:solidFill>
            <a:srgbClr val="80808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11" name="Rectangle 55"/>
          <p:cNvSpPr>
            <a:spLocks noChangeArrowheads="1"/>
          </p:cNvSpPr>
          <p:nvPr/>
        </p:nvSpPr>
        <p:spPr bwMode="auto">
          <a:xfrm>
            <a:off x="7092950" y="4292600"/>
            <a:ext cx="287338" cy="144463"/>
          </a:xfrm>
          <a:prstGeom prst="rect">
            <a:avLst/>
          </a:prstGeom>
          <a:solidFill>
            <a:srgbClr val="80808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12" name="Rectangle 56"/>
          <p:cNvSpPr>
            <a:spLocks noChangeArrowheads="1"/>
          </p:cNvSpPr>
          <p:nvPr/>
        </p:nvSpPr>
        <p:spPr bwMode="auto">
          <a:xfrm>
            <a:off x="2627313" y="2708275"/>
            <a:ext cx="288925" cy="287338"/>
          </a:xfrm>
          <a:prstGeom prst="rect">
            <a:avLst/>
          </a:prstGeom>
          <a:solidFill>
            <a:srgbClr val="80808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13" name="Rectangle 57"/>
          <p:cNvSpPr>
            <a:spLocks noChangeArrowheads="1"/>
          </p:cNvSpPr>
          <p:nvPr/>
        </p:nvSpPr>
        <p:spPr bwMode="auto">
          <a:xfrm>
            <a:off x="3203575" y="2708275"/>
            <a:ext cx="288925" cy="288925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14" name="Rectangle 58"/>
          <p:cNvSpPr>
            <a:spLocks noChangeArrowheads="1"/>
          </p:cNvSpPr>
          <p:nvPr/>
        </p:nvSpPr>
        <p:spPr bwMode="auto">
          <a:xfrm>
            <a:off x="8245475" y="4581525"/>
            <a:ext cx="287338" cy="1444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15" name="Rectangle 59"/>
          <p:cNvSpPr>
            <a:spLocks noChangeArrowheads="1"/>
          </p:cNvSpPr>
          <p:nvPr/>
        </p:nvSpPr>
        <p:spPr bwMode="auto">
          <a:xfrm>
            <a:off x="6229350" y="4581525"/>
            <a:ext cx="287338" cy="144463"/>
          </a:xfrm>
          <a:prstGeom prst="rect">
            <a:avLst/>
          </a:prstGeom>
          <a:solidFill>
            <a:srgbClr val="1C1C1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3492500" y="2708275"/>
            <a:ext cx="288925" cy="287338"/>
          </a:xfrm>
          <a:prstGeom prst="rect">
            <a:avLst/>
          </a:prstGeom>
          <a:solidFill>
            <a:srgbClr val="1C1C1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17" name="Rectangle 61"/>
          <p:cNvSpPr>
            <a:spLocks noChangeArrowheads="1"/>
          </p:cNvSpPr>
          <p:nvPr/>
        </p:nvSpPr>
        <p:spPr bwMode="auto">
          <a:xfrm>
            <a:off x="3779838" y="2708275"/>
            <a:ext cx="288925" cy="288925"/>
          </a:xfrm>
          <a:prstGeom prst="rect">
            <a:avLst/>
          </a:prstGeom>
          <a:solidFill>
            <a:srgbClr val="5F5F5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18" name="Rectangle 62"/>
          <p:cNvSpPr>
            <a:spLocks noChangeArrowheads="1"/>
          </p:cNvSpPr>
          <p:nvPr/>
        </p:nvSpPr>
        <p:spPr bwMode="auto">
          <a:xfrm>
            <a:off x="6805613" y="4581525"/>
            <a:ext cx="287337" cy="144463"/>
          </a:xfrm>
          <a:prstGeom prst="rect">
            <a:avLst/>
          </a:prstGeom>
          <a:solidFill>
            <a:srgbClr val="5F5F5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19" name="Rectangle 63"/>
          <p:cNvSpPr>
            <a:spLocks noChangeArrowheads="1"/>
          </p:cNvSpPr>
          <p:nvPr/>
        </p:nvSpPr>
        <p:spPr bwMode="auto">
          <a:xfrm>
            <a:off x="323850" y="2997200"/>
            <a:ext cx="288925" cy="288925"/>
          </a:xfrm>
          <a:prstGeom prst="rect">
            <a:avLst/>
          </a:prstGeom>
          <a:solidFill>
            <a:srgbClr val="080808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20" name="Rectangle 64"/>
          <p:cNvSpPr>
            <a:spLocks noChangeArrowheads="1"/>
          </p:cNvSpPr>
          <p:nvPr/>
        </p:nvSpPr>
        <p:spPr bwMode="auto">
          <a:xfrm>
            <a:off x="5940425" y="4581525"/>
            <a:ext cx="287338" cy="144463"/>
          </a:xfrm>
          <a:prstGeom prst="rect">
            <a:avLst/>
          </a:prstGeom>
          <a:solidFill>
            <a:srgbClr val="080808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21" name="Rectangle 65"/>
          <p:cNvSpPr>
            <a:spLocks noChangeArrowheads="1"/>
          </p:cNvSpPr>
          <p:nvPr/>
        </p:nvSpPr>
        <p:spPr bwMode="auto">
          <a:xfrm>
            <a:off x="611188" y="2997200"/>
            <a:ext cx="288925" cy="288925"/>
          </a:xfrm>
          <a:prstGeom prst="rect">
            <a:avLst/>
          </a:prstGeom>
          <a:solidFill>
            <a:srgbClr val="080808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22" name="Rectangle 66"/>
          <p:cNvSpPr>
            <a:spLocks noChangeArrowheads="1"/>
          </p:cNvSpPr>
          <p:nvPr/>
        </p:nvSpPr>
        <p:spPr bwMode="auto">
          <a:xfrm>
            <a:off x="5868988" y="4437063"/>
            <a:ext cx="287337" cy="144462"/>
          </a:xfrm>
          <a:prstGeom prst="rect">
            <a:avLst/>
          </a:prstGeom>
          <a:solidFill>
            <a:srgbClr val="080808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23" name="Rectangle 67"/>
          <p:cNvSpPr>
            <a:spLocks noChangeArrowheads="1"/>
          </p:cNvSpPr>
          <p:nvPr/>
        </p:nvSpPr>
        <p:spPr bwMode="auto">
          <a:xfrm>
            <a:off x="898525" y="2997200"/>
            <a:ext cx="288925" cy="288925"/>
          </a:xfrm>
          <a:prstGeom prst="rect">
            <a:avLst/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24" name="Rectangle 68"/>
          <p:cNvSpPr>
            <a:spLocks noChangeArrowheads="1"/>
          </p:cNvSpPr>
          <p:nvPr/>
        </p:nvSpPr>
        <p:spPr bwMode="auto">
          <a:xfrm>
            <a:off x="7669213" y="4292600"/>
            <a:ext cx="287337" cy="144463"/>
          </a:xfrm>
          <a:prstGeom prst="rect">
            <a:avLst/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25" name="Rectangle 69"/>
          <p:cNvSpPr>
            <a:spLocks noChangeArrowheads="1"/>
          </p:cNvSpPr>
          <p:nvPr/>
        </p:nvSpPr>
        <p:spPr bwMode="auto">
          <a:xfrm>
            <a:off x="7092950" y="4148138"/>
            <a:ext cx="287338" cy="144462"/>
          </a:xfrm>
          <a:prstGeom prst="rect">
            <a:avLst/>
          </a:prstGeom>
          <a:solidFill>
            <a:srgbClr val="80808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26" name="Rectangle 70"/>
          <p:cNvSpPr>
            <a:spLocks noChangeArrowheads="1"/>
          </p:cNvSpPr>
          <p:nvPr/>
        </p:nvSpPr>
        <p:spPr bwMode="auto">
          <a:xfrm>
            <a:off x="1187450" y="2997200"/>
            <a:ext cx="288925" cy="296863"/>
          </a:xfrm>
          <a:prstGeom prst="rect">
            <a:avLst/>
          </a:prstGeom>
          <a:solidFill>
            <a:srgbClr val="80808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27" name="Rectangle 71"/>
          <p:cNvSpPr>
            <a:spLocks noChangeArrowheads="1"/>
          </p:cNvSpPr>
          <p:nvPr/>
        </p:nvSpPr>
        <p:spPr bwMode="auto">
          <a:xfrm>
            <a:off x="1474788" y="2997200"/>
            <a:ext cx="288925" cy="288925"/>
          </a:xfrm>
          <a:prstGeom prst="rect">
            <a:avLst/>
          </a:prstGeom>
          <a:solidFill>
            <a:srgbClr val="5F5F5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28" name="Rectangle 72"/>
          <p:cNvSpPr>
            <a:spLocks noChangeArrowheads="1"/>
          </p:cNvSpPr>
          <p:nvPr/>
        </p:nvSpPr>
        <p:spPr bwMode="auto">
          <a:xfrm>
            <a:off x="6805613" y="4437063"/>
            <a:ext cx="287337" cy="144462"/>
          </a:xfrm>
          <a:prstGeom prst="rect">
            <a:avLst/>
          </a:prstGeom>
          <a:solidFill>
            <a:srgbClr val="5F5F5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29" name="Rectangle 73"/>
          <p:cNvSpPr>
            <a:spLocks noChangeArrowheads="1"/>
          </p:cNvSpPr>
          <p:nvPr/>
        </p:nvSpPr>
        <p:spPr bwMode="auto">
          <a:xfrm>
            <a:off x="1763713" y="2997200"/>
            <a:ext cx="288925" cy="288925"/>
          </a:xfrm>
          <a:prstGeom prst="rect">
            <a:avLst/>
          </a:prstGeom>
          <a:solidFill>
            <a:srgbClr val="5F5F5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30" name="Rectangle 74"/>
          <p:cNvSpPr>
            <a:spLocks noChangeArrowheads="1"/>
          </p:cNvSpPr>
          <p:nvPr/>
        </p:nvSpPr>
        <p:spPr bwMode="auto">
          <a:xfrm>
            <a:off x="6805613" y="4292600"/>
            <a:ext cx="287337" cy="144463"/>
          </a:xfrm>
          <a:prstGeom prst="rect">
            <a:avLst/>
          </a:prstGeom>
          <a:solidFill>
            <a:srgbClr val="5F5F5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31" name="Line 75"/>
          <p:cNvSpPr>
            <a:spLocks noChangeShapeType="1"/>
          </p:cNvSpPr>
          <p:nvPr/>
        </p:nvSpPr>
        <p:spPr bwMode="auto">
          <a:xfrm>
            <a:off x="4284663" y="2420938"/>
            <a:ext cx="0" cy="25923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132" name="Line 76"/>
          <p:cNvSpPr>
            <a:spLocks noChangeShapeType="1"/>
          </p:cNvSpPr>
          <p:nvPr/>
        </p:nvSpPr>
        <p:spPr bwMode="auto">
          <a:xfrm>
            <a:off x="323850" y="5013325"/>
            <a:ext cx="46799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133" name="Line 77"/>
          <p:cNvSpPr>
            <a:spLocks noChangeShapeType="1"/>
          </p:cNvSpPr>
          <p:nvPr/>
        </p:nvSpPr>
        <p:spPr bwMode="auto">
          <a:xfrm>
            <a:off x="5653088" y="4868863"/>
            <a:ext cx="3240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134" name="Line 78"/>
          <p:cNvSpPr>
            <a:spLocks noChangeShapeType="1"/>
          </p:cNvSpPr>
          <p:nvPr/>
        </p:nvSpPr>
        <p:spPr bwMode="auto">
          <a:xfrm flipV="1">
            <a:off x="5653088" y="2347913"/>
            <a:ext cx="0" cy="2520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135" name="AutoShape 79"/>
          <p:cNvSpPr>
            <a:spLocks noChangeArrowheads="1"/>
          </p:cNvSpPr>
          <p:nvPr/>
        </p:nvSpPr>
        <p:spPr bwMode="auto">
          <a:xfrm>
            <a:off x="4067175" y="3141663"/>
            <a:ext cx="1512888" cy="1511300"/>
          </a:xfrm>
          <a:prstGeom prst="rightArrow">
            <a:avLst>
              <a:gd name="adj1" fmla="val 50000"/>
              <a:gd name="adj2" fmla="val 25026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>
              <a:spcBef>
                <a:spcPct val="20000"/>
              </a:spcBef>
              <a:buClr>
                <a:schemeClr val="tx2"/>
              </a:buClr>
              <a:buSzPct val="80000"/>
            </a:pPr>
            <a:r>
              <a:rPr lang="en-US" altLang="ko-KR" sz="1600" b="1">
                <a:solidFill>
                  <a:schemeClr val="bg1"/>
                </a:solidFill>
                <a:latin typeface="Arial" charset="0"/>
                <a:ea typeface="굴림체" pitchFamily="49" charset="-127"/>
              </a:rPr>
              <a:t>Generate</a:t>
            </a:r>
          </a:p>
          <a:p>
            <a:pPr algn="ctr" eaLnBrk="0" latinLnBrk="0" hangingPunct="0">
              <a:spcBef>
                <a:spcPct val="20000"/>
              </a:spcBef>
              <a:buClr>
                <a:schemeClr val="tx2"/>
              </a:buClr>
              <a:buSzPct val="80000"/>
            </a:pPr>
            <a:r>
              <a:rPr lang="en-US" altLang="ko-KR" sz="1600" b="1">
                <a:solidFill>
                  <a:schemeClr val="bg1"/>
                </a:solidFill>
                <a:latin typeface="Arial" charset="0"/>
                <a:ea typeface="굴림체" pitchFamily="49" charset="-127"/>
              </a:rPr>
              <a:t>Histogram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5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5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5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5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5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5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5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5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5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5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5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5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5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5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5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4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5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5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5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4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5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4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4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4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45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4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45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45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45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45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5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4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4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45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4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4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4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4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4500"/>
                            </p:stCondLst>
                            <p:childTnLst>
                              <p:par>
                                <p:cTn id="20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4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500"/>
                                        <p:tgtEl>
                                          <p:spTgt spid="4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4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4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4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4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animBg="1"/>
      <p:bldP spid="45061" grpId="0" animBg="1"/>
      <p:bldP spid="45062" grpId="0" animBg="1"/>
      <p:bldP spid="45063" grpId="0" animBg="1"/>
      <p:bldP spid="45064" grpId="0" animBg="1"/>
      <p:bldP spid="45065" grpId="0" animBg="1"/>
      <p:bldP spid="45066" grpId="0" animBg="1"/>
      <p:bldP spid="45067" grpId="0" animBg="1"/>
      <p:bldP spid="45068" grpId="0" animBg="1"/>
      <p:bldP spid="45069" grpId="0" animBg="1"/>
      <p:bldP spid="45070" grpId="0" animBg="1"/>
      <p:bldP spid="45071" grpId="0" animBg="1"/>
      <p:bldP spid="45072" grpId="0" animBg="1"/>
      <p:bldP spid="45073" grpId="0" animBg="1"/>
      <p:bldP spid="45074" grpId="0" animBg="1"/>
      <p:bldP spid="45075" grpId="0" animBg="1"/>
      <p:bldP spid="45077" grpId="0" animBg="1"/>
      <p:bldP spid="45078" grpId="0" animBg="1"/>
      <p:bldP spid="45079" grpId="0" animBg="1"/>
      <p:bldP spid="45080" grpId="0" animBg="1"/>
      <p:bldP spid="45081" grpId="0" animBg="1"/>
      <p:bldP spid="45082" grpId="0" animBg="1"/>
      <p:bldP spid="45083" grpId="0" animBg="1"/>
      <p:bldP spid="45084" grpId="0" animBg="1"/>
      <p:bldP spid="45085" grpId="0" animBg="1"/>
      <p:bldP spid="45086" grpId="0" animBg="1"/>
      <p:bldP spid="45087" grpId="0" animBg="1"/>
      <p:bldP spid="45088" grpId="0" animBg="1"/>
      <p:bldP spid="45089" grpId="0" animBg="1"/>
      <p:bldP spid="45090" grpId="0" animBg="1"/>
      <p:bldP spid="45091" grpId="0" animBg="1"/>
      <p:bldP spid="45092" grpId="0" animBg="1"/>
      <p:bldP spid="45093" grpId="0" animBg="1"/>
      <p:bldP spid="45094" grpId="0" animBg="1"/>
      <p:bldP spid="45095" grpId="0" animBg="1"/>
      <p:bldP spid="45096" grpId="0" animBg="1"/>
      <p:bldP spid="45097" grpId="0" animBg="1"/>
      <p:bldP spid="45098" grpId="0" animBg="1"/>
      <p:bldP spid="45099" grpId="0" animBg="1"/>
      <p:bldP spid="45106" grpId="0" animBg="1"/>
      <p:bldP spid="45107" grpId="0" animBg="1"/>
      <p:bldP spid="45108" grpId="0" animBg="1"/>
      <p:bldP spid="45109" grpId="0" animBg="1"/>
      <p:bldP spid="45110" grpId="0" animBg="1"/>
      <p:bldP spid="45111" grpId="0" animBg="1"/>
      <p:bldP spid="45112" grpId="0" animBg="1"/>
      <p:bldP spid="45113" grpId="0" animBg="1"/>
      <p:bldP spid="45114" grpId="0" animBg="1"/>
      <p:bldP spid="45115" grpId="0" animBg="1"/>
      <p:bldP spid="45116" grpId="0" animBg="1"/>
      <p:bldP spid="45117" grpId="0" animBg="1"/>
      <p:bldP spid="45118" grpId="0" animBg="1"/>
      <p:bldP spid="45119" grpId="0" animBg="1"/>
      <p:bldP spid="45120" grpId="0" animBg="1"/>
      <p:bldP spid="45121" grpId="0" animBg="1"/>
      <p:bldP spid="45122" grpId="0" animBg="1"/>
      <p:bldP spid="45123" grpId="0" animBg="1"/>
      <p:bldP spid="45124" grpId="0" animBg="1"/>
      <p:bldP spid="45125" grpId="0" animBg="1"/>
      <p:bldP spid="45126" grpId="0" animBg="1"/>
      <p:bldP spid="45127" grpId="0" animBg="1"/>
      <p:bldP spid="45128" grpId="0" animBg="1"/>
      <p:bldP spid="45129" grpId="0" animBg="1"/>
      <p:bldP spid="451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 sz="4800"/>
              <a:t>Histogram</a:t>
            </a: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1320800" y="989013"/>
            <a:ext cx="6696075" cy="5400675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>
              <a:spcBef>
                <a:spcPct val="20000"/>
              </a:spcBef>
              <a:buClr>
                <a:schemeClr val="tx2"/>
              </a:buClr>
              <a:buSzPct val="80000"/>
            </a:pPr>
            <a:endParaRPr lang="ko-KR" altLang="en-US" sz="1600" b="1">
              <a:latin typeface="Arial" charset="0"/>
              <a:ea typeface="굴림체" pitchFamily="49" charset="-127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1392238" y="1060450"/>
            <a:ext cx="6521450" cy="36195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>
              <a:spcBef>
                <a:spcPct val="20000"/>
              </a:spcBef>
              <a:buClr>
                <a:schemeClr val="tx2"/>
              </a:buClr>
              <a:buSzPct val="80000"/>
            </a:pPr>
            <a:r>
              <a:rPr lang="en-US" altLang="ko-KR" sz="1600" b="1">
                <a:solidFill>
                  <a:schemeClr val="bg1"/>
                </a:solidFill>
                <a:latin typeface="Arial" charset="0"/>
                <a:ea typeface="굴림체" pitchFamily="49" charset="-127"/>
              </a:rPr>
              <a:t>Raw Image</a:t>
            </a:r>
          </a:p>
        </p:txBody>
      </p:sp>
      <p:pic>
        <p:nvPicPr>
          <p:cNvPr id="46085" name="Picture 5" descr="raw_new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2238" y="1422400"/>
            <a:ext cx="6502400" cy="4876800"/>
          </a:xfrm>
          <a:prstGeom prst="rect">
            <a:avLst/>
          </a:prstGeom>
          <a:noFill/>
        </p:spPr>
      </p:pic>
      <p:graphicFrame>
        <p:nvGraphicFramePr>
          <p:cNvPr id="46086" name="Object 6"/>
          <p:cNvGraphicFramePr>
            <a:graphicFrameLocks noChangeAspect="1"/>
          </p:cNvGraphicFramePr>
          <p:nvPr>
            <p:ph idx="1"/>
          </p:nvPr>
        </p:nvGraphicFramePr>
        <p:xfrm>
          <a:off x="1712913" y="1943100"/>
          <a:ext cx="5772150" cy="3590925"/>
        </p:xfrm>
        <a:graphic>
          <a:graphicData uri="http://schemas.openxmlformats.org/presentationml/2006/ole">
            <p:oleObj spid="_x0000_s636930" name="Worksheet" r:id="rId4" imgW="5854700" imgH="375920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60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 sz="3600" dirty="0"/>
              <a:t>Histogram equalization algorithm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graphicFrame>
        <p:nvGraphicFramePr>
          <p:cNvPr id="54276" name="Object 4"/>
          <p:cNvGraphicFramePr>
            <a:graphicFrameLocks noChangeAspect="1"/>
          </p:cNvGraphicFramePr>
          <p:nvPr/>
        </p:nvGraphicFramePr>
        <p:xfrm>
          <a:off x="1684338" y="1736725"/>
          <a:ext cx="5848350" cy="3743325"/>
        </p:xfrm>
        <a:graphic>
          <a:graphicData uri="http://schemas.openxmlformats.org/presentationml/2006/ole">
            <p:oleObj spid="_x0000_s637954" name="차트" r:id="rId3" imgW="5854700" imgH="3759200" progId="Excel.Sheet.8">
              <p:embed/>
            </p:oleObj>
          </a:graphicData>
        </a:graphic>
      </p:graphicFrame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4500562" y="2781300"/>
            <a:ext cx="2509837" cy="1223963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1800225" y="1844675"/>
            <a:ext cx="611188" cy="3313113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4279" name="Object 7"/>
          <p:cNvGraphicFramePr>
            <a:graphicFrameLocks noChangeAspect="1"/>
          </p:cNvGraphicFramePr>
          <p:nvPr/>
        </p:nvGraphicFramePr>
        <p:xfrm>
          <a:off x="4883150" y="3021013"/>
          <a:ext cx="2127250" cy="690562"/>
        </p:xfrm>
        <a:graphic>
          <a:graphicData uri="http://schemas.openxmlformats.org/presentationml/2006/ole">
            <p:oleObj spid="_x0000_s637955" name="Equation" r:id="rId4" imgW="1117600" imgH="368300" progId="Equation.3">
              <p:embed/>
            </p:oleObj>
          </a:graphicData>
        </a:graphic>
      </p:graphicFrame>
      <p:graphicFrame>
        <p:nvGraphicFramePr>
          <p:cNvPr id="54280" name="Object 8"/>
          <p:cNvGraphicFramePr>
            <a:graphicFrameLocks noChangeAspect="1"/>
          </p:cNvGraphicFramePr>
          <p:nvPr/>
        </p:nvGraphicFramePr>
        <p:xfrm>
          <a:off x="1835150" y="1854200"/>
          <a:ext cx="538163" cy="3279775"/>
        </p:xfrm>
        <a:graphic>
          <a:graphicData uri="http://schemas.openxmlformats.org/presentationml/2006/ole">
            <p:oleObj spid="_x0000_s637956" name="Image" r:id="rId5" imgW="634697" imgH="4342857" progId="">
              <p:embed/>
            </p:oleObj>
          </a:graphicData>
        </a:graphic>
      </p:graphicFrame>
      <p:sp>
        <p:nvSpPr>
          <p:cNvPr id="54281" name="AutoShape 9"/>
          <p:cNvSpPr>
            <a:spLocks noChangeArrowheads="1"/>
          </p:cNvSpPr>
          <p:nvPr/>
        </p:nvSpPr>
        <p:spPr bwMode="auto">
          <a:xfrm>
            <a:off x="2484438" y="2492375"/>
            <a:ext cx="2374900" cy="1944688"/>
          </a:xfrm>
          <a:prstGeom prst="curvedLeftArrow">
            <a:avLst>
              <a:gd name="adj1" fmla="val 20000"/>
              <a:gd name="adj2" fmla="val 40000"/>
              <a:gd name="adj3" fmla="val 40707"/>
            </a:avLst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 animBg="1"/>
      <p:bldP spid="54278" grpId="0" animBg="1"/>
      <p:bldP spid="5428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700087"/>
          </a:xfrm>
        </p:spPr>
        <p:txBody>
          <a:bodyPr/>
          <a:lstStyle/>
          <a:p>
            <a:r>
              <a:rPr lang="en-GB" altLang="ko-KR" sz="2800" dirty="0" smtClean="0"/>
              <a:t>Eight Interval Histogram </a:t>
            </a:r>
            <a:r>
              <a:rPr lang="en-GB" altLang="ko-KR" sz="2800" dirty="0"/>
              <a:t>E</a:t>
            </a:r>
            <a:r>
              <a:rPr lang="en-GB" altLang="ko-KR" sz="2800" dirty="0" smtClean="0"/>
              <a:t>qualization </a:t>
            </a:r>
            <a:r>
              <a:rPr lang="en-GB" altLang="ko-KR" sz="2800" dirty="0"/>
              <a:t>A</a:t>
            </a:r>
            <a:r>
              <a:rPr lang="en-GB" altLang="ko-KR" sz="2800" dirty="0" smtClean="0"/>
              <a:t>lgorithm</a:t>
            </a:r>
            <a:endParaRPr lang="en-US" altLang="ko-KR" sz="2800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259138" y="5508625"/>
            <a:ext cx="2735262" cy="792163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5301" name="Object 5"/>
          <p:cNvGraphicFramePr>
            <a:graphicFrameLocks noChangeAspect="1"/>
          </p:cNvGraphicFramePr>
          <p:nvPr/>
        </p:nvGraphicFramePr>
        <p:xfrm>
          <a:off x="1684338" y="1736725"/>
          <a:ext cx="5848350" cy="3743325"/>
        </p:xfrm>
        <a:graphic>
          <a:graphicData uri="http://schemas.openxmlformats.org/presentationml/2006/ole">
            <p:oleObj spid="_x0000_s638978" name="차트" r:id="rId3" imgW="5854700" imgH="3759200" progId="Excel.Sheet.8">
              <p:embed/>
            </p:oleObj>
          </a:graphicData>
        </a:graphic>
      </p:graphicFrame>
      <p:sp>
        <p:nvSpPr>
          <p:cNvPr id="55302" name="Line 6"/>
          <p:cNvSpPr>
            <a:spLocks noChangeShapeType="1"/>
          </p:cNvSpPr>
          <p:nvPr/>
        </p:nvSpPr>
        <p:spPr bwMode="auto">
          <a:xfrm flipV="1">
            <a:off x="3924300" y="2349500"/>
            <a:ext cx="0" cy="2663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03" name="Line 7"/>
          <p:cNvSpPr>
            <a:spLocks noChangeShapeType="1"/>
          </p:cNvSpPr>
          <p:nvPr/>
        </p:nvSpPr>
        <p:spPr bwMode="auto">
          <a:xfrm flipH="1">
            <a:off x="2259013" y="2368550"/>
            <a:ext cx="16557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3708400" y="5084763"/>
            <a:ext cx="4318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latinLnBrk="0" hangingPunct="0">
              <a:spcBef>
                <a:spcPct val="50000"/>
              </a:spcBef>
              <a:buClr>
                <a:schemeClr val="tx2"/>
              </a:buClr>
              <a:buSzPct val="80000"/>
            </a:pPr>
            <a:r>
              <a:rPr lang="en-US" altLang="ko-KR" sz="1200">
                <a:solidFill>
                  <a:srgbClr val="FF0000"/>
                </a:solidFill>
                <a:latin typeface="Arial" charset="0"/>
                <a:ea typeface="굴림체" pitchFamily="49" charset="-127"/>
              </a:rPr>
              <a:t>85</a:t>
            </a:r>
          </a:p>
        </p:txBody>
      </p:sp>
      <p:sp>
        <p:nvSpPr>
          <p:cNvPr id="55305" name="Line 9"/>
          <p:cNvSpPr>
            <a:spLocks noChangeShapeType="1"/>
          </p:cNvSpPr>
          <p:nvPr/>
        </p:nvSpPr>
        <p:spPr bwMode="auto">
          <a:xfrm flipV="1">
            <a:off x="3563938" y="2852738"/>
            <a:ext cx="0" cy="2160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06" name="Line 10"/>
          <p:cNvSpPr>
            <a:spLocks noChangeShapeType="1"/>
          </p:cNvSpPr>
          <p:nvPr/>
        </p:nvSpPr>
        <p:spPr bwMode="auto">
          <a:xfrm flipV="1">
            <a:off x="4211638" y="2276475"/>
            <a:ext cx="0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07" name="Line 11"/>
          <p:cNvSpPr>
            <a:spLocks noChangeShapeType="1"/>
          </p:cNvSpPr>
          <p:nvPr/>
        </p:nvSpPr>
        <p:spPr bwMode="auto">
          <a:xfrm flipH="1">
            <a:off x="2268538" y="2843213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08" name="Line 12"/>
          <p:cNvSpPr>
            <a:spLocks noChangeShapeType="1"/>
          </p:cNvSpPr>
          <p:nvPr/>
        </p:nvSpPr>
        <p:spPr bwMode="auto">
          <a:xfrm flipH="1">
            <a:off x="2278063" y="2252663"/>
            <a:ext cx="1943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55309" name="Object 13"/>
          <p:cNvGraphicFramePr>
            <a:graphicFrameLocks noChangeAspect="1"/>
          </p:cNvGraphicFramePr>
          <p:nvPr/>
        </p:nvGraphicFramePr>
        <p:xfrm>
          <a:off x="4211638" y="4797425"/>
          <a:ext cx="238125" cy="219075"/>
        </p:xfrm>
        <a:graphic>
          <a:graphicData uri="http://schemas.openxmlformats.org/presentationml/2006/ole">
            <p:oleObj spid="_x0000_s638979" name="Equation" r:id="rId4" imgW="241091" imgH="215713" progId="Equation.3">
              <p:embed/>
            </p:oleObj>
          </a:graphicData>
        </a:graphic>
      </p:graphicFrame>
      <p:graphicFrame>
        <p:nvGraphicFramePr>
          <p:cNvPr id="55310" name="Object 14"/>
          <p:cNvGraphicFramePr>
            <a:graphicFrameLocks noChangeAspect="1"/>
          </p:cNvGraphicFramePr>
          <p:nvPr/>
        </p:nvGraphicFramePr>
        <p:xfrm>
          <a:off x="3419475" y="4797425"/>
          <a:ext cx="152400" cy="219075"/>
        </p:xfrm>
        <a:graphic>
          <a:graphicData uri="http://schemas.openxmlformats.org/presentationml/2006/ole">
            <p:oleObj spid="_x0000_s638980" name="Equation" r:id="rId5" imgW="152268" imgH="215713" progId="Equation.3">
              <p:embed/>
            </p:oleObj>
          </a:graphicData>
        </a:graphic>
      </p:graphicFrame>
      <p:graphicFrame>
        <p:nvGraphicFramePr>
          <p:cNvPr id="55311" name="Object 15"/>
          <p:cNvGraphicFramePr>
            <a:graphicFrameLocks noChangeAspect="1"/>
          </p:cNvGraphicFramePr>
          <p:nvPr/>
        </p:nvGraphicFramePr>
        <p:xfrm>
          <a:off x="2278063" y="2833688"/>
          <a:ext cx="200025" cy="219075"/>
        </p:xfrm>
        <a:graphic>
          <a:graphicData uri="http://schemas.openxmlformats.org/presentationml/2006/ole">
            <p:oleObj spid="_x0000_s638981" name="Equation" r:id="rId6" imgW="203024" imgH="215713" progId="Equation.3">
              <p:embed/>
            </p:oleObj>
          </a:graphicData>
        </a:graphic>
      </p:graphicFrame>
      <p:graphicFrame>
        <p:nvGraphicFramePr>
          <p:cNvPr id="55312" name="Object 16"/>
          <p:cNvGraphicFramePr>
            <a:graphicFrameLocks noChangeAspect="1"/>
          </p:cNvGraphicFramePr>
          <p:nvPr/>
        </p:nvGraphicFramePr>
        <p:xfrm>
          <a:off x="2263775" y="2030413"/>
          <a:ext cx="295275" cy="219075"/>
        </p:xfrm>
        <a:graphic>
          <a:graphicData uri="http://schemas.openxmlformats.org/presentationml/2006/ole">
            <p:oleObj spid="_x0000_s638982" name="Equation" r:id="rId7" imgW="291847" imgH="215713" progId="Equation.3">
              <p:embed/>
            </p:oleObj>
          </a:graphicData>
        </a:graphic>
      </p:graphicFrame>
      <p:graphicFrame>
        <p:nvGraphicFramePr>
          <p:cNvPr id="55313" name="Object 17"/>
          <p:cNvGraphicFramePr>
            <a:graphicFrameLocks noChangeAspect="1"/>
          </p:cNvGraphicFramePr>
          <p:nvPr/>
        </p:nvGraphicFramePr>
        <p:xfrm>
          <a:off x="3348038" y="5589588"/>
          <a:ext cx="2628900" cy="600075"/>
        </p:xfrm>
        <a:graphic>
          <a:graphicData uri="http://schemas.openxmlformats.org/presentationml/2006/ole">
            <p:oleObj spid="_x0000_s638983" name="Equation" r:id="rId8" imgW="1904760" imgH="431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4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nimBg="1"/>
      <p:bldP spid="55302" grpId="0" animBg="1"/>
      <p:bldP spid="55303" grpId="0" animBg="1"/>
      <p:bldP spid="55304" grpId="0"/>
      <p:bldP spid="55305" grpId="0" animBg="1"/>
      <p:bldP spid="55306" grpId="0" animBg="1"/>
      <p:bldP spid="55307" grpId="0" animBg="1"/>
      <p:bldP spid="5530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609600"/>
          </a:xfrm>
        </p:spPr>
        <p:txBody>
          <a:bodyPr>
            <a:noAutofit/>
          </a:bodyPr>
          <a:lstStyle/>
          <a:p>
            <a:r>
              <a:rPr lang="en-US" altLang="ko-KR" dirty="0"/>
              <a:t>Histogram</a:t>
            </a:r>
            <a:r>
              <a:rPr lang="en-US" altLang="ko-KR" dirty="0" smtClean="0"/>
              <a:t> Equalization</a:t>
            </a:r>
            <a:endParaRPr lang="en-US" altLang="ko-KR" dirty="0"/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3995738" y="3357563"/>
            <a:ext cx="3960812" cy="2592387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179388" y="19891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27622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31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4194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860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>
            <a:off x="7956550" y="3357563"/>
            <a:ext cx="0" cy="25923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>
            <a:off x="4140200" y="6021388"/>
            <a:ext cx="46799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49163" name="Group 11"/>
          <p:cNvGraphicFramePr>
            <a:graphicFrameLocks noGrp="1"/>
          </p:cNvGraphicFramePr>
          <p:nvPr>
            <p:ph idx="1"/>
          </p:nvPr>
        </p:nvGraphicFramePr>
        <p:xfrm>
          <a:off x="1090613" y="2311400"/>
          <a:ext cx="1420812" cy="3129918"/>
        </p:xfrm>
        <a:graphic>
          <a:graphicData uri="http://schemas.openxmlformats.org/drawingml/2006/table">
            <a:tbl>
              <a:tblPr/>
              <a:tblGrid>
                <a:gridCol w="485775"/>
                <a:gridCol w="935037"/>
              </a:tblGrid>
              <a:tr h="174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Raw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Equalization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66FF"/>
                    </a:solidFill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253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254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255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</a:tr>
            </a:tbl>
          </a:graphicData>
        </a:graphic>
      </p:graphicFrame>
      <p:sp>
        <p:nvSpPr>
          <p:cNvPr id="49198" name="AutoShape 46"/>
          <p:cNvSpPr>
            <a:spLocks noChangeArrowheads="1"/>
          </p:cNvSpPr>
          <p:nvPr/>
        </p:nvSpPr>
        <p:spPr bwMode="auto">
          <a:xfrm>
            <a:off x="2555875" y="2492375"/>
            <a:ext cx="1439863" cy="1441450"/>
          </a:xfrm>
          <a:prstGeom prst="curvedRightArrow">
            <a:avLst>
              <a:gd name="adj1" fmla="val 20022"/>
              <a:gd name="adj2" fmla="val 40044"/>
              <a:gd name="adj3" fmla="val 333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99" name="Line 47"/>
          <p:cNvSpPr>
            <a:spLocks noChangeShapeType="1"/>
          </p:cNvSpPr>
          <p:nvPr/>
        </p:nvSpPr>
        <p:spPr bwMode="auto">
          <a:xfrm>
            <a:off x="3995738" y="4797425"/>
            <a:ext cx="3960812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200" name="Rectangle 48"/>
          <p:cNvSpPr>
            <a:spLocks noChangeArrowheads="1"/>
          </p:cNvSpPr>
          <p:nvPr/>
        </p:nvSpPr>
        <p:spPr bwMode="auto">
          <a:xfrm>
            <a:off x="3995738" y="3357563"/>
            <a:ext cx="288925" cy="288925"/>
          </a:xfrm>
          <a:prstGeom prst="rect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01" name="Rectangle 49"/>
          <p:cNvSpPr>
            <a:spLocks noChangeArrowheads="1"/>
          </p:cNvSpPr>
          <p:nvPr/>
        </p:nvSpPr>
        <p:spPr bwMode="auto">
          <a:xfrm>
            <a:off x="4284663" y="3357563"/>
            <a:ext cx="288925" cy="288925"/>
          </a:xfrm>
          <a:prstGeom prst="rect">
            <a:avLst/>
          </a:prstGeom>
          <a:solidFill>
            <a:srgbClr val="5F5F5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02" name="Rectangle 50"/>
          <p:cNvSpPr>
            <a:spLocks noChangeArrowheads="1"/>
          </p:cNvSpPr>
          <p:nvPr/>
        </p:nvSpPr>
        <p:spPr bwMode="auto">
          <a:xfrm>
            <a:off x="4572000" y="3357563"/>
            <a:ext cx="288925" cy="288925"/>
          </a:xfrm>
          <a:prstGeom prst="rect">
            <a:avLst/>
          </a:prstGeom>
          <a:solidFill>
            <a:srgbClr val="F8F8F8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>
              <a:spcBef>
                <a:spcPct val="20000"/>
              </a:spcBef>
              <a:buClr>
                <a:schemeClr val="tx2"/>
              </a:buClr>
              <a:buSzPct val="80000"/>
            </a:pPr>
            <a:endParaRPr lang="ko-KR" altLang="en-US" sz="1600" b="1">
              <a:latin typeface="Arial" charset="0"/>
              <a:ea typeface="굴림체" pitchFamily="49" charset="-127"/>
            </a:endParaRPr>
          </a:p>
        </p:txBody>
      </p:sp>
      <p:sp>
        <p:nvSpPr>
          <p:cNvPr id="49203" name="Rectangle 51"/>
          <p:cNvSpPr>
            <a:spLocks noChangeArrowheads="1"/>
          </p:cNvSpPr>
          <p:nvPr/>
        </p:nvSpPr>
        <p:spPr bwMode="auto">
          <a:xfrm>
            <a:off x="4860925" y="3357563"/>
            <a:ext cx="288925" cy="288925"/>
          </a:xfrm>
          <a:prstGeom prst="rect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04" name="Rectangle 52"/>
          <p:cNvSpPr>
            <a:spLocks noChangeArrowheads="1"/>
          </p:cNvSpPr>
          <p:nvPr/>
        </p:nvSpPr>
        <p:spPr bwMode="auto">
          <a:xfrm>
            <a:off x="5148263" y="3357563"/>
            <a:ext cx="288925" cy="288925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05" name="Rectangle 53"/>
          <p:cNvSpPr>
            <a:spLocks noChangeArrowheads="1"/>
          </p:cNvSpPr>
          <p:nvPr/>
        </p:nvSpPr>
        <p:spPr bwMode="auto">
          <a:xfrm>
            <a:off x="5437188" y="3357563"/>
            <a:ext cx="288925" cy="288925"/>
          </a:xfrm>
          <a:prstGeom prst="rect">
            <a:avLst/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06" name="Rectangle 54"/>
          <p:cNvSpPr>
            <a:spLocks noChangeArrowheads="1"/>
          </p:cNvSpPr>
          <p:nvPr/>
        </p:nvSpPr>
        <p:spPr bwMode="auto">
          <a:xfrm>
            <a:off x="5724525" y="3357563"/>
            <a:ext cx="288925" cy="288925"/>
          </a:xfrm>
          <a:prstGeom prst="rect">
            <a:avLst/>
          </a:prstGeom>
          <a:solidFill>
            <a:srgbClr val="080808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07" name="Rectangle 55"/>
          <p:cNvSpPr>
            <a:spLocks noChangeArrowheads="1"/>
          </p:cNvSpPr>
          <p:nvPr/>
        </p:nvSpPr>
        <p:spPr bwMode="auto">
          <a:xfrm>
            <a:off x="6011863" y="3357563"/>
            <a:ext cx="288925" cy="288925"/>
          </a:xfrm>
          <a:prstGeom prst="rect">
            <a:avLst/>
          </a:prstGeom>
          <a:solidFill>
            <a:srgbClr val="3333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08" name="Rectangle 56"/>
          <p:cNvSpPr>
            <a:spLocks noChangeArrowheads="1"/>
          </p:cNvSpPr>
          <p:nvPr/>
        </p:nvSpPr>
        <p:spPr bwMode="auto">
          <a:xfrm>
            <a:off x="6300788" y="3357563"/>
            <a:ext cx="288925" cy="288925"/>
          </a:xfrm>
          <a:prstGeom prst="rect">
            <a:avLst/>
          </a:prstGeom>
          <a:solidFill>
            <a:srgbClr val="3333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09" name="Rectangle 57"/>
          <p:cNvSpPr>
            <a:spLocks noChangeArrowheads="1"/>
          </p:cNvSpPr>
          <p:nvPr/>
        </p:nvSpPr>
        <p:spPr bwMode="auto">
          <a:xfrm>
            <a:off x="6588125" y="3357563"/>
            <a:ext cx="288925" cy="288925"/>
          </a:xfrm>
          <a:prstGeom prst="rect">
            <a:avLst/>
          </a:prstGeom>
          <a:solidFill>
            <a:srgbClr val="3333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10" name="Rectangle 58"/>
          <p:cNvSpPr>
            <a:spLocks noChangeArrowheads="1"/>
          </p:cNvSpPr>
          <p:nvPr/>
        </p:nvSpPr>
        <p:spPr bwMode="auto">
          <a:xfrm>
            <a:off x="6877050" y="3357563"/>
            <a:ext cx="288925" cy="288925"/>
          </a:xfrm>
          <a:prstGeom prst="rect">
            <a:avLst/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11" name="Rectangle 59"/>
          <p:cNvSpPr>
            <a:spLocks noChangeArrowheads="1"/>
          </p:cNvSpPr>
          <p:nvPr/>
        </p:nvSpPr>
        <p:spPr bwMode="auto">
          <a:xfrm>
            <a:off x="7164388" y="3357563"/>
            <a:ext cx="288925" cy="288925"/>
          </a:xfrm>
          <a:prstGeom prst="rect">
            <a:avLst/>
          </a:prstGeom>
          <a:solidFill>
            <a:srgbClr val="F8F8F8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12" name="Rectangle 60"/>
          <p:cNvSpPr>
            <a:spLocks noChangeArrowheads="1"/>
          </p:cNvSpPr>
          <p:nvPr/>
        </p:nvSpPr>
        <p:spPr bwMode="auto">
          <a:xfrm>
            <a:off x="7453313" y="3357563"/>
            <a:ext cx="288925" cy="288925"/>
          </a:xfrm>
          <a:prstGeom prst="rect">
            <a:avLst/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13" name="Rectangle 61"/>
          <p:cNvSpPr>
            <a:spLocks noChangeArrowheads="1"/>
          </p:cNvSpPr>
          <p:nvPr/>
        </p:nvSpPr>
        <p:spPr bwMode="auto">
          <a:xfrm>
            <a:off x="3995738" y="3644900"/>
            <a:ext cx="288925" cy="288925"/>
          </a:xfrm>
          <a:prstGeom prst="rect">
            <a:avLst/>
          </a:prstGeom>
          <a:solidFill>
            <a:srgbClr val="3333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14" name="Rectangle 62"/>
          <p:cNvSpPr>
            <a:spLocks noChangeArrowheads="1"/>
          </p:cNvSpPr>
          <p:nvPr/>
        </p:nvSpPr>
        <p:spPr bwMode="auto">
          <a:xfrm>
            <a:off x="4284663" y="3644900"/>
            <a:ext cx="288925" cy="288925"/>
          </a:xfrm>
          <a:prstGeom prst="rect">
            <a:avLst/>
          </a:prstGeom>
          <a:solidFill>
            <a:srgbClr val="3333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15" name="Rectangle 63"/>
          <p:cNvSpPr>
            <a:spLocks noChangeArrowheads="1"/>
          </p:cNvSpPr>
          <p:nvPr/>
        </p:nvSpPr>
        <p:spPr bwMode="auto">
          <a:xfrm>
            <a:off x="4572000" y="3644900"/>
            <a:ext cx="288925" cy="288925"/>
          </a:xfrm>
          <a:prstGeom prst="rect">
            <a:avLst/>
          </a:prstGeom>
          <a:solidFill>
            <a:srgbClr val="3333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16" name="Rectangle 64"/>
          <p:cNvSpPr>
            <a:spLocks noChangeArrowheads="1"/>
          </p:cNvSpPr>
          <p:nvPr/>
        </p:nvSpPr>
        <p:spPr bwMode="auto">
          <a:xfrm>
            <a:off x="4859338" y="3644900"/>
            <a:ext cx="288925" cy="288925"/>
          </a:xfrm>
          <a:prstGeom prst="rect">
            <a:avLst/>
          </a:prstGeom>
          <a:solidFill>
            <a:srgbClr val="80808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17" name="Rectangle 65"/>
          <p:cNvSpPr>
            <a:spLocks noChangeArrowheads="1"/>
          </p:cNvSpPr>
          <p:nvPr/>
        </p:nvSpPr>
        <p:spPr bwMode="auto">
          <a:xfrm>
            <a:off x="5724525" y="3644900"/>
            <a:ext cx="288925" cy="287338"/>
          </a:xfrm>
          <a:prstGeom prst="rect">
            <a:avLst/>
          </a:prstGeom>
          <a:solidFill>
            <a:srgbClr val="B2B2B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18" name="Rectangle 66"/>
          <p:cNvSpPr>
            <a:spLocks noChangeArrowheads="1"/>
          </p:cNvSpPr>
          <p:nvPr/>
        </p:nvSpPr>
        <p:spPr bwMode="auto">
          <a:xfrm>
            <a:off x="6300788" y="3644900"/>
            <a:ext cx="288925" cy="287338"/>
          </a:xfrm>
          <a:prstGeom prst="rect">
            <a:avLst/>
          </a:prstGeom>
          <a:solidFill>
            <a:srgbClr val="1C1C1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19" name="Rectangle 67"/>
          <p:cNvSpPr>
            <a:spLocks noChangeArrowheads="1"/>
          </p:cNvSpPr>
          <p:nvPr/>
        </p:nvSpPr>
        <p:spPr bwMode="auto">
          <a:xfrm>
            <a:off x="5435600" y="3644900"/>
            <a:ext cx="288925" cy="287338"/>
          </a:xfrm>
          <a:prstGeom prst="rect">
            <a:avLst/>
          </a:prstGeom>
          <a:solidFill>
            <a:srgbClr val="80808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20" name="Rectangle 68"/>
          <p:cNvSpPr>
            <a:spLocks noChangeArrowheads="1"/>
          </p:cNvSpPr>
          <p:nvPr/>
        </p:nvSpPr>
        <p:spPr bwMode="auto">
          <a:xfrm>
            <a:off x="5148263" y="3644900"/>
            <a:ext cx="288925" cy="287338"/>
          </a:xfrm>
          <a:prstGeom prst="rect">
            <a:avLst/>
          </a:prstGeom>
          <a:solidFill>
            <a:srgbClr val="B2B2B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21" name="Rectangle 69"/>
          <p:cNvSpPr>
            <a:spLocks noChangeArrowheads="1"/>
          </p:cNvSpPr>
          <p:nvPr/>
        </p:nvSpPr>
        <p:spPr bwMode="auto">
          <a:xfrm>
            <a:off x="5148263" y="3933825"/>
            <a:ext cx="288925" cy="287338"/>
          </a:xfrm>
          <a:prstGeom prst="rect">
            <a:avLst/>
          </a:prstGeom>
          <a:solidFill>
            <a:srgbClr val="80808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22" name="Rectangle 70"/>
          <p:cNvSpPr>
            <a:spLocks noChangeArrowheads="1"/>
          </p:cNvSpPr>
          <p:nvPr/>
        </p:nvSpPr>
        <p:spPr bwMode="auto">
          <a:xfrm>
            <a:off x="6011863" y="3644900"/>
            <a:ext cx="288925" cy="287338"/>
          </a:xfrm>
          <a:prstGeom prst="rect">
            <a:avLst/>
          </a:prstGeom>
          <a:solidFill>
            <a:srgbClr val="80808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23" name="Rectangle 71"/>
          <p:cNvSpPr>
            <a:spLocks noChangeArrowheads="1"/>
          </p:cNvSpPr>
          <p:nvPr/>
        </p:nvSpPr>
        <p:spPr bwMode="auto">
          <a:xfrm>
            <a:off x="6588125" y="3644900"/>
            <a:ext cx="288925" cy="288925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24" name="Rectangle 72"/>
          <p:cNvSpPr>
            <a:spLocks noChangeArrowheads="1"/>
          </p:cNvSpPr>
          <p:nvPr/>
        </p:nvSpPr>
        <p:spPr bwMode="auto">
          <a:xfrm>
            <a:off x="6877050" y="3644900"/>
            <a:ext cx="288925" cy="287338"/>
          </a:xfrm>
          <a:prstGeom prst="rect">
            <a:avLst/>
          </a:prstGeom>
          <a:solidFill>
            <a:srgbClr val="1C1C1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25" name="Rectangle 73"/>
          <p:cNvSpPr>
            <a:spLocks noChangeArrowheads="1"/>
          </p:cNvSpPr>
          <p:nvPr/>
        </p:nvSpPr>
        <p:spPr bwMode="auto">
          <a:xfrm>
            <a:off x="7164388" y="3644900"/>
            <a:ext cx="288925" cy="288925"/>
          </a:xfrm>
          <a:prstGeom prst="rect">
            <a:avLst/>
          </a:prstGeom>
          <a:solidFill>
            <a:srgbClr val="5F5F5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26" name="Rectangle 74"/>
          <p:cNvSpPr>
            <a:spLocks noChangeArrowheads="1"/>
          </p:cNvSpPr>
          <p:nvPr/>
        </p:nvSpPr>
        <p:spPr bwMode="auto">
          <a:xfrm>
            <a:off x="7451725" y="3644900"/>
            <a:ext cx="288925" cy="288925"/>
          </a:xfrm>
          <a:prstGeom prst="rect">
            <a:avLst/>
          </a:prstGeom>
          <a:solidFill>
            <a:srgbClr val="080808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27" name="Rectangle 75"/>
          <p:cNvSpPr>
            <a:spLocks noChangeArrowheads="1"/>
          </p:cNvSpPr>
          <p:nvPr/>
        </p:nvSpPr>
        <p:spPr bwMode="auto">
          <a:xfrm>
            <a:off x="3995738" y="3933825"/>
            <a:ext cx="288925" cy="288925"/>
          </a:xfrm>
          <a:prstGeom prst="rect">
            <a:avLst/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28" name="Rectangle 76"/>
          <p:cNvSpPr>
            <a:spLocks noChangeArrowheads="1"/>
          </p:cNvSpPr>
          <p:nvPr/>
        </p:nvSpPr>
        <p:spPr bwMode="auto">
          <a:xfrm>
            <a:off x="4284663" y="3933825"/>
            <a:ext cx="288925" cy="293688"/>
          </a:xfrm>
          <a:prstGeom prst="rect">
            <a:avLst/>
          </a:prstGeom>
          <a:solidFill>
            <a:srgbClr val="80808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29" name="Rectangle 77"/>
          <p:cNvSpPr>
            <a:spLocks noChangeArrowheads="1"/>
          </p:cNvSpPr>
          <p:nvPr/>
        </p:nvSpPr>
        <p:spPr bwMode="auto">
          <a:xfrm>
            <a:off x="4572000" y="3933825"/>
            <a:ext cx="288925" cy="288925"/>
          </a:xfrm>
          <a:prstGeom prst="rect">
            <a:avLst/>
          </a:prstGeom>
          <a:solidFill>
            <a:srgbClr val="5F5F5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30" name="Rectangle 78"/>
          <p:cNvSpPr>
            <a:spLocks noChangeArrowheads="1"/>
          </p:cNvSpPr>
          <p:nvPr/>
        </p:nvSpPr>
        <p:spPr bwMode="auto">
          <a:xfrm>
            <a:off x="4860925" y="3933825"/>
            <a:ext cx="288925" cy="288925"/>
          </a:xfrm>
          <a:prstGeom prst="rect">
            <a:avLst/>
          </a:prstGeom>
          <a:solidFill>
            <a:srgbClr val="5F5F5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231" name="Rectangle 79"/>
          <p:cNvSpPr>
            <a:spLocks noChangeArrowheads="1"/>
          </p:cNvSpPr>
          <p:nvPr/>
        </p:nvSpPr>
        <p:spPr bwMode="auto">
          <a:xfrm>
            <a:off x="5435600" y="3933825"/>
            <a:ext cx="288925" cy="288925"/>
          </a:xfrm>
          <a:prstGeom prst="rect">
            <a:avLst/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9232" name="Object 80"/>
          <p:cNvGraphicFramePr>
            <a:graphicFrameLocks noChangeAspect="1"/>
          </p:cNvGraphicFramePr>
          <p:nvPr/>
        </p:nvGraphicFramePr>
        <p:xfrm>
          <a:off x="4067175" y="2276475"/>
          <a:ext cx="2592388" cy="795338"/>
        </p:xfrm>
        <a:graphic>
          <a:graphicData uri="http://schemas.openxmlformats.org/presentationml/2006/ole">
            <p:oleObj spid="_x0000_s641026" name="Visio" r:id="rId3" imgW="1689100" imgH="520700" progId="">
              <p:embed/>
            </p:oleObj>
          </a:graphicData>
        </a:graphic>
      </p:graphicFrame>
      <p:sp>
        <p:nvSpPr>
          <p:cNvPr id="49233" name="AutoShape 81"/>
          <p:cNvSpPr>
            <a:spLocks noChangeArrowheads="1"/>
          </p:cNvSpPr>
          <p:nvPr/>
        </p:nvSpPr>
        <p:spPr bwMode="auto">
          <a:xfrm>
            <a:off x="1619250" y="1412875"/>
            <a:ext cx="2736850" cy="647700"/>
          </a:xfrm>
          <a:prstGeom prst="wedgeRectCallout">
            <a:avLst>
              <a:gd name="adj1" fmla="val -46231"/>
              <a:gd name="adj2" fmla="val 70097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latinLnBrk="0" hangingPunct="0">
              <a:spcBef>
                <a:spcPct val="20000"/>
              </a:spcBef>
              <a:buClr>
                <a:schemeClr val="tx2"/>
              </a:buClr>
              <a:buSzPct val="80000"/>
            </a:pPr>
            <a:r>
              <a:rPr lang="en-US" altLang="ko-KR" sz="1600" b="1">
                <a:latin typeface="Arial" charset="0"/>
                <a:ea typeface="굴림체" pitchFamily="49" charset="-127"/>
              </a:rPr>
              <a:t>Histogram equalization lookup table</a:t>
            </a:r>
          </a:p>
        </p:txBody>
      </p:sp>
      <p:sp>
        <p:nvSpPr>
          <p:cNvPr id="49234" name="Line 82"/>
          <p:cNvSpPr>
            <a:spLocks noChangeShapeType="1"/>
          </p:cNvSpPr>
          <p:nvPr/>
        </p:nvSpPr>
        <p:spPr bwMode="auto">
          <a:xfrm>
            <a:off x="3995738" y="5949950"/>
            <a:ext cx="3960812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9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9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9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9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9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9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9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9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9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9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9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4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4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4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98" grpId="0" animBg="1"/>
      <p:bldP spid="49200" grpId="0" animBg="1"/>
      <p:bldP spid="49201" grpId="0" animBg="1"/>
      <p:bldP spid="49202" grpId="0" animBg="1"/>
      <p:bldP spid="49203" grpId="0" animBg="1"/>
      <p:bldP spid="49204" grpId="0" animBg="1"/>
      <p:bldP spid="49205" grpId="0" animBg="1"/>
      <p:bldP spid="49206" grpId="0" animBg="1"/>
      <p:bldP spid="49207" grpId="0" animBg="1"/>
      <p:bldP spid="49208" grpId="0" animBg="1"/>
      <p:bldP spid="49209" grpId="0" animBg="1"/>
      <p:bldP spid="49210" grpId="0" animBg="1"/>
      <p:bldP spid="49211" grpId="0" animBg="1"/>
      <p:bldP spid="49212" grpId="0" animBg="1"/>
      <p:bldP spid="49213" grpId="0" animBg="1"/>
      <p:bldP spid="49214" grpId="0" animBg="1"/>
      <p:bldP spid="49215" grpId="0" animBg="1"/>
      <p:bldP spid="49216" grpId="0" animBg="1"/>
      <p:bldP spid="49217" grpId="0" animBg="1"/>
      <p:bldP spid="49218" grpId="0" animBg="1"/>
      <p:bldP spid="49219" grpId="0" animBg="1"/>
      <p:bldP spid="49220" grpId="0" animBg="1"/>
      <p:bldP spid="49221" grpId="0" animBg="1"/>
      <p:bldP spid="49222" grpId="0" animBg="1"/>
      <p:bldP spid="49223" grpId="0" animBg="1"/>
      <p:bldP spid="49224" grpId="0" animBg="1"/>
      <p:bldP spid="49225" grpId="0" animBg="1"/>
      <p:bldP spid="49226" grpId="0" animBg="1"/>
      <p:bldP spid="49227" grpId="0" animBg="1"/>
      <p:bldP spid="49228" grpId="0" animBg="1"/>
      <p:bldP spid="49229" grpId="0" animBg="1"/>
      <p:bldP spid="49230" grpId="0" animBg="1"/>
      <p:bldP spid="492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320800" y="1006475"/>
            <a:ext cx="6696075" cy="5400675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>
              <a:spcBef>
                <a:spcPct val="20000"/>
              </a:spcBef>
              <a:buClr>
                <a:schemeClr val="tx2"/>
              </a:buClr>
              <a:buSzPct val="80000"/>
            </a:pPr>
            <a:endParaRPr lang="ko-KR" altLang="en-US" sz="1600" b="1">
              <a:latin typeface="Arial" charset="0"/>
              <a:ea typeface="굴림체" pitchFamily="49" charset="-127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Histogram</a:t>
            </a:r>
            <a:r>
              <a:rPr lang="en-US" altLang="ko-KR" dirty="0" smtClean="0"/>
              <a:t> Equalization</a:t>
            </a:r>
            <a:endParaRPr lang="en-US" altLang="ko-KR" dirty="0"/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1392238" y="1077913"/>
            <a:ext cx="6521450" cy="36195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>
              <a:spcBef>
                <a:spcPct val="20000"/>
              </a:spcBef>
              <a:buClr>
                <a:schemeClr val="tx2"/>
              </a:buClr>
              <a:buSzPct val="80000"/>
            </a:pPr>
            <a:r>
              <a:rPr lang="en-US" altLang="ko-KR" sz="1600" b="1">
                <a:solidFill>
                  <a:schemeClr val="bg1"/>
                </a:solidFill>
                <a:latin typeface="Arial" charset="0"/>
                <a:ea typeface="굴림체" pitchFamily="49" charset="-127"/>
              </a:rPr>
              <a:t>Histogram Equalized Image</a:t>
            </a:r>
          </a:p>
        </p:txBody>
      </p:sp>
      <p:pic>
        <p:nvPicPr>
          <p:cNvPr id="50181" name="Picture 5" descr="he_new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2238" y="1439863"/>
            <a:ext cx="6502400" cy="4876800"/>
          </a:xfrm>
          <a:prstGeom prst="rect">
            <a:avLst/>
          </a:prstGeom>
          <a:noFill/>
        </p:spPr>
      </p:pic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323850" y="908050"/>
            <a:ext cx="85693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ko-KR" altLang="en-US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1392238" y="1077913"/>
            <a:ext cx="6521450" cy="36195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>
              <a:spcBef>
                <a:spcPct val="20000"/>
              </a:spcBef>
              <a:buClr>
                <a:schemeClr val="tx2"/>
              </a:buClr>
              <a:buSzPct val="80000"/>
            </a:pPr>
            <a:r>
              <a:rPr lang="en-US" altLang="ko-KR" sz="1600" b="1">
                <a:solidFill>
                  <a:schemeClr val="bg1"/>
                </a:solidFill>
                <a:latin typeface="Arial" charset="0"/>
                <a:ea typeface="굴림체" pitchFamily="49" charset="-127"/>
              </a:rPr>
              <a:t>Histogram Equalized Image</a:t>
            </a:r>
          </a:p>
        </p:txBody>
      </p:sp>
      <p:pic>
        <p:nvPicPr>
          <p:cNvPr id="50184" name="Picture 8" descr="he_new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2238" y="1439863"/>
            <a:ext cx="6502400" cy="4876800"/>
          </a:xfrm>
          <a:prstGeom prst="rect">
            <a:avLst/>
          </a:prstGeom>
          <a:noFill/>
        </p:spPr>
      </p:pic>
      <p:graphicFrame>
        <p:nvGraphicFramePr>
          <p:cNvPr id="50185" name="Object 9"/>
          <p:cNvGraphicFramePr>
            <a:graphicFrameLocks noChangeAspect="1"/>
          </p:cNvGraphicFramePr>
          <p:nvPr>
            <p:ph idx="1"/>
          </p:nvPr>
        </p:nvGraphicFramePr>
        <p:xfrm>
          <a:off x="1712913" y="1960563"/>
          <a:ext cx="5772150" cy="3590925"/>
        </p:xfrm>
        <a:graphic>
          <a:graphicData uri="http://schemas.openxmlformats.org/presentationml/2006/ole">
            <p:oleObj spid="_x0000_s642050" name="Worksheet" r:id="rId4" imgW="5854700" imgH="375920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5018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 Equalization</a:t>
            </a:r>
            <a:endParaRPr lang="en-US" dirty="0"/>
          </a:p>
        </p:txBody>
      </p:sp>
      <p:graphicFrame>
        <p:nvGraphicFramePr>
          <p:cNvPr id="749570" name="Object 2"/>
          <p:cNvGraphicFramePr>
            <a:graphicFrameLocks noChangeAspect="1"/>
          </p:cNvGraphicFramePr>
          <p:nvPr/>
        </p:nvGraphicFramePr>
        <p:xfrm>
          <a:off x="0" y="2032502"/>
          <a:ext cx="4572002" cy="2844298"/>
        </p:xfrm>
        <a:graphic>
          <a:graphicData uri="http://schemas.openxmlformats.org/presentationml/2006/ole">
            <p:oleObj spid="_x0000_s749570" name="Worksheet" r:id="rId3" imgW="5854700" imgH="3759200" progId="Excel.Sheet.8">
              <p:embed/>
            </p:oleObj>
          </a:graphicData>
        </a:graphic>
      </p:graphicFrame>
      <p:graphicFrame>
        <p:nvGraphicFramePr>
          <p:cNvPr id="749571" name="Object 3"/>
          <p:cNvGraphicFramePr>
            <a:graphicFrameLocks noChangeAspect="1"/>
          </p:cNvGraphicFramePr>
          <p:nvPr/>
        </p:nvGraphicFramePr>
        <p:xfrm>
          <a:off x="4572000" y="2032503"/>
          <a:ext cx="4572000" cy="2844297"/>
        </p:xfrm>
        <a:graphic>
          <a:graphicData uri="http://schemas.openxmlformats.org/presentationml/2006/ole">
            <p:oleObj spid="_x0000_s749571" name="Worksheet" r:id="rId4" imgW="5854700" imgH="375920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4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749570" grpId="0"/>
      <p:bldOleChart spid="7495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Image Processing Embedded System</a:t>
            </a:r>
            <a:endParaRPr lang="ko-KR" altLang="en-US" dirty="0" smtClean="0"/>
          </a:p>
        </p:txBody>
      </p:sp>
      <p:sp>
        <p:nvSpPr>
          <p:cNvPr id="28675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Applications</a:t>
            </a:r>
          </a:p>
          <a:p>
            <a:pPr lvl="1"/>
            <a:r>
              <a:rPr lang="en-US" altLang="ko-KR" sz="2400" dirty="0" smtClean="0"/>
              <a:t>Intelligent robot, monitoring and surveillance, human-computer interface, smart rooms, defense industry, vehicle tracking, biomedical image analysis, video compression, etc.</a:t>
            </a:r>
          </a:p>
          <a:p>
            <a:endParaRPr lang="ko-KR" altLang="en-US" sz="2400" dirty="0" smtClean="0"/>
          </a:p>
        </p:txBody>
      </p:sp>
      <p:pic>
        <p:nvPicPr>
          <p:cNvPr id="9" name="Picture 4" descr="entertain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75" y="3522662"/>
            <a:ext cx="2159000" cy="1439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그룹 221"/>
          <p:cNvGrpSpPr>
            <a:grpSpLocks/>
          </p:cNvGrpSpPr>
          <p:nvPr/>
        </p:nvGrpSpPr>
        <p:grpSpPr bwMode="auto">
          <a:xfrm>
            <a:off x="3643313" y="3513137"/>
            <a:ext cx="2176462" cy="1457325"/>
            <a:chOff x="3386138" y="4191000"/>
            <a:chExt cx="2176462" cy="1457325"/>
          </a:xfrm>
        </p:grpSpPr>
        <p:sp>
          <p:nvSpPr>
            <p:cNvPr id="28703" name="Rectangle 7"/>
            <p:cNvSpPr>
              <a:spLocks noChangeArrowheads="1"/>
            </p:cNvSpPr>
            <p:nvPr/>
          </p:nvSpPr>
          <p:spPr bwMode="auto">
            <a:xfrm>
              <a:off x="3386138" y="4191000"/>
              <a:ext cx="2176462" cy="1457325"/>
            </a:xfrm>
            <a:prstGeom prst="rect">
              <a:avLst/>
            </a:prstGeom>
            <a:solidFill>
              <a:srgbClr val="B2B2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pic>
          <p:nvPicPr>
            <p:cNvPr id="28704" name="Picture 8" descr="MCHH01608_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33938" y="4267200"/>
              <a:ext cx="581025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4751398" y="4876799"/>
              <a:ext cx="615955" cy="695327"/>
              <a:chOff x="2891" y="1229"/>
              <a:chExt cx="1808" cy="2041"/>
            </a:xfrm>
          </p:grpSpPr>
          <p:sp>
            <p:nvSpPr>
              <p:cNvPr id="28716" name="Freeform 10"/>
              <p:cNvSpPr>
                <a:spLocks/>
              </p:cNvSpPr>
              <p:nvPr/>
            </p:nvSpPr>
            <p:spPr bwMode="auto">
              <a:xfrm>
                <a:off x="3368" y="1485"/>
                <a:ext cx="104" cy="97"/>
              </a:xfrm>
              <a:custGeom>
                <a:avLst/>
                <a:gdLst>
                  <a:gd name="T0" fmla="*/ 1 w 208"/>
                  <a:gd name="T1" fmla="*/ 6 h 194"/>
                  <a:gd name="T2" fmla="*/ 14 w 208"/>
                  <a:gd name="T3" fmla="*/ 0 h 194"/>
                  <a:gd name="T4" fmla="*/ 26 w 208"/>
                  <a:gd name="T5" fmla="*/ 3 h 194"/>
                  <a:gd name="T6" fmla="*/ 26 w 208"/>
                  <a:gd name="T7" fmla="*/ 17 h 194"/>
                  <a:gd name="T8" fmla="*/ 17 w 208"/>
                  <a:gd name="T9" fmla="*/ 24 h 194"/>
                  <a:gd name="T10" fmla="*/ 0 w 208"/>
                  <a:gd name="T11" fmla="*/ 24 h 194"/>
                  <a:gd name="T12" fmla="*/ 1 w 208"/>
                  <a:gd name="T13" fmla="*/ 6 h 194"/>
                  <a:gd name="T14" fmla="*/ 1 w 208"/>
                  <a:gd name="T15" fmla="*/ 6 h 19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8"/>
                  <a:gd name="T25" fmla="*/ 0 h 194"/>
                  <a:gd name="T26" fmla="*/ 208 w 208"/>
                  <a:gd name="T27" fmla="*/ 194 h 19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8" h="194">
                    <a:moveTo>
                      <a:pt x="6" y="46"/>
                    </a:moveTo>
                    <a:lnTo>
                      <a:pt x="113" y="0"/>
                    </a:lnTo>
                    <a:lnTo>
                      <a:pt x="208" y="29"/>
                    </a:lnTo>
                    <a:lnTo>
                      <a:pt x="208" y="131"/>
                    </a:lnTo>
                    <a:lnTo>
                      <a:pt x="134" y="185"/>
                    </a:lnTo>
                    <a:lnTo>
                      <a:pt x="0" y="194"/>
                    </a:lnTo>
                    <a:lnTo>
                      <a:pt x="6" y="46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17" name="Freeform 11"/>
              <p:cNvSpPr>
                <a:spLocks/>
              </p:cNvSpPr>
              <p:nvPr/>
            </p:nvSpPr>
            <p:spPr bwMode="auto">
              <a:xfrm>
                <a:off x="2895" y="2832"/>
                <a:ext cx="128" cy="102"/>
              </a:xfrm>
              <a:custGeom>
                <a:avLst/>
                <a:gdLst>
                  <a:gd name="T0" fmla="*/ 22 w 256"/>
                  <a:gd name="T1" fmla="*/ 0 h 203"/>
                  <a:gd name="T2" fmla="*/ 32 w 256"/>
                  <a:gd name="T3" fmla="*/ 1 h 203"/>
                  <a:gd name="T4" fmla="*/ 30 w 256"/>
                  <a:gd name="T5" fmla="*/ 22 h 203"/>
                  <a:gd name="T6" fmla="*/ 0 w 256"/>
                  <a:gd name="T7" fmla="*/ 26 h 203"/>
                  <a:gd name="T8" fmla="*/ 0 w 256"/>
                  <a:gd name="T9" fmla="*/ 15 h 203"/>
                  <a:gd name="T10" fmla="*/ 16 w 256"/>
                  <a:gd name="T11" fmla="*/ 11 h 203"/>
                  <a:gd name="T12" fmla="*/ 22 w 256"/>
                  <a:gd name="T13" fmla="*/ 0 h 203"/>
                  <a:gd name="T14" fmla="*/ 22 w 256"/>
                  <a:gd name="T15" fmla="*/ 0 h 2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6"/>
                  <a:gd name="T25" fmla="*/ 0 h 203"/>
                  <a:gd name="T26" fmla="*/ 256 w 256"/>
                  <a:gd name="T27" fmla="*/ 203 h 20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6" h="203">
                    <a:moveTo>
                      <a:pt x="178" y="0"/>
                    </a:moveTo>
                    <a:lnTo>
                      <a:pt x="256" y="4"/>
                    </a:lnTo>
                    <a:lnTo>
                      <a:pt x="241" y="169"/>
                    </a:lnTo>
                    <a:lnTo>
                      <a:pt x="0" y="203"/>
                    </a:lnTo>
                    <a:lnTo>
                      <a:pt x="0" y="118"/>
                    </a:lnTo>
                    <a:lnTo>
                      <a:pt x="131" y="83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E8E8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18" name="Freeform 12"/>
              <p:cNvSpPr>
                <a:spLocks/>
              </p:cNvSpPr>
              <p:nvPr/>
            </p:nvSpPr>
            <p:spPr bwMode="auto">
              <a:xfrm>
                <a:off x="2909" y="3113"/>
                <a:ext cx="407" cy="134"/>
              </a:xfrm>
              <a:custGeom>
                <a:avLst/>
                <a:gdLst>
                  <a:gd name="T0" fmla="*/ 24 w 814"/>
                  <a:gd name="T1" fmla="*/ 0 h 268"/>
                  <a:gd name="T2" fmla="*/ 9 w 814"/>
                  <a:gd name="T3" fmla="*/ 11 h 268"/>
                  <a:gd name="T4" fmla="*/ 0 w 814"/>
                  <a:gd name="T5" fmla="*/ 21 h 268"/>
                  <a:gd name="T6" fmla="*/ 18 w 814"/>
                  <a:gd name="T7" fmla="*/ 26 h 268"/>
                  <a:gd name="T8" fmla="*/ 23 w 814"/>
                  <a:gd name="T9" fmla="*/ 18 h 268"/>
                  <a:gd name="T10" fmla="*/ 31 w 814"/>
                  <a:gd name="T11" fmla="*/ 27 h 268"/>
                  <a:gd name="T12" fmla="*/ 76 w 814"/>
                  <a:gd name="T13" fmla="*/ 34 h 268"/>
                  <a:gd name="T14" fmla="*/ 92 w 814"/>
                  <a:gd name="T15" fmla="*/ 30 h 268"/>
                  <a:gd name="T16" fmla="*/ 102 w 814"/>
                  <a:gd name="T17" fmla="*/ 18 h 268"/>
                  <a:gd name="T18" fmla="*/ 72 w 814"/>
                  <a:gd name="T19" fmla="*/ 17 h 268"/>
                  <a:gd name="T20" fmla="*/ 50 w 814"/>
                  <a:gd name="T21" fmla="*/ 4 h 268"/>
                  <a:gd name="T22" fmla="*/ 24 w 814"/>
                  <a:gd name="T23" fmla="*/ 0 h 268"/>
                  <a:gd name="T24" fmla="*/ 24 w 814"/>
                  <a:gd name="T25" fmla="*/ 0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14"/>
                  <a:gd name="T40" fmla="*/ 0 h 268"/>
                  <a:gd name="T41" fmla="*/ 814 w 814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14" h="268">
                    <a:moveTo>
                      <a:pt x="192" y="0"/>
                    </a:moveTo>
                    <a:lnTo>
                      <a:pt x="69" y="93"/>
                    </a:lnTo>
                    <a:lnTo>
                      <a:pt x="0" y="175"/>
                    </a:lnTo>
                    <a:lnTo>
                      <a:pt x="141" y="209"/>
                    </a:lnTo>
                    <a:lnTo>
                      <a:pt x="181" y="145"/>
                    </a:lnTo>
                    <a:lnTo>
                      <a:pt x="249" y="223"/>
                    </a:lnTo>
                    <a:lnTo>
                      <a:pt x="603" y="268"/>
                    </a:lnTo>
                    <a:lnTo>
                      <a:pt x="736" y="244"/>
                    </a:lnTo>
                    <a:lnTo>
                      <a:pt x="814" y="149"/>
                    </a:lnTo>
                    <a:lnTo>
                      <a:pt x="572" y="133"/>
                    </a:lnTo>
                    <a:lnTo>
                      <a:pt x="398" y="35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BA786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19" name="Freeform 13"/>
              <p:cNvSpPr>
                <a:spLocks/>
              </p:cNvSpPr>
              <p:nvPr/>
            </p:nvSpPr>
            <p:spPr bwMode="auto">
              <a:xfrm>
                <a:off x="4111" y="3086"/>
                <a:ext cx="292" cy="132"/>
              </a:xfrm>
              <a:custGeom>
                <a:avLst/>
                <a:gdLst>
                  <a:gd name="T0" fmla="*/ 9 w 586"/>
                  <a:gd name="T1" fmla="*/ 0 h 264"/>
                  <a:gd name="T2" fmla="*/ 39 w 586"/>
                  <a:gd name="T3" fmla="*/ 14 h 264"/>
                  <a:gd name="T4" fmla="*/ 73 w 586"/>
                  <a:gd name="T5" fmla="*/ 16 h 264"/>
                  <a:gd name="T6" fmla="*/ 63 w 586"/>
                  <a:gd name="T7" fmla="*/ 33 h 264"/>
                  <a:gd name="T8" fmla="*/ 27 w 586"/>
                  <a:gd name="T9" fmla="*/ 33 h 264"/>
                  <a:gd name="T10" fmla="*/ 19 w 586"/>
                  <a:gd name="T11" fmla="*/ 25 h 264"/>
                  <a:gd name="T12" fmla="*/ 0 w 586"/>
                  <a:gd name="T13" fmla="*/ 30 h 264"/>
                  <a:gd name="T14" fmla="*/ 0 w 586"/>
                  <a:gd name="T15" fmla="*/ 11 h 264"/>
                  <a:gd name="T16" fmla="*/ 9 w 586"/>
                  <a:gd name="T17" fmla="*/ 0 h 264"/>
                  <a:gd name="T18" fmla="*/ 9 w 586"/>
                  <a:gd name="T19" fmla="*/ 0 h 2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86"/>
                  <a:gd name="T31" fmla="*/ 0 h 264"/>
                  <a:gd name="T32" fmla="*/ 586 w 586"/>
                  <a:gd name="T33" fmla="*/ 264 h 2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86" h="264">
                    <a:moveTo>
                      <a:pt x="76" y="0"/>
                    </a:moveTo>
                    <a:lnTo>
                      <a:pt x="316" y="114"/>
                    </a:lnTo>
                    <a:lnTo>
                      <a:pt x="586" y="128"/>
                    </a:lnTo>
                    <a:lnTo>
                      <a:pt x="508" y="264"/>
                    </a:lnTo>
                    <a:lnTo>
                      <a:pt x="223" y="257"/>
                    </a:lnTo>
                    <a:lnTo>
                      <a:pt x="154" y="204"/>
                    </a:lnTo>
                    <a:lnTo>
                      <a:pt x="0" y="247"/>
                    </a:lnTo>
                    <a:lnTo>
                      <a:pt x="0" y="93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BA786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20" name="Freeform 14"/>
              <p:cNvSpPr>
                <a:spLocks/>
              </p:cNvSpPr>
              <p:nvPr/>
            </p:nvSpPr>
            <p:spPr bwMode="auto">
              <a:xfrm>
                <a:off x="3111" y="2003"/>
                <a:ext cx="484" cy="664"/>
              </a:xfrm>
              <a:custGeom>
                <a:avLst/>
                <a:gdLst>
                  <a:gd name="T0" fmla="*/ 53 w 970"/>
                  <a:gd name="T1" fmla="*/ 3 h 1329"/>
                  <a:gd name="T2" fmla="*/ 74 w 970"/>
                  <a:gd name="T3" fmla="*/ 0 h 1329"/>
                  <a:gd name="T4" fmla="*/ 121 w 970"/>
                  <a:gd name="T5" fmla="*/ 24 h 1329"/>
                  <a:gd name="T6" fmla="*/ 63 w 970"/>
                  <a:gd name="T7" fmla="*/ 166 h 1329"/>
                  <a:gd name="T8" fmla="*/ 0 w 970"/>
                  <a:gd name="T9" fmla="*/ 133 h 1329"/>
                  <a:gd name="T10" fmla="*/ 18 w 970"/>
                  <a:gd name="T11" fmla="*/ 48 h 1329"/>
                  <a:gd name="T12" fmla="*/ 53 w 970"/>
                  <a:gd name="T13" fmla="*/ 3 h 1329"/>
                  <a:gd name="T14" fmla="*/ 53 w 970"/>
                  <a:gd name="T15" fmla="*/ 3 h 13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70"/>
                  <a:gd name="T25" fmla="*/ 0 h 1329"/>
                  <a:gd name="T26" fmla="*/ 970 w 970"/>
                  <a:gd name="T27" fmla="*/ 1329 h 132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70" h="1329">
                    <a:moveTo>
                      <a:pt x="430" y="27"/>
                    </a:moveTo>
                    <a:lnTo>
                      <a:pt x="593" y="0"/>
                    </a:lnTo>
                    <a:lnTo>
                      <a:pt x="970" y="198"/>
                    </a:lnTo>
                    <a:lnTo>
                      <a:pt x="512" y="1329"/>
                    </a:lnTo>
                    <a:lnTo>
                      <a:pt x="0" y="1068"/>
                    </a:lnTo>
                    <a:lnTo>
                      <a:pt x="149" y="384"/>
                    </a:lnTo>
                    <a:lnTo>
                      <a:pt x="430" y="27"/>
                    </a:lnTo>
                    <a:close/>
                  </a:path>
                </a:pathLst>
              </a:custGeom>
              <a:solidFill>
                <a:srgbClr val="BA786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21" name="Freeform 15"/>
              <p:cNvSpPr>
                <a:spLocks/>
              </p:cNvSpPr>
              <p:nvPr/>
            </p:nvSpPr>
            <p:spPr bwMode="auto">
              <a:xfrm>
                <a:off x="4348" y="2051"/>
                <a:ext cx="333" cy="267"/>
              </a:xfrm>
              <a:custGeom>
                <a:avLst/>
                <a:gdLst>
                  <a:gd name="T0" fmla="*/ 37 w 665"/>
                  <a:gd name="T1" fmla="*/ 0 h 534"/>
                  <a:gd name="T2" fmla="*/ 58 w 665"/>
                  <a:gd name="T3" fmla="*/ 0 h 534"/>
                  <a:gd name="T4" fmla="*/ 78 w 665"/>
                  <a:gd name="T5" fmla="*/ 10 h 534"/>
                  <a:gd name="T6" fmla="*/ 67 w 665"/>
                  <a:gd name="T7" fmla="*/ 12 h 534"/>
                  <a:gd name="T8" fmla="*/ 84 w 665"/>
                  <a:gd name="T9" fmla="*/ 25 h 534"/>
                  <a:gd name="T10" fmla="*/ 67 w 665"/>
                  <a:gd name="T11" fmla="*/ 26 h 534"/>
                  <a:gd name="T12" fmla="*/ 84 w 665"/>
                  <a:gd name="T13" fmla="*/ 45 h 534"/>
                  <a:gd name="T14" fmla="*/ 81 w 665"/>
                  <a:gd name="T15" fmla="*/ 50 h 534"/>
                  <a:gd name="T16" fmla="*/ 59 w 665"/>
                  <a:gd name="T17" fmla="*/ 37 h 534"/>
                  <a:gd name="T18" fmla="*/ 58 w 665"/>
                  <a:gd name="T19" fmla="*/ 42 h 534"/>
                  <a:gd name="T20" fmla="*/ 77 w 665"/>
                  <a:gd name="T21" fmla="*/ 62 h 534"/>
                  <a:gd name="T22" fmla="*/ 71 w 665"/>
                  <a:gd name="T23" fmla="*/ 67 h 534"/>
                  <a:gd name="T24" fmla="*/ 42 w 665"/>
                  <a:gd name="T25" fmla="*/ 49 h 534"/>
                  <a:gd name="T26" fmla="*/ 30 w 665"/>
                  <a:gd name="T27" fmla="*/ 52 h 534"/>
                  <a:gd name="T28" fmla="*/ 13 w 665"/>
                  <a:gd name="T29" fmla="*/ 63 h 534"/>
                  <a:gd name="T30" fmla="*/ 1 w 665"/>
                  <a:gd name="T31" fmla="*/ 63 h 534"/>
                  <a:gd name="T32" fmla="*/ 0 w 665"/>
                  <a:gd name="T33" fmla="*/ 58 h 534"/>
                  <a:gd name="T34" fmla="*/ 6 w 665"/>
                  <a:gd name="T35" fmla="*/ 40 h 534"/>
                  <a:gd name="T36" fmla="*/ 37 w 665"/>
                  <a:gd name="T37" fmla="*/ 0 h 534"/>
                  <a:gd name="T38" fmla="*/ 37 w 665"/>
                  <a:gd name="T39" fmla="*/ 0 h 5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65"/>
                  <a:gd name="T61" fmla="*/ 0 h 534"/>
                  <a:gd name="T62" fmla="*/ 665 w 665"/>
                  <a:gd name="T63" fmla="*/ 534 h 5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65" h="534">
                    <a:moveTo>
                      <a:pt x="289" y="0"/>
                    </a:moveTo>
                    <a:lnTo>
                      <a:pt x="460" y="0"/>
                    </a:lnTo>
                    <a:lnTo>
                      <a:pt x="618" y="82"/>
                    </a:lnTo>
                    <a:lnTo>
                      <a:pt x="534" y="103"/>
                    </a:lnTo>
                    <a:lnTo>
                      <a:pt x="665" y="206"/>
                    </a:lnTo>
                    <a:lnTo>
                      <a:pt x="534" y="213"/>
                    </a:lnTo>
                    <a:lnTo>
                      <a:pt x="665" y="363"/>
                    </a:lnTo>
                    <a:lnTo>
                      <a:pt x="644" y="405"/>
                    </a:lnTo>
                    <a:lnTo>
                      <a:pt x="465" y="302"/>
                    </a:lnTo>
                    <a:lnTo>
                      <a:pt x="460" y="342"/>
                    </a:lnTo>
                    <a:lnTo>
                      <a:pt x="610" y="500"/>
                    </a:lnTo>
                    <a:lnTo>
                      <a:pt x="568" y="534"/>
                    </a:lnTo>
                    <a:lnTo>
                      <a:pt x="336" y="397"/>
                    </a:lnTo>
                    <a:lnTo>
                      <a:pt x="234" y="418"/>
                    </a:lnTo>
                    <a:lnTo>
                      <a:pt x="97" y="508"/>
                    </a:lnTo>
                    <a:lnTo>
                      <a:pt x="7" y="508"/>
                    </a:lnTo>
                    <a:lnTo>
                      <a:pt x="0" y="466"/>
                    </a:lnTo>
                    <a:lnTo>
                      <a:pt x="47" y="321"/>
                    </a:lnTo>
                    <a:lnTo>
                      <a:pt x="289" y="0"/>
                    </a:lnTo>
                    <a:close/>
                  </a:path>
                </a:pathLst>
              </a:custGeom>
              <a:solidFill>
                <a:srgbClr val="F2C2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22" name="Freeform 16"/>
              <p:cNvSpPr>
                <a:spLocks/>
              </p:cNvSpPr>
              <p:nvPr/>
            </p:nvSpPr>
            <p:spPr bwMode="auto">
              <a:xfrm>
                <a:off x="2914" y="1619"/>
                <a:ext cx="1585" cy="997"/>
              </a:xfrm>
              <a:custGeom>
                <a:avLst/>
                <a:gdLst>
                  <a:gd name="T0" fmla="*/ 139 w 3171"/>
                  <a:gd name="T1" fmla="*/ 16 h 1994"/>
                  <a:gd name="T2" fmla="*/ 127 w 3171"/>
                  <a:gd name="T3" fmla="*/ 16 h 1994"/>
                  <a:gd name="T4" fmla="*/ 84 w 3171"/>
                  <a:gd name="T5" fmla="*/ 42 h 1994"/>
                  <a:gd name="T6" fmla="*/ 26 w 3171"/>
                  <a:gd name="T7" fmla="*/ 87 h 1994"/>
                  <a:gd name="T8" fmla="*/ 12 w 3171"/>
                  <a:gd name="T9" fmla="*/ 108 h 1994"/>
                  <a:gd name="T10" fmla="*/ 0 w 3171"/>
                  <a:gd name="T11" fmla="*/ 157 h 1994"/>
                  <a:gd name="T12" fmla="*/ 9 w 3171"/>
                  <a:gd name="T13" fmla="*/ 212 h 1994"/>
                  <a:gd name="T14" fmla="*/ 22 w 3171"/>
                  <a:gd name="T15" fmla="*/ 248 h 1994"/>
                  <a:gd name="T16" fmla="*/ 42 w 3171"/>
                  <a:gd name="T17" fmla="*/ 249 h 1994"/>
                  <a:gd name="T18" fmla="*/ 58 w 3171"/>
                  <a:gd name="T19" fmla="*/ 235 h 1994"/>
                  <a:gd name="T20" fmla="*/ 51 w 3171"/>
                  <a:gd name="T21" fmla="*/ 229 h 1994"/>
                  <a:gd name="T22" fmla="*/ 72 w 3171"/>
                  <a:gd name="T23" fmla="*/ 140 h 1994"/>
                  <a:gd name="T24" fmla="*/ 105 w 3171"/>
                  <a:gd name="T25" fmla="*/ 98 h 1994"/>
                  <a:gd name="T26" fmla="*/ 115 w 3171"/>
                  <a:gd name="T27" fmla="*/ 93 h 1994"/>
                  <a:gd name="T28" fmla="*/ 172 w 3171"/>
                  <a:gd name="T29" fmla="*/ 120 h 1994"/>
                  <a:gd name="T30" fmla="*/ 126 w 3171"/>
                  <a:gd name="T31" fmla="*/ 233 h 1994"/>
                  <a:gd name="T32" fmla="*/ 175 w 3171"/>
                  <a:gd name="T33" fmla="*/ 239 h 1994"/>
                  <a:gd name="T34" fmla="*/ 197 w 3171"/>
                  <a:gd name="T35" fmla="*/ 242 h 1994"/>
                  <a:gd name="T36" fmla="*/ 227 w 3171"/>
                  <a:gd name="T37" fmla="*/ 227 h 1994"/>
                  <a:gd name="T38" fmla="*/ 311 w 3171"/>
                  <a:gd name="T39" fmla="*/ 124 h 1994"/>
                  <a:gd name="T40" fmla="*/ 372 w 3171"/>
                  <a:gd name="T41" fmla="*/ 147 h 1994"/>
                  <a:gd name="T42" fmla="*/ 381 w 3171"/>
                  <a:gd name="T43" fmla="*/ 145 h 1994"/>
                  <a:gd name="T44" fmla="*/ 396 w 3171"/>
                  <a:gd name="T45" fmla="*/ 131 h 1994"/>
                  <a:gd name="T46" fmla="*/ 393 w 3171"/>
                  <a:gd name="T47" fmla="*/ 107 h 1994"/>
                  <a:gd name="T48" fmla="*/ 377 w 3171"/>
                  <a:gd name="T49" fmla="*/ 96 h 1994"/>
                  <a:gd name="T50" fmla="*/ 351 w 3171"/>
                  <a:gd name="T51" fmla="*/ 53 h 1994"/>
                  <a:gd name="T52" fmla="*/ 266 w 3171"/>
                  <a:gd name="T53" fmla="*/ 21 h 1994"/>
                  <a:gd name="T54" fmla="*/ 244 w 3171"/>
                  <a:gd name="T55" fmla="*/ 18 h 1994"/>
                  <a:gd name="T56" fmla="*/ 230 w 3171"/>
                  <a:gd name="T57" fmla="*/ 49 h 1994"/>
                  <a:gd name="T58" fmla="*/ 221 w 3171"/>
                  <a:gd name="T59" fmla="*/ 56 h 1994"/>
                  <a:gd name="T60" fmla="*/ 197 w 3171"/>
                  <a:gd name="T61" fmla="*/ 56 h 1994"/>
                  <a:gd name="T62" fmla="*/ 162 w 3171"/>
                  <a:gd name="T63" fmla="*/ 39 h 1994"/>
                  <a:gd name="T64" fmla="*/ 148 w 3171"/>
                  <a:gd name="T65" fmla="*/ 0 h 1994"/>
                  <a:gd name="T66" fmla="*/ 139 w 3171"/>
                  <a:gd name="T67" fmla="*/ 16 h 1994"/>
                  <a:gd name="T68" fmla="*/ 139 w 3171"/>
                  <a:gd name="T69" fmla="*/ 16 h 199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171"/>
                  <a:gd name="T106" fmla="*/ 0 h 1994"/>
                  <a:gd name="T107" fmla="*/ 3171 w 3171"/>
                  <a:gd name="T108" fmla="*/ 1994 h 199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171" h="1994">
                    <a:moveTo>
                      <a:pt x="1116" y="124"/>
                    </a:moveTo>
                    <a:lnTo>
                      <a:pt x="1021" y="124"/>
                    </a:lnTo>
                    <a:lnTo>
                      <a:pt x="678" y="335"/>
                    </a:lnTo>
                    <a:lnTo>
                      <a:pt x="213" y="692"/>
                    </a:lnTo>
                    <a:lnTo>
                      <a:pt x="97" y="863"/>
                    </a:lnTo>
                    <a:lnTo>
                      <a:pt x="0" y="1255"/>
                    </a:lnTo>
                    <a:lnTo>
                      <a:pt x="76" y="1694"/>
                    </a:lnTo>
                    <a:lnTo>
                      <a:pt x="178" y="1981"/>
                    </a:lnTo>
                    <a:lnTo>
                      <a:pt x="342" y="1994"/>
                    </a:lnTo>
                    <a:lnTo>
                      <a:pt x="465" y="1878"/>
                    </a:lnTo>
                    <a:lnTo>
                      <a:pt x="408" y="1831"/>
                    </a:lnTo>
                    <a:lnTo>
                      <a:pt x="583" y="1118"/>
                    </a:lnTo>
                    <a:lnTo>
                      <a:pt x="842" y="781"/>
                    </a:lnTo>
                    <a:lnTo>
                      <a:pt x="926" y="740"/>
                    </a:lnTo>
                    <a:lnTo>
                      <a:pt x="1376" y="958"/>
                    </a:lnTo>
                    <a:lnTo>
                      <a:pt x="1013" y="1857"/>
                    </a:lnTo>
                    <a:lnTo>
                      <a:pt x="1403" y="1912"/>
                    </a:lnTo>
                    <a:lnTo>
                      <a:pt x="1582" y="1933"/>
                    </a:lnTo>
                    <a:lnTo>
                      <a:pt x="1821" y="1810"/>
                    </a:lnTo>
                    <a:lnTo>
                      <a:pt x="2492" y="987"/>
                    </a:lnTo>
                    <a:lnTo>
                      <a:pt x="2979" y="1171"/>
                    </a:lnTo>
                    <a:lnTo>
                      <a:pt x="3055" y="1158"/>
                    </a:lnTo>
                    <a:lnTo>
                      <a:pt x="3171" y="1042"/>
                    </a:lnTo>
                    <a:lnTo>
                      <a:pt x="3150" y="850"/>
                    </a:lnTo>
                    <a:lnTo>
                      <a:pt x="3021" y="761"/>
                    </a:lnTo>
                    <a:lnTo>
                      <a:pt x="2808" y="418"/>
                    </a:lnTo>
                    <a:lnTo>
                      <a:pt x="2129" y="164"/>
                    </a:lnTo>
                    <a:lnTo>
                      <a:pt x="1952" y="143"/>
                    </a:lnTo>
                    <a:lnTo>
                      <a:pt x="1842" y="390"/>
                    </a:lnTo>
                    <a:lnTo>
                      <a:pt x="1768" y="445"/>
                    </a:lnTo>
                    <a:lnTo>
                      <a:pt x="1582" y="445"/>
                    </a:lnTo>
                    <a:lnTo>
                      <a:pt x="1296" y="306"/>
                    </a:lnTo>
                    <a:lnTo>
                      <a:pt x="1188" y="0"/>
                    </a:lnTo>
                    <a:lnTo>
                      <a:pt x="1116" y="124"/>
                    </a:lnTo>
                    <a:close/>
                  </a:path>
                </a:pathLst>
              </a:custGeom>
              <a:solidFill>
                <a:srgbClr val="D1BA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23" name="Freeform 17"/>
              <p:cNvSpPr>
                <a:spLocks/>
              </p:cNvSpPr>
              <p:nvPr/>
            </p:nvSpPr>
            <p:spPr bwMode="auto">
              <a:xfrm>
                <a:off x="3027" y="1876"/>
                <a:ext cx="537" cy="733"/>
              </a:xfrm>
              <a:custGeom>
                <a:avLst/>
                <a:gdLst>
                  <a:gd name="T0" fmla="*/ 1 w 1074"/>
                  <a:gd name="T1" fmla="*/ 179 h 1468"/>
                  <a:gd name="T2" fmla="*/ 18 w 1074"/>
                  <a:gd name="T3" fmla="*/ 171 h 1468"/>
                  <a:gd name="T4" fmla="*/ 28 w 1074"/>
                  <a:gd name="T5" fmla="*/ 132 h 1468"/>
                  <a:gd name="T6" fmla="*/ 26 w 1074"/>
                  <a:gd name="T7" fmla="*/ 63 h 1468"/>
                  <a:gd name="T8" fmla="*/ 45 w 1074"/>
                  <a:gd name="T9" fmla="*/ 51 h 1468"/>
                  <a:gd name="T10" fmla="*/ 78 w 1074"/>
                  <a:gd name="T11" fmla="*/ 19 h 1468"/>
                  <a:gd name="T12" fmla="*/ 93 w 1074"/>
                  <a:gd name="T13" fmla="*/ 16 h 1468"/>
                  <a:gd name="T14" fmla="*/ 106 w 1074"/>
                  <a:gd name="T15" fmla="*/ 0 h 1468"/>
                  <a:gd name="T16" fmla="*/ 123 w 1074"/>
                  <a:gd name="T17" fmla="*/ 29 h 1468"/>
                  <a:gd name="T18" fmla="*/ 134 w 1074"/>
                  <a:gd name="T19" fmla="*/ 51 h 1468"/>
                  <a:gd name="T20" fmla="*/ 88 w 1074"/>
                  <a:gd name="T21" fmla="*/ 30 h 1468"/>
                  <a:gd name="T22" fmla="*/ 75 w 1074"/>
                  <a:gd name="T23" fmla="*/ 38 h 1468"/>
                  <a:gd name="T24" fmla="*/ 45 w 1074"/>
                  <a:gd name="T25" fmla="*/ 80 h 1468"/>
                  <a:gd name="T26" fmla="*/ 24 w 1074"/>
                  <a:gd name="T27" fmla="*/ 163 h 1468"/>
                  <a:gd name="T28" fmla="*/ 33 w 1074"/>
                  <a:gd name="T29" fmla="*/ 171 h 1468"/>
                  <a:gd name="T30" fmla="*/ 0 w 1074"/>
                  <a:gd name="T31" fmla="*/ 183 h 1468"/>
                  <a:gd name="T32" fmla="*/ 1 w 1074"/>
                  <a:gd name="T33" fmla="*/ 179 h 1468"/>
                  <a:gd name="T34" fmla="*/ 1 w 1074"/>
                  <a:gd name="T35" fmla="*/ 179 h 146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74"/>
                  <a:gd name="T55" fmla="*/ 0 h 1468"/>
                  <a:gd name="T56" fmla="*/ 1074 w 1074"/>
                  <a:gd name="T57" fmla="*/ 1468 h 146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74" h="1468">
                    <a:moveTo>
                      <a:pt x="8" y="1434"/>
                    </a:moveTo>
                    <a:lnTo>
                      <a:pt x="144" y="1371"/>
                    </a:lnTo>
                    <a:lnTo>
                      <a:pt x="226" y="1063"/>
                    </a:lnTo>
                    <a:lnTo>
                      <a:pt x="213" y="508"/>
                    </a:lnTo>
                    <a:lnTo>
                      <a:pt x="363" y="413"/>
                    </a:lnTo>
                    <a:lnTo>
                      <a:pt x="624" y="153"/>
                    </a:lnTo>
                    <a:lnTo>
                      <a:pt x="747" y="132"/>
                    </a:lnTo>
                    <a:lnTo>
                      <a:pt x="855" y="0"/>
                    </a:lnTo>
                    <a:lnTo>
                      <a:pt x="987" y="234"/>
                    </a:lnTo>
                    <a:lnTo>
                      <a:pt x="1074" y="413"/>
                    </a:lnTo>
                    <a:lnTo>
                      <a:pt x="705" y="240"/>
                    </a:lnTo>
                    <a:lnTo>
                      <a:pt x="603" y="308"/>
                    </a:lnTo>
                    <a:lnTo>
                      <a:pt x="363" y="645"/>
                    </a:lnTo>
                    <a:lnTo>
                      <a:pt x="196" y="1310"/>
                    </a:lnTo>
                    <a:lnTo>
                      <a:pt x="260" y="1371"/>
                    </a:lnTo>
                    <a:lnTo>
                      <a:pt x="0" y="1468"/>
                    </a:lnTo>
                    <a:lnTo>
                      <a:pt x="8" y="1434"/>
                    </a:lnTo>
                    <a:close/>
                  </a:path>
                </a:pathLst>
              </a:custGeom>
              <a:solidFill>
                <a:srgbClr val="755B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24" name="Freeform 18"/>
              <p:cNvSpPr>
                <a:spLocks/>
              </p:cNvSpPr>
              <p:nvPr/>
            </p:nvSpPr>
            <p:spPr bwMode="auto">
              <a:xfrm>
                <a:off x="3424" y="2106"/>
                <a:ext cx="257" cy="476"/>
              </a:xfrm>
              <a:custGeom>
                <a:avLst/>
                <a:gdLst>
                  <a:gd name="T0" fmla="*/ 0 w 513"/>
                  <a:gd name="T1" fmla="*/ 108 h 953"/>
                  <a:gd name="T2" fmla="*/ 46 w 513"/>
                  <a:gd name="T3" fmla="*/ 119 h 953"/>
                  <a:gd name="T4" fmla="*/ 32 w 513"/>
                  <a:gd name="T5" fmla="*/ 101 h 953"/>
                  <a:gd name="T6" fmla="*/ 35 w 513"/>
                  <a:gd name="T7" fmla="*/ 74 h 953"/>
                  <a:gd name="T8" fmla="*/ 59 w 513"/>
                  <a:gd name="T9" fmla="*/ 59 h 953"/>
                  <a:gd name="T10" fmla="*/ 65 w 513"/>
                  <a:gd name="T11" fmla="*/ 35 h 953"/>
                  <a:gd name="T12" fmla="*/ 42 w 513"/>
                  <a:gd name="T13" fmla="*/ 0 h 953"/>
                  <a:gd name="T14" fmla="*/ 0 w 513"/>
                  <a:gd name="T15" fmla="*/ 108 h 953"/>
                  <a:gd name="T16" fmla="*/ 0 w 513"/>
                  <a:gd name="T17" fmla="*/ 108 h 9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13"/>
                  <a:gd name="T28" fmla="*/ 0 h 953"/>
                  <a:gd name="T29" fmla="*/ 513 w 513"/>
                  <a:gd name="T30" fmla="*/ 953 h 9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13" h="953">
                    <a:moveTo>
                      <a:pt x="0" y="871"/>
                    </a:moveTo>
                    <a:lnTo>
                      <a:pt x="368" y="953"/>
                    </a:lnTo>
                    <a:lnTo>
                      <a:pt x="253" y="808"/>
                    </a:lnTo>
                    <a:lnTo>
                      <a:pt x="279" y="597"/>
                    </a:lnTo>
                    <a:lnTo>
                      <a:pt x="471" y="479"/>
                    </a:lnTo>
                    <a:lnTo>
                      <a:pt x="513" y="282"/>
                    </a:lnTo>
                    <a:lnTo>
                      <a:pt x="334" y="0"/>
                    </a:lnTo>
                    <a:lnTo>
                      <a:pt x="0" y="871"/>
                    </a:lnTo>
                    <a:close/>
                  </a:path>
                </a:pathLst>
              </a:custGeom>
              <a:solidFill>
                <a:srgbClr val="755B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25" name="Freeform 19"/>
              <p:cNvSpPr>
                <a:spLocks/>
              </p:cNvSpPr>
              <p:nvPr/>
            </p:nvSpPr>
            <p:spPr bwMode="auto">
              <a:xfrm>
                <a:off x="3527" y="1708"/>
                <a:ext cx="845" cy="853"/>
              </a:xfrm>
              <a:custGeom>
                <a:avLst/>
                <a:gdLst>
                  <a:gd name="T0" fmla="*/ 56 w 1690"/>
                  <a:gd name="T1" fmla="*/ 214 h 1705"/>
                  <a:gd name="T2" fmla="*/ 61 w 1690"/>
                  <a:gd name="T3" fmla="*/ 194 h 1705"/>
                  <a:gd name="T4" fmla="*/ 54 w 1690"/>
                  <a:gd name="T5" fmla="*/ 172 h 1705"/>
                  <a:gd name="T6" fmla="*/ 71 w 1690"/>
                  <a:gd name="T7" fmla="*/ 138 h 1705"/>
                  <a:gd name="T8" fmla="*/ 77 w 1690"/>
                  <a:gd name="T9" fmla="*/ 109 h 1705"/>
                  <a:gd name="T10" fmla="*/ 77 w 1690"/>
                  <a:gd name="T11" fmla="*/ 102 h 1705"/>
                  <a:gd name="T12" fmla="*/ 107 w 1690"/>
                  <a:gd name="T13" fmla="*/ 75 h 1705"/>
                  <a:gd name="T14" fmla="*/ 97 w 1690"/>
                  <a:gd name="T15" fmla="*/ 54 h 1705"/>
                  <a:gd name="T16" fmla="*/ 66 w 1690"/>
                  <a:gd name="T17" fmla="*/ 59 h 1705"/>
                  <a:gd name="T18" fmla="*/ 39 w 1690"/>
                  <a:gd name="T19" fmla="*/ 59 h 1705"/>
                  <a:gd name="T20" fmla="*/ 17 w 1690"/>
                  <a:gd name="T21" fmla="*/ 54 h 1705"/>
                  <a:gd name="T22" fmla="*/ 0 w 1690"/>
                  <a:gd name="T23" fmla="*/ 34 h 1705"/>
                  <a:gd name="T24" fmla="*/ 18 w 1690"/>
                  <a:gd name="T25" fmla="*/ 43 h 1705"/>
                  <a:gd name="T26" fmla="*/ 33 w 1690"/>
                  <a:gd name="T27" fmla="*/ 40 h 1705"/>
                  <a:gd name="T28" fmla="*/ 18 w 1690"/>
                  <a:gd name="T29" fmla="*/ 29 h 1705"/>
                  <a:gd name="T30" fmla="*/ 13 w 1690"/>
                  <a:gd name="T31" fmla="*/ 14 h 1705"/>
                  <a:gd name="T32" fmla="*/ 65 w 1690"/>
                  <a:gd name="T33" fmla="*/ 33 h 1705"/>
                  <a:gd name="T34" fmla="*/ 83 w 1690"/>
                  <a:gd name="T35" fmla="*/ 0 h 1705"/>
                  <a:gd name="T36" fmla="*/ 112 w 1690"/>
                  <a:gd name="T37" fmla="*/ 16 h 1705"/>
                  <a:gd name="T38" fmla="*/ 132 w 1690"/>
                  <a:gd name="T39" fmla="*/ 16 h 1705"/>
                  <a:gd name="T40" fmla="*/ 157 w 1690"/>
                  <a:gd name="T41" fmla="*/ 22 h 1705"/>
                  <a:gd name="T42" fmla="*/ 194 w 1690"/>
                  <a:gd name="T43" fmla="*/ 48 h 1705"/>
                  <a:gd name="T44" fmla="*/ 205 w 1690"/>
                  <a:gd name="T45" fmla="*/ 65 h 1705"/>
                  <a:gd name="T46" fmla="*/ 208 w 1690"/>
                  <a:gd name="T47" fmla="*/ 83 h 1705"/>
                  <a:gd name="T48" fmla="*/ 211 w 1690"/>
                  <a:gd name="T49" fmla="*/ 97 h 1705"/>
                  <a:gd name="T50" fmla="*/ 200 w 1690"/>
                  <a:gd name="T51" fmla="*/ 106 h 1705"/>
                  <a:gd name="T52" fmla="*/ 175 w 1690"/>
                  <a:gd name="T53" fmla="*/ 96 h 1705"/>
                  <a:gd name="T54" fmla="*/ 138 w 1690"/>
                  <a:gd name="T55" fmla="*/ 87 h 1705"/>
                  <a:gd name="T56" fmla="*/ 89 w 1690"/>
                  <a:gd name="T57" fmla="*/ 183 h 1705"/>
                  <a:gd name="T58" fmla="*/ 87 w 1690"/>
                  <a:gd name="T59" fmla="*/ 199 h 1705"/>
                  <a:gd name="T60" fmla="*/ 56 w 1690"/>
                  <a:gd name="T61" fmla="*/ 214 h 1705"/>
                  <a:gd name="T62" fmla="*/ 56 w 1690"/>
                  <a:gd name="T63" fmla="*/ 214 h 170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90"/>
                  <a:gd name="T97" fmla="*/ 0 h 1705"/>
                  <a:gd name="T98" fmla="*/ 1690 w 1690"/>
                  <a:gd name="T99" fmla="*/ 1705 h 170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90" h="1705">
                    <a:moveTo>
                      <a:pt x="452" y="1705"/>
                    </a:moveTo>
                    <a:lnTo>
                      <a:pt x="492" y="1547"/>
                    </a:lnTo>
                    <a:lnTo>
                      <a:pt x="439" y="1370"/>
                    </a:lnTo>
                    <a:lnTo>
                      <a:pt x="561" y="1102"/>
                    </a:lnTo>
                    <a:lnTo>
                      <a:pt x="616" y="869"/>
                    </a:lnTo>
                    <a:lnTo>
                      <a:pt x="616" y="815"/>
                    </a:lnTo>
                    <a:lnTo>
                      <a:pt x="863" y="595"/>
                    </a:lnTo>
                    <a:lnTo>
                      <a:pt x="774" y="431"/>
                    </a:lnTo>
                    <a:lnTo>
                      <a:pt x="521" y="466"/>
                    </a:lnTo>
                    <a:lnTo>
                      <a:pt x="308" y="471"/>
                    </a:lnTo>
                    <a:lnTo>
                      <a:pt x="129" y="431"/>
                    </a:lnTo>
                    <a:lnTo>
                      <a:pt x="0" y="266"/>
                    </a:lnTo>
                    <a:lnTo>
                      <a:pt x="144" y="342"/>
                    </a:lnTo>
                    <a:lnTo>
                      <a:pt x="260" y="314"/>
                    </a:lnTo>
                    <a:lnTo>
                      <a:pt x="144" y="232"/>
                    </a:lnTo>
                    <a:lnTo>
                      <a:pt x="103" y="108"/>
                    </a:lnTo>
                    <a:lnTo>
                      <a:pt x="513" y="260"/>
                    </a:lnTo>
                    <a:lnTo>
                      <a:pt x="658" y="0"/>
                    </a:lnTo>
                    <a:lnTo>
                      <a:pt x="903" y="122"/>
                    </a:lnTo>
                    <a:lnTo>
                      <a:pt x="1053" y="122"/>
                    </a:lnTo>
                    <a:lnTo>
                      <a:pt x="1253" y="171"/>
                    </a:lnTo>
                    <a:lnTo>
                      <a:pt x="1548" y="382"/>
                    </a:lnTo>
                    <a:lnTo>
                      <a:pt x="1637" y="513"/>
                    </a:lnTo>
                    <a:lnTo>
                      <a:pt x="1658" y="658"/>
                    </a:lnTo>
                    <a:lnTo>
                      <a:pt x="1690" y="774"/>
                    </a:lnTo>
                    <a:lnTo>
                      <a:pt x="1595" y="842"/>
                    </a:lnTo>
                    <a:lnTo>
                      <a:pt x="1397" y="766"/>
                    </a:lnTo>
                    <a:lnTo>
                      <a:pt x="1103" y="692"/>
                    </a:lnTo>
                    <a:lnTo>
                      <a:pt x="705" y="1460"/>
                    </a:lnTo>
                    <a:lnTo>
                      <a:pt x="692" y="1589"/>
                    </a:lnTo>
                    <a:lnTo>
                      <a:pt x="452" y="1705"/>
                    </a:lnTo>
                    <a:close/>
                  </a:path>
                </a:pathLst>
              </a:custGeom>
              <a:solidFill>
                <a:srgbClr val="755B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26" name="Freeform 20"/>
              <p:cNvSpPr>
                <a:spLocks/>
              </p:cNvSpPr>
              <p:nvPr/>
            </p:nvSpPr>
            <p:spPr bwMode="auto">
              <a:xfrm>
                <a:off x="3472" y="1344"/>
                <a:ext cx="446" cy="429"/>
              </a:xfrm>
              <a:custGeom>
                <a:avLst/>
                <a:gdLst>
                  <a:gd name="T0" fmla="*/ 13 w 891"/>
                  <a:gd name="T1" fmla="*/ 28 h 857"/>
                  <a:gd name="T2" fmla="*/ 25 w 891"/>
                  <a:gd name="T3" fmla="*/ 13 h 857"/>
                  <a:gd name="T4" fmla="*/ 70 w 891"/>
                  <a:gd name="T5" fmla="*/ 0 h 857"/>
                  <a:gd name="T6" fmla="*/ 100 w 891"/>
                  <a:gd name="T7" fmla="*/ 7 h 857"/>
                  <a:gd name="T8" fmla="*/ 112 w 891"/>
                  <a:gd name="T9" fmla="*/ 34 h 857"/>
                  <a:gd name="T10" fmla="*/ 110 w 891"/>
                  <a:gd name="T11" fmla="*/ 63 h 857"/>
                  <a:gd name="T12" fmla="*/ 103 w 891"/>
                  <a:gd name="T13" fmla="*/ 92 h 857"/>
                  <a:gd name="T14" fmla="*/ 46 w 891"/>
                  <a:gd name="T15" fmla="*/ 108 h 857"/>
                  <a:gd name="T16" fmla="*/ 2 w 891"/>
                  <a:gd name="T17" fmla="*/ 52 h 857"/>
                  <a:gd name="T18" fmla="*/ 0 w 891"/>
                  <a:gd name="T19" fmla="*/ 38 h 857"/>
                  <a:gd name="T20" fmla="*/ 13 w 891"/>
                  <a:gd name="T21" fmla="*/ 28 h 857"/>
                  <a:gd name="T22" fmla="*/ 13 w 891"/>
                  <a:gd name="T23" fmla="*/ 28 h 85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91"/>
                  <a:gd name="T37" fmla="*/ 0 h 857"/>
                  <a:gd name="T38" fmla="*/ 891 w 891"/>
                  <a:gd name="T39" fmla="*/ 857 h 85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91" h="857">
                    <a:moveTo>
                      <a:pt x="97" y="219"/>
                    </a:moveTo>
                    <a:lnTo>
                      <a:pt x="199" y="103"/>
                    </a:lnTo>
                    <a:lnTo>
                      <a:pt x="555" y="0"/>
                    </a:lnTo>
                    <a:lnTo>
                      <a:pt x="794" y="55"/>
                    </a:lnTo>
                    <a:lnTo>
                      <a:pt x="891" y="268"/>
                    </a:lnTo>
                    <a:lnTo>
                      <a:pt x="876" y="502"/>
                    </a:lnTo>
                    <a:lnTo>
                      <a:pt x="819" y="736"/>
                    </a:lnTo>
                    <a:lnTo>
                      <a:pt x="363" y="857"/>
                    </a:lnTo>
                    <a:lnTo>
                      <a:pt x="15" y="412"/>
                    </a:lnTo>
                    <a:lnTo>
                      <a:pt x="0" y="302"/>
                    </a:lnTo>
                    <a:lnTo>
                      <a:pt x="97" y="219"/>
                    </a:lnTo>
                    <a:close/>
                  </a:path>
                </a:pathLst>
              </a:custGeom>
              <a:solidFill>
                <a:srgbClr val="F2C2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27" name="Freeform 21"/>
              <p:cNvSpPr>
                <a:spLocks/>
              </p:cNvSpPr>
              <p:nvPr/>
            </p:nvSpPr>
            <p:spPr bwMode="auto">
              <a:xfrm>
                <a:off x="3418" y="1242"/>
                <a:ext cx="465" cy="261"/>
              </a:xfrm>
              <a:custGeom>
                <a:avLst/>
                <a:gdLst>
                  <a:gd name="T0" fmla="*/ 0 w 932"/>
                  <a:gd name="T1" fmla="*/ 61 h 522"/>
                  <a:gd name="T2" fmla="*/ 20 w 932"/>
                  <a:gd name="T3" fmla="*/ 65 h 522"/>
                  <a:gd name="T4" fmla="*/ 34 w 932"/>
                  <a:gd name="T5" fmla="*/ 42 h 522"/>
                  <a:gd name="T6" fmla="*/ 47 w 932"/>
                  <a:gd name="T7" fmla="*/ 38 h 522"/>
                  <a:gd name="T8" fmla="*/ 68 w 932"/>
                  <a:gd name="T9" fmla="*/ 29 h 522"/>
                  <a:gd name="T10" fmla="*/ 116 w 932"/>
                  <a:gd name="T11" fmla="*/ 31 h 522"/>
                  <a:gd name="T12" fmla="*/ 98 w 932"/>
                  <a:gd name="T13" fmla="*/ 5 h 522"/>
                  <a:gd name="T14" fmla="*/ 64 w 932"/>
                  <a:gd name="T15" fmla="*/ 0 h 522"/>
                  <a:gd name="T16" fmla="*/ 50 w 932"/>
                  <a:gd name="T17" fmla="*/ 0 h 522"/>
                  <a:gd name="T18" fmla="*/ 32 w 932"/>
                  <a:gd name="T19" fmla="*/ 4 h 522"/>
                  <a:gd name="T20" fmla="*/ 17 w 932"/>
                  <a:gd name="T21" fmla="*/ 15 h 522"/>
                  <a:gd name="T22" fmla="*/ 5 w 932"/>
                  <a:gd name="T23" fmla="*/ 39 h 522"/>
                  <a:gd name="T24" fmla="*/ 2 w 932"/>
                  <a:gd name="T25" fmla="*/ 49 h 522"/>
                  <a:gd name="T26" fmla="*/ 0 w 932"/>
                  <a:gd name="T27" fmla="*/ 61 h 522"/>
                  <a:gd name="T28" fmla="*/ 0 w 932"/>
                  <a:gd name="T29" fmla="*/ 61 h 52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32"/>
                  <a:gd name="T46" fmla="*/ 0 h 522"/>
                  <a:gd name="T47" fmla="*/ 932 w 932"/>
                  <a:gd name="T48" fmla="*/ 522 h 52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32" h="522">
                    <a:moveTo>
                      <a:pt x="0" y="488"/>
                    </a:moveTo>
                    <a:lnTo>
                      <a:pt x="160" y="522"/>
                    </a:lnTo>
                    <a:lnTo>
                      <a:pt x="272" y="338"/>
                    </a:lnTo>
                    <a:lnTo>
                      <a:pt x="382" y="308"/>
                    </a:lnTo>
                    <a:lnTo>
                      <a:pt x="548" y="233"/>
                    </a:lnTo>
                    <a:lnTo>
                      <a:pt x="932" y="254"/>
                    </a:lnTo>
                    <a:lnTo>
                      <a:pt x="787" y="41"/>
                    </a:lnTo>
                    <a:lnTo>
                      <a:pt x="514" y="0"/>
                    </a:lnTo>
                    <a:lnTo>
                      <a:pt x="403" y="0"/>
                    </a:lnTo>
                    <a:lnTo>
                      <a:pt x="261" y="34"/>
                    </a:lnTo>
                    <a:lnTo>
                      <a:pt x="143" y="123"/>
                    </a:lnTo>
                    <a:lnTo>
                      <a:pt x="40" y="315"/>
                    </a:lnTo>
                    <a:lnTo>
                      <a:pt x="21" y="397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28" name="Freeform 22"/>
              <p:cNvSpPr>
                <a:spLocks/>
              </p:cNvSpPr>
              <p:nvPr/>
            </p:nvSpPr>
            <p:spPr bwMode="auto">
              <a:xfrm>
                <a:off x="3363" y="1248"/>
                <a:ext cx="404" cy="306"/>
              </a:xfrm>
              <a:custGeom>
                <a:avLst/>
                <a:gdLst>
                  <a:gd name="T0" fmla="*/ 0 w 808"/>
                  <a:gd name="T1" fmla="*/ 74 h 610"/>
                  <a:gd name="T2" fmla="*/ 9 w 808"/>
                  <a:gd name="T3" fmla="*/ 77 h 610"/>
                  <a:gd name="T4" fmla="*/ 11 w 808"/>
                  <a:gd name="T5" fmla="*/ 70 h 610"/>
                  <a:gd name="T6" fmla="*/ 24 w 808"/>
                  <a:gd name="T7" fmla="*/ 61 h 610"/>
                  <a:gd name="T8" fmla="*/ 23 w 808"/>
                  <a:gd name="T9" fmla="*/ 50 h 610"/>
                  <a:gd name="T10" fmla="*/ 30 w 808"/>
                  <a:gd name="T11" fmla="*/ 32 h 610"/>
                  <a:gd name="T12" fmla="*/ 34 w 808"/>
                  <a:gd name="T13" fmla="*/ 43 h 610"/>
                  <a:gd name="T14" fmla="*/ 44 w 808"/>
                  <a:gd name="T15" fmla="*/ 29 h 610"/>
                  <a:gd name="T16" fmla="*/ 52 w 808"/>
                  <a:gd name="T17" fmla="*/ 18 h 610"/>
                  <a:gd name="T18" fmla="*/ 58 w 808"/>
                  <a:gd name="T19" fmla="*/ 28 h 610"/>
                  <a:gd name="T20" fmla="*/ 62 w 808"/>
                  <a:gd name="T21" fmla="*/ 18 h 610"/>
                  <a:gd name="T22" fmla="*/ 77 w 808"/>
                  <a:gd name="T23" fmla="*/ 11 h 610"/>
                  <a:gd name="T24" fmla="*/ 85 w 808"/>
                  <a:gd name="T25" fmla="*/ 18 h 610"/>
                  <a:gd name="T26" fmla="*/ 88 w 808"/>
                  <a:gd name="T27" fmla="*/ 10 h 610"/>
                  <a:gd name="T28" fmla="*/ 99 w 808"/>
                  <a:gd name="T29" fmla="*/ 6 h 610"/>
                  <a:gd name="T30" fmla="*/ 101 w 808"/>
                  <a:gd name="T31" fmla="*/ 1 h 610"/>
                  <a:gd name="T32" fmla="*/ 73 w 808"/>
                  <a:gd name="T33" fmla="*/ 0 h 610"/>
                  <a:gd name="T34" fmla="*/ 55 w 808"/>
                  <a:gd name="T35" fmla="*/ 0 h 610"/>
                  <a:gd name="T36" fmla="*/ 39 w 808"/>
                  <a:gd name="T37" fmla="*/ 7 h 610"/>
                  <a:gd name="T38" fmla="*/ 25 w 808"/>
                  <a:gd name="T39" fmla="*/ 19 h 610"/>
                  <a:gd name="T40" fmla="*/ 13 w 808"/>
                  <a:gd name="T41" fmla="*/ 51 h 610"/>
                  <a:gd name="T42" fmla="*/ 13 w 808"/>
                  <a:gd name="T43" fmla="*/ 60 h 610"/>
                  <a:gd name="T44" fmla="*/ 6 w 808"/>
                  <a:gd name="T45" fmla="*/ 63 h 610"/>
                  <a:gd name="T46" fmla="*/ 0 w 808"/>
                  <a:gd name="T47" fmla="*/ 74 h 610"/>
                  <a:gd name="T48" fmla="*/ 0 w 808"/>
                  <a:gd name="T49" fmla="*/ 74 h 6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08"/>
                  <a:gd name="T76" fmla="*/ 0 h 610"/>
                  <a:gd name="T77" fmla="*/ 808 w 808"/>
                  <a:gd name="T78" fmla="*/ 610 h 61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08" h="610">
                    <a:moveTo>
                      <a:pt x="0" y="591"/>
                    </a:moveTo>
                    <a:lnTo>
                      <a:pt x="68" y="610"/>
                    </a:lnTo>
                    <a:lnTo>
                      <a:pt x="82" y="555"/>
                    </a:lnTo>
                    <a:lnTo>
                      <a:pt x="192" y="487"/>
                    </a:lnTo>
                    <a:lnTo>
                      <a:pt x="179" y="397"/>
                    </a:lnTo>
                    <a:lnTo>
                      <a:pt x="240" y="255"/>
                    </a:lnTo>
                    <a:lnTo>
                      <a:pt x="268" y="336"/>
                    </a:lnTo>
                    <a:lnTo>
                      <a:pt x="350" y="226"/>
                    </a:lnTo>
                    <a:lnTo>
                      <a:pt x="418" y="144"/>
                    </a:lnTo>
                    <a:lnTo>
                      <a:pt x="466" y="220"/>
                    </a:lnTo>
                    <a:lnTo>
                      <a:pt x="500" y="144"/>
                    </a:lnTo>
                    <a:lnTo>
                      <a:pt x="610" y="84"/>
                    </a:lnTo>
                    <a:lnTo>
                      <a:pt x="679" y="144"/>
                    </a:lnTo>
                    <a:lnTo>
                      <a:pt x="698" y="76"/>
                    </a:lnTo>
                    <a:lnTo>
                      <a:pt x="787" y="42"/>
                    </a:lnTo>
                    <a:lnTo>
                      <a:pt x="808" y="8"/>
                    </a:lnTo>
                    <a:lnTo>
                      <a:pt x="582" y="0"/>
                    </a:lnTo>
                    <a:lnTo>
                      <a:pt x="445" y="0"/>
                    </a:lnTo>
                    <a:lnTo>
                      <a:pt x="308" y="55"/>
                    </a:lnTo>
                    <a:lnTo>
                      <a:pt x="205" y="152"/>
                    </a:lnTo>
                    <a:lnTo>
                      <a:pt x="110" y="405"/>
                    </a:lnTo>
                    <a:lnTo>
                      <a:pt x="110" y="473"/>
                    </a:lnTo>
                    <a:lnTo>
                      <a:pt x="48" y="498"/>
                    </a:lnTo>
                    <a:lnTo>
                      <a:pt x="0" y="591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29" name="Freeform 23"/>
              <p:cNvSpPr>
                <a:spLocks/>
              </p:cNvSpPr>
              <p:nvPr/>
            </p:nvSpPr>
            <p:spPr bwMode="auto">
              <a:xfrm>
                <a:off x="3014" y="2558"/>
                <a:ext cx="276" cy="103"/>
              </a:xfrm>
              <a:custGeom>
                <a:avLst/>
                <a:gdLst>
                  <a:gd name="T0" fmla="*/ 0 w 554"/>
                  <a:gd name="T1" fmla="*/ 15 h 206"/>
                  <a:gd name="T2" fmla="*/ 31 w 554"/>
                  <a:gd name="T3" fmla="*/ 0 h 206"/>
                  <a:gd name="T4" fmla="*/ 69 w 554"/>
                  <a:gd name="T5" fmla="*/ 21 h 206"/>
                  <a:gd name="T6" fmla="*/ 56 w 554"/>
                  <a:gd name="T7" fmla="*/ 24 h 206"/>
                  <a:gd name="T8" fmla="*/ 15 w 554"/>
                  <a:gd name="T9" fmla="*/ 26 h 206"/>
                  <a:gd name="T10" fmla="*/ 0 w 554"/>
                  <a:gd name="T11" fmla="*/ 15 h 206"/>
                  <a:gd name="T12" fmla="*/ 0 w 554"/>
                  <a:gd name="T13" fmla="*/ 15 h 20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4"/>
                  <a:gd name="T22" fmla="*/ 0 h 206"/>
                  <a:gd name="T23" fmla="*/ 554 w 554"/>
                  <a:gd name="T24" fmla="*/ 206 h 20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4" h="206">
                    <a:moveTo>
                      <a:pt x="0" y="124"/>
                    </a:moveTo>
                    <a:lnTo>
                      <a:pt x="253" y="0"/>
                    </a:lnTo>
                    <a:lnTo>
                      <a:pt x="554" y="164"/>
                    </a:lnTo>
                    <a:lnTo>
                      <a:pt x="451" y="192"/>
                    </a:lnTo>
                    <a:lnTo>
                      <a:pt x="122" y="206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F2C2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30" name="Freeform 24"/>
              <p:cNvSpPr>
                <a:spLocks/>
              </p:cNvSpPr>
              <p:nvPr/>
            </p:nvSpPr>
            <p:spPr bwMode="auto">
              <a:xfrm>
                <a:off x="3499" y="1564"/>
                <a:ext cx="404" cy="281"/>
              </a:xfrm>
              <a:custGeom>
                <a:avLst/>
                <a:gdLst>
                  <a:gd name="T0" fmla="*/ 0 w 808"/>
                  <a:gd name="T1" fmla="*/ 0 h 563"/>
                  <a:gd name="T2" fmla="*/ 19 w 808"/>
                  <a:gd name="T3" fmla="*/ 10 h 563"/>
                  <a:gd name="T4" fmla="*/ 39 w 808"/>
                  <a:gd name="T5" fmla="*/ 25 h 563"/>
                  <a:gd name="T6" fmla="*/ 62 w 808"/>
                  <a:gd name="T7" fmla="*/ 20 h 563"/>
                  <a:gd name="T8" fmla="*/ 83 w 808"/>
                  <a:gd name="T9" fmla="*/ 27 h 563"/>
                  <a:gd name="T10" fmla="*/ 87 w 808"/>
                  <a:gd name="T11" fmla="*/ 33 h 563"/>
                  <a:gd name="T12" fmla="*/ 101 w 808"/>
                  <a:gd name="T13" fmla="*/ 19 h 563"/>
                  <a:gd name="T14" fmla="*/ 90 w 808"/>
                  <a:gd name="T15" fmla="*/ 46 h 563"/>
                  <a:gd name="T16" fmla="*/ 86 w 808"/>
                  <a:gd name="T17" fmla="*/ 59 h 563"/>
                  <a:gd name="T18" fmla="*/ 75 w 808"/>
                  <a:gd name="T19" fmla="*/ 70 h 563"/>
                  <a:gd name="T20" fmla="*/ 51 w 808"/>
                  <a:gd name="T21" fmla="*/ 70 h 563"/>
                  <a:gd name="T22" fmla="*/ 13 w 808"/>
                  <a:gd name="T23" fmla="*/ 51 h 563"/>
                  <a:gd name="T24" fmla="*/ 3 w 808"/>
                  <a:gd name="T25" fmla="*/ 18 h 563"/>
                  <a:gd name="T26" fmla="*/ 0 w 808"/>
                  <a:gd name="T27" fmla="*/ 0 h 563"/>
                  <a:gd name="T28" fmla="*/ 0 w 808"/>
                  <a:gd name="T29" fmla="*/ 0 h 56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08"/>
                  <a:gd name="T46" fmla="*/ 0 h 563"/>
                  <a:gd name="T47" fmla="*/ 808 w 808"/>
                  <a:gd name="T48" fmla="*/ 563 h 56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08" h="563">
                    <a:moveTo>
                      <a:pt x="0" y="0"/>
                    </a:moveTo>
                    <a:lnTo>
                      <a:pt x="150" y="82"/>
                    </a:lnTo>
                    <a:lnTo>
                      <a:pt x="308" y="205"/>
                    </a:lnTo>
                    <a:lnTo>
                      <a:pt x="500" y="165"/>
                    </a:lnTo>
                    <a:lnTo>
                      <a:pt x="663" y="219"/>
                    </a:lnTo>
                    <a:lnTo>
                      <a:pt x="692" y="268"/>
                    </a:lnTo>
                    <a:lnTo>
                      <a:pt x="808" y="158"/>
                    </a:lnTo>
                    <a:lnTo>
                      <a:pt x="719" y="371"/>
                    </a:lnTo>
                    <a:lnTo>
                      <a:pt x="684" y="479"/>
                    </a:lnTo>
                    <a:lnTo>
                      <a:pt x="597" y="563"/>
                    </a:lnTo>
                    <a:lnTo>
                      <a:pt x="411" y="563"/>
                    </a:lnTo>
                    <a:lnTo>
                      <a:pt x="110" y="411"/>
                    </a:lnTo>
                    <a:lnTo>
                      <a:pt x="26" y="1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C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31" name="Freeform 25"/>
              <p:cNvSpPr>
                <a:spLocks/>
              </p:cNvSpPr>
              <p:nvPr/>
            </p:nvSpPr>
            <p:spPr bwMode="auto">
              <a:xfrm>
                <a:off x="3177" y="2051"/>
                <a:ext cx="371" cy="558"/>
              </a:xfrm>
              <a:custGeom>
                <a:avLst/>
                <a:gdLst>
                  <a:gd name="T0" fmla="*/ 42 w 742"/>
                  <a:gd name="T1" fmla="*/ 139 h 1118"/>
                  <a:gd name="T2" fmla="*/ 0 w 742"/>
                  <a:gd name="T3" fmla="*/ 116 h 1118"/>
                  <a:gd name="T4" fmla="*/ 56 w 742"/>
                  <a:gd name="T5" fmla="*/ 0 h 1118"/>
                  <a:gd name="T6" fmla="*/ 93 w 742"/>
                  <a:gd name="T7" fmla="*/ 13 h 1118"/>
                  <a:gd name="T8" fmla="*/ 42 w 742"/>
                  <a:gd name="T9" fmla="*/ 139 h 1118"/>
                  <a:gd name="T10" fmla="*/ 42 w 742"/>
                  <a:gd name="T11" fmla="*/ 139 h 11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42"/>
                  <a:gd name="T19" fmla="*/ 0 h 1118"/>
                  <a:gd name="T20" fmla="*/ 742 w 742"/>
                  <a:gd name="T21" fmla="*/ 1118 h 11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42" h="1118">
                    <a:moveTo>
                      <a:pt x="329" y="1118"/>
                    </a:moveTo>
                    <a:lnTo>
                      <a:pt x="0" y="934"/>
                    </a:lnTo>
                    <a:lnTo>
                      <a:pt x="453" y="0"/>
                    </a:lnTo>
                    <a:lnTo>
                      <a:pt x="742" y="110"/>
                    </a:lnTo>
                    <a:lnTo>
                      <a:pt x="329" y="1118"/>
                    </a:lnTo>
                    <a:close/>
                  </a:path>
                </a:pathLst>
              </a:custGeom>
              <a:solidFill>
                <a:srgbClr val="D7D7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32" name="Freeform 26"/>
              <p:cNvSpPr>
                <a:spLocks/>
              </p:cNvSpPr>
              <p:nvPr/>
            </p:nvSpPr>
            <p:spPr bwMode="auto">
              <a:xfrm>
                <a:off x="2979" y="2504"/>
                <a:ext cx="1270" cy="657"/>
              </a:xfrm>
              <a:custGeom>
                <a:avLst/>
                <a:gdLst>
                  <a:gd name="T0" fmla="*/ 108 w 2538"/>
                  <a:gd name="T1" fmla="*/ 12 h 1313"/>
                  <a:gd name="T2" fmla="*/ 160 w 2538"/>
                  <a:gd name="T3" fmla="*/ 22 h 1313"/>
                  <a:gd name="T4" fmla="*/ 181 w 2538"/>
                  <a:gd name="T5" fmla="*/ 20 h 1313"/>
                  <a:gd name="T6" fmla="*/ 220 w 2538"/>
                  <a:gd name="T7" fmla="*/ 0 h 1313"/>
                  <a:gd name="T8" fmla="*/ 311 w 2538"/>
                  <a:gd name="T9" fmla="*/ 76 h 1313"/>
                  <a:gd name="T10" fmla="*/ 308 w 2538"/>
                  <a:gd name="T11" fmla="*/ 120 h 1313"/>
                  <a:gd name="T12" fmla="*/ 318 w 2538"/>
                  <a:gd name="T13" fmla="*/ 153 h 1313"/>
                  <a:gd name="T14" fmla="*/ 302 w 2538"/>
                  <a:gd name="T15" fmla="*/ 154 h 1313"/>
                  <a:gd name="T16" fmla="*/ 282 w 2538"/>
                  <a:gd name="T17" fmla="*/ 157 h 1313"/>
                  <a:gd name="T18" fmla="*/ 271 w 2538"/>
                  <a:gd name="T19" fmla="*/ 115 h 1313"/>
                  <a:gd name="T20" fmla="*/ 240 w 2538"/>
                  <a:gd name="T21" fmla="*/ 82 h 1313"/>
                  <a:gd name="T22" fmla="*/ 171 w 2538"/>
                  <a:gd name="T23" fmla="*/ 61 h 1313"/>
                  <a:gd name="T24" fmla="*/ 148 w 2538"/>
                  <a:gd name="T25" fmla="*/ 118 h 1313"/>
                  <a:gd name="T26" fmla="*/ 123 w 2538"/>
                  <a:gd name="T27" fmla="*/ 138 h 1313"/>
                  <a:gd name="T28" fmla="*/ 75 w 2538"/>
                  <a:gd name="T29" fmla="*/ 146 h 1313"/>
                  <a:gd name="T30" fmla="*/ 19 w 2538"/>
                  <a:gd name="T31" fmla="*/ 165 h 1313"/>
                  <a:gd name="T32" fmla="*/ 3 w 2538"/>
                  <a:gd name="T33" fmla="*/ 163 h 1313"/>
                  <a:gd name="T34" fmla="*/ 0 w 2538"/>
                  <a:gd name="T35" fmla="*/ 149 h 1313"/>
                  <a:gd name="T36" fmla="*/ 80 w 2538"/>
                  <a:gd name="T37" fmla="*/ 109 h 1313"/>
                  <a:gd name="T38" fmla="*/ 90 w 2538"/>
                  <a:gd name="T39" fmla="*/ 59 h 1313"/>
                  <a:gd name="T40" fmla="*/ 85 w 2538"/>
                  <a:gd name="T41" fmla="*/ 41 h 1313"/>
                  <a:gd name="T42" fmla="*/ 98 w 2538"/>
                  <a:gd name="T43" fmla="*/ 41 h 1313"/>
                  <a:gd name="T44" fmla="*/ 108 w 2538"/>
                  <a:gd name="T45" fmla="*/ 12 h 1313"/>
                  <a:gd name="T46" fmla="*/ 108 w 2538"/>
                  <a:gd name="T47" fmla="*/ 12 h 131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38"/>
                  <a:gd name="T73" fmla="*/ 0 h 1313"/>
                  <a:gd name="T74" fmla="*/ 2538 w 2538"/>
                  <a:gd name="T75" fmla="*/ 1313 h 131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38" h="1313">
                    <a:moveTo>
                      <a:pt x="863" y="95"/>
                    </a:moveTo>
                    <a:lnTo>
                      <a:pt x="1274" y="173"/>
                    </a:lnTo>
                    <a:lnTo>
                      <a:pt x="1445" y="158"/>
                    </a:lnTo>
                    <a:lnTo>
                      <a:pt x="1757" y="0"/>
                    </a:lnTo>
                    <a:lnTo>
                      <a:pt x="2485" y="604"/>
                    </a:lnTo>
                    <a:lnTo>
                      <a:pt x="2460" y="958"/>
                    </a:lnTo>
                    <a:lnTo>
                      <a:pt x="2538" y="1218"/>
                    </a:lnTo>
                    <a:lnTo>
                      <a:pt x="2413" y="1232"/>
                    </a:lnTo>
                    <a:lnTo>
                      <a:pt x="2251" y="1251"/>
                    </a:lnTo>
                    <a:lnTo>
                      <a:pt x="2167" y="916"/>
                    </a:lnTo>
                    <a:lnTo>
                      <a:pt x="1918" y="656"/>
                    </a:lnTo>
                    <a:lnTo>
                      <a:pt x="1361" y="485"/>
                    </a:lnTo>
                    <a:lnTo>
                      <a:pt x="1181" y="943"/>
                    </a:lnTo>
                    <a:lnTo>
                      <a:pt x="983" y="1099"/>
                    </a:lnTo>
                    <a:lnTo>
                      <a:pt x="597" y="1161"/>
                    </a:lnTo>
                    <a:lnTo>
                      <a:pt x="150" y="1313"/>
                    </a:lnTo>
                    <a:lnTo>
                      <a:pt x="17" y="1298"/>
                    </a:lnTo>
                    <a:lnTo>
                      <a:pt x="0" y="1188"/>
                    </a:lnTo>
                    <a:lnTo>
                      <a:pt x="633" y="870"/>
                    </a:lnTo>
                    <a:lnTo>
                      <a:pt x="713" y="469"/>
                    </a:lnTo>
                    <a:lnTo>
                      <a:pt x="680" y="323"/>
                    </a:lnTo>
                    <a:lnTo>
                      <a:pt x="779" y="323"/>
                    </a:lnTo>
                    <a:lnTo>
                      <a:pt x="863" y="95"/>
                    </a:lnTo>
                    <a:close/>
                  </a:path>
                </a:pathLst>
              </a:custGeom>
              <a:solidFill>
                <a:srgbClr val="BCBC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33" name="Freeform 27"/>
              <p:cNvSpPr>
                <a:spLocks/>
              </p:cNvSpPr>
              <p:nvPr/>
            </p:nvSpPr>
            <p:spPr bwMode="auto">
              <a:xfrm>
                <a:off x="3323" y="2553"/>
                <a:ext cx="327" cy="230"/>
              </a:xfrm>
              <a:custGeom>
                <a:avLst/>
                <a:gdLst>
                  <a:gd name="T0" fmla="*/ 3 w 654"/>
                  <a:gd name="T1" fmla="*/ 46 h 460"/>
                  <a:gd name="T2" fmla="*/ 20 w 654"/>
                  <a:gd name="T3" fmla="*/ 47 h 460"/>
                  <a:gd name="T4" fmla="*/ 38 w 654"/>
                  <a:gd name="T5" fmla="*/ 58 h 460"/>
                  <a:gd name="T6" fmla="*/ 43 w 654"/>
                  <a:gd name="T7" fmla="*/ 30 h 460"/>
                  <a:gd name="T8" fmla="*/ 82 w 654"/>
                  <a:gd name="T9" fmla="*/ 6 h 460"/>
                  <a:gd name="T10" fmla="*/ 25 w 654"/>
                  <a:gd name="T11" fmla="*/ 0 h 460"/>
                  <a:gd name="T12" fmla="*/ 11 w 654"/>
                  <a:gd name="T13" fmla="*/ 29 h 460"/>
                  <a:gd name="T14" fmla="*/ 0 w 654"/>
                  <a:gd name="T15" fmla="*/ 29 h 460"/>
                  <a:gd name="T16" fmla="*/ 3 w 654"/>
                  <a:gd name="T17" fmla="*/ 46 h 460"/>
                  <a:gd name="T18" fmla="*/ 3 w 654"/>
                  <a:gd name="T19" fmla="*/ 46 h 4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4"/>
                  <a:gd name="T31" fmla="*/ 0 h 460"/>
                  <a:gd name="T32" fmla="*/ 654 w 654"/>
                  <a:gd name="T33" fmla="*/ 460 h 4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4" h="460">
                    <a:moveTo>
                      <a:pt x="21" y="365"/>
                    </a:moveTo>
                    <a:lnTo>
                      <a:pt x="156" y="370"/>
                    </a:lnTo>
                    <a:lnTo>
                      <a:pt x="297" y="460"/>
                    </a:lnTo>
                    <a:lnTo>
                      <a:pt x="348" y="245"/>
                    </a:lnTo>
                    <a:lnTo>
                      <a:pt x="654" y="47"/>
                    </a:lnTo>
                    <a:lnTo>
                      <a:pt x="207" y="0"/>
                    </a:lnTo>
                    <a:lnTo>
                      <a:pt x="88" y="230"/>
                    </a:lnTo>
                    <a:lnTo>
                      <a:pt x="0" y="230"/>
                    </a:lnTo>
                    <a:lnTo>
                      <a:pt x="21" y="365"/>
                    </a:lnTo>
                    <a:close/>
                  </a:path>
                </a:pathLst>
              </a:custGeom>
              <a:solidFill>
                <a:srgbClr val="7373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34" name="Freeform 28"/>
              <p:cNvSpPr>
                <a:spLocks/>
              </p:cNvSpPr>
              <p:nvPr/>
            </p:nvSpPr>
            <p:spPr bwMode="auto">
              <a:xfrm>
                <a:off x="3660" y="2637"/>
                <a:ext cx="297" cy="205"/>
              </a:xfrm>
              <a:custGeom>
                <a:avLst/>
                <a:gdLst>
                  <a:gd name="T0" fmla="*/ 0 w 593"/>
                  <a:gd name="T1" fmla="*/ 0 h 411"/>
                  <a:gd name="T2" fmla="*/ 47 w 593"/>
                  <a:gd name="T3" fmla="*/ 28 h 411"/>
                  <a:gd name="T4" fmla="*/ 75 w 593"/>
                  <a:gd name="T5" fmla="*/ 51 h 411"/>
                  <a:gd name="T6" fmla="*/ 0 w 593"/>
                  <a:gd name="T7" fmla="*/ 18 h 411"/>
                  <a:gd name="T8" fmla="*/ 0 w 593"/>
                  <a:gd name="T9" fmla="*/ 0 h 411"/>
                  <a:gd name="T10" fmla="*/ 0 w 593"/>
                  <a:gd name="T11" fmla="*/ 0 h 4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3"/>
                  <a:gd name="T19" fmla="*/ 0 h 411"/>
                  <a:gd name="T20" fmla="*/ 593 w 593"/>
                  <a:gd name="T21" fmla="*/ 411 h 4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3" h="411">
                    <a:moveTo>
                      <a:pt x="0" y="0"/>
                    </a:moveTo>
                    <a:lnTo>
                      <a:pt x="371" y="224"/>
                    </a:lnTo>
                    <a:lnTo>
                      <a:pt x="593" y="411"/>
                    </a:lnTo>
                    <a:lnTo>
                      <a:pt x="0" y="1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73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35" name="Freeform 29"/>
              <p:cNvSpPr>
                <a:spLocks/>
              </p:cNvSpPr>
              <p:nvPr/>
            </p:nvSpPr>
            <p:spPr bwMode="auto">
              <a:xfrm>
                <a:off x="3733" y="2517"/>
                <a:ext cx="336" cy="193"/>
              </a:xfrm>
              <a:custGeom>
                <a:avLst/>
                <a:gdLst>
                  <a:gd name="T0" fmla="*/ 0 w 671"/>
                  <a:gd name="T1" fmla="*/ 15 h 385"/>
                  <a:gd name="T2" fmla="*/ 27 w 671"/>
                  <a:gd name="T3" fmla="*/ 17 h 385"/>
                  <a:gd name="T4" fmla="*/ 48 w 671"/>
                  <a:gd name="T5" fmla="*/ 25 h 385"/>
                  <a:gd name="T6" fmla="*/ 84 w 671"/>
                  <a:gd name="T7" fmla="*/ 49 h 385"/>
                  <a:gd name="T8" fmla="*/ 40 w 671"/>
                  <a:gd name="T9" fmla="*/ 1 h 385"/>
                  <a:gd name="T10" fmla="*/ 19 w 671"/>
                  <a:gd name="T11" fmla="*/ 0 h 385"/>
                  <a:gd name="T12" fmla="*/ 0 w 671"/>
                  <a:gd name="T13" fmla="*/ 15 h 385"/>
                  <a:gd name="T14" fmla="*/ 0 w 671"/>
                  <a:gd name="T15" fmla="*/ 15 h 38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1"/>
                  <a:gd name="T25" fmla="*/ 0 h 385"/>
                  <a:gd name="T26" fmla="*/ 671 w 671"/>
                  <a:gd name="T27" fmla="*/ 385 h 38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1" h="385">
                    <a:moveTo>
                      <a:pt x="0" y="114"/>
                    </a:moveTo>
                    <a:lnTo>
                      <a:pt x="212" y="131"/>
                    </a:lnTo>
                    <a:lnTo>
                      <a:pt x="380" y="197"/>
                    </a:lnTo>
                    <a:lnTo>
                      <a:pt x="671" y="385"/>
                    </a:lnTo>
                    <a:lnTo>
                      <a:pt x="317" y="5"/>
                    </a:lnTo>
                    <a:lnTo>
                      <a:pt x="146" y="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7373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36" name="Freeform 30"/>
              <p:cNvSpPr>
                <a:spLocks/>
              </p:cNvSpPr>
              <p:nvPr/>
            </p:nvSpPr>
            <p:spPr bwMode="auto">
              <a:xfrm>
                <a:off x="3070" y="3011"/>
                <a:ext cx="437" cy="144"/>
              </a:xfrm>
              <a:custGeom>
                <a:avLst/>
                <a:gdLst>
                  <a:gd name="T0" fmla="*/ 0 w 875"/>
                  <a:gd name="T1" fmla="*/ 36 h 287"/>
                  <a:gd name="T2" fmla="*/ 66 w 875"/>
                  <a:gd name="T3" fmla="*/ 0 h 287"/>
                  <a:gd name="T4" fmla="*/ 85 w 875"/>
                  <a:gd name="T5" fmla="*/ 4 h 287"/>
                  <a:gd name="T6" fmla="*/ 109 w 875"/>
                  <a:gd name="T7" fmla="*/ 3 h 287"/>
                  <a:gd name="T8" fmla="*/ 93 w 875"/>
                  <a:gd name="T9" fmla="*/ 14 h 287"/>
                  <a:gd name="T10" fmla="*/ 53 w 875"/>
                  <a:gd name="T11" fmla="*/ 19 h 287"/>
                  <a:gd name="T12" fmla="*/ 16 w 875"/>
                  <a:gd name="T13" fmla="*/ 36 h 287"/>
                  <a:gd name="T14" fmla="*/ 0 w 875"/>
                  <a:gd name="T15" fmla="*/ 36 h 287"/>
                  <a:gd name="T16" fmla="*/ 0 w 875"/>
                  <a:gd name="T17" fmla="*/ 36 h 2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5"/>
                  <a:gd name="T28" fmla="*/ 0 h 287"/>
                  <a:gd name="T29" fmla="*/ 875 w 875"/>
                  <a:gd name="T30" fmla="*/ 287 h 28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5" h="287">
                    <a:moveTo>
                      <a:pt x="0" y="283"/>
                    </a:moveTo>
                    <a:lnTo>
                      <a:pt x="533" y="0"/>
                    </a:lnTo>
                    <a:lnTo>
                      <a:pt x="683" y="32"/>
                    </a:lnTo>
                    <a:lnTo>
                      <a:pt x="875" y="17"/>
                    </a:lnTo>
                    <a:lnTo>
                      <a:pt x="751" y="105"/>
                    </a:lnTo>
                    <a:lnTo>
                      <a:pt x="428" y="152"/>
                    </a:lnTo>
                    <a:lnTo>
                      <a:pt x="135" y="287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7373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37" name="Freeform 31"/>
              <p:cNvSpPr>
                <a:spLocks/>
              </p:cNvSpPr>
              <p:nvPr/>
            </p:nvSpPr>
            <p:spPr bwMode="auto">
              <a:xfrm>
                <a:off x="4142" y="2858"/>
                <a:ext cx="109" cy="267"/>
              </a:xfrm>
              <a:custGeom>
                <a:avLst/>
                <a:gdLst>
                  <a:gd name="T0" fmla="*/ 17 w 219"/>
                  <a:gd name="T1" fmla="*/ 0 h 532"/>
                  <a:gd name="T2" fmla="*/ 12 w 219"/>
                  <a:gd name="T3" fmla="*/ 7 h 532"/>
                  <a:gd name="T4" fmla="*/ 0 w 219"/>
                  <a:gd name="T5" fmla="*/ 10 h 532"/>
                  <a:gd name="T6" fmla="*/ 6 w 219"/>
                  <a:gd name="T7" fmla="*/ 35 h 532"/>
                  <a:gd name="T8" fmla="*/ 19 w 219"/>
                  <a:gd name="T9" fmla="*/ 56 h 532"/>
                  <a:gd name="T10" fmla="*/ 6 w 219"/>
                  <a:gd name="T11" fmla="*/ 66 h 532"/>
                  <a:gd name="T12" fmla="*/ 18 w 219"/>
                  <a:gd name="T13" fmla="*/ 67 h 532"/>
                  <a:gd name="T14" fmla="*/ 27 w 219"/>
                  <a:gd name="T15" fmla="*/ 64 h 532"/>
                  <a:gd name="T16" fmla="*/ 16 w 219"/>
                  <a:gd name="T17" fmla="*/ 34 h 532"/>
                  <a:gd name="T18" fmla="*/ 17 w 219"/>
                  <a:gd name="T19" fmla="*/ 0 h 532"/>
                  <a:gd name="T20" fmla="*/ 17 w 219"/>
                  <a:gd name="T21" fmla="*/ 0 h 5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9"/>
                  <a:gd name="T34" fmla="*/ 0 h 532"/>
                  <a:gd name="T35" fmla="*/ 219 w 219"/>
                  <a:gd name="T36" fmla="*/ 532 h 5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9" h="532">
                    <a:moveTo>
                      <a:pt x="139" y="0"/>
                    </a:moveTo>
                    <a:lnTo>
                      <a:pt x="103" y="51"/>
                    </a:lnTo>
                    <a:lnTo>
                      <a:pt x="0" y="78"/>
                    </a:lnTo>
                    <a:lnTo>
                      <a:pt x="51" y="276"/>
                    </a:lnTo>
                    <a:lnTo>
                      <a:pt x="156" y="447"/>
                    </a:lnTo>
                    <a:lnTo>
                      <a:pt x="55" y="525"/>
                    </a:lnTo>
                    <a:lnTo>
                      <a:pt x="148" y="532"/>
                    </a:lnTo>
                    <a:lnTo>
                      <a:pt x="219" y="506"/>
                    </a:lnTo>
                    <a:lnTo>
                      <a:pt x="135" y="266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7373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38" name="Freeform 32"/>
              <p:cNvSpPr>
                <a:spLocks/>
              </p:cNvSpPr>
              <p:nvPr/>
            </p:nvSpPr>
            <p:spPr bwMode="auto">
              <a:xfrm>
                <a:off x="3161" y="2044"/>
                <a:ext cx="383" cy="483"/>
              </a:xfrm>
              <a:custGeom>
                <a:avLst/>
                <a:gdLst>
                  <a:gd name="T0" fmla="*/ 0 w 766"/>
                  <a:gd name="T1" fmla="*/ 116 h 966"/>
                  <a:gd name="T2" fmla="*/ 58 w 766"/>
                  <a:gd name="T3" fmla="*/ 0 h 966"/>
                  <a:gd name="T4" fmla="*/ 96 w 766"/>
                  <a:gd name="T5" fmla="*/ 17 h 966"/>
                  <a:gd name="T6" fmla="*/ 61 w 766"/>
                  <a:gd name="T7" fmla="*/ 13 h 966"/>
                  <a:gd name="T8" fmla="*/ 9 w 766"/>
                  <a:gd name="T9" fmla="*/ 121 h 966"/>
                  <a:gd name="T10" fmla="*/ 0 w 766"/>
                  <a:gd name="T11" fmla="*/ 116 h 966"/>
                  <a:gd name="T12" fmla="*/ 0 w 766"/>
                  <a:gd name="T13" fmla="*/ 116 h 9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6"/>
                  <a:gd name="T22" fmla="*/ 0 h 966"/>
                  <a:gd name="T23" fmla="*/ 766 w 766"/>
                  <a:gd name="T24" fmla="*/ 966 h 96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6" h="966">
                    <a:moveTo>
                      <a:pt x="0" y="926"/>
                    </a:moveTo>
                    <a:lnTo>
                      <a:pt x="471" y="0"/>
                    </a:lnTo>
                    <a:lnTo>
                      <a:pt x="766" y="129"/>
                    </a:lnTo>
                    <a:lnTo>
                      <a:pt x="492" y="103"/>
                    </a:lnTo>
                    <a:lnTo>
                      <a:pt x="68" y="966"/>
                    </a:lnTo>
                    <a:lnTo>
                      <a:pt x="0" y="926"/>
                    </a:lnTo>
                    <a:close/>
                  </a:path>
                </a:pathLst>
              </a:custGeom>
              <a:solidFill>
                <a:srgbClr val="9292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39" name="Freeform 33"/>
              <p:cNvSpPr>
                <a:spLocks/>
              </p:cNvSpPr>
              <p:nvPr/>
            </p:nvSpPr>
            <p:spPr bwMode="auto">
              <a:xfrm>
                <a:off x="3428" y="2106"/>
                <a:ext cx="65" cy="102"/>
              </a:xfrm>
              <a:custGeom>
                <a:avLst/>
                <a:gdLst>
                  <a:gd name="T0" fmla="*/ 7 w 130"/>
                  <a:gd name="T1" fmla="*/ 0 h 206"/>
                  <a:gd name="T2" fmla="*/ 16 w 130"/>
                  <a:gd name="T3" fmla="*/ 10 h 206"/>
                  <a:gd name="T4" fmla="*/ 11 w 130"/>
                  <a:gd name="T5" fmla="*/ 25 h 206"/>
                  <a:gd name="T6" fmla="*/ 0 w 130"/>
                  <a:gd name="T7" fmla="*/ 9 h 206"/>
                  <a:gd name="T8" fmla="*/ 4 w 130"/>
                  <a:gd name="T9" fmla="*/ 9 h 206"/>
                  <a:gd name="T10" fmla="*/ 7 w 130"/>
                  <a:gd name="T11" fmla="*/ 0 h 206"/>
                  <a:gd name="T12" fmla="*/ 7 w 130"/>
                  <a:gd name="T13" fmla="*/ 0 h 20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0"/>
                  <a:gd name="T22" fmla="*/ 0 h 206"/>
                  <a:gd name="T23" fmla="*/ 130 w 130"/>
                  <a:gd name="T24" fmla="*/ 206 h 20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0" h="206">
                    <a:moveTo>
                      <a:pt x="61" y="0"/>
                    </a:moveTo>
                    <a:lnTo>
                      <a:pt x="130" y="82"/>
                    </a:lnTo>
                    <a:lnTo>
                      <a:pt x="88" y="206"/>
                    </a:lnTo>
                    <a:lnTo>
                      <a:pt x="0" y="75"/>
                    </a:lnTo>
                    <a:lnTo>
                      <a:pt x="34" y="75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9292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40" name="Freeform 34"/>
              <p:cNvSpPr>
                <a:spLocks/>
              </p:cNvSpPr>
              <p:nvPr/>
            </p:nvSpPr>
            <p:spPr bwMode="auto">
              <a:xfrm>
                <a:off x="3373" y="2185"/>
                <a:ext cx="79" cy="81"/>
              </a:xfrm>
              <a:custGeom>
                <a:avLst/>
                <a:gdLst>
                  <a:gd name="T0" fmla="*/ 12 w 158"/>
                  <a:gd name="T1" fmla="*/ 0 h 164"/>
                  <a:gd name="T2" fmla="*/ 20 w 158"/>
                  <a:gd name="T3" fmla="*/ 11 h 164"/>
                  <a:gd name="T4" fmla="*/ 15 w 158"/>
                  <a:gd name="T5" fmla="*/ 20 h 164"/>
                  <a:gd name="T6" fmla="*/ 0 w 158"/>
                  <a:gd name="T7" fmla="*/ 1 h 164"/>
                  <a:gd name="T8" fmla="*/ 10 w 158"/>
                  <a:gd name="T9" fmla="*/ 6 h 164"/>
                  <a:gd name="T10" fmla="*/ 12 w 158"/>
                  <a:gd name="T11" fmla="*/ 0 h 164"/>
                  <a:gd name="T12" fmla="*/ 12 w 158"/>
                  <a:gd name="T13" fmla="*/ 0 h 1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8"/>
                  <a:gd name="T22" fmla="*/ 0 h 164"/>
                  <a:gd name="T23" fmla="*/ 158 w 158"/>
                  <a:gd name="T24" fmla="*/ 164 h 1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8" h="164">
                    <a:moveTo>
                      <a:pt x="103" y="0"/>
                    </a:moveTo>
                    <a:lnTo>
                      <a:pt x="158" y="90"/>
                    </a:lnTo>
                    <a:lnTo>
                      <a:pt x="124" y="164"/>
                    </a:lnTo>
                    <a:lnTo>
                      <a:pt x="0" y="14"/>
                    </a:lnTo>
                    <a:lnTo>
                      <a:pt x="74" y="53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9292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41" name="Freeform 35"/>
              <p:cNvSpPr>
                <a:spLocks/>
              </p:cNvSpPr>
              <p:nvPr/>
            </p:nvSpPr>
            <p:spPr bwMode="auto">
              <a:xfrm>
                <a:off x="3349" y="2260"/>
                <a:ext cx="75" cy="79"/>
              </a:xfrm>
              <a:custGeom>
                <a:avLst/>
                <a:gdLst>
                  <a:gd name="T0" fmla="*/ 12 w 151"/>
                  <a:gd name="T1" fmla="*/ 0 h 158"/>
                  <a:gd name="T2" fmla="*/ 18 w 151"/>
                  <a:gd name="T3" fmla="*/ 12 h 158"/>
                  <a:gd name="T4" fmla="*/ 17 w 151"/>
                  <a:gd name="T5" fmla="*/ 20 h 158"/>
                  <a:gd name="T6" fmla="*/ 1 w 151"/>
                  <a:gd name="T7" fmla="*/ 20 h 158"/>
                  <a:gd name="T8" fmla="*/ 0 w 151"/>
                  <a:gd name="T9" fmla="*/ 9 h 158"/>
                  <a:gd name="T10" fmla="*/ 11 w 151"/>
                  <a:gd name="T11" fmla="*/ 7 h 158"/>
                  <a:gd name="T12" fmla="*/ 12 w 151"/>
                  <a:gd name="T13" fmla="*/ 0 h 158"/>
                  <a:gd name="T14" fmla="*/ 12 w 151"/>
                  <a:gd name="T15" fmla="*/ 0 h 1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1"/>
                  <a:gd name="T25" fmla="*/ 0 h 158"/>
                  <a:gd name="T26" fmla="*/ 151 w 151"/>
                  <a:gd name="T27" fmla="*/ 158 h 15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1" h="158">
                    <a:moveTo>
                      <a:pt x="103" y="0"/>
                    </a:moveTo>
                    <a:lnTo>
                      <a:pt x="151" y="97"/>
                    </a:lnTo>
                    <a:lnTo>
                      <a:pt x="137" y="158"/>
                    </a:lnTo>
                    <a:lnTo>
                      <a:pt x="14" y="158"/>
                    </a:lnTo>
                    <a:lnTo>
                      <a:pt x="0" y="69"/>
                    </a:lnTo>
                    <a:lnTo>
                      <a:pt x="88" y="63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9292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42" name="Freeform 36"/>
              <p:cNvSpPr>
                <a:spLocks/>
              </p:cNvSpPr>
              <p:nvPr/>
            </p:nvSpPr>
            <p:spPr bwMode="auto">
              <a:xfrm>
                <a:off x="2920" y="2836"/>
                <a:ext cx="124" cy="116"/>
              </a:xfrm>
              <a:custGeom>
                <a:avLst/>
                <a:gdLst>
                  <a:gd name="T0" fmla="*/ 0 w 247"/>
                  <a:gd name="T1" fmla="*/ 25 h 232"/>
                  <a:gd name="T2" fmla="*/ 0 w 247"/>
                  <a:gd name="T3" fmla="*/ 19 h 232"/>
                  <a:gd name="T4" fmla="*/ 18 w 247"/>
                  <a:gd name="T5" fmla="*/ 18 h 232"/>
                  <a:gd name="T6" fmla="*/ 17 w 247"/>
                  <a:gd name="T7" fmla="*/ 4 h 232"/>
                  <a:gd name="T8" fmla="*/ 27 w 247"/>
                  <a:gd name="T9" fmla="*/ 0 h 232"/>
                  <a:gd name="T10" fmla="*/ 24 w 247"/>
                  <a:gd name="T11" fmla="*/ 12 h 232"/>
                  <a:gd name="T12" fmla="*/ 31 w 247"/>
                  <a:gd name="T13" fmla="*/ 19 h 232"/>
                  <a:gd name="T14" fmla="*/ 30 w 247"/>
                  <a:gd name="T15" fmla="*/ 29 h 232"/>
                  <a:gd name="T16" fmla="*/ 0 w 247"/>
                  <a:gd name="T17" fmla="*/ 25 h 232"/>
                  <a:gd name="T18" fmla="*/ 0 w 247"/>
                  <a:gd name="T19" fmla="*/ 25 h 2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47"/>
                  <a:gd name="T31" fmla="*/ 0 h 232"/>
                  <a:gd name="T32" fmla="*/ 247 w 247"/>
                  <a:gd name="T33" fmla="*/ 232 h 2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47" h="232">
                    <a:moveTo>
                      <a:pt x="0" y="200"/>
                    </a:moveTo>
                    <a:lnTo>
                      <a:pt x="0" y="150"/>
                    </a:lnTo>
                    <a:lnTo>
                      <a:pt x="139" y="137"/>
                    </a:lnTo>
                    <a:lnTo>
                      <a:pt x="131" y="27"/>
                    </a:lnTo>
                    <a:lnTo>
                      <a:pt x="213" y="0"/>
                    </a:lnTo>
                    <a:lnTo>
                      <a:pt x="192" y="95"/>
                    </a:lnTo>
                    <a:lnTo>
                      <a:pt x="247" y="145"/>
                    </a:lnTo>
                    <a:lnTo>
                      <a:pt x="234" y="23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9292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43" name="Freeform 37"/>
              <p:cNvSpPr>
                <a:spLocks/>
              </p:cNvSpPr>
              <p:nvPr/>
            </p:nvSpPr>
            <p:spPr bwMode="auto">
              <a:xfrm>
                <a:off x="3578" y="1458"/>
                <a:ext cx="161" cy="99"/>
              </a:xfrm>
              <a:custGeom>
                <a:avLst/>
                <a:gdLst>
                  <a:gd name="T0" fmla="*/ 6 w 321"/>
                  <a:gd name="T1" fmla="*/ 2 h 200"/>
                  <a:gd name="T2" fmla="*/ 41 w 321"/>
                  <a:gd name="T3" fmla="*/ 0 h 200"/>
                  <a:gd name="T4" fmla="*/ 26 w 321"/>
                  <a:gd name="T5" fmla="*/ 24 h 200"/>
                  <a:gd name="T6" fmla="*/ 0 w 321"/>
                  <a:gd name="T7" fmla="*/ 11 h 200"/>
                  <a:gd name="T8" fmla="*/ 6 w 321"/>
                  <a:gd name="T9" fmla="*/ 2 h 200"/>
                  <a:gd name="T10" fmla="*/ 6 w 321"/>
                  <a:gd name="T11" fmla="*/ 2 h 2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00"/>
                  <a:gd name="T20" fmla="*/ 321 w 321"/>
                  <a:gd name="T21" fmla="*/ 200 h 2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00">
                    <a:moveTo>
                      <a:pt x="41" y="21"/>
                    </a:moveTo>
                    <a:lnTo>
                      <a:pt x="321" y="0"/>
                    </a:lnTo>
                    <a:lnTo>
                      <a:pt x="205" y="200"/>
                    </a:lnTo>
                    <a:lnTo>
                      <a:pt x="0" y="89"/>
                    </a:lnTo>
                    <a:lnTo>
                      <a:pt x="41" y="21"/>
                    </a:lnTo>
                    <a:close/>
                  </a:path>
                </a:pathLst>
              </a:custGeom>
              <a:solidFill>
                <a:srgbClr val="FFF2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44" name="Freeform 38"/>
              <p:cNvSpPr>
                <a:spLocks/>
              </p:cNvSpPr>
              <p:nvPr/>
            </p:nvSpPr>
            <p:spPr bwMode="auto">
              <a:xfrm>
                <a:off x="3805" y="1468"/>
                <a:ext cx="126" cy="83"/>
              </a:xfrm>
              <a:custGeom>
                <a:avLst/>
                <a:gdLst>
                  <a:gd name="T0" fmla="*/ 5 w 253"/>
                  <a:gd name="T1" fmla="*/ 0 h 165"/>
                  <a:gd name="T2" fmla="*/ 31 w 253"/>
                  <a:gd name="T3" fmla="*/ 4 h 165"/>
                  <a:gd name="T4" fmla="*/ 28 w 253"/>
                  <a:gd name="T5" fmla="*/ 18 h 165"/>
                  <a:gd name="T6" fmla="*/ 4 w 253"/>
                  <a:gd name="T7" fmla="*/ 21 h 165"/>
                  <a:gd name="T8" fmla="*/ 0 w 253"/>
                  <a:gd name="T9" fmla="*/ 6 h 165"/>
                  <a:gd name="T10" fmla="*/ 5 w 253"/>
                  <a:gd name="T11" fmla="*/ 0 h 165"/>
                  <a:gd name="T12" fmla="*/ 5 w 253"/>
                  <a:gd name="T13" fmla="*/ 0 h 1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3"/>
                  <a:gd name="T22" fmla="*/ 0 h 165"/>
                  <a:gd name="T23" fmla="*/ 253 w 253"/>
                  <a:gd name="T24" fmla="*/ 165 h 16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3" h="165">
                    <a:moveTo>
                      <a:pt x="40" y="0"/>
                    </a:moveTo>
                    <a:lnTo>
                      <a:pt x="253" y="29"/>
                    </a:lnTo>
                    <a:lnTo>
                      <a:pt x="226" y="144"/>
                    </a:lnTo>
                    <a:lnTo>
                      <a:pt x="34" y="165"/>
                    </a:lnTo>
                    <a:lnTo>
                      <a:pt x="0" y="48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FF2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45" name="Freeform 39"/>
              <p:cNvSpPr>
                <a:spLocks/>
              </p:cNvSpPr>
              <p:nvPr/>
            </p:nvSpPr>
            <p:spPr bwMode="auto">
              <a:xfrm>
                <a:off x="3151" y="1982"/>
                <a:ext cx="246" cy="408"/>
              </a:xfrm>
              <a:custGeom>
                <a:avLst/>
                <a:gdLst>
                  <a:gd name="T0" fmla="*/ 0 w 492"/>
                  <a:gd name="T1" fmla="*/ 102 h 816"/>
                  <a:gd name="T2" fmla="*/ 62 w 492"/>
                  <a:gd name="T3" fmla="*/ 0 h 816"/>
                  <a:gd name="T4" fmla="*/ 47 w 492"/>
                  <a:gd name="T5" fmla="*/ 9 h 816"/>
                  <a:gd name="T6" fmla="*/ 14 w 492"/>
                  <a:gd name="T7" fmla="*/ 54 h 816"/>
                  <a:gd name="T8" fmla="*/ 0 w 492"/>
                  <a:gd name="T9" fmla="*/ 102 h 816"/>
                  <a:gd name="T10" fmla="*/ 0 w 492"/>
                  <a:gd name="T11" fmla="*/ 102 h 8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2"/>
                  <a:gd name="T19" fmla="*/ 0 h 816"/>
                  <a:gd name="T20" fmla="*/ 492 w 492"/>
                  <a:gd name="T21" fmla="*/ 816 h 8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2" h="816">
                    <a:moveTo>
                      <a:pt x="0" y="816"/>
                    </a:moveTo>
                    <a:lnTo>
                      <a:pt x="492" y="0"/>
                    </a:lnTo>
                    <a:lnTo>
                      <a:pt x="369" y="69"/>
                    </a:lnTo>
                    <a:lnTo>
                      <a:pt x="110" y="432"/>
                    </a:lnTo>
                    <a:lnTo>
                      <a:pt x="0" y="816"/>
                    </a:lnTo>
                    <a:close/>
                  </a:path>
                </a:pathLst>
              </a:custGeom>
              <a:solidFill>
                <a:srgbClr val="73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46" name="Freeform 40"/>
              <p:cNvSpPr>
                <a:spLocks/>
              </p:cNvSpPr>
              <p:nvPr/>
            </p:nvSpPr>
            <p:spPr bwMode="auto">
              <a:xfrm>
                <a:off x="3415" y="1240"/>
                <a:ext cx="495" cy="235"/>
              </a:xfrm>
              <a:custGeom>
                <a:avLst/>
                <a:gdLst>
                  <a:gd name="T0" fmla="*/ 24 w 990"/>
                  <a:gd name="T1" fmla="*/ 59 h 469"/>
                  <a:gd name="T2" fmla="*/ 41 w 990"/>
                  <a:gd name="T3" fmla="*/ 42 h 469"/>
                  <a:gd name="T4" fmla="*/ 67 w 990"/>
                  <a:gd name="T5" fmla="*/ 34 h 469"/>
                  <a:gd name="T6" fmla="*/ 90 w 990"/>
                  <a:gd name="T7" fmla="*/ 33 h 469"/>
                  <a:gd name="T8" fmla="*/ 108 w 990"/>
                  <a:gd name="T9" fmla="*/ 35 h 469"/>
                  <a:gd name="T10" fmla="*/ 117 w 990"/>
                  <a:gd name="T11" fmla="*/ 44 h 469"/>
                  <a:gd name="T12" fmla="*/ 124 w 990"/>
                  <a:gd name="T13" fmla="*/ 55 h 469"/>
                  <a:gd name="T14" fmla="*/ 121 w 990"/>
                  <a:gd name="T15" fmla="*/ 39 h 469"/>
                  <a:gd name="T16" fmla="*/ 122 w 990"/>
                  <a:gd name="T17" fmla="*/ 31 h 469"/>
                  <a:gd name="T18" fmla="*/ 115 w 990"/>
                  <a:gd name="T19" fmla="*/ 23 h 469"/>
                  <a:gd name="T20" fmla="*/ 105 w 990"/>
                  <a:gd name="T21" fmla="*/ 7 h 469"/>
                  <a:gd name="T22" fmla="*/ 88 w 990"/>
                  <a:gd name="T23" fmla="*/ 0 h 469"/>
                  <a:gd name="T24" fmla="*/ 71 w 990"/>
                  <a:gd name="T25" fmla="*/ 3 h 469"/>
                  <a:gd name="T26" fmla="*/ 56 w 990"/>
                  <a:gd name="T27" fmla="*/ 8 h 469"/>
                  <a:gd name="T28" fmla="*/ 29 w 990"/>
                  <a:gd name="T29" fmla="*/ 20 h 469"/>
                  <a:gd name="T30" fmla="*/ 18 w 990"/>
                  <a:gd name="T31" fmla="*/ 25 h 469"/>
                  <a:gd name="T32" fmla="*/ 6 w 990"/>
                  <a:gd name="T33" fmla="*/ 37 h 469"/>
                  <a:gd name="T34" fmla="*/ 0 w 990"/>
                  <a:gd name="T35" fmla="*/ 51 h 469"/>
                  <a:gd name="T36" fmla="*/ 4 w 990"/>
                  <a:gd name="T37" fmla="*/ 59 h 469"/>
                  <a:gd name="T38" fmla="*/ 6 w 990"/>
                  <a:gd name="T39" fmla="*/ 48 h 469"/>
                  <a:gd name="T40" fmla="*/ 15 w 990"/>
                  <a:gd name="T41" fmla="*/ 34 h 469"/>
                  <a:gd name="T42" fmla="*/ 20 w 990"/>
                  <a:gd name="T43" fmla="*/ 44 h 469"/>
                  <a:gd name="T44" fmla="*/ 21 w 990"/>
                  <a:gd name="T45" fmla="*/ 29 h 469"/>
                  <a:gd name="T46" fmla="*/ 35 w 990"/>
                  <a:gd name="T47" fmla="*/ 23 h 469"/>
                  <a:gd name="T48" fmla="*/ 47 w 990"/>
                  <a:gd name="T49" fmla="*/ 31 h 469"/>
                  <a:gd name="T50" fmla="*/ 43 w 990"/>
                  <a:gd name="T51" fmla="*/ 20 h 469"/>
                  <a:gd name="T52" fmla="*/ 59 w 990"/>
                  <a:gd name="T53" fmla="*/ 13 h 469"/>
                  <a:gd name="T54" fmla="*/ 70 w 990"/>
                  <a:gd name="T55" fmla="*/ 22 h 469"/>
                  <a:gd name="T56" fmla="*/ 67 w 990"/>
                  <a:gd name="T57" fmla="*/ 9 h 469"/>
                  <a:gd name="T58" fmla="*/ 83 w 990"/>
                  <a:gd name="T59" fmla="*/ 6 h 469"/>
                  <a:gd name="T60" fmla="*/ 94 w 990"/>
                  <a:gd name="T61" fmla="*/ 20 h 469"/>
                  <a:gd name="T62" fmla="*/ 93 w 990"/>
                  <a:gd name="T63" fmla="*/ 7 h 469"/>
                  <a:gd name="T64" fmla="*/ 102 w 990"/>
                  <a:gd name="T65" fmla="*/ 12 h 469"/>
                  <a:gd name="T66" fmla="*/ 107 w 990"/>
                  <a:gd name="T67" fmla="*/ 21 h 469"/>
                  <a:gd name="T68" fmla="*/ 115 w 990"/>
                  <a:gd name="T69" fmla="*/ 32 h 469"/>
                  <a:gd name="T70" fmla="*/ 93 w 990"/>
                  <a:gd name="T71" fmla="*/ 27 h 469"/>
                  <a:gd name="T72" fmla="*/ 79 w 990"/>
                  <a:gd name="T73" fmla="*/ 27 h 469"/>
                  <a:gd name="T74" fmla="*/ 54 w 990"/>
                  <a:gd name="T75" fmla="*/ 33 h 469"/>
                  <a:gd name="T76" fmla="*/ 33 w 990"/>
                  <a:gd name="T77" fmla="*/ 44 h 469"/>
                  <a:gd name="T78" fmla="*/ 25 w 990"/>
                  <a:gd name="T79" fmla="*/ 51 h 469"/>
                  <a:gd name="T80" fmla="*/ 24 w 990"/>
                  <a:gd name="T81" fmla="*/ 59 h 469"/>
                  <a:gd name="T82" fmla="*/ 24 w 990"/>
                  <a:gd name="T83" fmla="*/ 59 h 4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90"/>
                  <a:gd name="T127" fmla="*/ 0 h 469"/>
                  <a:gd name="T128" fmla="*/ 990 w 990"/>
                  <a:gd name="T129" fmla="*/ 469 h 4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90" h="469">
                    <a:moveTo>
                      <a:pt x="186" y="469"/>
                    </a:moveTo>
                    <a:lnTo>
                      <a:pt x="325" y="336"/>
                    </a:lnTo>
                    <a:lnTo>
                      <a:pt x="532" y="268"/>
                    </a:lnTo>
                    <a:lnTo>
                      <a:pt x="713" y="258"/>
                    </a:lnTo>
                    <a:lnTo>
                      <a:pt x="863" y="274"/>
                    </a:lnTo>
                    <a:lnTo>
                      <a:pt x="935" y="346"/>
                    </a:lnTo>
                    <a:lnTo>
                      <a:pt x="990" y="433"/>
                    </a:lnTo>
                    <a:lnTo>
                      <a:pt x="965" y="310"/>
                    </a:lnTo>
                    <a:lnTo>
                      <a:pt x="971" y="247"/>
                    </a:lnTo>
                    <a:lnTo>
                      <a:pt x="914" y="180"/>
                    </a:lnTo>
                    <a:lnTo>
                      <a:pt x="836" y="51"/>
                    </a:lnTo>
                    <a:lnTo>
                      <a:pt x="701" y="0"/>
                    </a:lnTo>
                    <a:lnTo>
                      <a:pt x="562" y="21"/>
                    </a:lnTo>
                    <a:lnTo>
                      <a:pt x="445" y="63"/>
                    </a:lnTo>
                    <a:lnTo>
                      <a:pt x="232" y="159"/>
                    </a:lnTo>
                    <a:lnTo>
                      <a:pt x="144" y="196"/>
                    </a:lnTo>
                    <a:lnTo>
                      <a:pt x="45" y="289"/>
                    </a:lnTo>
                    <a:lnTo>
                      <a:pt x="0" y="403"/>
                    </a:lnTo>
                    <a:lnTo>
                      <a:pt x="26" y="469"/>
                    </a:lnTo>
                    <a:lnTo>
                      <a:pt x="45" y="378"/>
                    </a:lnTo>
                    <a:lnTo>
                      <a:pt x="123" y="268"/>
                    </a:lnTo>
                    <a:lnTo>
                      <a:pt x="159" y="346"/>
                    </a:lnTo>
                    <a:lnTo>
                      <a:pt x="165" y="232"/>
                    </a:lnTo>
                    <a:lnTo>
                      <a:pt x="273" y="180"/>
                    </a:lnTo>
                    <a:lnTo>
                      <a:pt x="372" y="247"/>
                    </a:lnTo>
                    <a:lnTo>
                      <a:pt x="340" y="159"/>
                    </a:lnTo>
                    <a:lnTo>
                      <a:pt x="469" y="99"/>
                    </a:lnTo>
                    <a:lnTo>
                      <a:pt x="557" y="171"/>
                    </a:lnTo>
                    <a:lnTo>
                      <a:pt x="532" y="72"/>
                    </a:lnTo>
                    <a:lnTo>
                      <a:pt x="661" y="47"/>
                    </a:lnTo>
                    <a:lnTo>
                      <a:pt x="749" y="159"/>
                    </a:lnTo>
                    <a:lnTo>
                      <a:pt x="737" y="51"/>
                    </a:lnTo>
                    <a:lnTo>
                      <a:pt x="811" y="93"/>
                    </a:lnTo>
                    <a:lnTo>
                      <a:pt x="851" y="165"/>
                    </a:lnTo>
                    <a:lnTo>
                      <a:pt x="918" y="253"/>
                    </a:lnTo>
                    <a:lnTo>
                      <a:pt x="737" y="211"/>
                    </a:lnTo>
                    <a:lnTo>
                      <a:pt x="625" y="211"/>
                    </a:lnTo>
                    <a:lnTo>
                      <a:pt x="427" y="264"/>
                    </a:lnTo>
                    <a:lnTo>
                      <a:pt x="262" y="346"/>
                    </a:lnTo>
                    <a:lnTo>
                      <a:pt x="195" y="408"/>
                    </a:lnTo>
                    <a:lnTo>
                      <a:pt x="186" y="46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47" name="Freeform 41"/>
              <p:cNvSpPr>
                <a:spLocks/>
              </p:cNvSpPr>
              <p:nvPr/>
            </p:nvSpPr>
            <p:spPr bwMode="auto">
              <a:xfrm>
                <a:off x="3479" y="1434"/>
                <a:ext cx="478" cy="137"/>
              </a:xfrm>
              <a:custGeom>
                <a:avLst/>
                <a:gdLst>
                  <a:gd name="T0" fmla="*/ 0 w 954"/>
                  <a:gd name="T1" fmla="*/ 16 h 273"/>
                  <a:gd name="T2" fmla="*/ 10 w 954"/>
                  <a:gd name="T3" fmla="*/ 6 h 273"/>
                  <a:gd name="T4" fmla="*/ 37 w 954"/>
                  <a:gd name="T5" fmla="*/ 1 h 273"/>
                  <a:gd name="T6" fmla="*/ 74 w 954"/>
                  <a:gd name="T7" fmla="*/ 0 h 273"/>
                  <a:gd name="T8" fmla="*/ 106 w 954"/>
                  <a:gd name="T9" fmla="*/ 5 h 273"/>
                  <a:gd name="T10" fmla="*/ 117 w 954"/>
                  <a:gd name="T11" fmla="*/ 9 h 273"/>
                  <a:gd name="T12" fmla="*/ 120 w 954"/>
                  <a:gd name="T13" fmla="*/ 20 h 273"/>
                  <a:gd name="T14" fmla="*/ 110 w 954"/>
                  <a:gd name="T15" fmla="*/ 35 h 273"/>
                  <a:gd name="T16" fmla="*/ 97 w 954"/>
                  <a:gd name="T17" fmla="*/ 29 h 273"/>
                  <a:gd name="T18" fmla="*/ 108 w 954"/>
                  <a:gd name="T19" fmla="*/ 26 h 273"/>
                  <a:gd name="T20" fmla="*/ 108 w 954"/>
                  <a:gd name="T21" fmla="*/ 18 h 273"/>
                  <a:gd name="T22" fmla="*/ 101 w 954"/>
                  <a:gd name="T23" fmla="*/ 14 h 273"/>
                  <a:gd name="T24" fmla="*/ 102 w 954"/>
                  <a:gd name="T25" fmla="*/ 20 h 273"/>
                  <a:gd name="T26" fmla="*/ 98 w 954"/>
                  <a:gd name="T27" fmla="*/ 20 h 273"/>
                  <a:gd name="T28" fmla="*/ 95 w 954"/>
                  <a:gd name="T29" fmla="*/ 18 h 273"/>
                  <a:gd name="T30" fmla="*/ 98 w 954"/>
                  <a:gd name="T31" fmla="*/ 11 h 273"/>
                  <a:gd name="T32" fmla="*/ 90 w 954"/>
                  <a:gd name="T33" fmla="*/ 11 h 273"/>
                  <a:gd name="T34" fmla="*/ 72 w 954"/>
                  <a:gd name="T35" fmla="*/ 8 h 273"/>
                  <a:gd name="T36" fmla="*/ 47 w 954"/>
                  <a:gd name="T37" fmla="*/ 11 h 273"/>
                  <a:gd name="T38" fmla="*/ 51 w 954"/>
                  <a:gd name="T39" fmla="*/ 16 h 273"/>
                  <a:gd name="T40" fmla="*/ 47 w 954"/>
                  <a:gd name="T41" fmla="*/ 22 h 273"/>
                  <a:gd name="T42" fmla="*/ 42 w 954"/>
                  <a:gd name="T43" fmla="*/ 19 h 273"/>
                  <a:gd name="T44" fmla="*/ 40 w 954"/>
                  <a:gd name="T45" fmla="*/ 12 h 273"/>
                  <a:gd name="T46" fmla="*/ 0 w 954"/>
                  <a:gd name="T47" fmla="*/ 16 h 273"/>
                  <a:gd name="T48" fmla="*/ 0 w 954"/>
                  <a:gd name="T49" fmla="*/ 16 h 27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4"/>
                  <a:gd name="T76" fmla="*/ 0 h 273"/>
                  <a:gd name="T77" fmla="*/ 954 w 954"/>
                  <a:gd name="T78" fmla="*/ 273 h 27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4" h="273">
                    <a:moveTo>
                      <a:pt x="0" y="123"/>
                    </a:moveTo>
                    <a:lnTo>
                      <a:pt x="78" y="45"/>
                    </a:lnTo>
                    <a:lnTo>
                      <a:pt x="289" y="5"/>
                    </a:lnTo>
                    <a:lnTo>
                      <a:pt x="584" y="0"/>
                    </a:lnTo>
                    <a:lnTo>
                      <a:pt x="846" y="40"/>
                    </a:lnTo>
                    <a:lnTo>
                      <a:pt x="933" y="66"/>
                    </a:lnTo>
                    <a:lnTo>
                      <a:pt x="954" y="159"/>
                    </a:lnTo>
                    <a:lnTo>
                      <a:pt x="873" y="273"/>
                    </a:lnTo>
                    <a:lnTo>
                      <a:pt x="770" y="226"/>
                    </a:lnTo>
                    <a:lnTo>
                      <a:pt x="861" y="207"/>
                    </a:lnTo>
                    <a:lnTo>
                      <a:pt x="861" y="138"/>
                    </a:lnTo>
                    <a:lnTo>
                      <a:pt x="806" y="108"/>
                    </a:lnTo>
                    <a:lnTo>
                      <a:pt x="810" y="154"/>
                    </a:lnTo>
                    <a:lnTo>
                      <a:pt x="779" y="159"/>
                    </a:lnTo>
                    <a:lnTo>
                      <a:pt x="753" y="144"/>
                    </a:lnTo>
                    <a:lnTo>
                      <a:pt x="779" y="87"/>
                    </a:lnTo>
                    <a:lnTo>
                      <a:pt x="717" y="81"/>
                    </a:lnTo>
                    <a:lnTo>
                      <a:pt x="568" y="62"/>
                    </a:lnTo>
                    <a:lnTo>
                      <a:pt x="373" y="87"/>
                    </a:lnTo>
                    <a:lnTo>
                      <a:pt x="407" y="123"/>
                    </a:lnTo>
                    <a:lnTo>
                      <a:pt x="373" y="171"/>
                    </a:lnTo>
                    <a:lnTo>
                      <a:pt x="336" y="150"/>
                    </a:lnTo>
                    <a:lnTo>
                      <a:pt x="319" y="9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48" name="Freeform 42"/>
              <p:cNvSpPr>
                <a:spLocks/>
              </p:cNvSpPr>
              <p:nvPr/>
            </p:nvSpPr>
            <p:spPr bwMode="auto">
              <a:xfrm>
                <a:off x="3479" y="1452"/>
                <a:ext cx="462" cy="217"/>
              </a:xfrm>
              <a:custGeom>
                <a:avLst/>
                <a:gdLst>
                  <a:gd name="T0" fmla="*/ 3 w 924"/>
                  <a:gd name="T1" fmla="*/ 17 h 433"/>
                  <a:gd name="T2" fmla="*/ 22 w 924"/>
                  <a:gd name="T3" fmla="*/ 18 h 433"/>
                  <a:gd name="T4" fmla="*/ 55 w 924"/>
                  <a:gd name="T5" fmla="*/ 36 h 433"/>
                  <a:gd name="T6" fmla="*/ 63 w 924"/>
                  <a:gd name="T7" fmla="*/ 21 h 433"/>
                  <a:gd name="T8" fmla="*/ 81 w 924"/>
                  <a:gd name="T9" fmla="*/ 14 h 433"/>
                  <a:gd name="T10" fmla="*/ 84 w 924"/>
                  <a:gd name="T11" fmla="*/ 26 h 433"/>
                  <a:gd name="T12" fmla="*/ 90 w 924"/>
                  <a:gd name="T13" fmla="*/ 30 h 433"/>
                  <a:gd name="T14" fmla="*/ 91 w 924"/>
                  <a:gd name="T15" fmla="*/ 44 h 433"/>
                  <a:gd name="T16" fmla="*/ 82 w 924"/>
                  <a:gd name="T17" fmla="*/ 48 h 433"/>
                  <a:gd name="T18" fmla="*/ 68 w 924"/>
                  <a:gd name="T19" fmla="*/ 44 h 433"/>
                  <a:gd name="T20" fmla="*/ 72 w 924"/>
                  <a:gd name="T21" fmla="*/ 50 h 433"/>
                  <a:gd name="T22" fmla="*/ 84 w 924"/>
                  <a:gd name="T23" fmla="*/ 55 h 433"/>
                  <a:gd name="T24" fmla="*/ 92 w 924"/>
                  <a:gd name="T25" fmla="*/ 51 h 433"/>
                  <a:gd name="T26" fmla="*/ 96 w 924"/>
                  <a:gd name="T27" fmla="*/ 46 h 433"/>
                  <a:gd name="T28" fmla="*/ 95 w 924"/>
                  <a:gd name="T29" fmla="*/ 34 h 433"/>
                  <a:gd name="T30" fmla="*/ 105 w 924"/>
                  <a:gd name="T31" fmla="*/ 41 h 433"/>
                  <a:gd name="T32" fmla="*/ 116 w 924"/>
                  <a:gd name="T33" fmla="*/ 20 h 433"/>
                  <a:gd name="T34" fmla="*/ 106 w 924"/>
                  <a:gd name="T35" fmla="*/ 22 h 433"/>
                  <a:gd name="T36" fmla="*/ 95 w 924"/>
                  <a:gd name="T37" fmla="*/ 22 h 433"/>
                  <a:gd name="T38" fmla="*/ 87 w 924"/>
                  <a:gd name="T39" fmla="*/ 13 h 433"/>
                  <a:gd name="T40" fmla="*/ 93 w 924"/>
                  <a:gd name="T41" fmla="*/ 6 h 433"/>
                  <a:gd name="T42" fmla="*/ 77 w 924"/>
                  <a:gd name="T43" fmla="*/ 0 h 433"/>
                  <a:gd name="T44" fmla="*/ 69 w 924"/>
                  <a:gd name="T45" fmla="*/ 1 h 433"/>
                  <a:gd name="T46" fmla="*/ 62 w 924"/>
                  <a:gd name="T47" fmla="*/ 5 h 433"/>
                  <a:gd name="T48" fmla="*/ 58 w 924"/>
                  <a:gd name="T49" fmla="*/ 14 h 433"/>
                  <a:gd name="T50" fmla="*/ 46 w 924"/>
                  <a:gd name="T51" fmla="*/ 24 h 433"/>
                  <a:gd name="T52" fmla="*/ 29 w 924"/>
                  <a:gd name="T53" fmla="*/ 6 h 433"/>
                  <a:gd name="T54" fmla="*/ 0 w 924"/>
                  <a:gd name="T55" fmla="*/ 11 h 433"/>
                  <a:gd name="T56" fmla="*/ 3 w 924"/>
                  <a:gd name="T57" fmla="*/ 17 h 433"/>
                  <a:gd name="T58" fmla="*/ 3 w 924"/>
                  <a:gd name="T59" fmla="*/ 17 h 43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924"/>
                  <a:gd name="T91" fmla="*/ 0 h 433"/>
                  <a:gd name="T92" fmla="*/ 924 w 924"/>
                  <a:gd name="T93" fmla="*/ 433 h 433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924" h="433">
                    <a:moveTo>
                      <a:pt x="21" y="129"/>
                    </a:moveTo>
                    <a:lnTo>
                      <a:pt x="175" y="138"/>
                    </a:lnTo>
                    <a:lnTo>
                      <a:pt x="439" y="283"/>
                    </a:lnTo>
                    <a:lnTo>
                      <a:pt x="511" y="165"/>
                    </a:lnTo>
                    <a:lnTo>
                      <a:pt x="641" y="108"/>
                    </a:lnTo>
                    <a:lnTo>
                      <a:pt x="671" y="207"/>
                    </a:lnTo>
                    <a:lnTo>
                      <a:pt x="717" y="237"/>
                    </a:lnTo>
                    <a:lnTo>
                      <a:pt x="728" y="351"/>
                    </a:lnTo>
                    <a:lnTo>
                      <a:pt x="656" y="382"/>
                    </a:lnTo>
                    <a:lnTo>
                      <a:pt x="542" y="346"/>
                    </a:lnTo>
                    <a:lnTo>
                      <a:pt x="572" y="397"/>
                    </a:lnTo>
                    <a:lnTo>
                      <a:pt x="665" y="433"/>
                    </a:lnTo>
                    <a:lnTo>
                      <a:pt x="734" y="403"/>
                    </a:lnTo>
                    <a:lnTo>
                      <a:pt x="764" y="361"/>
                    </a:lnTo>
                    <a:lnTo>
                      <a:pt x="753" y="268"/>
                    </a:lnTo>
                    <a:lnTo>
                      <a:pt x="836" y="325"/>
                    </a:lnTo>
                    <a:lnTo>
                      <a:pt x="924" y="159"/>
                    </a:lnTo>
                    <a:lnTo>
                      <a:pt x="846" y="175"/>
                    </a:lnTo>
                    <a:lnTo>
                      <a:pt x="753" y="175"/>
                    </a:lnTo>
                    <a:lnTo>
                      <a:pt x="692" y="97"/>
                    </a:lnTo>
                    <a:lnTo>
                      <a:pt x="738" y="42"/>
                    </a:lnTo>
                    <a:lnTo>
                      <a:pt x="614" y="0"/>
                    </a:lnTo>
                    <a:lnTo>
                      <a:pt x="547" y="4"/>
                    </a:lnTo>
                    <a:lnTo>
                      <a:pt x="496" y="36"/>
                    </a:lnTo>
                    <a:lnTo>
                      <a:pt x="464" y="108"/>
                    </a:lnTo>
                    <a:lnTo>
                      <a:pt x="361" y="186"/>
                    </a:lnTo>
                    <a:lnTo>
                      <a:pt x="238" y="42"/>
                    </a:lnTo>
                    <a:lnTo>
                      <a:pt x="0" y="87"/>
                    </a:lnTo>
                    <a:lnTo>
                      <a:pt x="21" y="1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49" name="Freeform 43"/>
              <p:cNvSpPr>
                <a:spLocks/>
              </p:cNvSpPr>
              <p:nvPr/>
            </p:nvSpPr>
            <p:spPr bwMode="auto">
              <a:xfrm>
                <a:off x="3255" y="1493"/>
                <a:ext cx="149" cy="165"/>
              </a:xfrm>
              <a:custGeom>
                <a:avLst/>
                <a:gdLst>
                  <a:gd name="T0" fmla="*/ 31 w 299"/>
                  <a:gd name="T1" fmla="*/ 0 h 331"/>
                  <a:gd name="T2" fmla="*/ 17 w 299"/>
                  <a:gd name="T3" fmla="*/ 0 h 331"/>
                  <a:gd name="T4" fmla="*/ 6 w 299"/>
                  <a:gd name="T5" fmla="*/ 13 h 331"/>
                  <a:gd name="T6" fmla="*/ 0 w 299"/>
                  <a:gd name="T7" fmla="*/ 20 h 331"/>
                  <a:gd name="T8" fmla="*/ 11 w 299"/>
                  <a:gd name="T9" fmla="*/ 21 h 331"/>
                  <a:gd name="T10" fmla="*/ 23 w 299"/>
                  <a:gd name="T11" fmla="*/ 15 h 331"/>
                  <a:gd name="T12" fmla="*/ 19 w 299"/>
                  <a:gd name="T13" fmla="*/ 25 h 331"/>
                  <a:gd name="T14" fmla="*/ 20 w 299"/>
                  <a:gd name="T15" fmla="*/ 31 h 331"/>
                  <a:gd name="T16" fmla="*/ 16 w 299"/>
                  <a:gd name="T17" fmla="*/ 41 h 331"/>
                  <a:gd name="T18" fmla="*/ 27 w 299"/>
                  <a:gd name="T19" fmla="*/ 35 h 331"/>
                  <a:gd name="T20" fmla="*/ 35 w 299"/>
                  <a:gd name="T21" fmla="*/ 22 h 331"/>
                  <a:gd name="T22" fmla="*/ 31 w 299"/>
                  <a:gd name="T23" fmla="*/ 10 h 331"/>
                  <a:gd name="T24" fmla="*/ 37 w 299"/>
                  <a:gd name="T25" fmla="*/ 0 h 331"/>
                  <a:gd name="T26" fmla="*/ 31 w 299"/>
                  <a:gd name="T27" fmla="*/ 0 h 331"/>
                  <a:gd name="T28" fmla="*/ 31 w 299"/>
                  <a:gd name="T29" fmla="*/ 0 h 3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99"/>
                  <a:gd name="T46" fmla="*/ 0 h 331"/>
                  <a:gd name="T47" fmla="*/ 299 w 299"/>
                  <a:gd name="T48" fmla="*/ 331 h 33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99" h="331">
                    <a:moveTo>
                      <a:pt x="253" y="0"/>
                    </a:moveTo>
                    <a:lnTo>
                      <a:pt x="139" y="0"/>
                    </a:lnTo>
                    <a:lnTo>
                      <a:pt x="52" y="109"/>
                    </a:lnTo>
                    <a:lnTo>
                      <a:pt x="0" y="162"/>
                    </a:lnTo>
                    <a:lnTo>
                      <a:pt x="93" y="172"/>
                    </a:lnTo>
                    <a:lnTo>
                      <a:pt x="185" y="120"/>
                    </a:lnTo>
                    <a:lnTo>
                      <a:pt x="154" y="202"/>
                    </a:lnTo>
                    <a:lnTo>
                      <a:pt x="166" y="253"/>
                    </a:lnTo>
                    <a:lnTo>
                      <a:pt x="129" y="331"/>
                    </a:lnTo>
                    <a:lnTo>
                      <a:pt x="221" y="286"/>
                    </a:lnTo>
                    <a:lnTo>
                      <a:pt x="283" y="183"/>
                    </a:lnTo>
                    <a:lnTo>
                      <a:pt x="253" y="84"/>
                    </a:lnTo>
                    <a:lnTo>
                      <a:pt x="299" y="0"/>
                    </a:lnTo>
                    <a:lnTo>
                      <a:pt x="2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50" name="Freeform 44"/>
              <p:cNvSpPr>
                <a:spLocks/>
              </p:cNvSpPr>
              <p:nvPr/>
            </p:nvSpPr>
            <p:spPr bwMode="auto">
              <a:xfrm>
                <a:off x="3368" y="1475"/>
                <a:ext cx="127" cy="111"/>
              </a:xfrm>
              <a:custGeom>
                <a:avLst/>
                <a:gdLst>
                  <a:gd name="T0" fmla="*/ 7 w 253"/>
                  <a:gd name="T1" fmla="*/ 6 h 223"/>
                  <a:gd name="T2" fmla="*/ 9 w 253"/>
                  <a:gd name="T3" fmla="*/ 1 h 223"/>
                  <a:gd name="T4" fmla="*/ 23 w 253"/>
                  <a:gd name="T5" fmla="*/ 0 h 223"/>
                  <a:gd name="T6" fmla="*/ 32 w 253"/>
                  <a:gd name="T7" fmla="*/ 8 h 223"/>
                  <a:gd name="T8" fmla="*/ 29 w 253"/>
                  <a:gd name="T9" fmla="*/ 20 h 223"/>
                  <a:gd name="T10" fmla="*/ 16 w 253"/>
                  <a:gd name="T11" fmla="*/ 27 h 223"/>
                  <a:gd name="T12" fmla="*/ 0 w 253"/>
                  <a:gd name="T13" fmla="*/ 26 h 223"/>
                  <a:gd name="T14" fmla="*/ 20 w 253"/>
                  <a:gd name="T15" fmla="*/ 21 h 223"/>
                  <a:gd name="T16" fmla="*/ 14 w 253"/>
                  <a:gd name="T17" fmla="*/ 15 h 223"/>
                  <a:gd name="T18" fmla="*/ 25 w 253"/>
                  <a:gd name="T19" fmla="*/ 13 h 223"/>
                  <a:gd name="T20" fmla="*/ 22 w 253"/>
                  <a:gd name="T21" fmla="*/ 5 h 223"/>
                  <a:gd name="T22" fmla="*/ 7 w 253"/>
                  <a:gd name="T23" fmla="*/ 6 h 223"/>
                  <a:gd name="T24" fmla="*/ 7 w 253"/>
                  <a:gd name="T25" fmla="*/ 6 h 2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3"/>
                  <a:gd name="T40" fmla="*/ 0 h 223"/>
                  <a:gd name="T41" fmla="*/ 253 w 253"/>
                  <a:gd name="T42" fmla="*/ 223 h 2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3" h="223">
                    <a:moveTo>
                      <a:pt x="52" y="48"/>
                    </a:moveTo>
                    <a:lnTo>
                      <a:pt x="69" y="12"/>
                    </a:lnTo>
                    <a:lnTo>
                      <a:pt x="181" y="0"/>
                    </a:lnTo>
                    <a:lnTo>
                      <a:pt x="253" y="69"/>
                    </a:lnTo>
                    <a:lnTo>
                      <a:pt x="232" y="166"/>
                    </a:lnTo>
                    <a:lnTo>
                      <a:pt x="124" y="223"/>
                    </a:lnTo>
                    <a:lnTo>
                      <a:pt x="0" y="208"/>
                    </a:lnTo>
                    <a:lnTo>
                      <a:pt x="156" y="171"/>
                    </a:lnTo>
                    <a:lnTo>
                      <a:pt x="109" y="126"/>
                    </a:lnTo>
                    <a:lnTo>
                      <a:pt x="196" y="105"/>
                    </a:lnTo>
                    <a:lnTo>
                      <a:pt x="172" y="42"/>
                    </a:lnTo>
                    <a:lnTo>
                      <a:pt x="52" y="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51" name="Freeform 45"/>
              <p:cNvSpPr>
                <a:spLocks/>
              </p:cNvSpPr>
              <p:nvPr/>
            </p:nvSpPr>
            <p:spPr bwMode="auto">
              <a:xfrm>
                <a:off x="3425" y="1229"/>
                <a:ext cx="323" cy="202"/>
              </a:xfrm>
              <a:custGeom>
                <a:avLst/>
                <a:gdLst>
                  <a:gd name="T0" fmla="*/ 0 w 644"/>
                  <a:gd name="T1" fmla="*/ 42 h 403"/>
                  <a:gd name="T2" fmla="*/ 0 w 644"/>
                  <a:gd name="T3" fmla="*/ 51 h 403"/>
                  <a:gd name="T4" fmla="*/ 13 w 644"/>
                  <a:gd name="T5" fmla="*/ 32 h 403"/>
                  <a:gd name="T6" fmla="*/ 18 w 644"/>
                  <a:gd name="T7" fmla="*/ 22 h 403"/>
                  <a:gd name="T8" fmla="*/ 33 w 644"/>
                  <a:gd name="T9" fmla="*/ 9 h 403"/>
                  <a:gd name="T10" fmla="*/ 54 w 644"/>
                  <a:gd name="T11" fmla="*/ 5 h 403"/>
                  <a:gd name="T12" fmla="*/ 69 w 644"/>
                  <a:gd name="T13" fmla="*/ 8 h 403"/>
                  <a:gd name="T14" fmla="*/ 81 w 644"/>
                  <a:gd name="T15" fmla="*/ 6 h 403"/>
                  <a:gd name="T16" fmla="*/ 68 w 644"/>
                  <a:gd name="T17" fmla="*/ 3 h 403"/>
                  <a:gd name="T18" fmla="*/ 51 w 644"/>
                  <a:gd name="T19" fmla="*/ 0 h 403"/>
                  <a:gd name="T20" fmla="*/ 29 w 644"/>
                  <a:gd name="T21" fmla="*/ 7 h 403"/>
                  <a:gd name="T22" fmla="*/ 13 w 644"/>
                  <a:gd name="T23" fmla="*/ 18 h 403"/>
                  <a:gd name="T24" fmla="*/ 3 w 644"/>
                  <a:gd name="T25" fmla="*/ 32 h 403"/>
                  <a:gd name="T26" fmla="*/ 0 w 644"/>
                  <a:gd name="T27" fmla="*/ 42 h 403"/>
                  <a:gd name="T28" fmla="*/ 0 w 644"/>
                  <a:gd name="T29" fmla="*/ 42 h 40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44"/>
                  <a:gd name="T46" fmla="*/ 0 h 403"/>
                  <a:gd name="T47" fmla="*/ 644 w 644"/>
                  <a:gd name="T48" fmla="*/ 403 h 40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44" h="403">
                    <a:moveTo>
                      <a:pt x="0" y="331"/>
                    </a:moveTo>
                    <a:lnTo>
                      <a:pt x="0" y="403"/>
                    </a:lnTo>
                    <a:lnTo>
                      <a:pt x="98" y="253"/>
                    </a:lnTo>
                    <a:lnTo>
                      <a:pt x="138" y="171"/>
                    </a:lnTo>
                    <a:lnTo>
                      <a:pt x="264" y="72"/>
                    </a:lnTo>
                    <a:lnTo>
                      <a:pt x="424" y="36"/>
                    </a:lnTo>
                    <a:lnTo>
                      <a:pt x="551" y="57"/>
                    </a:lnTo>
                    <a:lnTo>
                      <a:pt x="644" y="42"/>
                    </a:lnTo>
                    <a:lnTo>
                      <a:pt x="541" y="21"/>
                    </a:lnTo>
                    <a:lnTo>
                      <a:pt x="403" y="0"/>
                    </a:lnTo>
                    <a:lnTo>
                      <a:pt x="226" y="51"/>
                    </a:lnTo>
                    <a:lnTo>
                      <a:pt x="102" y="139"/>
                    </a:lnTo>
                    <a:lnTo>
                      <a:pt x="24" y="253"/>
                    </a:lnTo>
                    <a:lnTo>
                      <a:pt x="0" y="3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52" name="Freeform 46"/>
              <p:cNvSpPr>
                <a:spLocks/>
              </p:cNvSpPr>
              <p:nvPr/>
            </p:nvSpPr>
            <p:spPr bwMode="auto">
              <a:xfrm>
                <a:off x="3475" y="1560"/>
                <a:ext cx="448" cy="370"/>
              </a:xfrm>
              <a:custGeom>
                <a:avLst/>
                <a:gdLst>
                  <a:gd name="T0" fmla="*/ 112 w 898"/>
                  <a:gd name="T1" fmla="*/ 0 h 740"/>
                  <a:gd name="T2" fmla="*/ 111 w 898"/>
                  <a:gd name="T3" fmla="*/ 14 h 740"/>
                  <a:gd name="T4" fmla="*/ 104 w 898"/>
                  <a:gd name="T5" fmla="*/ 35 h 740"/>
                  <a:gd name="T6" fmla="*/ 98 w 898"/>
                  <a:gd name="T7" fmla="*/ 51 h 740"/>
                  <a:gd name="T8" fmla="*/ 93 w 898"/>
                  <a:gd name="T9" fmla="*/ 65 h 740"/>
                  <a:gd name="T10" fmla="*/ 82 w 898"/>
                  <a:gd name="T11" fmla="*/ 72 h 740"/>
                  <a:gd name="T12" fmla="*/ 81 w 898"/>
                  <a:gd name="T13" fmla="*/ 82 h 740"/>
                  <a:gd name="T14" fmla="*/ 67 w 898"/>
                  <a:gd name="T15" fmla="*/ 90 h 740"/>
                  <a:gd name="T16" fmla="*/ 47 w 898"/>
                  <a:gd name="T17" fmla="*/ 93 h 740"/>
                  <a:gd name="T18" fmla="*/ 21 w 898"/>
                  <a:gd name="T19" fmla="*/ 81 h 740"/>
                  <a:gd name="T20" fmla="*/ 3 w 898"/>
                  <a:gd name="T21" fmla="*/ 62 h 740"/>
                  <a:gd name="T22" fmla="*/ 0 w 898"/>
                  <a:gd name="T23" fmla="*/ 47 h 740"/>
                  <a:gd name="T24" fmla="*/ 0 w 898"/>
                  <a:gd name="T25" fmla="*/ 44 h 740"/>
                  <a:gd name="T26" fmla="*/ 3 w 898"/>
                  <a:gd name="T27" fmla="*/ 40 h 740"/>
                  <a:gd name="T28" fmla="*/ 0 w 898"/>
                  <a:gd name="T29" fmla="*/ 31 h 740"/>
                  <a:gd name="T30" fmla="*/ 0 w 898"/>
                  <a:gd name="T31" fmla="*/ 22 h 740"/>
                  <a:gd name="T32" fmla="*/ 8 w 898"/>
                  <a:gd name="T33" fmla="*/ 12 h 740"/>
                  <a:gd name="T34" fmla="*/ 10 w 898"/>
                  <a:gd name="T35" fmla="*/ 20 h 740"/>
                  <a:gd name="T36" fmla="*/ 7 w 898"/>
                  <a:gd name="T37" fmla="*/ 27 h 740"/>
                  <a:gd name="T38" fmla="*/ 7 w 898"/>
                  <a:gd name="T39" fmla="*/ 35 h 740"/>
                  <a:gd name="T40" fmla="*/ 14 w 898"/>
                  <a:gd name="T41" fmla="*/ 49 h 740"/>
                  <a:gd name="T42" fmla="*/ 7 w 898"/>
                  <a:gd name="T43" fmla="*/ 47 h 740"/>
                  <a:gd name="T44" fmla="*/ 7 w 898"/>
                  <a:gd name="T45" fmla="*/ 58 h 740"/>
                  <a:gd name="T46" fmla="*/ 20 w 898"/>
                  <a:gd name="T47" fmla="*/ 73 h 740"/>
                  <a:gd name="T48" fmla="*/ 35 w 898"/>
                  <a:gd name="T49" fmla="*/ 82 h 740"/>
                  <a:gd name="T50" fmla="*/ 56 w 898"/>
                  <a:gd name="T51" fmla="*/ 86 h 740"/>
                  <a:gd name="T52" fmla="*/ 70 w 898"/>
                  <a:gd name="T53" fmla="*/ 82 h 740"/>
                  <a:gd name="T54" fmla="*/ 70 w 898"/>
                  <a:gd name="T55" fmla="*/ 73 h 740"/>
                  <a:gd name="T56" fmla="*/ 57 w 898"/>
                  <a:gd name="T57" fmla="*/ 75 h 740"/>
                  <a:gd name="T58" fmla="*/ 39 w 898"/>
                  <a:gd name="T59" fmla="*/ 63 h 740"/>
                  <a:gd name="T60" fmla="*/ 26 w 898"/>
                  <a:gd name="T61" fmla="*/ 54 h 740"/>
                  <a:gd name="T62" fmla="*/ 51 w 898"/>
                  <a:gd name="T63" fmla="*/ 68 h 740"/>
                  <a:gd name="T64" fmla="*/ 67 w 898"/>
                  <a:gd name="T65" fmla="*/ 70 h 740"/>
                  <a:gd name="T66" fmla="*/ 79 w 898"/>
                  <a:gd name="T67" fmla="*/ 69 h 740"/>
                  <a:gd name="T68" fmla="*/ 91 w 898"/>
                  <a:gd name="T69" fmla="*/ 59 h 740"/>
                  <a:gd name="T70" fmla="*/ 93 w 898"/>
                  <a:gd name="T71" fmla="*/ 46 h 740"/>
                  <a:gd name="T72" fmla="*/ 105 w 898"/>
                  <a:gd name="T73" fmla="*/ 23 h 740"/>
                  <a:gd name="T74" fmla="*/ 106 w 898"/>
                  <a:gd name="T75" fmla="*/ 10 h 740"/>
                  <a:gd name="T76" fmla="*/ 112 w 898"/>
                  <a:gd name="T77" fmla="*/ 0 h 740"/>
                  <a:gd name="T78" fmla="*/ 112 w 898"/>
                  <a:gd name="T79" fmla="*/ 0 h 74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98"/>
                  <a:gd name="T121" fmla="*/ 0 h 740"/>
                  <a:gd name="T122" fmla="*/ 898 w 898"/>
                  <a:gd name="T123" fmla="*/ 740 h 74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98" h="740">
                    <a:moveTo>
                      <a:pt x="898" y="0"/>
                    </a:moveTo>
                    <a:lnTo>
                      <a:pt x="892" y="114"/>
                    </a:lnTo>
                    <a:lnTo>
                      <a:pt x="835" y="274"/>
                    </a:lnTo>
                    <a:lnTo>
                      <a:pt x="789" y="415"/>
                    </a:lnTo>
                    <a:lnTo>
                      <a:pt x="748" y="517"/>
                    </a:lnTo>
                    <a:lnTo>
                      <a:pt x="660" y="569"/>
                    </a:lnTo>
                    <a:lnTo>
                      <a:pt x="651" y="656"/>
                    </a:lnTo>
                    <a:lnTo>
                      <a:pt x="542" y="719"/>
                    </a:lnTo>
                    <a:lnTo>
                      <a:pt x="383" y="740"/>
                    </a:lnTo>
                    <a:lnTo>
                      <a:pt x="175" y="647"/>
                    </a:lnTo>
                    <a:lnTo>
                      <a:pt x="31" y="502"/>
                    </a:lnTo>
                    <a:lnTo>
                      <a:pt x="0" y="382"/>
                    </a:lnTo>
                    <a:lnTo>
                      <a:pt x="0" y="346"/>
                    </a:lnTo>
                    <a:lnTo>
                      <a:pt x="31" y="316"/>
                    </a:lnTo>
                    <a:lnTo>
                      <a:pt x="4" y="253"/>
                    </a:lnTo>
                    <a:lnTo>
                      <a:pt x="4" y="171"/>
                    </a:lnTo>
                    <a:lnTo>
                      <a:pt x="67" y="94"/>
                    </a:lnTo>
                    <a:lnTo>
                      <a:pt x="82" y="156"/>
                    </a:lnTo>
                    <a:lnTo>
                      <a:pt x="56" y="217"/>
                    </a:lnTo>
                    <a:lnTo>
                      <a:pt x="56" y="280"/>
                    </a:lnTo>
                    <a:lnTo>
                      <a:pt x="113" y="394"/>
                    </a:lnTo>
                    <a:lnTo>
                      <a:pt x="56" y="382"/>
                    </a:lnTo>
                    <a:lnTo>
                      <a:pt x="56" y="466"/>
                    </a:lnTo>
                    <a:lnTo>
                      <a:pt x="166" y="584"/>
                    </a:lnTo>
                    <a:lnTo>
                      <a:pt x="284" y="656"/>
                    </a:lnTo>
                    <a:lnTo>
                      <a:pt x="449" y="683"/>
                    </a:lnTo>
                    <a:lnTo>
                      <a:pt x="563" y="652"/>
                    </a:lnTo>
                    <a:lnTo>
                      <a:pt x="567" y="580"/>
                    </a:lnTo>
                    <a:lnTo>
                      <a:pt x="459" y="595"/>
                    </a:lnTo>
                    <a:lnTo>
                      <a:pt x="314" y="508"/>
                    </a:lnTo>
                    <a:lnTo>
                      <a:pt x="211" y="439"/>
                    </a:lnTo>
                    <a:lnTo>
                      <a:pt x="413" y="538"/>
                    </a:lnTo>
                    <a:lnTo>
                      <a:pt x="537" y="559"/>
                    </a:lnTo>
                    <a:lnTo>
                      <a:pt x="634" y="548"/>
                    </a:lnTo>
                    <a:lnTo>
                      <a:pt x="732" y="472"/>
                    </a:lnTo>
                    <a:lnTo>
                      <a:pt x="748" y="373"/>
                    </a:lnTo>
                    <a:lnTo>
                      <a:pt x="846" y="181"/>
                    </a:lnTo>
                    <a:lnTo>
                      <a:pt x="852" y="78"/>
                    </a:lnTo>
                    <a:lnTo>
                      <a:pt x="89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53" name="Freeform 47"/>
              <p:cNvSpPr>
                <a:spLocks/>
              </p:cNvSpPr>
              <p:nvPr/>
            </p:nvSpPr>
            <p:spPr bwMode="auto">
              <a:xfrm>
                <a:off x="3683" y="1687"/>
                <a:ext cx="129" cy="98"/>
              </a:xfrm>
              <a:custGeom>
                <a:avLst/>
                <a:gdLst>
                  <a:gd name="T0" fmla="*/ 0 w 258"/>
                  <a:gd name="T1" fmla="*/ 5 h 198"/>
                  <a:gd name="T2" fmla="*/ 11 w 258"/>
                  <a:gd name="T3" fmla="*/ 0 h 198"/>
                  <a:gd name="T4" fmla="*/ 27 w 258"/>
                  <a:gd name="T5" fmla="*/ 4 h 198"/>
                  <a:gd name="T6" fmla="*/ 32 w 258"/>
                  <a:gd name="T7" fmla="*/ 11 h 198"/>
                  <a:gd name="T8" fmla="*/ 20 w 258"/>
                  <a:gd name="T9" fmla="*/ 10 h 198"/>
                  <a:gd name="T10" fmla="*/ 5 w 258"/>
                  <a:gd name="T11" fmla="*/ 11 h 198"/>
                  <a:gd name="T12" fmla="*/ 8 w 258"/>
                  <a:gd name="T13" fmla="*/ 18 h 198"/>
                  <a:gd name="T14" fmla="*/ 21 w 258"/>
                  <a:gd name="T15" fmla="*/ 22 h 198"/>
                  <a:gd name="T16" fmla="*/ 12 w 258"/>
                  <a:gd name="T17" fmla="*/ 24 h 198"/>
                  <a:gd name="T18" fmla="*/ 2 w 258"/>
                  <a:gd name="T19" fmla="*/ 19 h 198"/>
                  <a:gd name="T20" fmla="*/ 0 w 258"/>
                  <a:gd name="T21" fmla="*/ 5 h 198"/>
                  <a:gd name="T22" fmla="*/ 0 w 258"/>
                  <a:gd name="T23" fmla="*/ 5 h 19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8"/>
                  <a:gd name="T37" fmla="*/ 0 h 198"/>
                  <a:gd name="T38" fmla="*/ 258 w 258"/>
                  <a:gd name="T39" fmla="*/ 198 h 19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8" h="198">
                    <a:moveTo>
                      <a:pt x="0" y="42"/>
                    </a:moveTo>
                    <a:lnTo>
                      <a:pt x="89" y="0"/>
                    </a:lnTo>
                    <a:lnTo>
                      <a:pt x="222" y="36"/>
                    </a:lnTo>
                    <a:lnTo>
                      <a:pt x="258" y="90"/>
                    </a:lnTo>
                    <a:lnTo>
                      <a:pt x="161" y="84"/>
                    </a:lnTo>
                    <a:lnTo>
                      <a:pt x="47" y="93"/>
                    </a:lnTo>
                    <a:lnTo>
                      <a:pt x="68" y="150"/>
                    </a:lnTo>
                    <a:lnTo>
                      <a:pt x="171" y="181"/>
                    </a:lnTo>
                    <a:lnTo>
                      <a:pt x="99" y="198"/>
                    </a:lnTo>
                    <a:lnTo>
                      <a:pt x="21" y="156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54" name="Freeform 48"/>
              <p:cNvSpPr>
                <a:spLocks/>
              </p:cNvSpPr>
              <p:nvPr/>
            </p:nvSpPr>
            <p:spPr bwMode="auto">
              <a:xfrm>
                <a:off x="3890" y="1694"/>
                <a:ext cx="619" cy="532"/>
              </a:xfrm>
              <a:custGeom>
                <a:avLst/>
                <a:gdLst>
                  <a:gd name="T0" fmla="*/ 0 w 1238"/>
                  <a:gd name="T1" fmla="*/ 0 h 1065"/>
                  <a:gd name="T2" fmla="*/ 26 w 1238"/>
                  <a:gd name="T3" fmla="*/ 1 h 1065"/>
                  <a:gd name="T4" fmla="*/ 71 w 1238"/>
                  <a:gd name="T5" fmla="*/ 14 h 1065"/>
                  <a:gd name="T6" fmla="*/ 113 w 1238"/>
                  <a:gd name="T7" fmla="*/ 48 h 1065"/>
                  <a:gd name="T8" fmla="*/ 150 w 1238"/>
                  <a:gd name="T9" fmla="*/ 84 h 1065"/>
                  <a:gd name="T10" fmla="*/ 155 w 1238"/>
                  <a:gd name="T11" fmla="*/ 96 h 1065"/>
                  <a:gd name="T12" fmla="*/ 155 w 1238"/>
                  <a:gd name="T13" fmla="*/ 112 h 1065"/>
                  <a:gd name="T14" fmla="*/ 137 w 1238"/>
                  <a:gd name="T15" fmla="*/ 128 h 1065"/>
                  <a:gd name="T16" fmla="*/ 122 w 1238"/>
                  <a:gd name="T17" fmla="*/ 133 h 1065"/>
                  <a:gd name="T18" fmla="*/ 100 w 1238"/>
                  <a:gd name="T19" fmla="*/ 111 h 1065"/>
                  <a:gd name="T20" fmla="*/ 64 w 1238"/>
                  <a:gd name="T21" fmla="*/ 91 h 1065"/>
                  <a:gd name="T22" fmla="*/ 23 w 1238"/>
                  <a:gd name="T23" fmla="*/ 84 h 1065"/>
                  <a:gd name="T24" fmla="*/ 30 w 1238"/>
                  <a:gd name="T25" fmla="*/ 74 h 1065"/>
                  <a:gd name="T26" fmla="*/ 59 w 1238"/>
                  <a:gd name="T27" fmla="*/ 79 h 1065"/>
                  <a:gd name="T28" fmla="*/ 69 w 1238"/>
                  <a:gd name="T29" fmla="*/ 65 h 1065"/>
                  <a:gd name="T30" fmla="*/ 78 w 1238"/>
                  <a:gd name="T31" fmla="*/ 40 h 1065"/>
                  <a:gd name="T32" fmla="*/ 78 w 1238"/>
                  <a:gd name="T33" fmla="*/ 59 h 1065"/>
                  <a:gd name="T34" fmla="*/ 73 w 1238"/>
                  <a:gd name="T35" fmla="*/ 82 h 1065"/>
                  <a:gd name="T36" fmla="*/ 86 w 1238"/>
                  <a:gd name="T37" fmla="*/ 89 h 1065"/>
                  <a:gd name="T38" fmla="*/ 95 w 1238"/>
                  <a:gd name="T39" fmla="*/ 98 h 1065"/>
                  <a:gd name="T40" fmla="*/ 104 w 1238"/>
                  <a:gd name="T41" fmla="*/ 84 h 1065"/>
                  <a:gd name="T42" fmla="*/ 109 w 1238"/>
                  <a:gd name="T43" fmla="*/ 63 h 1065"/>
                  <a:gd name="T44" fmla="*/ 111 w 1238"/>
                  <a:gd name="T45" fmla="*/ 83 h 1065"/>
                  <a:gd name="T46" fmla="*/ 107 w 1238"/>
                  <a:gd name="T47" fmla="*/ 94 h 1065"/>
                  <a:gd name="T48" fmla="*/ 104 w 1238"/>
                  <a:gd name="T49" fmla="*/ 104 h 1065"/>
                  <a:gd name="T50" fmla="*/ 118 w 1238"/>
                  <a:gd name="T51" fmla="*/ 117 h 1065"/>
                  <a:gd name="T52" fmla="*/ 129 w 1238"/>
                  <a:gd name="T53" fmla="*/ 110 h 1065"/>
                  <a:gd name="T54" fmla="*/ 137 w 1238"/>
                  <a:gd name="T55" fmla="*/ 95 h 1065"/>
                  <a:gd name="T56" fmla="*/ 137 w 1238"/>
                  <a:gd name="T57" fmla="*/ 108 h 1065"/>
                  <a:gd name="T58" fmla="*/ 130 w 1238"/>
                  <a:gd name="T59" fmla="*/ 124 h 1065"/>
                  <a:gd name="T60" fmla="*/ 140 w 1238"/>
                  <a:gd name="T61" fmla="*/ 121 h 1065"/>
                  <a:gd name="T62" fmla="*/ 151 w 1238"/>
                  <a:gd name="T63" fmla="*/ 106 h 1065"/>
                  <a:gd name="T64" fmla="*/ 148 w 1238"/>
                  <a:gd name="T65" fmla="*/ 89 h 1065"/>
                  <a:gd name="T66" fmla="*/ 132 w 1238"/>
                  <a:gd name="T67" fmla="*/ 77 h 1065"/>
                  <a:gd name="T68" fmla="*/ 110 w 1238"/>
                  <a:gd name="T69" fmla="*/ 50 h 1065"/>
                  <a:gd name="T70" fmla="*/ 67 w 1238"/>
                  <a:gd name="T71" fmla="*/ 19 h 1065"/>
                  <a:gd name="T72" fmla="*/ 39 w 1238"/>
                  <a:gd name="T73" fmla="*/ 12 h 1065"/>
                  <a:gd name="T74" fmla="*/ 43 w 1238"/>
                  <a:gd name="T75" fmla="*/ 23 h 1065"/>
                  <a:gd name="T76" fmla="*/ 40 w 1238"/>
                  <a:gd name="T77" fmla="*/ 31 h 1065"/>
                  <a:gd name="T78" fmla="*/ 26 w 1238"/>
                  <a:gd name="T79" fmla="*/ 7 h 1065"/>
                  <a:gd name="T80" fmla="*/ 0 w 1238"/>
                  <a:gd name="T81" fmla="*/ 0 h 1065"/>
                  <a:gd name="T82" fmla="*/ 0 w 1238"/>
                  <a:gd name="T83" fmla="*/ 0 h 106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238"/>
                  <a:gd name="T127" fmla="*/ 0 h 1065"/>
                  <a:gd name="T128" fmla="*/ 1238 w 1238"/>
                  <a:gd name="T129" fmla="*/ 1065 h 106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238" h="1065">
                    <a:moveTo>
                      <a:pt x="0" y="0"/>
                    </a:moveTo>
                    <a:lnTo>
                      <a:pt x="211" y="12"/>
                    </a:lnTo>
                    <a:lnTo>
                      <a:pt x="563" y="114"/>
                    </a:lnTo>
                    <a:lnTo>
                      <a:pt x="909" y="384"/>
                    </a:lnTo>
                    <a:lnTo>
                      <a:pt x="1198" y="673"/>
                    </a:lnTo>
                    <a:lnTo>
                      <a:pt x="1234" y="772"/>
                    </a:lnTo>
                    <a:lnTo>
                      <a:pt x="1238" y="896"/>
                    </a:lnTo>
                    <a:lnTo>
                      <a:pt x="1093" y="1029"/>
                    </a:lnTo>
                    <a:lnTo>
                      <a:pt x="976" y="1065"/>
                    </a:lnTo>
                    <a:lnTo>
                      <a:pt x="804" y="890"/>
                    </a:lnTo>
                    <a:lnTo>
                      <a:pt x="512" y="730"/>
                    </a:lnTo>
                    <a:lnTo>
                      <a:pt x="185" y="679"/>
                    </a:lnTo>
                    <a:lnTo>
                      <a:pt x="242" y="595"/>
                    </a:lnTo>
                    <a:lnTo>
                      <a:pt x="476" y="637"/>
                    </a:lnTo>
                    <a:lnTo>
                      <a:pt x="546" y="523"/>
                    </a:lnTo>
                    <a:lnTo>
                      <a:pt x="630" y="327"/>
                    </a:lnTo>
                    <a:lnTo>
                      <a:pt x="624" y="478"/>
                    </a:lnTo>
                    <a:lnTo>
                      <a:pt x="578" y="658"/>
                    </a:lnTo>
                    <a:lnTo>
                      <a:pt x="692" y="719"/>
                    </a:lnTo>
                    <a:lnTo>
                      <a:pt x="763" y="787"/>
                    </a:lnTo>
                    <a:lnTo>
                      <a:pt x="837" y="679"/>
                    </a:lnTo>
                    <a:lnTo>
                      <a:pt x="877" y="508"/>
                    </a:lnTo>
                    <a:lnTo>
                      <a:pt x="892" y="668"/>
                    </a:lnTo>
                    <a:lnTo>
                      <a:pt x="862" y="755"/>
                    </a:lnTo>
                    <a:lnTo>
                      <a:pt x="837" y="839"/>
                    </a:lnTo>
                    <a:lnTo>
                      <a:pt x="945" y="938"/>
                    </a:lnTo>
                    <a:lnTo>
                      <a:pt x="1027" y="880"/>
                    </a:lnTo>
                    <a:lnTo>
                      <a:pt x="1090" y="766"/>
                    </a:lnTo>
                    <a:lnTo>
                      <a:pt x="1090" y="869"/>
                    </a:lnTo>
                    <a:lnTo>
                      <a:pt x="1033" y="998"/>
                    </a:lnTo>
                    <a:lnTo>
                      <a:pt x="1120" y="972"/>
                    </a:lnTo>
                    <a:lnTo>
                      <a:pt x="1202" y="854"/>
                    </a:lnTo>
                    <a:lnTo>
                      <a:pt x="1177" y="715"/>
                    </a:lnTo>
                    <a:lnTo>
                      <a:pt x="1054" y="616"/>
                    </a:lnTo>
                    <a:lnTo>
                      <a:pt x="882" y="403"/>
                    </a:lnTo>
                    <a:lnTo>
                      <a:pt x="531" y="156"/>
                    </a:lnTo>
                    <a:lnTo>
                      <a:pt x="314" y="99"/>
                    </a:lnTo>
                    <a:lnTo>
                      <a:pt x="350" y="187"/>
                    </a:lnTo>
                    <a:lnTo>
                      <a:pt x="325" y="255"/>
                    </a:lnTo>
                    <a:lnTo>
                      <a:pt x="211" y="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55" name="Freeform 49"/>
              <p:cNvSpPr>
                <a:spLocks/>
              </p:cNvSpPr>
              <p:nvPr/>
            </p:nvSpPr>
            <p:spPr bwMode="auto">
              <a:xfrm>
                <a:off x="2909" y="1669"/>
                <a:ext cx="575" cy="963"/>
              </a:xfrm>
              <a:custGeom>
                <a:avLst/>
                <a:gdLst>
                  <a:gd name="T0" fmla="*/ 143 w 1150"/>
                  <a:gd name="T1" fmla="*/ 0 h 1928"/>
                  <a:gd name="T2" fmla="*/ 127 w 1150"/>
                  <a:gd name="T3" fmla="*/ 2 h 1928"/>
                  <a:gd name="T4" fmla="*/ 74 w 1150"/>
                  <a:gd name="T5" fmla="*/ 29 h 1928"/>
                  <a:gd name="T6" fmla="*/ 22 w 1150"/>
                  <a:gd name="T7" fmla="*/ 73 h 1928"/>
                  <a:gd name="T8" fmla="*/ 7 w 1150"/>
                  <a:gd name="T9" fmla="*/ 96 h 1928"/>
                  <a:gd name="T10" fmla="*/ 0 w 1150"/>
                  <a:gd name="T11" fmla="*/ 142 h 1928"/>
                  <a:gd name="T12" fmla="*/ 5 w 1150"/>
                  <a:gd name="T13" fmla="*/ 194 h 1928"/>
                  <a:gd name="T14" fmla="*/ 18 w 1150"/>
                  <a:gd name="T15" fmla="*/ 232 h 1928"/>
                  <a:gd name="T16" fmla="*/ 25 w 1150"/>
                  <a:gd name="T17" fmla="*/ 240 h 1928"/>
                  <a:gd name="T18" fmla="*/ 41 w 1150"/>
                  <a:gd name="T19" fmla="*/ 238 h 1928"/>
                  <a:gd name="T20" fmla="*/ 61 w 1150"/>
                  <a:gd name="T21" fmla="*/ 220 h 1928"/>
                  <a:gd name="T22" fmla="*/ 36 w 1150"/>
                  <a:gd name="T23" fmla="*/ 231 h 1928"/>
                  <a:gd name="T24" fmla="*/ 23 w 1150"/>
                  <a:gd name="T25" fmla="*/ 229 h 1928"/>
                  <a:gd name="T26" fmla="*/ 14 w 1150"/>
                  <a:gd name="T27" fmla="*/ 203 h 1928"/>
                  <a:gd name="T28" fmla="*/ 25 w 1150"/>
                  <a:gd name="T29" fmla="*/ 208 h 1928"/>
                  <a:gd name="T30" fmla="*/ 42 w 1150"/>
                  <a:gd name="T31" fmla="*/ 208 h 1928"/>
                  <a:gd name="T32" fmla="*/ 54 w 1150"/>
                  <a:gd name="T33" fmla="*/ 198 h 1928"/>
                  <a:gd name="T34" fmla="*/ 36 w 1150"/>
                  <a:gd name="T35" fmla="*/ 199 h 1928"/>
                  <a:gd name="T36" fmla="*/ 12 w 1150"/>
                  <a:gd name="T37" fmla="*/ 193 h 1928"/>
                  <a:gd name="T38" fmla="*/ 7 w 1150"/>
                  <a:gd name="T39" fmla="*/ 162 h 1928"/>
                  <a:gd name="T40" fmla="*/ 18 w 1150"/>
                  <a:gd name="T41" fmla="*/ 169 h 1928"/>
                  <a:gd name="T42" fmla="*/ 36 w 1150"/>
                  <a:gd name="T43" fmla="*/ 171 h 1928"/>
                  <a:gd name="T44" fmla="*/ 53 w 1150"/>
                  <a:gd name="T45" fmla="*/ 164 h 1928"/>
                  <a:gd name="T46" fmla="*/ 35 w 1150"/>
                  <a:gd name="T47" fmla="*/ 163 h 1928"/>
                  <a:gd name="T48" fmla="*/ 12 w 1150"/>
                  <a:gd name="T49" fmla="*/ 156 h 1928"/>
                  <a:gd name="T50" fmla="*/ 5 w 1150"/>
                  <a:gd name="T51" fmla="*/ 146 h 1928"/>
                  <a:gd name="T52" fmla="*/ 9 w 1150"/>
                  <a:gd name="T53" fmla="*/ 109 h 1928"/>
                  <a:gd name="T54" fmla="*/ 15 w 1150"/>
                  <a:gd name="T55" fmla="*/ 97 h 1928"/>
                  <a:gd name="T56" fmla="*/ 31 w 1150"/>
                  <a:gd name="T57" fmla="*/ 98 h 1928"/>
                  <a:gd name="T58" fmla="*/ 53 w 1150"/>
                  <a:gd name="T59" fmla="*/ 115 h 1928"/>
                  <a:gd name="T60" fmla="*/ 40 w 1150"/>
                  <a:gd name="T61" fmla="*/ 94 h 1928"/>
                  <a:gd name="T62" fmla="*/ 21 w 1150"/>
                  <a:gd name="T63" fmla="*/ 84 h 1928"/>
                  <a:gd name="T64" fmla="*/ 31 w 1150"/>
                  <a:gd name="T65" fmla="*/ 73 h 1928"/>
                  <a:gd name="T66" fmla="*/ 51 w 1150"/>
                  <a:gd name="T67" fmla="*/ 60 h 1928"/>
                  <a:gd name="T68" fmla="*/ 65 w 1150"/>
                  <a:gd name="T69" fmla="*/ 69 h 1928"/>
                  <a:gd name="T70" fmla="*/ 73 w 1150"/>
                  <a:gd name="T71" fmla="*/ 87 h 1928"/>
                  <a:gd name="T72" fmla="*/ 73 w 1150"/>
                  <a:gd name="T73" fmla="*/ 71 h 1928"/>
                  <a:gd name="T74" fmla="*/ 66 w 1150"/>
                  <a:gd name="T75" fmla="*/ 55 h 1928"/>
                  <a:gd name="T76" fmla="*/ 62 w 1150"/>
                  <a:gd name="T77" fmla="*/ 48 h 1928"/>
                  <a:gd name="T78" fmla="*/ 80 w 1150"/>
                  <a:gd name="T79" fmla="*/ 34 h 1928"/>
                  <a:gd name="T80" fmla="*/ 94 w 1150"/>
                  <a:gd name="T81" fmla="*/ 44 h 1928"/>
                  <a:gd name="T82" fmla="*/ 102 w 1150"/>
                  <a:gd name="T83" fmla="*/ 61 h 1928"/>
                  <a:gd name="T84" fmla="*/ 103 w 1150"/>
                  <a:gd name="T85" fmla="*/ 78 h 1928"/>
                  <a:gd name="T86" fmla="*/ 108 w 1150"/>
                  <a:gd name="T87" fmla="*/ 65 h 1928"/>
                  <a:gd name="T88" fmla="*/ 107 w 1150"/>
                  <a:gd name="T89" fmla="*/ 48 h 1928"/>
                  <a:gd name="T90" fmla="*/ 96 w 1150"/>
                  <a:gd name="T91" fmla="*/ 28 h 1928"/>
                  <a:gd name="T92" fmla="*/ 107 w 1150"/>
                  <a:gd name="T93" fmla="*/ 20 h 1928"/>
                  <a:gd name="T94" fmla="*/ 121 w 1150"/>
                  <a:gd name="T95" fmla="*/ 11 h 1928"/>
                  <a:gd name="T96" fmla="*/ 133 w 1150"/>
                  <a:gd name="T97" fmla="*/ 21 h 1928"/>
                  <a:gd name="T98" fmla="*/ 133 w 1150"/>
                  <a:gd name="T99" fmla="*/ 7 h 1928"/>
                  <a:gd name="T100" fmla="*/ 144 w 1150"/>
                  <a:gd name="T101" fmla="*/ 6 h 1928"/>
                  <a:gd name="T102" fmla="*/ 143 w 1150"/>
                  <a:gd name="T103" fmla="*/ 0 h 1928"/>
                  <a:gd name="T104" fmla="*/ 143 w 1150"/>
                  <a:gd name="T105" fmla="*/ 0 h 19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50"/>
                  <a:gd name="T160" fmla="*/ 0 h 1928"/>
                  <a:gd name="T161" fmla="*/ 1150 w 1150"/>
                  <a:gd name="T162" fmla="*/ 1928 h 19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50" h="1928">
                    <a:moveTo>
                      <a:pt x="1141" y="0"/>
                    </a:moveTo>
                    <a:lnTo>
                      <a:pt x="1017" y="17"/>
                    </a:lnTo>
                    <a:lnTo>
                      <a:pt x="599" y="238"/>
                    </a:lnTo>
                    <a:lnTo>
                      <a:pt x="181" y="586"/>
                    </a:lnTo>
                    <a:lnTo>
                      <a:pt x="63" y="770"/>
                    </a:lnTo>
                    <a:lnTo>
                      <a:pt x="0" y="1137"/>
                    </a:lnTo>
                    <a:lnTo>
                      <a:pt x="46" y="1557"/>
                    </a:lnTo>
                    <a:lnTo>
                      <a:pt x="139" y="1861"/>
                    </a:lnTo>
                    <a:lnTo>
                      <a:pt x="202" y="1928"/>
                    </a:lnTo>
                    <a:lnTo>
                      <a:pt x="331" y="1907"/>
                    </a:lnTo>
                    <a:lnTo>
                      <a:pt x="491" y="1768"/>
                    </a:lnTo>
                    <a:lnTo>
                      <a:pt x="289" y="1855"/>
                    </a:lnTo>
                    <a:lnTo>
                      <a:pt x="186" y="1840"/>
                    </a:lnTo>
                    <a:lnTo>
                      <a:pt x="118" y="1629"/>
                    </a:lnTo>
                    <a:lnTo>
                      <a:pt x="202" y="1665"/>
                    </a:lnTo>
                    <a:lnTo>
                      <a:pt x="340" y="1665"/>
                    </a:lnTo>
                    <a:lnTo>
                      <a:pt x="439" y="1587"/>
                    </a:lnTo>
                    <a:lnTo>
                      <a:pt x="289" y="1597"/>
                    </a:lnTo>
                    <a:lnTo>
                      <a:pt x="103" y="1551"/>
                    </a:lnTo>
                    <a:lnTo>
                      <a:pt x="57" y="1302"/>
                    </a:lnTo>
                    <a:lnTo>
                      <a:pt x="145" y="1359"/>
                    </a:lnTo>
                    <a:lnTo>
                      <a:pt x="283" y="1376"/>
                    </a:lnTo>
                    <a:lnTo>
                      <a:pt x="424" y="1319"/>
                    </a:lnTo>
                    <a:lnTo>
                      <a:pt x="274" y="1308"/>
                    </a:lnTo>
                    <a:lnTo>
                      <a:pt x="97" y="1251"/>
                    </a:lnTo>
                    <a:lnTo>
                      <a:pt x="40" y="1173"/>
                    </a:lnTo>
                    <a:lnTo>
                      <a:pt x="78" y="874"/>
                    </a:lnTo>
                    <a:lnTo>
                      <a:pt x="124" y="781"/>
                    </a:lnTo>
                    <a:lnTo>
                      <a:pt x="253" y="791"/>
                    </a:lnTo>
                    <a:lnTo>
                      <a:pt x="428" y="920"/>
                    </a:lnTo>
                    <a:lnTo>
                      <a:pt x="325" y="755"/>
                    </a:lnTo>
                    <a:lnTo>
                      <a:pt x="169" y="673"/>
                    </a:lnTo>
                    <a:lnTo>
                      <a:pt x="253" y="586"/>
                    </a:lnTo>
                    <a:lnTo>
                      <a:pt x="413" y="487"/>
                    </a:lnTo>
                    <a:lnTo>
                      <a:pt x="515" y="559"/>
                    </a:lnTo>
                    <a:lnTo>
                      <a:pt x="584" y="698"/>
                    </a:lnTo>
                    <a:lnTo>
                      <a:pt x="584" y="568"/>
                    </a:lnTo>
                    <a:lnTo>
                      <a:pt x="521" y="445"/>
                    </a:lnTo>
                    <a:lnTo>
                      <a:pt x="496" y="388"/>
                    </a:lnTo>
                    <a:lnTo>
                      <a:pt x="645" y="274"/>
                    </a:lnTo>
                    <a:lnTo>
                      <a:pt x="759" y="352"/>
                    </a:lnTo>
                    <a:lnTo>
                      <a:pt x="821" y="492"/>
                    </a:lnTo>
                    <a:lnTo>
                      <a:pt x="831" y="625"/>
                    </a:lnTo>
                    <a:lnTo>
                      <a:pt x="867" y="523"/>
                    </a:lnTo>
                    <a:lnTo>
                      <a:pt x="858" y="388"/>
                    </a:lnTo>
                    <a:lnTo>
                      <a:pt x="770" y="228"/>
                    </a:lnTo>
                    <a:lnTo>
                      <a:pt x="861" y="162"/>
                    </a:lnTo>
                    <a:lnTo>
                      <a:pt x="970" y="93"/>
                    </a:lnTo>
                    <a:lnTo>
                      <a:pt x="1057" y="171"/>
                    </a:lnTo>
                    <a:lnTo>
                      <a:pt x="1063" y="57"/>
                    </a:lnTo>
                    <a:lnTo>
                      <a:pt x="1150" y="4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56" name="Freeform 50"/>
              <p:cNvSpPr>
                <a:spLocks/>
              </p:cNvSpPr>
              <p:nvPr/>
            </p:nvSpPr>
            <p:spPr bwMode="auto">
              <a:xfrm>
                <a:off x="3136" y="1933"/>
                <a:ext cx="483" cy="749"/>
              </a:xfrm>
              <a:custGeom>
                <a:avLst/>
                <a:gdLst>
                  <a:gd name="T0" fmla="*/ 76 w 965"/>
                  <a:gd name="T1" fmla="*/ 0 h 1497"/>
                  <a:gd name="T2" fmla="*/ 48 w 965"/>
                  <a:gd name="T3" fmla="*/ 20 h 1497"/>
                  <a:gd name="T4" fmla="*/ 26 w 965"/>
                  <a:gd name="T5" fmla="*/ 52 h 1497"/>
                  <a:gd name="T6" fmla="*/ 4 w 965"/>
                  <a:gd name="T7" fmla="*/ 55 h 1497"/>
                  <a:gd name="T8" fmla="*/ 12 w 965"/>
                  <a:gd name="T9" fmla="*/ 66 h 1497"/>
                  <a:gd name="T10" fmla="*/ 10 w 965"/>
                  <a:gd name="T11" fmla="*/ 84 h 1497"/>
                  <a:gd name="T12" fmla="*/ 6 w 965"/>
                  <a:gd name="T13" fmla="*/ 126 h 1497"/>
                  <a:gd name="T14" fmla="*/ 15 w 965"/>
                  <a:gd name="T15" fmla="*/ 91 h 1497"/>
                  <a:gd name="T16" fmla="*/ 22 w 965"/>
                  <a:gd name="T17" fmla="*/ 64 h 1497"/>
                  <a:gd name="T18" fmla="*/ 36 w 965"/>
                  <a:gd name="T19" fmla="*/ 47 h 1497"/>
                  <a:gd name="T20" fmla="*/ 53 w 965"/>
                  <a:gd name="T21" fmla="*/ 22 h 1497"/>
                  <a:gd name="T22" fmla="*/ 67 w 965"/>
                  <a:gd name="T23" fmla="*/ 20 h 1497"/>
                  <a:gd name="T24" fmla="*/ 113 w 965"/>
                  <a:gd name="T25" fmla="*/ 42 h 1497"/>
                  <a:gd name="T26" fmla="*/ 56 w 965"/>
                  <a:gd name="T27" fmla="*/ 182 h 1497"/>
                  <a:gd name="T28" fmla="*/ 5 w 965"/>
                  <a:gd name="T29" fmla="*/ 155 h 1497"/>
                  <a:gd name="T30" fmla="*/ 0 w 965"/>
                  <a:gd name="T31" fmla="*/ 156 h 1497"/>
                  <a:gd name="T32" fmla="*/ 46 w 965"/>
                  <a:gd name="T33" fmla="*/ 186 h 1497"/>
                  <a:gd name="T34" fmla="*/ 60 w 965"/>
                  <a:gd name="T35" fmla="*/ 188 h 1497"/>
                  <a:gd name="T36" fmla="*/ 121 w 965"/>
                  <a:gd name="T37" fmla="*/ 42 h 1497"/>
                  <a:gd name="T38" fmla="*/ 89 w 965"/>
                  <a:gd name="T39" fmla="*/ 26 h 1497"/>
                  <a:gd name="T40" fmla="*/ 74 w 965"/>
                  <a:gd name="T41" fmla="*/ 14 h 1497"/>
                  <a:gd name="T42" fmla="*/ 69 w 965"/>
                  <a:gd name="T43" fmla="*/ 14 h 1497"/>
                  <a:gd name="T44" fmla="*/ 76 w 965"/>
                  <a:gd name="T45" fmla="*/ 0 h 1497"/>
                  <a:gd name="T46" fmla="*/ 76 w 965"/>
                  <a:gd name="T47" fmla="*/ 0 h 149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65"/>
                  <a:gd name="T73" fmla="*/ 0 h 1497"/>
                  <a:gd name="T74" fmla="*/ 965 w 965"/>
                  <a:gd name="T75" fmla="*/ 1497 h 149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65" h="1497">
                    <a:moveTo>
                      <a:pt x="602" y="0"/>
                    </a:moveTo>
                    <a:lnTo>
                      <a:pt x="382" y="153"/>
                    </a:lnTo>
                    <a:lnTo>
                      <a:pt x="201" y="412"/>
                    </a:lnTo>
                    <a:lnTo>
                      <a:pt x="30" y="439"/>
                    </a:lnTo>
                    <a:lnTo>
                      <a:pt x="93" y="526"/>
                    </a:lnTo>
                    <a:lnTo>
                      <a:pt x="76" y="671"/>
                    </a:lnTo>
                    <a:lnTo>
                      <a:pt x="41" y="1001"/>
                    </a:lnTo>
                    <a:lnTo>
                      <a:pt x="117" y="728"/>
                    </a:lnTo>
                    <a:lnTo>
                      <a:pt x="169" y="511"/>
                    </a:lnTo>
                    <a:lnTo>
                      <a:pt x="283" y="376"/>
                    </a:lnTo>
                    <a:lnTo>
                      <a:pt x="418" y="174"/>
                    </a:lnTo>
                    <a:lnTo>
                      <a:pt x="536" y="159"/>
                    </a:lnTo>
                    <a:lnTo>
                      <a:pt x="897" y="334"/>
                    </a:lnTo>
                    <a:lnTo>
                      <a:pt x="443" y="1452"/>
                    </a:lnTo>
                    <a:lnTo>
                      <a:pt x="36" y="1233"/>
                    </a:lnTo>
                    <a:lnTo>
                      <a:pt x="0" y="1248"/>
                    </a:lnTo>
                    <a:lnTo>
                      <a:pt x="366" y="1482"/>
                    </a:lnTo>
                    <a:lnTo>
                      <a:pt x="475" y="1497"/>
                    </a:lnTo>
                    <a:lnTo>
                      <a:pt x="965" y="330"/>
                    </a:lnTo>
                    <a:lnTo>
                      <a:pt x="707" y="201"/>
                    </a:lnTo>
                    <a:lnTo>
                      <a:pt x="587" y="112"/>
                    </a:lnTo>
                    <a:lnTo>
                      <a:pt x="551" y="108"/>
                    </a:lnTo>
                    <a:lnTo>
                      <a:pt x="60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57" name="Freeform 51"/>
              <p:cNvSpPr>
                <a:spLocks/>
              </p:cNvSpPr>
              <p:nvPr/>
            </p:nvSpPr>
            <p:spPr bwMode="auto">
              <a:xfrm>
                <a:off x="3149" y="2038"/>
                <a:ext cx="397" cy="582"/>
              </a:xfrm>
              <a:custGeom>
                <a:avLst/>
                <a:gdLst>
                  <a:gd name="T0" fmla="*/ 99 w 795"/>
                  <a:gd name="T1" fmla="*/ 18 h 1163"/>
                  <a:gd name="T2" fmla="*/ 60 w 795"/>
                  <a:gd name="T3" fmla="*/ 0 h 1163"/>
                  <a:gd name="T4" fmla="*/ 0 w 795"/>
                  <a:gd name="T5" fmla="*/ 121 h 1163"/>
                  <a:gd name="T6" fmla="*/ 49 w 795"/>
                  <a:gd name="T7" fmla="*/ 146 h 1163"/>
                  <a:gd name="T8" fmla="*/ 76 w 795"/>
                  <a:gd name="T9" fmla="*/ 77 h 1163"/>
                  <a:gd name="T10" fmla="*/ 45 w 795"/>
                  <a:gd name="T11" fmla="*/ 136 h 1163"/>
                  <a:gd name="T12" fmla="*/ 7 w 795"/>
                  <a:gd name="T13" fmla="*/ 117 h 1163"/>
                  <a:gd name="T14" fmla="*/ 63 w 795"/>
                  <a:gd name="T15" fmla="*/ 8 h 1163"/>
                  <a:gd name="T16" fmla="*/ 99 w 795"/>
                  <a:gd name="T17" fmla="*/ 18 h 1163"/>
                  <a:gd name="T18" fmla="*/ 99 w 795"/>
                  <a:gd name="T19" fmla="*/ 18 h 116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95"/>
                  <a:gd name="T31" fmla="*/ 0 h 1163"/>
                  <a:gd name="T32" fmla="*/ 795 w 795"/>
                  <a:gd name="T33" fmla="*/ 1163 h 116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95" h="1163">
                    <a:moveTo>
                      <a:pt x="795" y="138"/>
                    </a:moveTo>
                    <a:lnTo>
                      <a:pt x="487" y="0"/>
                    </a:lnTo>
                    <a:lnTo>
                      <a:pt x="0" y="961"/>
                    </a:lnTo>
                    <a:lnTo>
                      <a:pt x="394" y="1163"/>
                    </a:lnTo>
                    <a:lnTo>
                      <a:pt x="611" y="613"/>
                    </a:lnTo>
                    <a:lnTo>
                      <a:pt x="362" y="1085"/>
                    </a:lnTo>
                    <a:lnTo>
                      <a:pt x="57" y="935"/>
                    </a:lnTo>
                    <a:lnTo>
                      <a:pt x="508" y="57"/>
                    </a:lnTo>
                    <a:lnTo>
                      <a:pt x="795" y="1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58" name="Freeform 52"/>
              <p:cNvSpPr>
                <a:spLocks/>
              </p:cNvSpPr>
              <p:nvPr/>
            </p:nvSpPr>
            <p:spPr bwMode="auto">
              <a:xfrm>
                <a:off x="3227" y="2320"/>
                <a:ext cx="162" cy="228"/>
              </a:xfrm>
              <a:custGeom>
                <a:avLst/>
                <a:gdLst>
                  <a:gd name="T0" fmla="*/ 29 w 325"/>
                  <a:gd name="T1" fmla="*/ 0 h 456"/>
                  <a:gd name="T2" fmla="*/ 40 w 325"/>
                  <a:gd name="T3" fmla="*/ 10 h 456"/>
                  <a:gd name="T4" fmla="*/ 20 w 325"/>
                  <a:gd name="T5" fmla="*/ 57 h 456"/>
                  <a:gd name="T6" fmla="*/ 0 w 325"/>
                  <a:gd name="T7" fmla="*/ 45 h 456"/>
                  <a:gd name="T8" fmla="*/ 14 w 325"/>
                  <a:gd name="T9" fmla="*/ 14 h 456"/>
                  <a:gd name="T10" fmla="*/ 6 w 325"/>
                  <a:gd name="T11" fmla="*/ 43 h 456"/>
                  <a:gd name="T12" fmla="*/ 20 w 325"/>
                  <a:gd name="T13" fmla="*/ 52 h 456"/>
                  <a:gd name="T14" fmla="*/ 36 w 325"/>
                  <a:gd name="T15" fmla="*/ 10 h 456"/>
                  <a:gd name="T16" fmla="*/ 29 w 325"/>
                  <a:gd name="T17" fmla="*/ 0 h 456"/>
                  <a:gd name="T18" fmla="*/ 29 w 325"/>
                  <a:gd name="T19" fmla="*/ 0 h 4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5"/>
                  <a:gd name="T31" fmla="*/ 0 h 456"/>
                  <a:gd name="T32" fmla="*/ 325 w 325"/>
                  <a:gd name="T33" fmla="*/ 456 h 4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5" h="456">
                    <a:moveTo>
                      <a:pt x="238" y="0"/>
                    </a:moveTo>
                    <a:lnTo>
                      <a:pt x="325" y="78"/>
                    </a:lnTo>
                    <a:lnTo>
                      <a:pt x="166" y="456"/>
                    </a:lnTo>
                    <a:lnTo>
                      <a:pt x="0" y="358"/>
                    </a:lnTo>
                    <a:lnTo>
                      <a:pt x="118" y="110"/>
                    </a:lnTo>
                    <a:lnTo>
                      <a:pt x="52" y="342"/>
                    </a:lnTo>
                    <a:lnTo>
                      <a:pt x="160" y="409"/>
                    </a:lnTo>
                    <a:lnTo>
                      <a:pt x="289" y="78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59" name="Freeform 53"/>
              <p:cNvSpPr>
                <a:spLocks/>
              </p:cNvSpPr>
              <p:nvPr/>
            </p:nvSpPr>
            <p:spPr bwMode="auto">
              <a:xfrm>
                <a:off x="3343" y="2232"/>
                <a:ext cx="67" cy="70"/>
              </a:xfrm>
              <a:custGeom>
                <a:avLst/>
                <a:gdLst>
                  <a:gd name="T0" fmla="*/ 11 w 135"/>
                  <a:gd name="T1" fmla="*/ 0 h 139"/>
                  <a:gd name="T2" fmla="*/ 16 w 135"/>
                  <a:gd name="T3" fmla="*/ 7 h 139"/>
                  <a:gd name="T4" fmla="*/ 15 w 135"/>
                  <a:gd name="T5" fmla="*/ 17 h 139"/>
                  <a:gd name="T6" fmla="*/ 9 w 135"/>
                  <a:gd name="T7" fmla="*/ 18 h 139"/>
                  <a:gd name="T8" fmla="*/ 0 w 135"/>
                  <a:gd name="T9" fmla="*/ 17 h 139"/>
                  <a:gd name="T10" fmla="*/ 0 w 135"/>
                  <a:gd name="T11" fmla="*/ 5 h 139"/>
                  <a:gd name="T12" fmla="*/ 5 w 135"/>
                  <a:gd name="T13" fmla="*/ 14 h 139"/>
                  <a:gd name="T14" fmla="*/ 11 w 135"/>
                  <a:gd name="T15" fmla="*/ 11 h 139"/>
                  <a:gd name="T16" fmla="*/ 11 w 135"/>
                  <a:gd name="T17" fmla="*/ 0 h 139"/>
                  <a:gd name="T18" fmla="*/ 11 w 135"/>
                  <a:gd name="T19" fmla="*/ 0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5"/>
                  <a:gd name="T31" fmla="*/ 0 h 139"/>
                  <a:gd name="T32" fmla="*/ 135 w 135"/>
                  <a:gd name="T33" fmla="*/ 139 h 13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5" h="139">
                    <a:moveTo>
                      <a:pt x="88" y="0"/>
                    </a:moveTo>
                    <a:lnTo>
                      <a:pt x="135" y="52"/>
                    </a:lnTo>
                    <a:lnTo>
                      <a:pt x="124" y="130"/>
                    </a:lnTo>
                    <a:lnTo>
                      <a:pt x="72" y="139"/>
                    </a:lnTo>
                    <a:lnTo>
                      <a:pt x="6" y="130"/>
                    </a:lnTo>
                    <a:lnTo>
                      <a:pt x="0" y="36"/>
                    </a:lnTo>
                    <a:lnTo>
                      <a:pt x="42" y="109"/>
                    </a:lnTo>
                    <a:lnTo>
                      <a:pt x="88" y="88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60" name="Freeform 54"/>
              <p:cNvSpPr>
                <a:spLocks/>
              </p:cNvSpPr>
              <p:nvPr/>
            </p:nvSpPr>
            <p:spPr bwMode="auto">
              <a:xfrm>
                <a:off x="3374" y="2160"/>
                <a:ext cx="59" cy="59"/>
              </a:xfrm>
              <a:custGeom>
                <a:avLst/>
                <a:gdLst>
                  <a:gd name="T0" fmla="*/ 5 w 118"/>
                  <a:gd name="T1" fmla="*/ 1 h 118"/>
                  <a:gd name="T2" fmla="*/ 0 w 118"/>
                  <a:gd name="T3" fmla="*/ 7 h 118"/>
                  <a:gd name="T4" fmla="*/ 6 w 118"/>
                  <a:gd name="T5" fmla="*/ 15 h 118"/>
                  <a:gd name="T6" fmla="*/ 13 w 118"/>
                  <a:gd name="T7" fmla="*/ 15 h 118"/>
                  <a:gd name="T8" fmla="*/ 15 w 118"/>
                  <a:gd name="T9" fmla="*/ 6 h 118"/>
                  <a:gd name="T10" fmla="*/ 12 w 118"/>
                  <a:gd name="T11" fmla="*/ 0 h 118"/>
                  <a:gd name="T12" fmla="*/ 12 w 118"/>
                  <a:gd name="T13" fmla="*/ 7 h 118"/>
                  <a:gd name="T14" fmla="*/ 5 w 118"/>
                  <a:gd name="T15" fmla="*/ 7 h 118"/>
                  <a:gd name="T16" fmla="*/ 5 w 118"/>
                  <a:gd name="T17" fmla="*/ 1 h 118"/>
                  <a:gd name="T18" fmla="*/ 5 w 118"/>
                  <a:gd name="T19" fmla="*/ 1 h 1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8"/>
                  <a:gd name="T31" fmla="*/ 0 h 118"/>
                  <a:gd name="T32" fmla="*/ 118 w 118"/>
                  <a:gd name="T33" fmla="*/ 118 h 1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8" h="118">
                    <a:moveTo>
                      <a:pt x="36" y="6"/>
                    </a:moveTo>
                    <a:lnTo>
                      <a:pt x="0" y="63"/>
                    </a:lnTo>
                    <a:lnTo>
                      <a:pt x="45" y="118"/>
                    </a:lnTo>
                    <a:lnTo>
                      <a:pt x="103" y="114"/>
                    </a:lnTo>
                    <a:lnTo>
                      <a:pt x="118" y="45"/>
                    </a:lnTo>
                    <a:lnTo>
                      <a:pt x="93" y="0"/>
                    </a:lnTo>
                    <a:lnTo>
                      <a:pt x="93" y="63"/>
                    </a:lnTo>
                    <a:lnTo>
                      <a:pt x="40" y="63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61" name="Freeform 55"/>
              <p:cNvSpPr>
                <a:spLocks/>
              </p:cNvSpPr>
              <p:nvPr/>
            </p:nvSpPr>
            <p:spPr bwMode="auto">
              <a:xfrm>
                <a:off x="3405" y="2096"/>
                <a:ext cx="60" cy="59"/>
              </a:xfrm>
              <a:custGeom>
                <a:avLst/>
                <a:gdLst>
                  <a:gd name="T0" fmla="*/ 5 w 119"/>
                  <a:gd name="T1" fmla="*/ 1 h 118"/>
                  <a:gd name="T2" fmla="*/ 0 w 119"/>
                  <a:gd name="T3" fmla="*/ 7 h 118"/>
                  <a:gd name="T4" fmla="*/ 6 w 119"/>
                  <a:gd name="T5" fmla="*/ 15 h 118"/>
                  <a:gd name="T6" fmla="*/ 13 w 119"/>
                  <a:gd name="T7" fmla="*/ 15 h 118"/>
                  <a:gd name="T8" fmla="*/ 15 w 119"/>
                  <a:gd name="T9" fmla="*/ 6 h 118"/>
                  <a:gd name="T10" fmla="*/ 12 w 119"/>
                  <a:gd name="T11" fmla="*/ 0 h 118"/>
                  <a:gd name="T12" fmla="*/ 12 w 119"/>
                  <a:gd name="T13" fmla="*/ 7 h 118"/>
                  <a:gd name="T14" fmla="*/ 6 w 119"/>
                  <a:gd name="T15" fmla="*/ 7 h 118"/>
                  <a:gd name="T16" fmla="*/ 5 w 119"/>
                  <a:gd name="T17" fmla="*/ 1 h 118"/>
                  <a:gd name="T18" fmla="*/ 5 w 119"/>
                  <a:gd name="T19" fmla="*/ 1 h 1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9"/>
                  <a:gd name="T31" fmla="*/ 0 h 118"/>
                  <a:gd name="T32" fmla="*/ 119 w 119"/>
                  <a:gd name="T33" fmla="*/ 118 h 1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9" h="118">
                    <a:moveTo>
                      <a:pt x="36" y="4"/>
                    </a:moveTo>
                    <a:lnTo>
                      <a:pt x="0" y="61"/>
                    </a:lnTo>
                    <a:lnTo>
                      <a:pt x="45" y="118"/>
                    </a:lnTo>
                    <a:lnTo>
                      <a:pt x="102" y="113"/>
                    </a:lnTo>
                    <a:lnTo>
                      <a:pt x="119" y="46"/>
                    </a:lnTo>
                    <a:lnTo>
                      <a:pt x="93" y="0"/>
                    </a:lnTo>
                    <a:lnTo>
                      <a:pt x="93" y="61"/>
                    </a:lnTo>
                    <a:lnTo>
                      <a:pt x="41" y="61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62" name="Freeform 56"/>
              <p:cNvSpPr>
                <a:spLocks/>
              </p:cNvSpPr>
              <p:nvPr/>
            </p:nvSpPr>
            <p:spPr bwMode="auto">
              <a:xfrm>
                <a:off x="3412" y="1912"/>
                <a:ext cx="641" cy="684"/>
              </a:xfrm>
              <a:custGeom>
                <a:avLst/>
                <a:gdLst>
                  <a:gd name="T0" fmla="*/ 161 w 1281"/>
                  <a:gd name="T1" fmla="*/ 0 h 1368"/>
                  <a:gd name="T2" fmla="*/ 152 w 1281"/>
                  <a:gd name="T3" fmla="*/ 29 h 1368"/>
                  <a:gd name="T4" fmla="*/ 132 w 1281"/>
                  <a:gd name="T5" fmla="*/ 60 h 1368"/>
                  <a:gd name="T6" fmla="*/ 115 w 1281"/>
                  <a:gd name="T7" fmla="*/ 91 h 1368"/>
                  <a:gd name="T8" fmla="*/ 104 w 1281"/>
                  <a:gd name="T9" fmla="*/ 115 h 1368"/>
                  <a:gd name="T10" fmla="*/ 104 w 1281"/>
                  <a:gd name="T11" fmla="*/ 139 h 1368"/>
                  <a:gd name="T12" fmla="*/ 109 w 1281"/>
                  <a:gd name="T13" fmla="*/ 152 h 1368"/>
                  <a:gd name="T14" fmla="*/ 75 w 1281"/>
                  <a:gd name="T15" fmla="*/ 170 h 1368"/>
                  <a:gd name="T16" fmla="*/ 41 w 1281"/>
                  <a:gd name="T17" fmla="*/ 171 h 1368"/>
                  <a:gd name="T18" fmla="*/ 0 w 1281"/>
                  <a:gd name="T19" fmla="*/ 164 h 1368"/>
                  <a:gd name="T20" fmla="*/ 4 w 1281"/>
                  <a:gd name="T21" fmla="*/ 153 h 1368"/>
                  <a:gd name="T22" fmla="*/ 24 w 1281"/>
                  <a:gd name="T23" fmla="*/ 161 h 1368"/>
                  <a:gd name="T24" fmla="*/ 61 w 1281"/>
                  <a:gd name="T25" fmla="*/ 164 h 1368"/>
                  <a:gd name="T26" fmla="*/ 79 w 1281"/>
                  <a:gd name="T27" fmla="*/ 163 h 1368"/>
                  <a:gd name="T28" fmla="*/ 102 w 1281"/>
                  <a:gd name="T29" fmla="*/ 149 h 1368"/>
                  <a:gd name="T30" fmla="*/ 99 w 1281"/>
                  <a:gd name="T31" fmla="*/ 135 h 1368"/>
                  <a:gd name="T32" fmla="*/ 91 w 1281"/>
                  <a:gd name="T33" fmla="*/ 121 h 1368"/>
                  <a:gd name="T34" fmla="*/ 64 w 1281"/>
                  <a:gd name="T35" fmla="*/ 135 h 1368"/>
                  <a:gd name="T36" fmla="*/ 36 w 1281"/>
                  <a:gd name="T37" fmla="*/ 137 h 1368"/>
                  <a:gd name="T38" fmla="*/ 15 w 1281"/>
                  <a:gd name="T39" fmla="*/ 130 h 1368"/>
                  <a:gd name="T40" fmla="*/ 18 w 1281"/>
                  <a:gd name="T41" fmla="*/ 123 h 1368"/>
                  <a:gd name="T42" fmla="*/ 40 w 1281"/>
                  <a:gd name="T43" fmla="*/ 127 h 1368"/>
                  <a:gd name="T44" fmla="*/ 73 w 1281"/>
                  <a:gd name="T45" fmla="*/ 122 h 1368"/>
                  <a:gd name="T46" fmla="*/ 97 w 1281"/>
                  <a:gd name="T47" fmla="*/ 108 h 1368"/>
                  <a:gd name="T48" fmla="*/ 107 w 1281"/>
                  <a:gd name="T49" fmla="*/ 87 h 1368"/>
                  <a:gd name="T50" fmla="*/ 80 w 1281"/>
                  <a:gd name="T51" fmla="*/ 96 h 1368"/>
                  <a:gd name="T52" fmla="*/ 55 w 1281"/>
                  <a:gd name="T53" fmla="*/ 98 h 1368"/>
                  <a:gd name="T54" fmla="*/ 29 w 1281"/>
                  <a:gd name="T55" fmla="*/ 93 h 1368"/>
                  <a:gd name="T56" fmla="*/ 63 w 1281"/>
                  <a:gd name="T57" fmla="*/ 91 h 1368"/>
                  <a:gd name="T58" fmla="*/ 82 w 1281"/>
                  <a:gd name="T59" fmla="*/ 86 h 1368"/>
                  <a:gd name="T60" fmla="*/ 110 w 1281"/>
                  <a:gd name="T61" fmla="*/ 76 h 1368"/>
                  <a:gd name="T62" fmla="*/ 122 w 1281"/>
                  <a:gd name="T63" fmla="*/ 54 h 1368"/>
                  <a:gd name="T64" fmla="*/ 101 w 1281"/>
                  <a:gd name="T65" fmla="*/ 58 h 1368"/>
                  <a:gd name="T66" fmla="*/ 57 w 1281"/>
                  <a:gd name="T67" fmla="*/ 60 h 1368"/>
                  <a:gd name="T68" fmla="*/ 48 w 1281"/>
                  <a:gd name="T69" fmla="*/ 51 h 1368"/>
                  <a:gd name="T70" fmla="*/ 67 w 1281"/>
                  <a:gd name="T71" fmla="*/ 51 h 1368"/>
                  <a:gd name="T72" fmla="*/ 106 w 1281"/>
                  <a:gd name="T73" fmla="*/ 48 h 1368"/>
                  <a:gd name="T74" fmla="*/ 125 w 1281"/>
                  <a:gd name="T75" fmla="*/ 43 h 1368"/>
                  <a:gd name="T76" fmla="*/ 148 w 1281"/>
                  <a:gd name="T77" fmla="*/ 23 h 1368"/>
                  <a:gd name="T78" fmla="*/ 161 w 1281"/>
                  <a:gd name="T79" fmla="*/ 0 h 1368"/>
                  <a:gd name="T80" fmla="*/ 161 w 1281"/>
                  <a:gd name="T81" fmla="*/ 0 h 136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1"/>
                  <a:gd name="T124" fmla="*/ 0 h 1368"/>
                  <a:gd name="T125" fmla="*/ 1281 w 1281"/>
                  <a:gd name="T126" fmla="*/ 1368 h 136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1" h="1368">
                    <a:moveTo>
                      <a:pt x="1281" y="0"/>
                    </a:moveTo>
                    <a:lnTo>
                      <a:pt x="1215" y="232"/>
                    </a:lnTo>
                    <a:lnTo>
                      <a:pt x="1049" y="481"/>
                    </a:lnTo>
                    <a:lnTo>
                      <a:pt x="920" y="728"/>
                    </a:lnTo>
                    <a:lnTo>
                      <a:pt x="831" y="920"/>
                    </a:lnTo>
                    <a:lnTo>
                      <a:pt x="831" y="1106"/>
                    </a:lnTo>
                    <a:lnTo>
                      <a:pt x="869" y="1209"/>
                    </a:lnTo>
                    <a:lnTo>
                      <a:pt x="599" y="1353"/>
                    </a:lnTo>
                    <a:lnTo>
                      <a:pt x="325" y="1368"/>
                    </a:lnTo>
                    <a:lnTo>
                      <a:pt x="0" y="1307"/>
                    </a:lnTo>
                    <a:lnTo>
                      <a:pt x="27" y="1224"/>
                    </a:lnTo>
                    <a:lnTo>
                      <a:pt x="192" y="1281"/>
                    </a:lnTo>
                    <a:lnTo>
                      <a:pt x="481" y="1307"/>
                    </a:lnTo>
                    <a:lnTo>
                      <a:pt x="625" y="1302"/>
                    </a:lnTo>
                    <a:lnTo>
                      <a:pt x="812" y="1188"/>
                    </a:lnTo>
                    <a:lnTo>
                      <a:pt x="785" y="1074"/>
                    </a:lnTo>
                    <a:lnTo>
                      <a:pt x="728" y="971"/>
                    </a:lnTo>
                    <a:lnTo>
                      <a:pt x="511" y="1079"/>
                    </a:lnTo>
                    <a:lnTo>
                      <a:pt x="285" y="1089"/>
                    </a:lnTo>
                    <a:lnTo>
                      <a:pt x="114" y="1038"/>
                    </a:lnTo>
                    <a:lnTo>
                      <a:pt x="144" y="986"/>
                    </a:lnTo>
                    <a:lnTo>
                      <a:pt x="316" y="1017"/>
                    </a:lnTo>
                    <a:lnTo>
                      <a:pt x="584" y="977"/>
                    </a:lnTo>
                    <a:lnTo>
                      <a:pt x="776" y="866"/>
                    </a:lnTo>
                    <a:lnTo>
                      <a:pt x="852" y="697"/>
                    </a:lnTo>
                    <a:lnTo>
                      <a:pt x="635" y="770"/>
                    </a:lnTo>
                    <a:lnTo>
                      <a:pt x="439" y="790"/>
                    </a:lnTo>
                    <a:lnTo>
                      <a:pt x="228" y="749"/>
                    </a:lnTo>
                    <a:lnTo>
                      <a:pt x="502" y="728"/>
                    </a:lnTo>
                    <a:lnTo>
                      <a:pt x="656" y="686"/>
                    </a:lnTo>
                    <a:lnTo>
                      <a:pt x="878" y="604"/>
                    </a:lnTo>
                    <a:lnTo>
                      <a:pt x="971" y="439"/>
                    </a:lnTo>
                    <a:lnTo>
                      <a:pt x="806" y="469"/>
                    </a:lnTo>
                    <a:lnTo>
                      <a:pt x="454" y="481"/>
                    </a:lnTo>
                    <a:lnTo>
                      <a:pt x="378" y="408"/>
                    </a:lnTo>
                    <a:lnTo>
                      <a:pt x="532" y="412"/>
                    </a:lnTo>
                    <a:lnTo>
                      <a:pt x="842" y="387"/>
                    </a:lnTo>
                    <a:lnTo>
                      <a:pt x="996" y="346"/>
                    </a:lnTo>
                    <a:lnTo>
                      <a:pt x="1177" y="186"/>
                    </a:lnTo>
                    <a:lnTo>
                      <a:pt x="128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63" name="Freeform 57"/>
              <p:cNvSpPr>
                <a:spLocks/>
              </p:cNvSpPr>
              <p:nvPr/>
            </p:nvSpPr>
            <p:spPr bwMode="auto">
              <a:xfrm>
                <a:off x="3422" y="1710"/>
                <a:ext cx="530" cy="292"/>
              </a:xfrm>
              <a:custGeom>
                <a:avLst/>
                <a:gdLst>
                  <a:gd name="T0" fmla="*/ 0 w 1059"/>
                  <a:gd name="T1" fmla="*/ 59 h 583"/>
                  <a:gd name="T2" fmla="*/ 61 w 1059"/>
                  <a:gd name="T3" fmla="*/ 73 h 583"/>
                  <a:gd name="T4" fmla="*/ 105 w 1059"/>
                  <a:gd name="T5" fmla="*/ 71 h 583"/>
                  <a:gd name="T6" fmla="*/ 128 w 1059"/>
                  <a:gd name="T7" fmla="*/ 61 h 583"/>
                  <a:gd name="T8" fmla="*/ 133 w 1059"/>
                  <a:gd name="T9" fmla="*/ 37 h 583"/>
                  <a:gd name="T10" fmla="*/ 129 w 1059"/>
                  <a:gd name="T11" fmla="*/ 15 h 583"/>
                  <a:gd name="T12" fmla="*/ 119 w 1059"/>
                  <a:gd name="T13" fmla="*/ 0 h 583"/>
                  <a:gd name="T14" fmla="*/ 124 w 1059"/>
                  <a:gd name="T15" fmla="*/ 18 h 583"/>
                  <a:gd name="T16" fmla="*/ 124 w 1059"/>
                  <a:gd name="T17" fmla="*/ 35 h 583"/>
                  <a:gd name="T18" fmla="*/ 120 w 1059"/>
                  <a:gd name="T19" fmla="*/ 55 h 583"/>
                  <a:gd name="T20" fmla="*/ 96 w 1059"/>
                  <a:gd name="T21" fmla="*/ 63 h 583"/>
                  <a:gd name="T22" fmla="*/ 52 w 1059"/>
                  <a:gd name="T23" fmla="*/ 64 h 583"/>
                  <a:gd name="T24" fmla="*/ 7 w 1059"/>
                  <a:gd name="T25" fmla="*/ 55 h 583"/>
                  <a:gd name="T26" fmla="*/ 10 w 1059"/>
                  <a:gd name="T27" fmla="*/ 50 h 583"/>
                  <a:gd name="T28" fmla="*/ 12 w 1059"/>
                  <a:gd name="T29" fmla="*/ 33 h 583"/>
                  <a:gd name="T30" fmla="*/ 5 w 1059"/>
                  <a:gd name="T31" fmla="*/ 18 h 583"/>
                  <a:gd name="T32" fmla="*/ 7 w 1059"/>
                  <a:gd name="T33" fmla="*/ 37 h 583"/>
                  <a:gd name="T34" fmla="*/ 0 w 1059"/>
                  <a:gd name="T35" fmla="*/ 59 h 583"/>
                  <a:gd name="T36" fmla="*/ 0 w 1059"/>
                  <a:gd name="T37" fmla="*/ 59 h 58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59"/>
                  <a:gd name="T58" fmla="*/ 0 h 583"/>
                  <a:gd name="T59" fmla="*/ 1059 w 1059"/>
                  <a:gd name="T60" fmla="*/ 583 h 58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59" h="583">
                    <a:moveTo>
                      <a:pt x="0" y="469"/>
                    </a:moveTo>
                    <a:lnTo>
                      <a:pt x="481" y="583"/>
                    </a:lnTo>
                    <a:lnTo>
                      <a:pt x="836" y="562"/>
                    </a:lnTo>
                    <a:lnTo>
                      <a:pt x="1017" y="484"/>
                    </a:lnTo>
                    <a:lnTo>
                      <a:pt x="1059" y="294"/>
                    </a:lnTo>
                    <a:lnTo>
                      <a:pt x="1032" y="118"/>
                    </a:lnTo>
                    <a:lnTo>
                      <a:pt x="950" y="0"/>
                    </a:lnTo>
                    <a:lnTo>
                      <a:pt x="990" y="138"/>
                    </a:lnTo>
                    <a:lnTo>
                      <a:pt x="990" y="273"/>
                    </a:lnTo>
                    <a:lnTo>
                      <a:pt x="960" y="433"/>
                    </a:lnTo>
                    <a:lnTo>
                      <a:pt x="764" y="502"/>
                    </a:lnTo>
                    <a:lnTo>
                      <a:pt x="412" y="505"/>
                    </a:lnTo>
                    <a:lnTo>
                      <a:pt x="51" y="433"/>
                    </a:lnTo>
                    <a:lnTo>
                      <a:pt x="78" y="397"/>
                    </a:lnTo>
                    <a:lnTo>
                      <a:pt x="93" y="264"/>
                    </a:lnTo>
                    <a:lnTo>
                      <a:pt x="36" y="138"/>
                    </a:lnTo>
                    <a:lnTo>
                      <a:pt x="51" y="294"/>
                    </a:lnTo>
                    <a:lnTo>
                      <a:pt x="0" y="46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64" name="Freeform 58"/>
              <p:cNvSpPr>
                <a:spLocks/>
              </p:cNvSpPr>
              <p:nvPr/>
            </p:nvSpPr>
            <p:spPr bwMode="auto">
              <a:xfrm>
                <a:off x="4334" y="2211"/>
                <a:ext cx="309" cy="111"/>
              </a:xfrm>
              <a:custGeom>
                <a:avLst/>
                <a:gdLst>
                  <a:gd name="T0" fmla="*/ 10 w 618"/>
                  <a:gd name="T1" fmla="*/ 0 h 223"/>
                  <a:gd name="T2" fmla="*/ 6 w 618"/>
                  <a:gd name="T3" fmla="*/ 7 h 223"/>
                  <a:gd name="T4" fmla="*/ 5 w 618"/>
                  <a:gd name="T5" fmla="*/ 13 h 223"/>
                  <a:gd name="T6" fmla="*/ 0 w 618"/>
                  <a:gd name="T7" fmla="*/ 20 h 223"/>
                  <a:gd name="T8" fmla="*/ 3 w 618"/>
                  <a:gd name="T9" fmla="*/ 24 h 223"/>
                  <a:gd name="T10" fmla="*/ 11 w 618"/>
                  <a:gd name="T11" fmla="*/ 25 h 223"/>
                  <a:gd name="T12" fmla="*/ 21 w 618"/>
                  <a:gd name="T13" fmla="*/ 20 h 223"/>
                  <a:gd name="T14" fmla="*/ 31 w 618"/>
                  <a:gd name="T15" fmla="*/ 10 h 223"/>
                  <a:gd name="T16" fmla="*/ 44 w 618"/>
                  <a:gd name="T17" fmla="*/ 9 h 223"/>
                  <a:gd name="T18" fmla="*/ 63 w 618"/>
                  <a:gd name="T19" fmla="*/ 24 h 223"/>
                  <a:gd name="T20" fmla="*/ 70 w 618"/>
                  <a:gd name="T21" fmla="*/ 27 h 223"/>
                  <a:gd name="T22" fmla="*/ 77 w 618"/>
                  <a:gd name="T23" fmla="*/ 22 h 223"/>
                  <a:gd name="T24" fmla="*/ 72 w 618"/>
                  <a:gd name="T25" fmla="*/ 24 h 223"/>
                  <a:gd name="T26" fmla="*/ 56 w 618"/>
                  <a:gd name="T27" fmla="*/ 15 h 223"/>
                  <a:gd name="T28" fmla="*/ 41 w 618"/>
                  <a:gd name="T29" fmla="*/ 3 h 223"/>
                  <a:gd name="T30" fmla="*/ 27 w 618"/>
                  <a:gd name="T31" fmla="*/ 9 h 223"/>
                  <a:gd name="T32" fmla="*/ 21 w 618"/>
                  <a:gd name="T33" fmla="*/ 14 h 223"/>
                  <a:gd name="T34" fmla="*/ 15 w 618"/>
                  <a:gd name="T35" fmla="*/ 20 h 223"/>
                  <a:gd name="T36" fmla="*/ 7 w 618"/>
                  <a:gd name="T37" fmla="*/ 22 h 223"/>
                  <a:gd name="T38" fmla="*/ 5 w 618"/>
                  <a:gd name="T39" fmla="*/ 18 h 223"/>
                  <a:gd name="T40" fmla="*/ 11 w 618"/>
                  <a:gd name="T41" fmla="*/ 13 h 223"/>
                  <a:gd name="T42" fmla="*/ 10 w 618"/>
                  <a:gd name="T43" fmla="*/ 0 h 223"/>
                  <a:gd name="T44" fmla="*/ 10 w 618"/>
                  <a:gd name="T45" fmla="*/ 0 h 2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18"/>
                  <a:gd name="T70" fmla="*/ 0 h 223"/>
                  <a:gd name="T71" fmla="*/ 618 w 618"/>
                  <a:gd name="T72" fmla="*/ 223 h 2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18" h="223">
                    <a:moveTo>
                      <a:pt x="82" y="0"/>
                    </a:moveTo>
                    <a:lnTo>
                      <a:pt x="51" y="57"/>
                    </a:lnTo>
                    <a:lnTo>
                      <a:pt x="46" y="105"/>
                    </a:lnTo>
                    <a:lnTo>
                      <a:pt x="0" y="160"/>
                    </a:lnTo>
                    <a:lnTo>
                      <a:pt x="25" y="198"/>
                    </a:lnTo>
                    <a:lnTo>
                      <a:pt x="88" y="202"/>
                    </a:lnTo>
                    <a:lnTo>
                      <a:pt x="175" y="160"/>
                    </a:lnTo>
                    <a:lnTo>
                      <a:pt x="253" y="84"/>
                    </a:lnTo>
                    <a:lnTo>
                      <a:pt x="356" y="73"/>
                    </a:lnTo>
                    <a:lnTo>
                      <a:pt x="506" y="198"/>
                    </a:lnTo>
                    <a:lnTo>
                      <a:pt x="557" y="223"/>
                    </a:lnTo>
                    <a:lnTo>
                      <a:pt x="618" y="181"/>
                    </a:lnTo>
                    <a:lnTo>
                      <a:pt x="572" y="192"/>
                    </a:lnTo>
                    <a:lnTo>
                      <a:pt x="449" y="120"/>
                    </a:lnTo>
                    <a:lnTo>
                      <a:pt x="335" y="27"/>
                    </a:lnTo>
                    <a:lnTo>
                      <a:pt x="217" y="73"/>
                    </a:lnTo>
                    <a:lnTo>
                      <a:pt x="169" y="115"/>
                    </a:lnTo>
                    <a:lnTo>
                      <a:pt x="124" y="166"/>
                    </a:lnTo>
                    <a:lnTo>
                      <a:pt x="57" y="177"/>
                    </a:lnTo>
                    <a:lnTo>
                      <a:pt x="46" y="145"/>
                    </a:lnTo>
                    <a:lnTo>
                      <a:pt x="88" y="105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65" name="Freeform 59"/>
              <p:cNvSpPr>
                <a:spLocks/>
              </p:cNvSpPr>
              <p:nvPr/>
            </p:nvSpPr>
            <p:spPr bwMode="auto">
              <a:xfrm>
                <a:off x="3025" y="2620"/>
                <a:ext cx="259" cy="59"/>
              </a:xfrm>
              <a:custGeom>
                <a:avLst/>
                <a:gdLst>
                  <a:gd name="T0" fmla="*/ 0 w 517"/>
                  <a:gd name="T1" fmla="*/ 0 h 118"/>
                  <a:gd name="T2" fmla="*/ 13 w 517"/>
                  <a:gd name="T3" fmla="*/ 13 h 118"/>
                  <a:gd name="T4" fmla="*/ 39 w 517"/>
                  <a:gd name="T5" fmla="*/ 15 h 118"/>
                  <a:gd name="T6" fmla="*/ 62 w 517"/>
                  <a:gd name="T7" fmla="*/ 11 h 118"/>
                  <a:gd name="T8" fmla="*/ 65 w 517"/>
                  <a:gd name="T9" fmla="*/ 7 h 118"/>
                  <a:gd name="T10" fmla="*/ 59 w 517"/>
                  <a:gd name="T11" fmla="*/ 2 h 118"/>
                  <a:gd name="T12" fmla="*/ 55 w 517"/>
                  <a:gd name="T13" fmla="*/ 7 h 118"/>
                  <a:gd name="T14" fmla="*/ 28 w 517"/>
                  <a:gd name="T15" fmla="*/ 10 h 118"/>
                  <a:gd name="T16" fmla="*/ 15 w 517"/>
                  <a:gd name="T17" fmla="*/ 9 h 118"/>
                  <a:gd name="T18" fmla="*/ 0 w 517"/>
                  <a:gd name="T19" fmla="*/ 0 h 118"/>
                  <a:gd name="T20" fmla="*/ 0 w 517"/>
                  <a:gd name="T21" fmla="*/ 0 h 11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17"/>
                  <a:gd name="T34" fmla="*/ 0 h 118"/>
                  <a:gd name="T35" fmla="*/ 517 w 517"/>
                  <a:gd name="T36" fmla="*/ 118 h 11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17" h="118">
                    <a:moveTo>
                      <a:pt x="0" y="0"/>
                    </a:moveTo>
                    <a:lnTo>
                      <a:pt x="99" y="97"/>
                    </a:lnTo>
                    <a:lnTo>
                      <a:pt x="310" y="118"/>
                    </a:lnTo>
                    <a:lnTo>
                      <a:pt x="491" y="82"/>
                    </a:lnTo>
                    <a:lnTo>
                      <a:pt x="517" y="57"/>
                    </a:lnTo>
                    <a:lnTo>
                      <a:pt x="470" y="15"/>
                    </a:lnTo>
                    <a:lnTo>
                      <a:pt x="434" y="51"/>
                    </a:lnTo>
                    <a:lnTo>
                      <a:pt x="217" y="78"/>
                    </a:lnTo>
                    <a:lnTo>
                      <a:pt x="118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66" name="Freeform 60"/>
              <p:cNvSpPr>
                <a:spLocks/>
              </p:cNvSpPr>
              <p:nvPr/>
            </p:nvSpPr>
            <p:spPr bwMode="auto">
              <a:xfrm>
                <a:off x="2891" y="2537"/>
                <a:ext cx="170" cy="473"/>
              </a:xfrm>
              <a:custGeom>
                <a:avLst/>
                <a:gdLst>
                  <a:gd name="T0" fmla="*/ 19 w 340"/>
                  <a:gd name="T1" fmla="*/ 0 h 945"/>
                  <a:gd name="T2" fmla="*/ 10 w 340"/>
                  <a:gd name="T3" fmla="*/ 7 h 945"/>
                  <a:gd name="T4" fmla="*/ 5 w 340"/>
                  <a:gd name="T5" fmla="*/ 15 h 945"/>
                  <a:gd name="T6" fmla="*/ 5 w 340"/>
                  <a:gd name="T7" fmla="*/ 23 h 945"/>
                  <a:gd name="T8" fmla="*/ 6 w 340"/>
                  <a:gd name="T9" fmla="*/ 29 h 945"/>
                  <a:gd name="T10" fmla="*/ 12 w 340"/>
                  <a:gd name="T11" fmla="*/ 37 h 945"/>
                  <a:gd name="T12" fmla="*/ 24 w 340"/>
                  <a:gd name="T13" fmla="*/ 46 h 945"/>
                  <a:gd name="T14" fmla="*/ 27 w 340"/>
                  <a:gd name="T15" fmla="*/ 61 h 945"/>
                  <a:gd name="T16" fmla="*/ 25 w 340"/>
                  <a:gd name="T17" fmla="*/ 72 h 945"/>
                  <a:gd name="T18" fmla="*/ 20 w 340"/>
                  <a:gd name="T19" fmla="*/ 75 h 945"/>
                  <a:gd name="T20" fmla="*/ 18 w 340"/>
                  <a:gd name="T21" fmla="*/ 81 h 945"/>
                  <a:gd name="T22" fmla="*/ 7 w 340"/>
                  <a:gd name="T23" fmla="*/ 84 h 945"/>
                  <a:gd name="T24" fmla="*/ 1 w 340"/>
                  <a:gd name="T25" fmla="*/ 89 h 945"/>
                  <a:gd name="T26" fmla="*/ 0 w 340"/>
                  <a:gd name="T27" fmla="*/ 101 h 945"/>
                  <a:gd name="T28" fmla="*/ 10 w 340"/>
                  <a:gd name="T29" fmla="*/ 104 h 945"/>
                  <a:gd name="T30" fmla="*/ 9 w 340"/>
                  <a:gd name="T31" fmla="*/ 118 h 945"/>
                  <a:gd name="T32" fmla="*/ 13 w 340"/>
                  <a:gd name="T33" fmla="*/ 119 h 945"/>
                  <a:gd name="T34" fmla="*/ 15 w 340"/>
                  <a:gd name="T35" fmla="*/ 105 h 945"/>
                  <a:gd name="T36" fmla="*/ 26 w 340"/>
                  <a:gd name="T37" fmla="*/ 106 h 945"/>
                  <a:gd name="T38" fmla="*/ 25 w 340"/>
                  <a:gd name="T39" fmla="*/ 118 h 945"/>
                  <a:gd name="T40" fmla="*/ 30 w 340"/>
                  <a:gd name="T41" fmla="*/ 118 h 945"/>
                  <a:gd name="T42" fmla="*/ 30 w 340"/>
                  <a:gd name="T43" fmla="*/ 107 h 945"/>
                  <a:gd name="T44" fmla="*/ 41 w 340"/>
                  <a:gd name="T45" fmla="*/ 106 h 945"/>
                  <a:gd name="T46" fmla="*/ 43 w 340"/>
                  <a:gd name="T47" fmla="*/ 93 h 945"/>
                  <a:gd name="T48" fmla="*/ 36 w 340"/>
                  <a:gd name="T49" fmla="*/ 85 h 945"/>
                  <a:gd name="T50" fmla="*/ 33 w 340"/>
                  <a:gd name="T51" fmla="*/ 77 h 945"/>
                  <a:gd name="T52" fmla="*/ 27 w 340"/>
                  <a:gd name="T53" fmla="*/ 88 h 945"/>
                  <a:gd name="T54" fmla="*/ 37 w 340"/>
                  <a:gd name="T55" fmla="*/ 93 h 945"/>
                  <a:gd name="T56" fmla="*/ 35 w 340"/>
                  <a:gd name="T57" fmla="*/ 102 h 945"/>
                  <a:gd name="T58" fmla="*/ 3 w 340"/>
                  <a:gd name="T59" fmla="*/ 98 h 945"/>
                  <a:gd name="T60" fmla="*/ 3 w 340"/>
                  <a:gd name="T61" fmla="*/ 90 h 945"/>
                  <a:gd name="T62" fmla="*/ 20 w 340"/>
                  <a:gd name="T63" fmla="*/ 88 h 945"/>
                  <a:gd name="T64" fmla="*/ 23 w 340"/>
                  <a:gd name="T65" fmla="*/ 75 h 945"/>
                  <a:gd name="T66" fmla="*/ 29 w 340"/>
                  <a:gd name="T67" fmla="*/ 75 h 945"/>
                  <a:gd name="T68" fmla="*/ 29 w 340"/>
                  <a:gd name="T69" fmla="*/ 58 h 945"/>
                  <a:gd name="T70" fmla="*/ 28 w 340"/>
                  <a:gd name="T71" fmla="*/ 44 h 945"/>
                  <a:gd name="T72" fmla="*/ 21 w 340"/>
                  <a:gd name="T73" fmla="*/ 36 h 945"/>
                  <a:gd name="T74" fmla="*/ 11 w 340"/>
                  <a:gd name="T75" fmla="*/ 28 h 945"/>
                  <a:gd name="T76" fmla="*/ 9 w 340"/>
                  <a:gd name="T77" fmla="*/ 19 h 945"/>
                  <a:gd name="T78" fmla="*/ 12 w 340"/>
                  <a:gd name="T79" fmla="*/ 10 h 945"/>
                  <a:gd name="T80" fmla="*/ 21 w 340"/>
                  <a:gd name="T81" fmla="*/ 4 h 945"/>
                  <a:gd name="T82" fmla="*/ 19 w 340"/>
                  <a:gd name="T83" fmla="*/ 0 h 945"/>
                  <a:gd name="T84" fmla="*/ 19 w 340"/>
                  <a:gd name="T85" fmla="*/ 0 h 94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0"/>
                  <a:gd name="T130" fmla="*/ 0 h 945"/>
                  <a:gd name="T131" fmla="*/ 340 w 340"/>
                  <a:gd name="T132" fmla="*/ 945 h 94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0" h="945">
                    <a:moveTo>
                      <a:pt x="150" y="0"/>
                    </a:moveTo>
                    <a:lnTo>
                      <a:pt x="76" y="52"/>
                    </a:lnTo>
                    <a:lnTo>
                      <a:pt x="42" y="113"/>
                    </a:lnTo>
                    <a:lnTo>
                      <a:pt x="36" y="181"/>
                    </a:lnTo>
                    <a:lnTo>
                      <a:pt x="51" y="227"/>
                    </a:lnTo>
                    <a:lnTo>
                      <a:pt x="103" y="289"/>
                    </a:lnTo>
                    <a:lnTo>
                      <a:pt x="196" y="367"/>
                    </a:lnTo>
                    <a:lnTo>
                      <a:pt x="217" y="485"/>
                    </a:lnTo>
                    <a:lnTo>
                      <a:pt x="205" y="569"/>
                    </a:lnTo>
                    <a:lnTo>
                      <a:pt x="154" y="594"/>
                    </a:lnTo>
                    <a:lnTo>
                      <a:pt x="139" y="647"/>
                    </a:lnTo>
                    <a:lnTo>
                      <a:pt x="63" y="671"/>
                    </a:lnTo>
                    <a:lnTo>
                      <a:pt x="6" y="708"/>
                    </a:lnTo>
                    <a:lnTo>
                      <a:pt x="0" y="806"/>
                    </a:lnTo>
                    <a:lnTo>
                      <a:pt x="76" y="827"/>
                    </a:lnTo>
                    <a:lnTo>
                      <a:pt x="72" y="941"/>
                    </a:lnTo>
                    <a:lnTo>
                      <a:pt x="108" y="945"/>
                    </a:lnTo>
                    <a:lnTo>
                      <a:pt x="124" y="837"/>
                    </a:lnTo>
                    <a:lnTo>
                      <a:pt x="211" y="843"/>
                    </a:lnTo>
                    <a:lnTo>
                      <a:pt x="205" y="941"/>
                    </a:lnTo>
                    <a:lnTo>
                      <a:pt x="241" y="941"/>
                    </a:lnTo>
                    <a:lnTo>
                      <a:pt x="241" y="852"/>
                    </a:lnTo>
                    <a:lnTo>
                      <a:pt x="325" y="848"/>
                    </a:lnTo>
                    <a:lnTo>
                      <a:pt x="340" y="744"/>
                    </a:lnTo>
                    <a:lnTo>
                      <a:pt x="283" y="677"/>
                    </a:lnTo>
                    <a:lnTo>
                      <a:pt x="262" y="611"/>
                    </a:lnTo>
                    <a:lnTo>
                      <a:pt x="222" y="704"/>
                    </a:lnTo>
                    <a:lnTo>
                      <a:pt x="289" y="738"/>
                    </a:lnTo>
                    <a:lnTo>
                      <a:pt x="280" y="812"/>
                    </a:lnTo>
                    <a:lnTo>
                      <a:pt x="30" y="780"/>
                    </a:lnTo>
                    <a:lnTo>
                      <a:pt x="30" y="713"/>
                    </a:lnTo>
                    <a:lnTo>
                      <a:pt x="154" y="698"/>
                    </a:lnTo>
                    <a:lnTo>
                      <a:pt x="186" y="599"/>
                    </a:lnTo>
                    <a:lnTo>
                      <a:pt x="238" y="594"/>
                    </a:lnTo>
                    <a:lnTo>
                      <a:pt x="238" y="460"/>
                    </a:lnTo>
                    <a:lnTo>
                      <a:pt x="226" y="346"/>
                    </a:lnTo>
                    <a:lnTo>
                      <a:pt x="169" y="284"/>
                    </a:lnTo>
                    <a:lnTo>
                      <a:pt x="82" y="223"/>
                    </a:lnTo>
                    <a:lnTo>
                      <a:pt x="67" y="151"/>
                    </a:lnTo>
                    <a:lnTo>
                      <a:pt x="99" y="76"/>
                    </a:lnTo>
                    <a:lnTo>
                      <a:pt x="165" y="31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67" name="Freeform 61"/>
              <p:cNvSpPr>
                <a:spLocks/>
              </p:cNvSpPr>
              <p:nvPr/>
            </p:nvSpPr>
            <p:spPr bwMode="auto">
              <a:xfrm>
                <a:off x="3652" y="2689"/>
                <a:ext cx="785" cy="540"/>
              </a:xfrm>
              <a:custGeom>
                <a:avLst/>
                <a:gdLst>
                  <a:gd name="T0" fmla="*/ 0 w 1568"/>
                  <a:gd name="T1" fmla="*/ 15 h 1079"/>
                  <a:gd name="T2" fmla="*/ 28 w 1568"/>
                  <a:gd name="T3" fmla="*/ 21 h 1079"/>
                  <a:gd name="T4" fmla="*/ 62 w 1568"/>
                  <a:gd name="T5" fmla="*/ 37 h 1079"/>
                  <a:gd name="T6" fmla="*/ 92 w 1568"/>
                  <a:gd name="T7" fmla="*/ 62 h 1079"/>
                  <a:gd name="T8" fmla="*/ 106 w 1568"/>
                  <a:gd name="T9" fmla="*/ 88 h 1079"/>
                  <a:gd name="T10" fmla="*/ 112 w 1568"/>
                  <a:gd name="T11" fmla="*/ 113 h 1079"/>
                  <a:gd name="T12" fmla="*/ 112 w 1568"/>
                  <a:gd name="T13" fmla="*/ 132 h 1079"/>
                  <a:gd name="T14" fmla="*/ 132 w 1568"/>
                  <a:gd name="T15" fmla="*/ 133 h 1079"/>
                  <a:gd name="T16" fmla="*/ 135 w 1568"/>
                  <a:gd name="T17" fmla="*/ 127 h 1079"/>
                  <a:gd name="T18" fmla="*/ 141 w 1568"/>
                  <a:gd name="T19" fmla="*/ 133 h 1079"/>
                  <a:gd name="T20" fmla="*/ 160 w 1568"/>
                  <a:gd name="T21" fmla="*/ 135 h 1079"/>
                  <a:gd name="T22" fmla="*/ 184 w 1568"/>
                  <a:gd name="T23" fmla="*/ 132 h 1079"/>
                  <a:gd name="T24" fmla="*/ 197 w 1568"/>
                  <a:gd name="T25" fmla="*/ 123 h 1079"/>
                  <a:gd name="T26" fmla="*/ 197 w 1568"/>
                  <a:gd name="T27" fmla="*/ 115 h 1079"/>
                  <a:gd name="T28" fmla="*/ 186 w 1568"/>
                  <a:gd name="T29" fmla="*/ 112 h 1079"/>
                  <a:gd name="T30" fmla="*/ 162 w 1568"/>
                  <a:gd name="T31" fmla="*/ 113 h 1079"/>
                  <a:gd name="T32" fmla="*/ 143 w 1568"/>
                  <a:gd name="T33" fmla="*/ 108 h 1079"/>
                  <a:gd name="T34" fmla="*/ 152 w 1568"/>
                  <a:gd name="T35" fmla="*/ 115 h 1079"/>
                  <a:gd name="T36" fmla="*/ 173 w 1568"/>
                  <a:gd name="T37" fmla="*/ 119 h 1079"/>
                  <a:gd name="T38" fmla="*/ 186 w 1568"/>
                  <a:gd name="T39" fmla="*/ 116 h 1079"/>
                  <a:gd name="T40" fmla="*/ 180 w 1568"/>
                  <a:gd name="T41" fmla="*/ 122 h 1079"/>
                  <a:gd name="T42" fmla="*/ 171 w 1568"/>
                  <a:gd name="T43" fmla="*/ 128 h 1079"/>
                  <a:gd name="T44" fmla="*/ 149 w 1568"/>
                  <a:gd name="T45" fmla="*/ 129 h 1079"/>
                  <a:gd name="T46" fmla="*/ 134 w 1568"/>
                  <a:gd name="T47" fmla="*/ 123 h 1079"/>
                  <a:gd name="T48" fmla="*/ 117 w 1568"/>
                  <a:gd name="T49" fmla="*/ 128 h 1079"/>
                  <a:gd name="T50" fmla="*/ 117 w 1568"/>
                  <a:gd name="T51" fmla="*/ 114 h 1079"/>
                  <a:gd name="T52" fmla="*/ 132 w 1568"/>
                  <a:gd name="T53" fmla="*/ 108 h 1079"/>
                  <a:gd name="T54" fmla="*/ 115 w 1568"/>
                  <a:gd name="T55" fmla="*/ 108 h 1079"/>
                  <a:gd name="T56" fmla="*/ 109 w 1568"/>
                  <a:gd name="T57" fmla="*/ 81 h 1079"/>
                  <a:gd name="T58" fmla="*/ 103 w 1568"/>
                  <a:gd name="T59" fmla="*/ 64 h 1079"/>
                  <a:gd name="T60" fmla="*/ 80 w 1568"/>
                  <a:gd name="T61" fmla="*/ 37 h 1079"/>
                  <a:gd name="T62" fmla="*/ 40 w 1568"/>
                  <a:gd name="T63" fmla="*/ 15 h 1079"/>
                  <a:gd name="T64" fmla="*/ 2 w 1568"/>
                  <a:gd name="T65" fmla="*/ 0 h 1079"/>
                  <a:gd name="T66" fmla="*/ 0 w 1568"/>
                  <a:gd name="T67" fmla="*/ 15 h 1079"/>
                  <a:gd name="T68" fmla="*/ 0 w 1568"/>
                  <a:gd name="T69" fmla="*/ 15 h 107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568"/>
                  <a:gd name="T106" fmla="*/ 0 h 1079"/>
                  <a:gd name="T107" fmla="*/ 1568 w 1568"/>
                  <a:gd name="T108" fmla="*/ 1079 h 107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568" h="1079">
                    <a:moveTo>
                      <a:pt x="0" y="119"/>
                    </a:moveTo>
                    <a:lnTo>
                      <a:pt x="217" y="165"/>
                    </a:lnTo>
                    <a:lnTo>
                      <a:pt x="496" y="289"/>
                    </a:lnTo>
                    <a:lnTo>
                      <a:pt x="734" y="490"/>
                    </a:lnTo>
                    <a:lnTo>
                      <a:pt x="840" y="703"/>
                    </a:lnTo>
                    <a:lnTo>
                      <a:pt x="894" y="904"/>
                    </a:lnTo>
                    <a:lnTo>
                      <a:pt x="894" y="1055"/>
                    </a:lnTo>
                    <a:lnTo>
                      <a:pt x="1053" y="1064"/>
                    </a:lnTo>
                    <a:lnTo>
                      <a:pt x="1074" y="1013"/>
                    </a:lnTo>
                    <a:lnTo>
                      <a:pt x="1125" y="1064"/>
                    </a:lnTo>
                    <a:lnTo>
                      <a:pt x="1279" y="1079"/>
                    </a:lnTo>
                    <a:lnTo>
                      <a:pt x="1466" y="1049"/>
                    </a:lnTo>
                    <a:lnTo>
                      <a:pt x="1568" y="982"/>
                    </a:lnTo>
                    <a:lnTo>
                      <a:pt x="1568" y="914"/>
                    </a:lnTo>
                    <a:lnTo>
                      <a:pt x="1487" y="889"/>
                    </a:lnTo>
                    <a:lnTo>
                      <a:pt x="1291" y="904"/>
                    </a:lnTo>
                    <a:lnTo>
                      <a:pt x="1141" y="864"/>
                    </a:lnTo>
                    <a:lnTo>
                      <a:pt x="1213" y="920"/>
                    </a:lnTo>
                    <a:lnTo>
                      <a:pt x="1378" y="950"/>
                    </a:lnTo>
                    <a:lnTo>
                      <a:pt x="1481" y="925"/>
                    </a:lnTo>
                    <a:lnTo>
                      <a:pt x="1439" y="971"/>
                    </a:lnTo>
                    <a:lnTo>
                      <a:pt x="1367" y="1018"/>
                    </a:lnTo>
                    <a:lnTo>
                      <a:pt x="1186" y="1028"/>
                    </a:lnTo>
                    <a:lnTo>
                      <a:pt x="1068" y="977"/>
                    </a:lnTo>
                    <a:lnTo>
                      <a:pt x="930" y="1018"/>
                    </a:lnTo>
                    <a:lnTo>
                      <a:pt x="930" y="910"/>
                    </a:lnTo>
                    <a:lnTo>
                      <a:pt x="1048" y="863"/>
                    </a:lnTo>
                    <a:lnTo>
                      <a:pt x="914" y="863"/>
                    </a:lnTo>
                    <a:lnTo>
                      <a:pt x="867" y="646"/>
                    </a:lnTo>
                    <a:lnTo>
                      <a:pt x="816" y="507"/>
                    </a:lnTo>
                    <a:lnTo>
                      <a:pt x="635" y="289"/>
                    </a:lnTo>
                    <a:lnTo>
                      <a:pt x="314" y="119"/>
                    </a:lnTo>
                    <a:lnTo>
                      <a:pt x="9" y="0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68" name="Freeform 62"/>
              <p:cNvSpPr>
                <a:spLocks/>
              </p:cNvSpPr>
              <p:nvPr/>
            </p:nvSpPr>
            <p:spPr bwMode="auto">
              <a:xfrm>
                <a:off x="3809" y="2513"/>
                <a:ext cx="453" cy="613"/>
              </a:xfrm>
              <a:custGeom>
                <a:avLst/>
                <a:gdLst>
                  <a:gd name="T0" fmla="*/ 6 w 905"/>
                  <a:gd name="T1" fmla="*/ 0 h 1226"/>
                  <a:gd name="T2" fmla="*/ 37 w 905"/>
                  <a:gd name="T3" fmla="*/ 19 h 1226"/>
                  <a:gd name="T4" fmla="*/ 79 w 905"/>
                  <a:gd name="T5" fmla="*/ 54 h 1226"/>
                  <a:gd name="T6" fmla="*/ 100 w 905"/>
                  <a:gd name="T7" fmla="*/ 76 h 1226"/>
                  <a:gd name="T8" fmla="*/ 106 w 905"/>
                  <a:gd name="T9" fmla="*/ 91 h 1226"/>
                  <a:gd name="T10" fmla="*/ 104 w 905"/>
                  <a:gd name="T11" fmla="*/ 119 h 1226"/>
                  <a:gd name="T12" fmla="*/ 114 w 905"/>
                  <a:gd name="T13" fmla="*/ 151 h 1226"/>
                  <a:gd name="T14" fmla="*/ 101 w 905"/>
                  <a:gd name="T15" fmla="*/ 153 h 1226"/>
                  <a:gd name="T16" fmla="*/ 108 w 905"/>
                  <a:gd name="T17" fmla="*/ 147 h 1226"/>
                  <a:gd name="T18" fmla="*/ 99 w 905"/>
                  <a:gd name="T19" fmla="*/ 126 h 1226"/>
                  <a:gd name="T20" fmla="*/ 92 w 905"/>
                  <a:gd name="T21" fmla="*/ 98 h 1226"/>
                  <a:gd name="T22" fmla="*/ 99 w 905"/>
                  <a:gd name="T23" fmla="*/ 91 h 1226"/>
                  <a:gd name="T24" fmla="*/ 98 w 905"/>
                  <a:gd name="T25" fmla="*/ 80 h 1226"/>
                  <a:gd name="T26" fmla="*/ 71 w 905"/>
                  <a:gd name="T27" fmla="*/ 53 h 1226"/>
                  <a:gd name="T28" fmla="*/ 24 w 905"/>
                  <a:gd name="T29" fmla="*/ 14 h 1226"/>
                  <a:gd name="T30" fmla="*/ 0 w 905"/>
                  <a:gd name="T31" fmla="*/ 2 h 1226"/>
                  <a:gd name="T32" fmla="*/ 6 w 905"/>
                  <a:gd name="T33" fmla="*/ 0 h 1226"/>
                  <a:gd name="T34" fmla="*/ 6 w 905"/>
                  <a:gd name="T35" fmla="*/ 0 h 122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05"/>
                  <a:gd name="T55" fmla="*/ 0 h 1226"/>
                  <a:gd name="T56" fmla="*/ 905 w 905"/>
                  <a:gd name="T57" fmla="*/ 1226 h 122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05" h="1226">
                    <a:moveTo>
                      <a:pt x="47" y="0"/>
                    </a:moveTo>
                    <a:lnTo>
                      <a:pt x="291" y="150"/>
                    </a:lnTo>
                    <a:lnTo>
                      <a:pt x="625" y="435"/>
                    </a:lnTo>
                    <a:lnTo>
                      <a:pt x="796" y="601"/>
                    </a:lnTo>
                    <a:lnTo>
                      <a:pt x="842" y="728"/>
                    </a:lnTo>
                    <a:lnTo>
                      <a:pt x="832" y="956"/>
                    </a:lnTo>
                    <a:lnTo>
                      <a:pt x="905" y="1205"/>
                    </a:lnTo>
                    <a:lnTo>
                      <a:pt x="806" y="1226"/>
                    </a:lnTo>
                    <a:lnTo>
                      <a:pt x="857" y="1169"/>
                    </a:lnTo>
                    <a:lnTo>
                      <a:pt x="791" y="1013"/>
                    </a:lnTo>
                    <a:lnTo>
                      <a:pt x="734" y="785"/>
                    </a:lnTo>
                    <a:lnTo>
                      <a:pt x="791" y="734"/>
                    </a:lnTo>
                    <a:lnTo>
                      <a:pt x="779" y="646"/>
                    </a:lnTo>
                    <a:lnTo>
                      <a:pt x="562" y="430"/>
                    </a:lnTo>
                    <a:lnTo>
                      <a:pt x="186" y="114"/>
                    </a:lnTo>
                    <a:lnTo>
                      <a:pt x="0" y="2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69" name="Freeform 63"/>
              <p:cNvSpPr>
                <a:spLocks/>
              </p:cNvSpPr>
              <p:nvPr/>
            </p:nvSpPr>
            <p:spPr bwMode="auto">
              <a:xfrm>
                <a:off x="3043" y="2622"/>
                <a:ext cx="643" cy="542"/>
              </a:xfrm>
              <a:custGeom>
                <a:avLst/>
                <a:gdLst>
                  <a:gd name="T0" fmla="*/ 161 w 1285"/>
                  <a:gd name="T1" fmla="*/ 19 h 1085"/>
                  <a:gd name="T2" fmla="*/ 150 w 1285"/>
                  <a:gd name="T3" fmla="*/ 57 h 1085"/>
                  <a:gd name="T4" fmla="*/ 137 w 1285"/>
                  <a:gd name="T5" fmla="*/ 87 h 1085"/>
                  <a:gd name="T6" fmla="*/ 111 w 1285"/>
                  <a:gd name="T7" fmla="*/ 110 h 1085"/>
                  <a:gd name="T8" fmla="*/ 97 w 1285"/>
                  <a:gd name="T9" fmla="*/ 113 h 1085"/>
                  <a:gd name="T10" fmla="*/ 61 w 1285"/>
                  <a:gd name="T11" fmla="*/ 119 h 1085"/>
                  <a:gd name="T12" fmla="*/ 26 w 1285"/>
                  <a:gd name="T13" fmla="*/ 134 h 1085"/>
                  <a:gd name="T14" fmla="*/ 0 w 1285"/>
                  <a:gd name="T15" fmla="*/ 135 h 1085"/>
                  <a:gd name="T16" fmla="*/ 22 w 1285"/>
                  <a:gd name="T17" fmla="*/ 127 h 1085"/>
                  <a:gd name="T18" fmla="*/ 46 w 1285"/>
                  <a:gd name="T19" fmla="*/ 116 h 1085"/>
                  <a:gd name="T20" fmla="*/ 65 w 1285"/>
                  <a:gd name="T21" fmla="*/ 110 h 1085"/>
                  <a:gd name="T22" fmla="*/ 90 w 1285"/>
                  <a:gd name="T23" fmla="*/ 108 h 1085"/>
                  <a:gd name="T24" fmla="*/ 108 w 1285"/>
                  <a:gd name="T25" fmla="*/ 102 h 1085"/>
                  <a:gd name="T26" fmla="*/ 128 w 1285"/>
                  <a:gd name="T27" fmla="*/ 88 h 1085"/>
                  <a:gd name="T28" fmla="*/ 137 w 1285"/>
                  <a:gd name="T29" fmla="*/ 70 h 1085"/>
                  <a:gd name="T30" fmla="*/ 153 w 1285"/>
                  <a:gd name="T31" fmla="*/ 19 h 1085"/>
                  <a:gd name="T32" fmla="*/ 153 w 1285"/>
                  <a:gd name="T33" fmla="*/ 0 h 1085"/>
                  <a:gd name="T34" fmla="*/ 161 w 1285"/>
                  <a:gd name="T35" fmla="*/ 19 h 1085"/>
                  <a:gd name="T36" fmla="*/ 161 w 1285"/>
                  <a:gd name="T37" fmla="*/ 19 h 108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85"/>
                  <a:gd name="T58" fmla="*/ 0 h 1085"/>
                  <a:gd name="T59" fmla="*/ 1285 w 1285"/>
                  <a:gd name="T60" fmla="*/ 1085 h 108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85" h="1085">
                    <a:moveTo>
                      <a:pt x="1285" y="154"/>
                    </a:moveTo>
                    <a:lnTo>
                      <a:pt x="1198" y="460"/>
                    </a:lnTo>
                    <a:lnTo>
                      <a:pt x="1095" y="703"/>
                    </a:lnTo>
                    <a:lnTo>
                      <a:pt x="882" y="880"/>
                    </a:lnTo>
                    <a:lnTo>
                      <a:pt x="770" y="904"/>
                    </a:lnTo>
                    <a:lnTo>
                      <a:pt x="485" y="952"/>
                    </a:lnTo>
                    <a:lnTo>
                      <a:pt x="202" y="1075"/>
                    </a:lnTo>
                    <a:lnTo>
                      <a:pt x="0" y="1085"/>
                    </a:lnTo>
                    <a:lnTo>
                      <a:pt x="171" y="1018"/>
                    </a:lnTo>
                    <a:lnTo>
                      <a:pt x="367" y="931"/>
                    </a:lnTo>
                    <a:lnTo>
                      <a:pt x="517" y="884"/>
                    </a:lnTo>
                    <a:lnTo>
                      <a:pt x="713" y="868"/>
                    </a:lnTo>
                    <a:lnTo>
                      <a:pt x="863" y="823"/>
                    </a:lnTo>
                    <a:lnTo>
                      <a:pt x="1017" y="709"/>
                    </a:lnTo>
                    <a:lnTo>
                      <a:pt x="1095" y="564"/>
                    </a:lnTo>
                    <a:lnTo>
                      <a:pt x="1223" y="155"/>
                    </a:lnTo>
                    <a:lnTo>
                      <a:pt x="1223" y="0"/>
                    </a:lnTo>
                    <a:lnTo>
                      <a:pt x="1285" y="1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70" name="Freeform 64"/>
              <p:cNvSpPr>
                <a:spLocks/>
              </p:cNvSpPr>
              <p:nvPr/>
            </p:nvSpPr>
            <p:spPr bwMode="auto">
              <a:xfrm>
                <a:off x="2960" y="2653"/>
                <a:ext cx="385" cy="499"/>
              </a:xfrm>
              <a:custGeom>
                <a:avLst/>
                <a:gdLst>
                  <a:gd name="T0" fmla="*/ 90 w 770"/>
                  <a:gd name="T1" fmla="*/ 0 h 998"/>
                  <a:gd name="T2" fmla="*/ 92 w 770"/>
                  <a:gd name="T3" fmla="*/ 26 h 998"/>
                  <a:gd name="T4" fmla="*/ 82 w 770"/>
                  <a:gd name="T5" fmla="*/ 69 h 998"/>
                  <a:gd name="T6" fmla="*/ 29 w 770"/>
                  <a:gd name="T7" fmla="*/ 95 h 998"/>
                  <a:gd name="T8" fmla="*/ 0 w 770"/>
                  <a:gd name="T9" fmla="*/ 110 h 998"/>
                  <a:gd name="T10" fmla="*/ 6 w 770"/>
                  <a:gd name="T11" fmla="*/ 125 h 998"/>
                  <a:gd name="T12" fmla="*/ 7 w 770"/>
                  <a:gd name="T13" fmla="*/ 114 h 998"/>
                  <a:gd name="T14" fmla="*/ 35 w 770"/>
                  <a:gd name="T15" fmla="*/ 99 h 998"/>
                  <a:gd name="T16" fmla="*/ 58 w 770"/>
                  <a:gd name="T17" fmla="*/ 88 h 998"/>
                  <a:gd name="T18" fmla="*/ 79 w 770"/>
                  <a:gd name="T19" fmla="*/ 75 h 998"/>
                  <a:gd name="T20" fmla="*/ 88 w 770"/>
                  <a:gd name="T21" fmla="*/ 80 h 998"/>
                  <a:gd name="T22" fmla="*/ 89 w 770"/>
                  <a:gd name="T23" fmla="*/ 63 h 998"/>
                  <a:gd name="T24" fmla="*/ 96 w 770"/>
                  <a:gd name="T25" fmla="*/ 45 h 998"/>
                  <a:gd name="T26" fmla="*/ 96 w 770"/>
                  <a:gd name="T27" fmla="*/ 21 h 998"/>
                  <a:gd name="T28" fmla="*/ 90 w 770"/>
                  <a:gd name="T29" fmla="*/ 0 h 998"/>
                  <a:gd name="T30" fmla="*/ 90 w 770"/>
                  <a:gd name="T31" fmla="*/ 0 h 99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70"/>
                  <a:gd name="T49" fmla="*/ 0 h 998"/>
                  <a:gd name="T50" fmla="*/ 770 w 770"/>
                  <a:gd name="T51" fmla="*/ 998 h 99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70" h="998">
                    <a:moveTo>
                      <a:pt x="713" y="0"/>
                    </a:moveTo>
                    <a:lnTo>
                      <a:pt x="734" y="202"/>
                    </a:lnTo>
                    <a:lnTo>
                      <a:pt x="656" y="548"/>
                    </a:lnTo>
                    <a:lnTo>
                      <a:pt x="237" y="755"/>
                    </a:lnTo>
                    <a:lnTo>
                      <a:pt x="0" y="879"/>
                    </a:lnTo>
                    <a:lnTo>
                      <a:pt x="47" y="998"/>
                    </a:lnTo>
                    <a:lnTo>
                      <a:pt x="57" y="905"/>
                    </a:lnTo>
                    <a:lnTo>
                      <a:pt x="274" y="785"/>
                    </a:lnTo>
                    <a:lnTo>
                      <a:pt x="469" y="698"/>
                    </a:lnTo>
                    <a:lnTo>
                      <a:pt x="629" y="599"/>
                    </a:lnTo>
                    <a:lnTo>
                      <a:pt x="703" y="635"/>
                    </a:lnTo>
                    <a:lnTo>
                      <a:pt x="707" y="506"/>
                    </a:lnTo>
                    <a:lnTo>
                      <a:pt x="770" y="358"/>
                    </a:lnTo>
                    <a:lnTo>
                      <a:pt x="770" y="166"/>
                    </a:lnTo>
                    <a:lnTo>
                      <a:pt x="7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71" name="Freeform 65"/>
              <p:cNvSpPr>
                <a:spLocks/>
              </p:cNvSpPr>
              <p:nvPr/>
            </p:nvSpPr>
            <p:spPr bwMode="auto">
              <a:xfrm>
                <a:off x="2901" y="3131"/>
                <a:ext cx="437" cy="124"/>
              </a:xfrm>
              <a:custGeom>
                <a:avLst/>
                <a:gdLst>
                  <a:gd name="T0" fmla="*/ 20 w 873"/>
                  <a:gd name="T1" fmla="*/ 0 h 248"/>
                  <a:gd name="T2" fmla="*/ 9 w 873"/>
                  <a:gd name="T3" fmla="*/ 6 h 248"/>
                  <a:gd name="T4" fmla="*/ 2 w 873"/>
                  <a:gd name="T5" fmla="*/ 14 h 248"/>
                  <a:gd name="T6" fmla="*/ 0 w 873"/>
                  <a:gd name="T7" fmla="*/ 22 h 248"/>
                  <a:gd name="T8" fmla="*/ 21 w 873"/>
                  <a:gd name="T9" fmla="*/ 24 h 248"/>
                  <a:gd name="T10" fmla="*/ 26 w 873"/>
                  <a:gd name="T11" fmla="*/ 17 h 248"/>
                  <a:gd name="T12" fmla="*/ 31 w 873"/>
                  <a:gd name="T13" fmla="*/ 26 h 248"/>
                  <a:gd name="T14" fmla="*/ 49 w 873"/>
                  <a:gd name="T15" fmla="*/ 30 h 248"/>
                  <a:gd name="T16" fmla="*/ 80 w 873"/>
                  <a:gd name="T17" fmla="*/ 31 h 248"/>
                  <a:gd name="T18" fmla="*/ 97 w 873"/>
                  <a:gd name="T19" fmla="*/ 29 h 248"/>
                  <a:gd name="T20" fmla="*/ 110 w 873"/>
                  <a:gd name="T21" fmla="*/ 20 h 248"/>
                  <a:gd name="T22" fmla="*/ 110 w 873"/>
                  <a:gd name="T23" fmla="*/ 11 h 248"/>
                  <a:gd name="T24" fmla="*/ 97 w 873"/>
                  <a:gd name="T25" fmla="*/ 11 h 248"/>
                  <a:gd name="T26" fmla="*/ 78 w 873"/>
                  <a:gd name="T27" fmla="*/ 11 h 248"/>
                  <a:gd name="T28" fmla="*/ 63 w 873"/>
                  <a:gd name="T29" fmla="*/ 5 h 248"/>
                  <a:gd name="T30" fmla="*/ 53 w 873"/>
                  <a:gd name="T31" fmla="*/ 7 h 248"/>
                  <a:gd name="T32" fmla="*/ 71 w 873"/>
                  <a:gd name="T33" fmla="*/ 13 h 248"/>
                  <a:gd name="T34" fmla="*/ 82 w 873"/>
                  <a:gd name="T35" fmla="*/ 15 h 248"/>
                  <a:gd name="T36" fmla="*/ 100 w 873"/>
                  <a:gd name="T37" fmla="*/ 16 h 248"/>
                  <a:gd name="T38" fmla="*/ 93 w 873"/>
                  <a:gd name="T39" fmla="*/ 20 h 248"/>
                  <a:gd name="T40" fmla="*/ 86 w 873"/>
                  <a:gd name="T41" fmla="*/ 26 h 248"/>
                  <a:gd name="T42" fmla="*/ 61 w 873"/>
                  <a:gd name="T43" fmla="*/ 26 h 248"/>
                  <a:gd name="T44" fmla="*/ 35 w 873"/>
                  <a:gd name="T45" fmla="*/ 23 h 248"/>
                  <a:gd name="T46" fmla="*/ 25 w 873"/>
                  <a:gd name="T47" fmla="*/ 8 h 248"/>
                  <a:gd name="T48" fmla="*/ 19 w 873"/>
                  <a:gd name="T49" fmla="*/ 19 h 248"/>
                  <a:gd name="T50" fmla="*/ 5 w 873"/>
                  <a:gd name="T51" fmla="*/ 17 h 248"/>
                  <a:gd name="T52" fmla="*/ 20 w 873"/>
                  <a:gd name="T53" fmla="*/ 0 h 248"/>
                  <a:gd name="T54" fmla="*/ 20 w 873"/>
                  <a:gd name="T55" fmla="*/ 0 h 2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73"/>
                  <a:gd name="T85" fmla="*/ 0 h 248"/>
                  <a:gd name="T86" fmla="*/ 873 w 873"/>
                  <a:gd name="T87" fmla="*/ 248 h 24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73" h="248">
                    <a:moveTo>
                      <a:pt x="154" y="0"/>
                    </a:moveTo>
                    <a:lnTo>
                      <a:pt x="66" y="46"/>
                    </a:lnTo>
                    <a:lnTo>
                      <a:pt x="15" y="109"/>
                    </a:lnTo>
                    <a:lnTo>
                      <a:pt x="0" y="172"/>
                    </a:lnTo>
                    <a:lnTo>
                      <a:pt x="165" y="192"/>
                    </a:lnTo>
                    <a:lnTo>
                      <a:pt x="201" y="130"/>
                    </a:lnTo>
                    <a:lnTo>
                      <a:pt x="247" y="202"/>
                    </a:lnTo>
                    <a:lnTo>
                      <a:pt x="386" y="238"/>
                    </a:lnTo>
                    <a:lnTo>
                      <a:pt x="639" y="248"/>
                    </a:lnTo>
                    <a:lnTo>
                      <a:pt x="774" y="229"/>
                    </a:lnTo>
                    <a:lnTo>
                      <a:pt x="873" y="160"/>
                    </a:lnTo>
                    <a:lnTo>
                      <a:pt x="873" y="88"/>
                    </a:lnTo>
                    <a:lnTo>
                      <a:pt x="774" y="84"/>
                    </a:lnTo>
                    <a:lnTo>
                      <a:pt x="620" y="84"/>
                    </a:lnTo>
                    <a:lnTo>
                      <a:pt x="500" y="37"/>
                    </a:lnTo>
                    <a:lnTo>
                      <a:pt x="422" y="52"/>
                    </a:lnTo>
                    <a:lnTo>
                      <a:pt x="567" y="103"/>
                    </a:lnTo>
                    <a:lnTo>
                      <a:pt x="656" y="120"/>
                    </a:lnTo>
                    <a:lnTo>
                      <a:pt x="800" y="124"/>
                    </a:lnTo>
                    <a:lnTo>
                      <a:pt x="738" y="160"/>
                    </a:lnTo>
                    <a:lnTo>
                      <a:pt x="681" y="208"/>
                    </a:lnTo>
                    <a:lnTo>
                      <a:pt x="485" y="208"/>
                    </a:lnTo>
                    <a:lnTo>
                      <a:pt x="274" y="177"/>
                    </a:lnTo>
                    <a:lnTo>
                      <a:pt x="196" y="63"/>
                    </a:lnTo>
                    <a:lnTo>
                      <a:pt x="148" y="151"/>
                    </a:lnTo>
                    <a:lnTo>
                      <a:pt x="36" y="130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72" name="Freeform 66"/>
              <p:cNvSpPr>
                <a:spLocks/>
              </p:cNvSpPr>
              <p:nvPr/>
            </p:nvSpPr>
            <p:spPr bwMode="auto">
              <a:xfrm>
                <a:off x="3363" y="2710"/>
                <a:ext cx="702" cy="560"/>
              </a:xfrm>
              <a:custGeom>
                <a:avLst/>
                <a:gdLst>
                  <a:gd name="T0" fmla="*/ 71 w 1403"/>
                  <a:gd name="T1" fmla="*/ 26 h 1120"/>
                  <a:gd name="T2" fmla="*/ 89 w 1403"/>
                  <a:gd name="T3" fmla="*/ 58 h 1120"/>
                  <a:gd name="T4" fmla="*/ 83 w 1403"/>
                  <a:gd name="T5" fmla="*/ 71 h 1120"/>
                  <a:gd name="T6" fmla="*/ 51 w 1403"/>
                  <a:gd name="T7" fmla="*/ 93 h 1120"/>
                  <a:gd name="T8" fmla="*/ 13 w 1403"/>
                  <a:gd name="T9" fmla="*/ 115 h 1120"/>
                  <a:gd name="T10" fmla="*/ 0 w 1403"/>
                  <a:gd name="T11" fmla="*/ 125 h 1120"/>
                  <a:gd name="T12" fmla="*/ 18 w 1403"/>
                  <a:gd name="T13" fmla="*/ 133 h 1120"/>
                  <a:gd name="T14" fmla="*/ 53 w 1403"/>
                  <a:gd name="T15" fmla="*/ 139 h 1120"/>
                  <a:gd name="T16" fmla="*/ 91 w 1403"/>
                  <a:gd name="T17" fmla="*/ 140 h 1120"/>
                  <a:gd name="T18" fmla="*/ 139 w 1403"/>
                  <a:gd name="T19" fmla="*/ 137 h 1120"/>
                  <a:gd name="T20" fmla="*/ 176 w 1403"/>
                  <a:gd name="T21" fmla="*/ 127 h 1120"/>
                  <a:gd name="T22" fmla="*/ 110 w 1403"/>
                  <a:gd name="T23" fmla="*/ 136 h 1120"/>
                  <a:gd name="T24" fmla="*/ 75 w 1403"/>
                  <a:gd name="T25" fmla="*/ 136 h 1120"/>
                  <a:gd name="T26" fmla="*/ 63 w 1403"/>
                  <a:gd name="T27" fmla="*/ 134 h 1120"/>
                  <a:gd name="T28" fmla="*/ 64 w 1403"/>
                  <a:gd name="T29" fmla="*/ 124 h 1120"/>
                  <a:gd name="T30" fmla="*/ 87 w 1403"/>
                  <a:gd name="T31" fmla="*/ 111 h 1120"/>
                  <a:gd name="T32" fmla="*/ 120 w 1403"/>
                  <a:gd name="T33" fmla="*/ 100 h 1120"/>
                  <a:gd name="T34" fmla="*/ 135 w 1403"/>
                  <a:gd name="T35" fmla="*/ 83 h 1120"/>
                  <a:gd name="T36" fmla="*/ 138 w 1403"/>
                  <a:gd name="T37" fmla="*/ 49 h 1120"/>
                  <a:gd name="T38" fmla="*/ 134 w 1403"/>
                  <a:gd name="T39" fmla="*/ 29 h 1120"/>
                  <a:gd name="T40" fmla="*/ 75 w 1403"/>
                  <a:gd name="T41" fmla="*/ 0 h 1120"/>
                  <a:gd name="T42" fmla="*/ 71 w 1403"/>
                  <a:gd name="T43" fmla="*/ 26 h 1120"/>
                  <a:gd name="T44" fmla="*/ 71 w 1403"/>
                  <a:gd name="T45" fmla="*/ 26 h 112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03"/>
                  <a:gd name="T70" fmla="*/ 0 h 1120"/>
                  <a:gd name="T71" fmla="*/ 1403 w 1403"/>
                  <a:gd name="T72" fmla="*/ 1120 h 112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03" h="1120">
                    <a:moveTo>
                      <a:pt x="568" y="211"/>
                    </a:moveTo>
                    <a:lnTo>
                      <a:pt x="711" y="470"/>
                    </a:lnTo>
                    <a:lnTo>
                      <a:pt x="660" y="569"/>
                    </a:lnTo>
                    <a:lnTo>
                      <a:pt x="401" y="744"/>
                    </a:lnTo>
                    <a:lnTo>
                      <a:pt x="103" y="920"/>
                    </a:lnTo>
                    <a:lnTo>
                      <a:pt x="0" y="1002"/>
                    </a:lnTo>
                    <a:lnTo>
                      <a:pt x="144" y="1059"/>
                    </a:lnTo>
                    <a:lnTo>
                      <a:pt x="418" y="1107"/>
                    </a:lnTo>
                    <a:lnTo>
                      <a:pt x="722" y="1120"/>
                    </a:lnTo>
                    <a:lnTo>
                      <a:pt x="1105" y="1090"/>
                    </a:lnTo>
                    <a:lnTo>
                      <a:pt x="1403" y="1023"/>
                    </a:lnTo>
                    <a:lnTo>
                      <a:pt x="873" y="1086"/>
                    </a:lnTo>
                    <a:lnTo>
                      <a:pt x="599" y="1086"/>
                    </a:lnTo>
                    <a:lnTo>
                      <a:pt x="500" y="1065"/>
                    </a:lnTo>
                    <a:lnTo>
                      <a:pt x="506" y="993"/>
                    </a:lnTo>
                    <a:lnTo>
                      <a:pt x="696" y="894"/>
                    </a:lnTo>
                    <a:lnTo>
                      <a:pt x="960" y="806"/>
                    </a:lnTo>
                    <a:lnTo>
                      <a:pt x="1078" y="668"/>
                    </a:lnTo>
                    <a:lnTo>
                      <a:pt x="1099" y="392"/>
                    </a:lnTo>
                    <a:lnTo>
                      <a:pt x="1068" y="238"/>
                    </a:lnTo>
                    <a:lnTo>
                      <a:pt x="593" y="0"/>
                    </a:lnTo>
                    <a:lnTo>
                      <a:pt x="568" y="2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73" name="Freeform 67"/>
              <p:cNvSpPr>
                <a:spLocks/>
              </p:cNvSpPr>
              <p:nvPr/>
            </p:nvSpPr>
            <p:spPr bwMode="auto">
              <a:xfrm>
                <a:off x="4378" y="2237"/>
                <a:ext cx="152" cy="99"/>
              </a:xfrm>
              <a:custGeom>
                <a:avLst/>
                <a:gdLst>
                  <a:gd name="T0" fmla="*/ 0 w 304"/>
                  <a:gd name="T1" fmla="*/ 17 h 197"/>
                  <a:gd name="T2" fmla="*/ 0 w 304"/>
                  <a:gd name="T3" fmla="*/ 24 h 197"/>
                  <a:gd name="T4" fmla="*/ 10 w 304"/>
                  <a:gd name="T5" fmla="*/ 25 h 197"/>
                  <a:gd name="T6" fmla="*/ 20 w 304"/>
                  <a:gd name="T7" fmla="*/ 14 h 197"/>
                  <a:gd name="T8" fmla="*/ 27 w 304"/>
                  <a:gd name="T9" fmla="*/ 6 h 197"/>
                  <a:gd name="T10" fmla="*/ 38 w 304"/>
                  <a:gd name="T11" fmla="*/ 4 h 197"/>
                  <a:gd name="T12" fmla="*/ 30 w 304"/>
                  <a:gd name="T13" fmla="*/ 0 h 197"/>
                  <a:gd name="T14" fmla="*/ 20 w 304"/>
                  <a:gd name="T15" fmla="*/ 4 h 197"/>
                  <a:gd name="T16" fmla="*/ 6 w 304"/>
                  <a:gd name="T17" fmla="*/ 15 h 197"/>
                  <a:gd name="T18" fmla="*/ 0 w 304"/>
                  <a:gd name="T19" fmla="*/ 17 h 197"/>
                  <a:gd name="T20" fmla="*/ 0 w 304"/>
                  <a:gd name="T21" fmla="*/ 17 h 1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04"/>
                  <a:gd name="T34" fmla="*/ 0 h 197"/>
                  <a:gd name="T35" fmla="*/ 304 w 304"/>
                  <a:gd name="T36" fmla="*/ 197 h 19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04" h="197">
                    <a:moveTo>
                      <a:pt x="0" y="135"/>
                    </a:moveTo>
                    <a:lnTo>
                      <a:pt x="0" y="186"/>
                    </a:lnTo>
                    <a:lnTo>
                      <a:pt x="78" y="197"/>
                    </a:lnTo>
                    <a:lnTo>
                      <a:pt x="165" y="108"/>
                    </a:lnTo>
                    <a:lnTo>
                      <a:pt x="216" y="47"/>
                    </a:lnTo>
                    <a:lnTo>
                      <a:pt x="304" y="32"/>
                    </a:lnTo>
                    <a:lnTo>
                      <a:pt x="243" y="0"/>
                    </a:lnTo>
                    <a:lnTo>
                      <a:pt x="165" y="26"/>
                    </a:lnTo>
                    <a:lnTo>
                      <a:pt x="53" y="120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74" name="Freeform 68"/>
              <p:cNvSpPr>
                <a:spLocks/>
              </p:cNvSpPr>
              <p:nvPr/>
            </p:nvSpPr>
            <p:spPr bwMode="auto">
              <a:xfrm>
                <a:off x="3794" y="2020"/>
                <a:ext cx="643" cy="1125"/>
              </a:xfrm>
              <a:custGeom>
                <a:avLst/>
                <a:gdLst>
                  <a:gd name="T0" fmla="*/ 146 w 1285"/>
                  <a:gd name="T1" fmla="*/ 49 h 2249"/>
                  <a:gd name="T2" fmla="*/ 121 w 1285"/>
                  <a:gd name="T3" fmla="*/ 39 h 2249"/>
                  <a:gd name="T4" fmla="*/ 90 w 1285"/>
                  <a:gd name="T5" fmla="*/ 54 h 2249"/>
                  <a:gd name="T6" fmla="*/ 58 w 1285"/>
                  <a:gd name="T7" fmla="*/ 111 h 2249"/>
                  <a:gd name="T8" fmla="*/ 63 w 1285"/>
                  <a:gd name="T9" fmla="*/ 143 h 2249"/>
                  <a:gd name="T10" fmla="*/ 117 w 1285"/>
                  <a:gd name="T11" fmla="*/ 184 h 2249"/>
                  <a:gd name="T12" fmla="*/ 153 w 1285"/>
                  <a:gd name="T13" fmla="*/ 206 h 2249"/>
                  <a:gd name="T14" fmla="*/ 161 w 1285"/>
                  <a:gd name="T15" fmla="*/ 221 h 2249"/>
                  <a:gd name="T16" fmla="*/ 160 w 1285"/>
                  <a:gd name="T17" fmla="*/ 235 h 2249"/>
                  <a:gd name="T18" fmla="*/ 161 w 1285"/>
                  <a:gd name="T19" fmla="*/ 250 h 2249"/>
                  <a:gd name="T20" fmla="*/ 154 w 1285"/>
                  <a:gd name="T21" fmla="*/ 257 h 2249"/>
                  <a:gd name="T22" fmla="*/ 154 w 1285"/>
                  <a:gd name="T23" fmla="*/ 270 h 2249"/>
                  <a:gd name="T24" fmla="*/ 146 w 1285"/>
                  <a:gd name="T25" fmla="*/ 280 h 2249"/>
                  <a:gd name="T26" fmla="*/ 123 w 1285"/>
                  <a:gd name="T27" fmla="*/ 282 h 2249"/>
                  <a:gd name="T28" fmla="*/ 126 w 1285"/>
                  <a:gd name="T29" fmla="*/ 272 h 2249"/>
                  <a:gd name="T30" fmla="*/ 124 w 1285"/>
                  <a:gd name="T31" fmla="*/ 234 h 2249"/>
                  <a:gd name="T32" fmla="*/ 106 w 1285"/>
                  <a:gd name="T33" fmla="*/ 235 h 2249"/>
                  <a:gd name="T34" fmla="*/ 104 w 1285"/>
                  <a:gd name="T35" fmla="*/ 203 h 2249"/>
                  <a:gd name="T36" fmla="*/ 58 w 1285"/>
                  <a:gd name="T37" fmla="*/ 160 h 2249"/>
                  <a:gd name="T38" fmla="*/ 11 w 1285"/>
                  <a:gd name="T39" fmla="*/ 125 h 2249"/>
                  <a:gd name="T40" fmla="*/ 0 w 1285"/>
                  <a:gd name="T41" fmla="*/ 93 h 2249"/>
                  <a:gd name="T42" fmla="*/ 23 w 1285"/>
                  <a:gd name="T43" fmla="*/ 44 h 2249"/>
                  <a:gd name="T44" fmla="*/ 52 w 1285"/>
                  <a:gd name="T45" fmla="*/ 0 h 2249"/>
                  <a:gd name="T46" fmla="*/ 95 w 1285"/>
                  <a:gd name="T47" fmla="*/ 7 h 2249"/>
                  <a:gd name="T48" fmla="*/ 140 w 1285"/>
                  <a:gd name="T49" fmla="*/ 43 h 2249"/>
                  <a:gd name="T50" fmla="*/ 146 w 1285"/>
                  <a:gd name="T51" fmla="*/ 49 h 2249"/>
                  <a:gd name="T52" fmla="*/ 146 w 1285"/>
                  <a:gd name="T53" fmla="*/ 49 h 224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285"/>
                  <a:gd name="T82" fmla="*/ 0 h 2249"/>
                  <a:gd name="T83" fmla="*/ 1285 w 1285"/>
                  <a:gd name="T84" fmla="*/ 2249 h 2249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285" h="2249">
                    <a:moveTo>
                      <a:pt x="1168" y="388"/>
                    </a:moveTo>
                    <a:lnTo>
                      <a:pt x="966" y="310"/>
                    </a:lnTo>
                    <a:lnTo>
                      <a:pt x="719" y="430"/>
                    </a:lnTo>
                    <a:lnTo>
                      <a:pt x="464" y="884"/>
                    </a:lnTo>
                    <a:lnTo>
                      <a:pt x="502" y="1137"/>
                    </a:lnTo>
                    <a:lnTo>
                      <a:pt x="936" y="1468"/>
                    </a:lnTo>
                    <a:lnTo>
                      <a:pt x="1219" y="1645"/>
                    </a:lnTo>
                    <a:lnTo>
                      <a:pt x="1285" y="1762"/>
                    </a:lnTo>
                    <a:lnTo>
                      <a:pt x="1276" y="1877"/>
                    </a:lnTo>
                    <a:lnTo>
                      <a:pt x="1285" y="2000"/>
                    </a:lnTo>
                    <a:lnTo>
                      <a:pt x="1230" y="2051"/>
                    </a:lnTo>
                    <a:lnTo>
                      <a:pt x="1230" y="2156"/>
                    </a:lnTo>
                    <a:lnTo>
                      <a:pt x="1168" y="2238"/>
                    </a:lnTo>
                    <a:lnTo>
                      <a:pt x="977" y="2249"/>
                    </a:lnTo>
                    <a:lnTo>
                      <a:pt x="1002" y="2171"/>
                    </a:lnTo>
                    <a:lnTo>
                      <a:pt x="987" y="1871"/>
                    </a:lnTo>
                    <a:lnTo>
                      <a:pt x="842" y="1877"/>
                    </a:lnTo>
                    <a:lnTo>
                      <a:pt x="831" y="1618"/>
                    </a:lnTo>
                    <a:lnTo>
                      <a:pt x="460" y="1278"/>
                    </a:lnTo>
                    <a:lnTo>
                      <a:pt x="88" y="998"/>
                    </a:lnTo>
                    <a:lnTo>
                      <a:pt x="0" y="744"/>
                    </a:lnTo>
                    <a:lnTo>
                      <a:pt x="177" y="352"/>
                    </a:lnTo>
                    <a:lnTo>
                      <a:pt x="413" y="0"/>
                    </a:lnTo>
                    <a:lnTo>
                      <a:pt x="759" y="52"/>
                    </a:lnTo>
                    <a:lnTo>
                      <a:pt x="1120" y="337"/>
                    </a:lnTo>
                    <a:lnTo>
                      <a:pt x="1168" y="3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75" name="Freeform 69"/>
              <p:cNvSpPr>
                <a:spLocks/>
              </p:cNvSpPr>
              <p:nvPr/>
            </p:nvSpPr>
            <p:spPr bwMode="auto">
              <a:xfrm>
                <a:off x="3026" y="2938"/>
                <a:ext cx="110" cy="94"/>
              </a:xfrm>
              <a:custGeom>
                <a:avLst/>
                <a:gdLst>
                  <a:gd name="T0" fmla="*/ 0 w 221"/>
                  <a:gd name="T1" fmla="*/ 3 h 188"/>
                  <a:gd name="T2" fmla="*/ 17 w 221"/>
                  <a:gd name="T3" fmla="*/ 24 h 188"/>
                  <a:gd name="T4" fmla="*/ 27 w 221"/>
                  <a:gd name="T5" fmla="*/ 20 h 188"/>
                  <a:gd name="T6" fmla="*/ 6 w 221"/>
                  <a:gd name="T7" fmla="*/ 0 h 188"/>
                  <a:gd name="T8" fmla="*/ 0 w 221"/>
                  <a:gd name="T9" fmla="*/ 3 h 188"/>
                  <a:gd name="T10" fmla="*/ 0 w 221"/>
                  <a:gd name="T11" fmla="*/ 3 h 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1"/>
                  <a:gd name="T19" fmla="*/ 0 h 188"/>
                  <a:gd name="T20" fmla="*/ 221 w 221"/>
                  <a:gd name="T21" fmla="*/ 188 h 1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1" h="188">
                    <a:moveTo>
                      <a:pt x="0" y="30"/>
                    </a:moveTo>
                    <a:lnTo>
                      <a:pt x="141" y="188"/>
                    </a:lnTo>
                    <a:lnTo>
                      <a:pt x="221" y="155"/>
                    </a:lnTo>
                    <a:lnTo>
                      <a:pt x="55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76" name="Freeform 70"/>
              <p:cNvSpPr>
                <a:spLocks/>
              </p:cNvSpPr>
              <p:nvPr/>
            </p:nvSpPr>
            <p:spPr bwMode="auto">
              <a:xfrm>
                <a:off x="4548" y="2186"/>
                <a:ext cx="149" cy="152"/>
              </a:xfrm>
              <a:custGeom>
                <a:avLst/>
                <a:gdLst>
                  <a:gd name="T0" fmla="*/ 10 w 298"/>
                  <a:gd name="T1" fmla="*/ 29 h 304"/>
                  <a:gd name="T2" fmla="*/ 23 w 298"/>
                  <a:gd name="T3" fmla="*/ 38 h 304"/>
                  <a:gd name="T4" fmla="*/ 33 w 298"/>
                  <a:gd name="T5" fmla="*/ 35 h 304"/>
                  <a:gd name="T6" fmla="*/ 34 w 298"/>
                  <a:gd name="T7" fmla="*/ 29 h 304"/>
                  <a:gd name="T8" fmla="*/ 25 w 298"/>
                  <a:gd name="T9" fmla="*/ 24 h 304"/>
                  <a:gd name="T10" fmla="*/ 10 w 298"/>
                  <a:gd name="T11" fmla="*/ 10 h 304"/>
                  <a:gd name="T12" fmla="*/ 10 w 298"/>
                  <a:gd name="T13" fmla="*/ 7 h 304"/>
                  <a:gd name="T14" fmla="*/ 27 w 298"/>
                  <a:gd name="T15" fmla="*/ 19 h 304"/>
                  <a:gd name="T16" fmla="*/ 35 w 298"/>
                  <a:gd name="T17" fmla="*/ 21 h 304"/>
                  <a:gd name="T18" fmla="*/ 37 w 298"/>
                  <a:gd name="T19" fmla="*/ 13 h 304"/>
                  <a:gd name="T20" fmla="*/ 24 w 298"/>
                  <a:gd name="T21" fmla="*/ 0 h 304"/>
                  <a:gd name="T22" fmla="*/ 31 w 298"/>
                  <a:gd name="T23" fmla="*/ 10 h 304"/>
                  <a:gd name="T24" fmla="*/ 30 w 298"/>
                  <a:gd name="T25" fmla="*/ 12 h 304"/>
                  <a:gd name="T26" fmla="*/ 5 w 298"/>
                  <a:gd name="T27" fmla="*/ 1 h 304"/>
                  <a:gd name="T28" fmla="*/ 0 w 298"/>
                  <a:gd name="T29" fmla="*/ 2 h 304"/>
                  <a:gd name="T30" fmla="*/ 10 w 298"/>
                  <a:gd name="T31" fmla="*/ 15 h 304"/>
                  <a:gd name="T32" fmla="*/ 21 w 298"/>
                  <a:gd name="T33" fmla="*/ 23 h 304"/>
                  <a:gd name="T34" fmla="*/ 25 w 298"/>
                  <a:gd name="T35" fmla="*/ 30 h 304"/>
                  <a:gd name="T36" fmla="*/ 19 w 298"/>
                  <a:gd name="T37" fmla="*/ 30 h 304"/>
                  <a:gd name="T38" fmla="*/ 10 w 298"/>
                  <a:gd name="T39" fmla="*/ 29 h 304"/>
                  <a:gd name="T40" fmla="*/ 10 w 298"/>
                  <a:gd name="T41" fmla="*/ 29 h 30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98"/>
                  <a:gd name="T64" fmla="*/ 0 h 304"/>
                  <a:gd name="T65" fmla="*/ 298 w 298"/>
                  <a:gd name="T66" fmla="*/ 304 h 30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98" h="304">
                    <a:moveTo>
                      <a:pt x="84" y="232"/>
                    </a:moveTo>
                    <a:lnTo>
                      <a:pt x="184" y="304"/>
                    </a:lnTo>
                    <a:lnTo>
                      <a:pt x="264" y="276"/>
                    </a:lnTo>
                    <a:lnTo>
                      <a:pt x="268" y="232"/>
                    </a:lnTo>
                    <a:lnTo>
                      <a:pt x="205" y="198"/>
                    </a:lnTo>
                    <a:lnTo>
                      <a:pt x="84" y="84"/>
                    </a:lnTo>
                    <a:lnTo>
                      <a:pt x="80" y="57"/>
                    </a:lnTo>
                    <a:lnTo>
                      <a:pt x="220" y="154"/>
                    </a:lnTo>
                    <a:lnTo>
                      <a:pt x="279" y="169"/>
                    </a:lnTo>
                    <a:lnTo>
                      <a:pt x="298" y="107"/>
                    </a:lnTo>
                    <a:lnTo>
                      <a:pt x="192" y="0"/>
                    </a:lnTo>
                    <a:lnTo>
                      <a:pt x="251" y="80"/>
                    </a:lnTo>
                    <a:lnTo>
                      <a:pt x="240" y="103"/>
                    </a:lnTo>
                    <a:lnTo>
                      <a:pt x="47" y="10"/>
                    </a:lnTo>
                    <a:lnTo>
                      <a:pt x="0" y="17"/>
                    </a:lnTo>
                    <a:lnTo>
                      <a:pt x="84" y="120"/>
                    </a:lnTo>
                    <a:lnTo>
                      <a:pt x="169" y="190"/>
                    </a:lnTo>
                    <a:lnTo>
                      <a:pt x="200" y="242"/>
                    </a:lnTo>
                    <a:lnTo>
                      <a:pt x="146" y="242"/>
                    </a:lnTo>
                    <a:lnTo>
                      <a:pt x="84" y="2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77" name="Freeform 71"/>
              <p:cNvSpPr>
                <a:spLocks/>
              </p:cNvSpPr>
              <p:nvPr/>
            </p:nvSpPr>
            <p:spPr bwMode="auto">
              <a:xfrm>
                <a:off x="4491" y="2045"/>
                <a:ext cx="208" cy="145"/>
              </a:xfrm>
              <a:custGeom>
                <a:avLst/>
                <a:gdLst>
                  <a:gd name="T0" fmla="*/ 0 w 416"/>
                  <a:gd name="T1" fmla="*/ 1 h 291"/>
                  <a:gd name="T2" fmla="*/ 20 w 416"/>
                  <a:gd name="T3" fmla="*/ 0 h 291"/>
                  <a:gd name="T4" fmla="*/ 33 w 416"/>
                  <a:gd name="T5" fmla="*/ 6 h 291"/>
                  <a:gd name="T6" fmla="*/ 41 w 416"/>
                  <a:gd name="T7" fmla="*/ 7 h 291"/>
                  <a:gd name="T8" fmla="*/ 45 w 416"/>
                  <a:gd name="T9" fmla="*/ 13 h 291"/>
                  <a:gd name="T10" fmla="*/ 42 w 416"/>
                  <a:gd name="T11" fmla="*/ 15 h 291"/>
                  <a:gd name="T12" fmla="*/ 35 w 416"/>
                  <a:gd name="T13" fmla="*/ 15 h 291"/>
                  <a:gd name="T14" fmla="*/ 48 w 416"/>
                  <a:gd name="T15" fmla="*/ 23 h 291"/>
                  <a:gd name="T16" fmla="*/ 52 w 416"/>
                  <a:gd name="T17" fmla="*/ 29 h 291"/>
                  <a:gd name="T18" fmla="*/ 50 w 416"/>
                  <a:gd name="T19" fmla="*/ 33 h 291"/>
                  <a:gd name="T20" fmla="*/ 36 w 416"/>
                  <a:gd name="T21" fmla="*/ 29 h 291"/>
                  <a:gd name="T22" fmla="*/ 40 w 416"/>
                  <a:gd name="T23" fmla="*/ 36 h 291"/>
                  <a:gd name="T24" fmla="*/ 26 w 416"/>
                  <a:gd name="T25" fmla="*/ 25 h 291"/>
                  <a:gd name="T26" fmla="*/ 29 w 416"/>
                  <a:gd name="T27" fmla="*/ 23 h 291"/>
                  <a:gd name="T28" fmla="*/ 40 w 416"/>
                  <a:gd name="T29" fmla="*/ 25 h 291"/>
                  <a:gd name="T30" fmla="*/ 44 w 416"/>
                  <a:gd name="T31" fmla="*/ 23 h 291"/>
                  <a:gd name="T32" fmla="*/ 33 w 416"/>
                  <a:gd name="T33" fmla="*/ 16 h 291"/>
                  <a:gd name="T34" fmla="*/ 19 w 416"/>
                  <a:gd name="T35" fmla="*/ 11 h 291"/>
                  <a:gd name="T36" fmla="*/ 33 w 416"/>
                  <a:gd name="T37" fmla="*/ 11 h 291"/>
                  <a:gd name="T38" fmla="*/ 35 w 416"/>
                  <a:gd name="T39" fmla="*/ 9 h 291"/>
                  <a:gd name="T40" fmla="*/ 20 w 416"/>
                  <a:gd name="T41" fmla="*/ 2 h 291"/>
                  <a:gd name="T42" fmla="*/ 2 w 416"/>
                  <a:gd name="T43" fmla="*/ 6 h 291"/>
                  <a:gd name="T44" fmla="*/ 0 w 416"/>
                  <a:gd name="T45" fmla="*/ 1 h 291"/>
                  <a:gd name="T46" fmla="*/ 0 w 416"/>
                  <a:gd name="T47" fmla="*/ 1 h 2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16"/>
                  <a:gd name="T73" fmla="*/ 0 h 291"/>
                  <a:gd name="T74" fmla="*/ 416 w 416"/>
                  <a:gd name="T75" fmla="*/ 291 h 29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16" h="291">
                    <a:moveTo>
                      <a:pt x="0" y="15"/>
                    </a:moveTo>
                    <a:lnTo>
                      <a:pt x="158" y="0"/>
                    </a:lnTo>
                    <a:lnTo>
                      <a:pt x="264" y="51"/>
                    </a:lnTo>
                    <a:lnTo>
                      <a:pt x="323" y="63"/>
                    </a:lnTo>
                    <a:lnTo>
                      <a:pt x="357" y="106"/>
                    </a:lnTo>
                    <a:lnTo>
                      <a:pt x="334" y="121"/>
                    </a:lnTo>
                    <a:lnTo>
                      <a:pt x="279" y="121"/>
                    </a:lnTo>
                    <a:lnTo>
                      <a:pt x="378" y="184"/>
                    </a:lnTo>
                    <a:lnTo>
                      <a:pt x="416" y="236"/>
                    </a:lnTo>
                    <a:lnTo>
                      <a:pt x="397" y="266"/>
                    </a:lnTo>
                    <a:lnTo>
                      <a:pt x="287" y="232"/>
                    </a:lnTo>
                    <a:lnTo>
                      <a:pt x="314" y="291"/>
                    </a:lnTo>
                    <a:lnTo>
                      <a:pt x="213" y="207"/>
                    </a:lnTo>
                    <a:lnTo>
                      <a:pt x="239" y="188"/>
                    </a:lnTo>
                    <a:lnTo>
                      <a:pt x="319" y="207"/>
                    </a:lnTo>
                    <a:lnTo>
                      <a:pt x="350" y="188"/>
                    </a:lnTo>
                    <a:lnTo>
                      <a:pt x="264" y="133"/>
                    </a:lnTo>
                    <a:lnTo>
                      <a:pt x="150" y="93"/>
                    </a:lnTo>
                    <a:lnTo>
                      <a:pt x="264" y="93"/>
                    </a:lnTo>
                    <a:lnTo>
                      <a:pt x="279" y="74"/>
                    </a:lnTo>
                    <a:lnTo>
                      <a:pt x="158" y="19"/>
                    </a:lnTo>
                    <a:lnTo>
                      <a:pt x="13" y="5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pic>
          <p:nvPicPr>
            <p:cNvPr id="28706" name="Picture 72" descr="MCj03605560000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3486150" y="4243388"/>
              <a:ext cx="3556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74"/>
            <p:cNvGrpSpPr>
              <a:grpSpLocks/>
            </p:cNvGrpSpPr>
            <p:nvPr/>
          </p:nvGrpSpPr>
          <p:grpSpPr bwMode="auto">
            <a:xfrm>
              <a:off x="4800600" y="4824413"/>
              <a:ext cx="441325" cy="688975"/>
              <a:chOff x="632" y="1389"/>
              <a:chExt cx="252" cy="239"/>
            </a:xfrm>
          </p:grpSpPr>
          <p:sp>
            <p:nvSpPr>
              <p:cNvPr id="28713" name="Rectangle 75"/>
              <p:cNvSpPr>
                <a:spLocks noChangeArrowheads="1"/>
              </p:cNvSpPr>
              <p:nvPr/>
            </p:nvSpPr>
            <p:spPr bwMode="auto">
              <a:xfrm>
                <a:off x="632" y="1389"/>
                <a:ext cx="252" cy="239"/>
              </a:xfrm>
              <a:prstGeom prst="rect">
                <a:avLst/>
              </a:prstGeom>
              <a:noFill/>
              <a:ln w="38100" algn="ctr">
                <a:solidFill>
                  <a:srgbClr val="CC33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ko-KR" altLang="en-US"/>
              </a:p>
            </p:txBody>
          </p:sp>
          <p:sp>
            <p:nvSpPr>
              <p:cNvPr id="28714" name="Line 76"/>
              <p:cNvSpPr>
                <a:spLocks noChangeShapeType="1"/>
              </p:cNvSpPr>
              <p:nvPr/>
            </p:nvSpPr>
            <p:spPr bwMode="auto">
              <a:xfrm>
                <a:off x="766" y="1492"/>
                <a:ext cx="0" cy="48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15" name="Line 77"/>
              <p:cNvSpPr>
                <a:spLocks noChangeShapeType="1"/>
              </p:cNvSpPr>
              <p:nvPr/>
            </p:nvSpPr>
            <p:spPr bwMode="auto">
              <a:xfrm flipH="1">
                <a:off x="734" y="1515"/>
                <a:ext cx="63" cy="0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grpSp>
          <p:nvGrpSpPr>
            <p:cNvPr id="6" name="Group 78"/>
            <p:cNvGrpSpPr>
              <a:grpSpLocks/>
            </p:cNvGrpSpPr>
            <p:nvPr/>
          </p:nvGrpSpPr>
          <p:grpSpPr bwMode="auto">
            <a:xfrm rot="-8877734">
              <a:off x="4438656" y="4618026"/>
              <a:ext cx="457200" cy="412751"/>
              <a:chOff x="2496" y="3408"/>
              <a:chExt cx="288" cy="260"/>
            </a:xfrm>
          </p:grpSpPr>
          <p:sp>
            <p:nvSpPr>
              <p:cNvPr id="28710" name="Arc 79"/>
              <p:cNvSpPr>
                <a:spLocks/>
              </p:cNvSpPr>
              <p:nvPr/>
            </p:nvSpPr>
            <p:spPr bwMode="auto">
              <a:xfrm rot="3793253">
                <a:off x="2546" y="3461"/>
                <a:ext cx="118" cy="144"/>
              </a:xfrm>
              <a:custGeom>
                <a:avLst/>
                <a:gdLst>
                  <a:gd name="T0" fmla="*/ 0 w 17688"/>
                  <a:gd name="T1" fmla="*/ 0 h 21600"/>
                  <a:gd name="T2" fmla="*/ 0 w 17688"/>
                  <a:gd name="T3" fmla="*/ 0 h 21600"/>
                  <a:gd name="T4" fmla="*/ 0 w 1768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7688"/>
                  <a:gd name="T10" fmla="*/ 0 h 21600"/>
                  <a:gd name="T11" fmla="*/ 17688 w 1768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688" h="21600" fill="none" extrusionOk="0">
                    <a:moveTo>
                      <a:pt x="-1" y="0"/>
                    </a:moveTo>
                    <a:cubicBezTo>
                      <a:pt x="7043" y="0"/>
                      <a:pt x="13644" y="3434"/>
                      <a:pt x="17687" y="9202"/>
                    </a:cubicBezTo>
                  </a:path>
                  <a:path w="17688" h="21600" stroke="0" extrusionOk="0">
                    <a:moveTo>
                      <a:pt x="-1" y="0"/>
                    </a:moveTo>
                    <a:cubicBezTo>
                      <a:pt x="7043" y="0"/>
                      <a:pt x="13644" y="3434"/>
                      <a:pt x="17687" y="920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8711" name="Arc 80"/>
              <p:cNvSpPr>
                <a:spLocks/>
              </p:cNvSpPr>
              <p:nvPr/>
            </p:nvSpPr>
            <p:spPr bwMode="auto">
              <a:xfrm rot="3793253">
                <a:off x="2533" y="3431"/>
                <a:ext cx="187" cy="192"/>
              </a:xfrm>
              <a:custGeom>
                <a:avLst/>
                <a:gdLst>
                  <a:gd name="T0" fmla="*/ 0 w 17688"/>
                  <a:gd name="T1" fmla="*/ 0 h 21600"/>
                  <a:gd name="T2" fmla="*/ 0 w 17688"/>
                  <a:gd name="T3" fmla="*/ 0 h 21600"/>
                  <a:gd name="T4" fmla="*/ 0 w 1768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7688"/>
                  <a:gd name="T10" fmla="*/ 0 h 21600"/>
                  <a:gd name="T11" fmla="*/ 17688 w 1768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688" h="21600" fill="none" extrusionOk="0">
                    <a:moveTo>
                      <a:pt x="-1" y="0"/>
                    </a:moveTo>
                    <a:cubicBezTo>
                      <a:pt x="7043" y="0"/>
                      <a:pt x="13644" y="3434"/>
                      <a:pt x="17687" y="9202"/>
                    </a:cubicBezTo>
                  </a:path>
                  <a:path w="17688" h="21600" stroke="0" extrusionOk="0">
                    <a:moveTo>
                      <a:pt x="-1" y="0"/>
                    </a:moveTo>
                    <a:cubicBezTo>
                      <a:pt x="7043" y="0"/>
                      <a:pt x="13644" y="3434"/>
                      <a:pt x="17687" y="920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8712" name="Arc 81"/>
              <p:cNvSpPr>
                <a:spLocks/>
              </p:cNvSpPr>
              <p:nvPr/>
            </p:nvSpPr>
            <p:spPr bwMode="auto">
              <a:xfrm rot="3793253">
                <a:off x="2510" y="3394"/>
                <a:ext cx="260" cy="288"/>
              </a:xfrm>
              <a:custGeom>
                <a:avLst/>
                <a:gdLst>
                  <a:gd name="T0" fmla="*/ 0 w 17688"/>
                  <a:gd name="T1" fmla="*/ 0 h 21600"/>
                  <a:gd name="T2" fmla="*/ 0 w 17688"/>
                  <a:gd name="T3" fmla="*/ 0 h 21600"/>
                  <a:gd name="T4" fmla="*/ 0 w 1768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7688"/>
                  <a:gd name="T10" fmla="*/ 0 h 21600"/>
                  <a:gd name="T11" fmla="*/ 17688 w 1768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688" h="21600" fill="none" extrusionOk="0">
                    <a:moveTo>
                      <a:pt x="-1" y="0"/>
                    </a:moveTo>
                    <a:cubicBezTo>
                      <a:pt x="7043" y="0"/>
                      <a:pt x="13644" y="3434"/>
                      <a:pt x="17687" y="9202"/>
                    </a:cubicBezTo>
                  </a:path>
                  <a:path w="17688" h="21600" stroke="0" extrusionOk="0">
                    <a:moveTo>
                      <a:pt x="-1" y="0"/>
                    </a:moveTo>
                    <a:cubicBezTo>
                      <a:pt x="7043" y="0"/>
                      <a:pt x="13644" y="3434"/>
                      <a:pt x="17687" y="920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pic>
          <p:nvPicPr>
            <p:cNvPr id="28709" name="Picture 91" descr="MCj03605560000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3638550" y="4395788"/>
              <a:ext cx="3556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그룹 112"/>
          <p:cNvGrpSpPr>
            <a:grpSpLocks/>
          </p:cNvGrpSpPr>
          <p:nvPr/>
        </p:nvGrpSpPr>
        <p:grpSpPr bwMode="auto">
          <a:xfrm>
            <a:off x="3643313" y="5013325"/>
            <a:ext cx="2176462" cy="1463675"/>
            <a:chOff x="6286500" y="3143250"/>
            <a:chExt cx="2176463" cy="1463675"/>
          </a:xfrm>
        </p:grpSpPr>
        <p:pic>
          <p:nvPicPr>
            <p:cNvPr id="28690" name="Picture 312" descr="MCj02034280000[1]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86500" y="3143250"/>
              <a:ext cx="2176463" cy="146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91" name="Rectangle 313"/>
            <p:cNvSpPr>
              <a:spLocks noChangeArrowheads="1"/>
            </p:cNvSpPr>
            <p:nvPr/>
          </p:nvSpPr>
          <p:spPr bwMode="auto">
            <a:xfrm>
              <a:off x="6303963" y="3151188"/>
              <a:ext cx="2149475" cy="1447800"/>
            </a:xfrm>
            <a:prstGeom prst="rect">
              <a:avLst/>
            </a:prstGeom>
            <a:solidFill>
              <a:srgbClr val="FFFFFF">
                <a:alpha val="59999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pic>
          <p:nvPicPr>
            <p:cNvPr id="28692" name="Picture 314" descr="MCj03378760000[1]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769100" y="3859213"/>
              <a:ext cx="1247775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315"/>
            <p:cNvGrpSpPr>
              <a:grpSpLocks/>
            </p:cNvGrpSpPr>
            <p:nvPr/>
          </p:nvGrpSpPr>
          <p:grpSpPr bwMode="auto">
            <a:xfrm>
              <a:off x="7089775" y="4060825"/>
              <a:ext cx="723900" cy="358775"/>
              <a:chOff x="2928" y="2223"/>
              <a:chExt cx="520" cy="258"/>
            </a:xfrm>
          </p:grpSpPr>
          <p:sp>
            <p:nvSpPr>
              <p:cNvPr id="28694" name="Line 316"/>
              <p:cNvSpPr>
                <a:spLocks noChangeShapeType="1"/>
              </p:cNvSpPr>
              <p:nvPr/>
            </p:nvSpPr>
            <p:spPr bwMode="auto">
              <a:xfrm>
                <a:off x="2928" y="2352"/>
                <a:ext cx="112" cy="0"/>
              </a:xfrm>
              <a:prstGeom prst="line">
                <a:avLst/>
              </a:prstGeom>
              <a:noFill/>
              <a:ln w="28575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695" name="Line 317"/>
              <p:cNvSpPr>
                <a:spLocks noChangeShapeType="1"/>
              </p:cNvSpPr>
              <p:nvPr/>
            </p:nvSpPr>
            <p:spPr bwMode="auto">
              <a:xfrm>
                <a:off x="3044" y="2319"/>
                <a:ext cx="112" cy="0"/>
              </a:xfrm>
              <a:prstGeom prst="line">
                <a:avLst/>
              </a:prstGeom>
              <a:noFill/>
              <a:ln w="28575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696" name="Line 318"/>
              <p:cNvSpPr>
                <a:spLocks noChangeShapeType="1"/>
              </p:cNvSpPr>
              <p:nvPr/>
            </p:nvSpPr>
            <p:spPr bwMode="auto">
              <a:xfrm>
                <a:off x="3044" y="2382"/>
                <a:ext cx="112" cy="0"/>
              </a:xfrm>
              <a:prstGeom prst="line">
                <a:avLst/>
              </a:prstGeom>
              <a:noFill/>
              <a:ln w="28575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697" name="Line 319"/>
              <p:cNvSpPr>
                <a:spLocks noChangeShapeType="1"/>
              </p:cNvSpPr>
              <p:nvPr/>
            </p:nvSpPr>
            <p:spPr bwMode="auto">
              <a:xfrm>
                <a:off x="3215" y="2317"/>
                <a:ext cx="112" cy="0"/>
              </a:xfrm>
              <a:prstGeom prst="line">
                <a:avLst/>
              </a:prstGeom>
              <a:noFill/>
              <a:ln w="28575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698" name="Line 320"/>
              <p:cNvSpPr>
                <a:spLocks noChangeShapeType="1"/>
              </p:cNvSpPr>
              <p:nvPr/>
            </p:nvSpPr>
            <p:spPr bwMode="auto">
              <a:xfrm>
                <a:off x="3215" y="2385"/>
                <a:ext cx="112" cy="0"/>
              </a:xfrm>
              <a:prstGeom prst="line">
                <a:avLst/>
              </a:prstGeom>
              <a:noFill/>
              <a:ln w="28575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699" name="Line 321"/>
              <p:cNvSpPr>
                <a:spLocks noChangeShapeType="1"/>
              </p:cNvSpPr>
              <p:nvPr/>
            </p:nvSpPr>
            <p:spPr bwMode="auto">
              <a:xfrm>
                <a:off x="3336" y="2352"/>
                <a:ext cx="112" cy="0"/>
              </a:xfrm>
              <a:prstGeom prst="line">
                <a:avLst/>
              </a:prstGeom>
              <a:noFill/>
              <a:ln w="28575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00" name="Line 322"/>
              <p:cNvSpPr>
                <a:spLocks noChangeShapeType="1"/>
              </p:cNvSpPr>
              <p:nvPr/>
            </p:nvSpPr>
            <p:spPr bwMode="auto">
              <a:xfrm flipV="1">
                <a:off x="3183" y="2223"/>
                <a:ext cx="0" cy="107"/>
              </a:xfrm>
              <a:prstGeom prst="line">
                <a:avLst/>
              </a:prstGeom>
              <a:noFill/>
              <a:ln w="28575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01" name="Line 323"/>
              <p:cNvSpPr>
                <a:spLocks noChangeShapeType="1"/>
              </p:cNvSpPr>
              <p:nvPr/>
            </p:nvSpPr>
            <p:spPr bwMode="auto">
              <a:xfrm flipV="1">
                <a:off x="3183" y="2374"/>
                <a:ext cx="0" cy="107"/>
              </a:xfrm>
              <a:prstGeom prst="line">
                <a:avLst/>
              </a:prstGeom>
              <a:noFill/>
              <a:ln w="28575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702" name="Line 324"/>
              <p:cNvSpPr>
                <a:spLocks noChangeShapeType="1"/>
              </p:cNvSpPr>
              <p:nvPr/>
            </p:nvSpPr>
            <p:spPr bwMode="auto">
              <a:xfrm>
                <a:off x="3147" y="2352"/>
                <a:ext cx="69" cy="0"/>
              </a:xfrm>
              <a:prstGeom prst="line">
                <a:avLst/>
              </a:prstGeom>
              <a:noFill/>
              <a:ln w="28575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</p:grpSp>
      <p:pic>
        <p:nvPicPr>
          <p:cNvPr id="113" name="Picture 39" descr="buildi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50" y="5013325"/>
            <a:ext cx="2157413" cy="143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0" name="그룹 107"/>
          <p:cNvGrpSpPr>
            <a:grpSpLocks/>
          </p:cNvGrpSpPr>
          <p:nvPr/>
        </p:nvGrpSpPr>
        <p:grpSpPr bwMode="auto">
          <a:xfrm>
            <a:off x="1428750" y="3513137"/>
            <a:ext cx="2176463" cy="1457325"/>
            <a:chOff x="684213" y="1484313"/>
            <a:chExt cx="2176462" cy="1457325"/>
          </a:xfrm>
        </p:grpSpPr>
        <p:sp>
          <p:nvSpPr>
            <p:cNvPr id="124" name="Rectangle 11"/>
            <p:cNvSpPr>
              <a:spLocks noChangeArrowheads="1"/>
            </p:cNvSpPr>
            <p:nvPr/>
          </p:nvSpPr>
          <p:spPr bwMode="auto">
            <a:xfrm>
              <a:off x="684213" y="1484313"/>
              <a:ext cx="2176462" cy="1457325"/>
            </a:xfrm>
            <a:prstGeom prst="rect">
              <a:avLst/>
            </a:prstGeom>
            <a:solidFill>
              <a:srgbClr val="B2B2B2"/>
            </a:solidFill>
            <a:ln w="9525" algn="ctr">
              <a:solidFill>
                <a:srgbClr val="2B166E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ko-KR" alt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8688" name="Picture 13" descr="MCj02327250000[1]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flipH="1">
              <a:off x="2143125" y="1509713"/>
              <a:ext cx="681038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9" name="Picture 290" descr="MCj03448450000[1]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03263" y="1941513"/>
              <a:ext cx="1746250" cy="960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그룹 144"/>
          <p:cNvGrpSpPr>
            <a:grpSpLocks/>
          </p:cNvGrpSpPr>
          <p:nvPr/>
        </p:nvGrpSpPr>
        <p:grpSpPr bwMode="auto">
          <a:xfrm>
            <a:off x="5857875" y="5022850"/>
            <a:ext cx="2157413" cy="1439862"/>
            <a:chOff x="3635375" y="1484313"/>
            <a:chExt cx="2157413" cy="1439862"/>
          </a:xfrm>
        </p:grpSpPr>
        <p:pic>
          <p:nvPicPr>
            <p:cNvPr id="28683" name="Picture 326" descr="car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635375" y="1484313"/>
              <a:ext cx="2157413" cy="1439862"/>
            </a:xfrm>
            <a:prstGeom prst="rect">
              <a:avLst/>
            </a:prstGeom>
            <a:noFill/>
            <a:ln w="9525">
              <a:solidFill>
                <a:srgbClr val="2B166E"/>
              </a:solidFill>
              <a:miter lim="800000"/>
              <a:headEnd/>
              <a:tailEnd/>
            </a:ln>
          </p:spPr>
        </p:pic>
        <p:sp>
          <p:nvSpPr>
            <p:cNvPr id="129" name="Rectangle 293"/>
            <p:cNvSpPr>
              <a:spLocks noChangeArrowheads="1"/>
            </p:cNvSpPr>
            <p:nvPr/>
          </p:nvSpPr>
          <p:spPr bwMode="auto">
            <a:xfrm>
              <a:off x="3997325" y="2132013"/>
              <a:ext cx="863600" cy="576262"/>
            </a:xfrm>
            <a:prstGeom prst="rect">
              <a:avLst/>
            </a:prstGeom>
            <a:noFill/>
            <a:ln w="19050">
              <a:solidFill>
                <a:srgbClr val="33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ko-KR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" name="Line 294"/>
            <p:cNvSpPr>
              <a:spLocks noChangeShapeType="1"/>
            </p:cNvSpPr>
            <p:nvPr/>
          </p:nvSpPr>
          <p:spPr bwMode="auto">
            <a:xfrm>
              <a:off x="4429125" y="2349500"/>
              <a:ext cx="0" cy="142875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ko-KR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Line 296"/>
            <p:cNvSpPr>
              <a:spLocks noChangeShapeType="1"/>
            </p:cNvSpPr>
            <p:nvPr/>
          </p:nvSpPr>
          <p:spPr bwMode="auto">
            <a:xfrm flipH="1">
              <a:off x="4357688" y="2420938"/>
              <a:ext cx="144462" cy="0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ko-KR" altLang="en-US" kern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Histogram Equalization</a:t>
            </a:r>
            <a:endParaRPr lang="ko-KR" altLang="en-US" dirty="0"/>
          </a:p>
        </p:txBody>
      </p:sp>
      <p:grpSp>
        <p:nvGrpSpPr>
          <p:cNvPr id="138" name="그룹 5"/>
          <p:cNvGrpSpPr>
            <a:grpSpLocks noChangeAspect="1"/>
          </p:cNvGrpSpPr>
          <p:nvPr/>
        </p:nvGrpSpPr>
        <p:grpSpPr>
          <a:xfrm>
            <a:off x="1828800" y="1054039"/>
            <a:ext cx="5791200" cy="5772536"/>
            <a:chOff x="142844" y="166254"/>
            <a:chExt cx="6500858" cy="6479906"/>
          </a:xfrm>
        </p:grpSpPr>
        <p:sp>
          <p:nvSpPr>
            <p:cNvPr id="139" name="직사각형 6"/>
            <p:cNvSpPr/>
            <p:nvPr/>
          </p:nvSpPr>
          <p:spPr>
            <a:xfrm>
              <a:off x="142844" y="716806"/>
              <a:ext cx="5429288" cy="5929354"/>
            </a:xfrm>
            <a:prstGeom prst="rect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40" name="직사각형 7"/>
            <p:cNvSpPr/>
            <p:nvPr/>
          </p:nvSpPr>
          <p:spPr>
            <a:xfrm>
              <a:off x="366394" y="875704"/>
              <a:ext cx="2071702" cy="157163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41" name="직사각형 8"/>
            <p:cNvSpPr/>
            <p:nvPr/>
          </p:nvSpPr>
          <p:spPr>
            <a:xfrm>
              <a:off x="366394" y="3161720"/>
              <a:ext cx="2071702" cy="157163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42" name="직사각형 9"/>
            <p:cNvSpPr/>
            <p:nvPr/>
          </p:nvSpPr>
          <p:spPr>
            <a:xfrm>
              <a:off x="366394" y="4929198"/>
              <a:ext cx="2071702" cy="157163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43" name="직사각형 10"/>
            <p:cNvSpPr/>
            <p:nvPr/>
          </p:nvSpPr>
          <p:spPr>
            <a:xfrm>
              <a:off x="3525688" y="1419500"/>
              <a:ext cx="1903568" cy="1875860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44" name="직사각형 11"/>
            <p:cNvSpPr/>
            <p:nvPr/>
          </p:nvSpPr>
          <p:spPr>
            <a:xfrm>
              <a:off x="3500430" y="3857628"/>
              <a:ext cx="1394843" cy="157163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45" name="직사각형 12"/>
            <p:cNvSpPr/>
            <p:nvPr/>
          </p:nvSpPr>
          <p:spPr>
            <a:xfrm>
              <a:off x="543764" y="1071546"/>
              <a:ext cx="1714512" cy="357190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Controller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46" name="직사각형 13"/>
            <p:cNvSpPr/>
            <p:nvPr/>
          </p:nvSpPr>
          <p:spPr>
            <a:xfrm>
              <a:off x="472326" y="1742196"/>
              <a:ext cx="857256" cy="357190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Sync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Separator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47" name="직사각형 14"/>
            <p:cNvSpPr/>
            <p:nvPr/>
          </p:nvSpPr>
          <p:spPr>
            <a:xfrm>
              <a:off x="1511852" y="1739746"/>
              <a:ext cx="857256" cy="357190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A/D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Converter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48" name="직사각형 15"/>
            <p:cNvSpPr/>
            <p:nvPr/>
          </p:nvSpPr>
          <p:spPr>
            <a:xfrm>
              <a:off x="714348" y="3355112"/>
              <a:ext cx="1391543" cy="348673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19-bit Counters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49" name="직사각형 16"/>
            <p:cNvSpPr/>
            <p:nvPr/>
          </p:nvSpPr>
          <p:spPr>
            <a:xfrm>
              <a:off x="711200" y="3870036"/>
              <a:ext cx="1394691" cy="508000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Histogram Lookup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Table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50" name="직사각형 17"/>
            <p:cNvSpPr/>
            <p:nvPr/>
          </p:nvSpPr>
          <p:spPr>
            <a:xfrm>
              <a:off x="701963" y="5089236"/>
              <a:ext cx="1394691" cy="340028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19-bit Counters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51" name="직사각형 18"/>
            <p:cNvSpPr/>
            <p:nvPr/>
          </p:nvSpPr>
          <p:spPr>
            <a:xfrm>
              <a:off x="701964" y="5615709"/>
              <a:ext cx="1394691" cy="526473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Histogram Lookup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Table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52" name="직사각형 19"/>
            <p:cNvSpPr/>
            <p:nvPr/>
          </p:nvSpPr>
          <p:spPr>
            <a:xfrm>
              <a:off x="3694545" y="1773382"/>
              <a:ext cx="1034473" cy="314036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Comparator I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53" name="직사각형 20"/>
            <p:cNvSpPr/>
            <p:nvPr/>
          </p:nvSpPr>
          <p:spPr>
            <a:xfrm>
              <a:off x="3680250" y="2295228"/>
              <a:ext cx="1034473" cy="314036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Comparator </a:t>
              </a: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I</a:t>
              </a:r>
              <a:r>
                <a:rPr kumimoji="0" lang="en-US" altLang="ko-KR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I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54" name="직사각형 21"/>
            <p:cNvSpPr/>
            <p:nvPr/>
          </p:nvSpPr>
          <p:spPr>
            <a:xfrm>
              <a:off x="3689486" y="2819976"/>
              <a:ext cx="1034473" cy="314036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Gain Multiplier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55" name="사다리꼴 22"/>
            <p:cNvSpPr/>
            <p:nvPr/>
          </p:nvSpPr>
          <p:spPr>
            <a:xfrm rot="5400000">
              <a:off x="4679157" y="2035959"/>
              <a:ext cx="857256" cy="357190"/>
            </a:xfrm>
            <a:prstGeom prst="trapezoid">
              <a:avLst>
                <a:gd name="adj" fmla="val 40515"/>
              </a:avLst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56" name="직사각형 23"/>
            <p:cNvSpPr/>
            <p:nvPr/>
          </p:nvSpPr>
          <p:spPr>
            <a:xfrm>
              <a:off x="3685309" y="4036291"/>
              <a:ext cx="1052946" cy="341745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Converter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57" name="직사각형 24"/>
            <p:cNvSpPr/>
            <p:nvPr/>
          </p:nvSpPr>
          <p:spPr>
            <a:xfrm>
              <a:off x="3694545" y="4544291"/>
              <a:ext cx="1034473" cy="535709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Cumulative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Histogram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Lookup Table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58" name="사다리꼴 25"/>
            <p:cNvSpPr/>
            <p:nvPr/>
          </p:nvSpPr>
          <p:spPr>
            <a:xfrm rot="5400000">
              <a:off x="597907" y="273459"/>
              <a:ext cx="386753" cy="172343"/>
            </a:xfrm>
            <a:prstGeom prst="trapezoid">
              <a:avLst>
                <a:gd name="adj" fmla="val 40515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59" name="직사각형 26"/>
            <p:cNvSpPr/>
            <p:nvPr/>
          </p:nvSpPr>
          <p:spPr>
            <a:xfrm>
              <a:off x="877454" y="184727"/>
              <a:ext cx="1052946" cy="350982"/>
            </a:xfrm>
            <a:prstGeom prst="rect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Camera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822729" y="2143116"/>
              <a:ext cx="1285884" cy="285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Camera Controller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14347" y="4429133"/>
              <a:ext cx="1454018" cy="285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Histogram Generator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714347" y="6183177"/>
              <a:ext cx="1454018" cy="285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Histogram Generator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3857618" y="5143513"/>
              <a:ext cx="799119" cy="285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Equalizer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3652542" y="1481702"/>
              <a:ext cx="1705276" cy="27639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Automatic Gain Controller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 rot="16200000">
              <a:off x="4724824" y="2044911"/>
              <a:ext cx="752487" cy="2850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Analyzer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2498270" y="290829"/>
              <a:ext cx="586645" cy="285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Clock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2922948" y="285728"/>
              <a:ext cx="648578" cy="285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Reset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2498270" y="1500175"/>
              <a:ext cx="716408" cy="466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Frame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Sync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714744" y="3286124"/>
              <a:ext cx="1428760" cy="2850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Auto Gain Pixel[7:0]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2792608" y="4003093"/>
              <a:ext cx="648072" cy="466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Frame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Sync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5786446" y="4009741"/>
              <a:ext cx="857256" cy="466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Equalized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Pixel[7:0]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09270" y="2500306"/>
              <a:ext cx="714380" cy="466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Frame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Sync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517148" y="2525565"/>
              <a:ext cx="835937" cy="466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Raw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Pixel[7:0]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2544026" y="5172031"/>
              <a:ext cx="641028" cy="466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Frame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Sync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76225" y="2931522"/>
              <a:ext cx="571503" cy="285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Gain</a:t>
              </a:r>
            </a:p>
          </p:txBody>
        </p:sp>
        <p:cxnSp>
          <p:nvCxnSpPr>
            <p:cNvPr id="176" name="직선 화살표 연결선 43"/>
            <p:cNvCxnSpPr>
              <a:stCxn id="156" idx="3"/>
              <a:endCxn id="171" idx="1"/>
            </p:cNvCxnSpPr>
            <p:nvPr/>
          </p:nvCxnSpPr>
          <p:spPr>
            <a:xfrm>
              <a:off x="4738254" y="4207164"/>
              <a:ext cx="1048192" cy="35783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77" name="직선 화살표 연결선 44"/>
            <p:cNvCxnSpPr>
              <a:endCxn id="154" idx="1"/>
            </p:cNvCxnSpPr>
            <p:nvPr/>
          </p:nvCxnSpPr>
          <p:spPr>
            <a:xfrm>
              <a:off x="1930400" y="2974109"/>
              <a:ext cx="1759086" cy="2885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78" name="직선 화살표 연결선 45"/>
            <p:cNvCxnSpPr>
              <a:stCxn id="154" idx="2"/>
              <a:endCxn id="156" idx="0"/>
            </p:cNvCxnSpPr>
            <p:nvPr/>
          </p:nvCxnSpPr>
          <p:spPr>
            <a:xfrm rot="16200000" flipH="1">
              <a:off x="3758113" y="3582621"/>
              <a:ext cx="902279" cy="5059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79" name="꺾인 연결선 46"/>
            <p:cNvCxnSpPr>
              <a:stCxn id="145" idx="2"/>
              <a:endCxn id="147" idx="0"/>
            </p:cNvCxnSpPr>
            <p:nvPr/>
          </p:nvCxnSpPr>
          <p:spPr>
            <a:xfrm rot="16200000" flipH="1">
              <a:off x="1515245" y="1314511"/>
              <a:ext cx="311010" cy="539460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80" name="꺾인 연결선 47"/>
            <p:cNvCxnSpPr>
              <a:stCxn id="145" idx="2"/>
              <a:endCxn id="146" idx="0"/>
            </p:cNvCxnSpPr>
            <p:nvPr/>
          </p:nvCxnSpPr>
          <p:spPr>
            <a:xfrm rot="5400000">
              <a:off x="994257" y="1335433"/>
              <a:ext cx="313460" cy="500066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81" name="직선 화살표 연결선 48"/>
            <p:cNvCxnSpPr>
              <a:stCxn id="148" idx="2"/>
              <a:endCxn id="149" idx="0"/>
            </p:cNvCxnSpPr>
            <p:nvPr/>
          </p:nvCxnSpPr>
          <p:spPr>
            <a:xfrm rot="5400000">
              <a:off x="1326208" y="3786123"/>
              <a:ext cx="166251" cy="1574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82" name="직선 화살표 연결선 49"/>
            <p:cNvCxnSpPr>
              <a:stCxn id="150" idx="2"/>
              <a:endCxn id="151" idx="0"/>
            </p:cNvCxnSpPr>
            <p:nvPr/>
          </p:nvCxnSpPr>
          <p:spPr>
            <a:xfrm rot="16200000" flipH="1">
              <a:off x="1306087" y="5522485"/>
              <a:ext cx="186445" cy="1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83" name="직선 화살표 연결선 50"/>
            <p:cNvCxnSpPr>
              <a:stCxn id="167" idx="2"/>
            </p:cNvCxnSpPr>
            <p:nvPr/>
          </p:nvCxnSpPr>
          <p:spPr>
            <a:xfrm rot="16200000" flipH="1">
              <a:off x="3013269" y="804726"/>
              <a:ext cx="476394" cy="8458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84" name="직선 화살표 연결선 51"/>
            <p:cNvCxnSpPr>
              <a:stCxn id="166" idx="2"/>
            </p:cNvCxnSpPr>
            <p:nvPr/>
          </p:nvCxnSpPr>
          <p:spPr>
            <a:xfrm rot="16200000" flipH="1">
              <a:off x="2564868" y="802584"/>
              <a:ext cx="454464" cy="1014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85" name="직선 화살표 연결선 52"/>
            <p:cNvCxnSpPr/>
            <p:nvPr/>
          </p:nvCxnSpPr>
          <p:spPr>
            <a:xfrm rot="5400000">
              <a:off x="1351446" y="800876"/>
              <a:ext cx="527779" cy="3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186" name="직선 화살표 연결선 53"/>
            <p:cNvCxnSpPr/>
            <p:nvPr/>
          </p:nvCxnSpPr>
          <p:spPr>
            <a:xfrm rot="5400000">
              <a:off x="879085" y="807655"/>
              <a:ext cx="527779" cy="3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87" name="직선 화살표 연결선 54"/>
            <p:cNvCxnSpPr>
              <a:stCxn id="146" idx="2"/>
            </p:cNvCxnSpPr>
            <p:nvPr/>
          </p:nvCxnSpPr>
          <p:spPr>
            <a:xfrm rot="5400000">
              <a:off x="262498" y="2723580"/>
              <a:ext cx="1262650" cy="14263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88" name="직선 화살표 연결선 55"/>
            <p:cNvCxnSpPr>
              <a:stCxn id="147" idx="2"/>
            </p:cNvCxnSpPr>
            <p:nvPr/>
          </p:nvCxnSpPr>
          <p:spPr>
            <a:xfrm rot="5400000">
              <a:off x="1306706" y="2719026"/>
              <a:ext cx="1255865" cy="11685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89" name="직선 화살표 연결선 56"/>
            <p:cNvCxnSpPr>
              <a:stCxn id="168" idx="3"/>
            </p:cNvCxnSpPr>
            <p:nvPr/>
          </p:nvCxnSpPr>
          <p:spPr>
            <a:xfrm flipV="1">
              <a:off x="3214678" y="1697837"/>
              <a:ext cx="309572" cy="35544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90" name="직선 화살표 연결선 57"/>
            <p:cNvCxnSpPr>
              <a:stCxn id="152" idx="3"/>
            </p:cNvCxnSpPr>
            <p:nvPr/>
          </p:nvCxnSpPr>
          <p:spPr>
            <a:xfrm>
              <a:off x="4729018" y="1930400"/>
              <a:ext cx="212437" cy="9236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91" name="직선 화살표 연결선 58"/>
            <p:cNvCxnSpPr>
              <a:stCxn id="153" idx="3"/>
            </p:cNvCxnSpPr>
            <p:nvPr/>
          </p:nvCxnSpPr>
          <p:spPr>
            <a:xfrm>
              <a:off x="4714723" y="2452246"/>
              <a:ext cx="217496" cy="4627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92" name="직선 화살표 연결선 59"/>
            <p:cNvCxnSpPr>
              <a:endCxn id="174" idx="1"/>
            </p:cNvCxnSpPr>
            <p:nvPr/>
          </p:nvCxnSpPr>
          <p:spPr>
            <a:xfrm>
              <a:off x="2102636" y="5357628"/>
              <a:ext cx="441390" cy="47609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193" name="꺾인 연결선 60"/>
            <p:cNvCxnSpPr>
              <a:stCxn id="151" idx="3"/>
              <a:endCxn id="157" idx="1"/>
            </p:cNvCxnSpPr>
            <p:nvPr/>
          </p:nvCxnSpPr>
          <p:spPr>
            <a:xfrm flipV="1">
              <a:off x="2096655" y="4812146"/>
              <a:ext cx="1597890" cy="1066800"/>
            </a:xfrm>
            <a:prstGeom prst="bentConnector3">
              <a:avLst>
                <a:gd name="adj1" fmla="val 59827"/>
              </a:avLst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94" name="꺾인 연결선 61"/>
            <p:cNvCxnSpPr/>
            <p:nvPr/>
          </p:nvCxnSpPr>
          <p:spPr>
            <a:xfrm flipV="1">
              <a:off x="2087418" y="3592945"/>
              <a:ext cx="2124364" cy="1570182"/>
            </a:xfrm>
            <a:prstGeom prst="bentConnector3">
              <a:avLst>
                <a:gd name="adj1" fmla="val 33044"/>
              </a:avLst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195" name="꺾인 연결선 62"/>
            <p:cNvCxnSpPr>
              <a:stCxn id="149" idx="3"/>
              <a:endCxn id="152" idx="1"/>
            </p:cNvCxnSpPr>
            <p:nvPr/>
          </p:nvCxnSpPr>
          <p:spPr>
            <a:xfrm flipV="1">
              <a:off x="2105891" y="1930400"/>
              <a:ext cx="1588654" cy="2193636"/>
            </a:xfrm>
            <a:prstGeom prst="bentConnector3">
              <a:avLst>
                <a:gd name="adj1" fmla="val 34302"/>
              </a:avLst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96" name="직선 화살표 연결선 63"/>
            <p:cNvCxnSpPr>
              <a:stCxn id="170" idx="3"/>
              <a:endCxn id="156" idx="1"/>
            </p:cNvCxnSpPr>
            <p:nvPr/>
          </p:nvCxnSpPr>
          <p:spPr>
            <a:xfrm flipV="1">
              <a:off x="3440680" y="4207164"/>
              <a:ext cx="244629" cy="29136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97" name="꺾인 연결선 175"/>
            <p:cNvCxnSpPr>
              <a:stCxn id="165" idx="1"/>
              <a:endCxn id="154" idx="3"/>
            </p:cNvCxnSpPr>
            <p:nvPr/>
          </p:nvCxnSpPr>
          <p:spPr>
            <a:xfrm rot="5400000">
              <a:off x="4705852" y="2581778"/>
              <a:ext cx="413324" cy="377110"/>
            </a:xfrm>
            <a:prstGeom prst="bentConnector2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98" name="직선 화살표 연결선 65"/>
            <p:cNvCxnSpPr>
              <a:stCxn id="156" idx="2"/>
              <a:endCxn id="157" idx="0"/>
            </p:cNvCxnSpPr>
            <p:nvPr/>
          </p:nvCxnSpPr>
          <p:spPr>
            <a:xfrm rot="5400000">
              <a:off x="4128655" y="4461163"/>
              <a:ext cx="166255" cy="1588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199" name="직선 연결선 66"/>
            <p:cNvCxnSpPr/>
            <p:nvPr/>
          </p:nvCxnSpPr>
          <p:spPr>
            <a:xfrm rot="16200000" flipV="1">
              <a:off x="1908490" y="3670779"/>
              <a:ext cx="2283558" cy="453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sp>
          <p:nvSpPr>
            <p:cNvPr id="200" name="직사각형 67"/>
            <p:cNvSpPr/>
            <p:nvPr/>
          </p:nvSpPr>
          <p:spPr>
            <a:xfrm>
              <a:off x="3679027" y="2457443"/>
              <a:ext cx="214314" cy="14287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cxnSp>
          <p:nvCxnSpPr>
            <p:cNvPr id="201" name="직선 화살표 연결선 68"/>
            <p:cNvCxnSpPr>
              <a:endCxn id="200" idx="1"/>
            </p:cNvCxnSpPr>
            <p:nvPr/>
          </p:nvCxnSpPr>
          <p:spPr>
            <a:xfrm flipV="1">
              <a:off x="3048000" y="2528881"/>
              <a:ext cx="631027" cy="4769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02" name="직선 화살표 연결선 69"/>
            <p:cNvCxnSpPr>
              <a:endCxn id="203" idx="1"/>
            </p:cNvCxnSpPr>
            <p:nvPr/>
          </p:nvCxnSpPr>
          <p:spPr>
            <a:xfrm flipV="1">
              <a:off x="2655094" y="2359811"/>
              <a:ext cx="1023138" cy="2389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03" name="직사각형 70"/>
            <p:cNvSpPr/>
            <p:nvPr/>
          </p:nvSpPr>
          <p:spPr>
            <a:xfrm>
              <a:off x="3678232" y="2288373"/>
              <a:ext cx="214314" cy="14287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Histogram Equalization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6666FF"/>
              </a:buClr>
              <a:defRPr/>
            </a:pPr>
            <a:r>
              <a:rPr lang="en-US" altLang="ko-KR" sz="2000" dirty="0" smtClean="0"/>
              <a:t>Implement in XILINX XC2V6000 FPGA</a:t>
            </a:r>
            <a:br>
              <a:rPr lang="en-US" altLang="ko-KR" sz="2000" dirty="0" smtClean="0"/>
            </a:br>
            <a:r>
              <a:rPr lang="en-US" altLang="ko-KR" sz="2000" dirty="0" smtClean="0"/>
              <a:t>(about 6M gates, 1,104 I/O pins) </a:t>
            </a:r>
          </a:p>
          <a:p>
            <a:pPr lvl="0">
              <a:buClr>
                <a:srgbClr val="6666FF"/>
              </a:buClr>
              <a:defRPr/>
            </a:pPr>
            <a:r>
              <a:rPr lang="en-US" altLang="ko-KR" sz="2000" dirty="0" smtClean="0"/>
              <a:t>Interface RS-170 CCD Camera (640x480 pixels, 30 fps)</a:t>
            </a:r>
          </a:p>
          <a:p>
            <a:pPr lvl="0">
              <a:buClr>
                <a:srgbClr val="6666FF"/>
              </a:buClr>
              <a:defRPr/>
            </a:pPr>
            <a:r>
              <a:rPr lang="en-US" altLang="ko-KR" sz="2000" dirty="0" smtClean="0"/>
              <a:t>Transfer Raw and Enhanced Images to Host PC via PCI bus</a:t>
            </a:r>
          </a:p>
        </p:txBody>
      </p:sp>
      <p:pic>
        <p:nvPicPr>
          <p:cNvPr id="15" name="그림 10" descr="SingleTrackingCircui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02" y="2859973"/>
            <a:ext cx="5657840" cy="3902337"/>
          </a:xfrm>
          <a:prstGeom prst="rect">
            <a:avLst/>
          </a:prstGeom>
        </p:spPr>
      </p:pic>
      <p:sp>
        <p:nvSpPr>
          <p:cNvPr id="16" name="슬라이드 번호 개체 틀 3"/>
          <p:cNvSpPr>
            <a:spLocks noGrp="1"/>
          </p:cNvSpPr>
          <p:nvPr>
            <p:ph type="sldNum" sz="quarter" idx="1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9588DD-0CFD-428E-A6D3-E74A3C0C9D08}" type="slidenum">
              <a:rPr kumimoji="0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ko-K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7" name="내용 개체 틀 6"/>
          <p:cNvGraphicFramePr>
            <a:graphicFrameLocks/>
          </p:cNvGraphicFramePr>
          <p:nvPr/>
        </p:nvGraphicFramePr>
        <p:xfrm>
          <a:off x="0" y="4397714"/>
          <a:ext cx="3786182" cy="2103120"/>
        </p:xfrm>
        <a:graphic>
          <a:graphicData uri="http://schemas.openxmlformats.org/drawingml/2006/table">
            <a:tbl>
              <a:tblPr firstRow="1" bandRow="1"/>
              <a:tblGrid>
                <a:gridCol w="2013891"/>
                <a:gridCol w="1772291"/>
              </a:tblGrid>
              <a:tr h="26789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  <a:ea typeface="+mj-ea"/>
                        </a:rPr>
                        <a:t>Equalization</a:t>
                      </a:r>
                      <a:endParaRPr lang="ko-KR" altLang="en-US" sz="1200" dirty="0">
                        <a:latin typeface="+mn-lt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  <a:ea typeface="+mj-ea"/>
                        </a:rPr>
                        <a:t>Performance</a:t>
                      </a:r>
                      <a:endParaRPr lang="ko-KR" altLang="en-US" sz="1200" dirty="0">
                        <a:latin typeface="+mn-lt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</a:tr>
              <a:tr h="36576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 smtClean="0">
                          <a:latin typeface="+mn-lt"/>
                          <a:ea typeface="+mj-ea"/>
                        </a:rPr>
                        <a:t>Proposed</a:t>
                      </a:r>
                      <a:r>
                        <a:rPr lang="en-US" altLang="ko-KR" sz="1200" baseline="0" dirty="0" smtClean="0">
                          <a:latin typeface="+mn-lt"/>
                          <a:ea typeface="+mj-ea"/>
                        </a:rPr>
                        <a:t> circuit for HE w/o AGC</a:t>
                      </a:r>
                      <a:endParaRPr lang="ko-KR" altLang="en-US" sz="1200" dirty="0">
                        <a:latin typeface="+mn-lt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  <a:ea typeface="+mj-ea"/>
                        </a:rPr>
                        <a:t>268.4 fps</a:t>
                      </a:r>
                      <a:endParaRPr lang="ko-KR" altLang="en-US" sz="1200" dirty="0">
                        <a:latin typeface="+mn-lt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</a:tr>
              <a:tr h="228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Proposed</a:t>
                      </a:r>
                      <a:r>
                        <a:rPr lang="en-US" altLang="ko-KR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circuit for HE with AGC</a:t>
                      </a:r>
                      <a:endParaRPr lang="ko-KR" alt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  <a:ea typeface="+mj-ea"/>
                        </a:rPr>
                        <a:t>122.3</a:t>
                      </a:r>
                      <a:r>
                        <a:rPr lang="en-US" altLang="ko-KR" sz="1200" baseline="0" dirty="0" smtClean="0">
                          <a:latin typeface="+mn-lt"/>
                          <a:ea typeface="+mj-ea"/>
                        </a:rPr>
                        <a:t> fps</a:t>
                      </a:r>
                      <a:endParaRPr lang="ko-KR" altLang="en-US" sz="1200" dirty="0">
                        <a:latin typeface="+mn-lt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</a:tr>
              <a:tr h="26789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 smtClean="0">
                          <a:latin typeface="+mn-lt"/>
                          <a:ea typeface="+mj-ea"/>
                        </a:rPr>
                        <a:t>A S/W program</a:t>
                      </a:r>
                      <a:r>
                        <a:rPr lang="en-US" altLang="ko-KR" sz="1200" baseline="0" dirty="0" smtClean="0">
                          <a:latin typeface="+mn-lt"/>
                          <a:ea typeface="+mj-ea"/>
                        </a:rPr>
                        <a:t> for HE w/o  AGC</a:t>
                      </a:r>
                      <a:endParaRPr lang="ko-KR" altLang="en-US" sz="1200" dirty="0">
                        <a:latin typeface="+mn-lt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  <a:ea typeface="+mj-ea"/>
                        </a:rPr>
                        <a:t>149.7 fps</a:t>
                      </a:r>
                      <a:endParaRPr lang="ko-KR" altLang="en-US" sz="1200" dirty="0">
                        <a:latin typeface="+mn-lt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</a:tr>
              <a:tr h="26789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 smtClean="0">
                          <a:latin typeface="+mn-lt"/>
                          <a:ea typeface="+mj-ea"/>
                        </a:rPr>
                        <a:t>A S/W</a:t>
                      </a:r>
                      <a:r>
                        <a:rPr lang="en-US" altLang="ko-KR" sz="1200" baseline="0" dirty="0" smtClean="0">
                          <a:latin typeface="+mn-lt"/>
                          <a:ea typeface="+mj-ea"/>
                        </a:rPr>
                        <a:t> program for HE with AGC</a:t>
                      </a:r>
                      <a:endParaRPr lang="ko-KR" altLang="en-US" sz="1200" dirty="0">
                        <a:latin typeface="+mn-lt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  <a:ea typeface="+mj-ea"/>
                        </a:rPr>
                        <a:t>10.4 fps</a:t>
                      </a:r>
                      <a:endParaRPr lang="ko-KR" altLang="en-US" sz="1200" dirty="0">
                        <a:latin typeface="+mn-lt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표 6"/>
          <p:cNvGraphicFramePr>
            <a:graphicFrameLocks noGrp="1"/>
          </p:cNvGraphicFramePr>
          <p:nvPr/>
        </p:nvGraphicFramePr>
        <p:xfrm>
          <a:off x="3857620" y="4929198"/>
          <a:ext cx="4905388" cy="1559560"/>
        </p:xfrm>
        <a:graphic>
          <a:graphicData uri="http://schemas.openxmlformats.org/drawingml/2006/table">
            <a:tbl>
              <a:tblPr firstRow="1" bandRow="1"/>
              <a:tblGrid>
                <a:gridCol w="2452694"/>
                <a:gridCol w="2452694"/>
              </a:tblGrid>
              <a:tr h="370840"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/>
                        <a:t>Device Utilization Summary</a:t>
                      </a:r>
                      <a:endParaRPr lang="ko-KR" altLang="en-US" sz="12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Slices:</a:t>
                      </a:r>
                      <a:b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</a:b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Slice Flip Flops: </a:t>
                      </a:r>
                      <a:b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</a:b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4 input LUTs: 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bonded IOBs: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Number of MULT18X18s: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GCLKs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   984  out of  33,792    2%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   999  out of  67,584    1%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 1,741  out of  67,584    2%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    104  out of      824   12%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      18  out of      144   12%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       8  out of        16   50%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n-lt"/>
                        <a:ea typeface="HY헤드라인M" pitchFamily="18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28596" y="3469020"/>
            <a:ext cx="2071702" cy="954107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CPU : Pentium4 (2.4)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RAM: 1GB DDR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APP : MS Visual C++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IMG : 640x480 pixels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Histogram Equalization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0" y="2041542"/>
            <a:ext cx="4427538" cy="38163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ko-KR" alt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7950" y="2041542"/>
            <a:ext cx="4392613" cy="38163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eaLnBrk="0" latinLnBrk="0" hangingPunct="0">
              <a:spcBef>
                <a:spcPct val="20000"/>
              </a:spcBef>
              <a:buClr>
                <a:schemeClr val="tx2"/>
              </a:buClr>
              <a:buSzPct val="80000"/>
            </a:pPr>
            <a:endParaRPr lang="ko-KR" altLang="ko-KR" sz="1600" b="1">
              <a:latin typeface="Arial" charset="0"/>
              <a:ea typeface="굴림체" pitchFamily="49" charset="-127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9388" y="2112980"/>
            <a:ext cx="4248150" cy="361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latinLnBrk="0" hangingPunct="0">
              <a:spcBef>
                <a:spcPct val="20000"/>
              </a:spcBef>
              <a:buClr>
                <a:schemeClr val="tx2"/>
              </a:buClr>
              <a:buSzPct val="80000"/>
            </a:pPr>
            <a:r>
              <a:rPr lang="en-US" altLang="ko-KR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ea typeface="굴림체" pitchFamily="49" charset="-127"/>
              </a:rPr>
              <a:t>Raw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643438" y="2112980"/>
            <a:ext cx="4249737" cy="361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latinLnBrk="0" hangingPunct="0">
              <a:spcBef>
                <a:spcPct val="20000"/>
              </a:spcBef>
              <a:buClr>
                <a:schemeClr val="tx2"/>
              </a:buClr>
              <a:buSzPct val="80000"/>
            </a:pPr>
            <a:r>
              <a:rPr lang="en-US" altLang="ko-KR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ea typeface="굴림체" pitchFamily="49" charset="-127"/>
              </a:rPr>
              <a:t>Histogram Equalization with AGC</a:t>
            </a:r>
          </a:p>
        </p:txBody>
      </p:sp>
      <p:pic>
        <p:nvPicPr>
          <p:cNvPr id="9" name="experiment_raw.mp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79388" y="2546367"/>
            <a:ext cx="4264025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experiment_he.mpg">
            <a:hlinkClick r:id="" action="ppaction://media"/>
          </p:cNvPr>
          <p:cNvPicPr/>
          <p:nvPr>
            <a:vide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643438" y="2546367"/>
            <a:ext cx="4264025" cy="3197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248650" y="6265863"/>
            <a:ext cx="487363" cy="476250"/>
          </a:xfrm>
        </p:spPr>
        <p:txBody>
          <a:bodyPr/>
          <a:lstStyle/>
          <a:p>
            <a:pPr>
              <a:defRPr/>
            </a:pPr>
            <a:fld id="{F744DBEB-3E85-4FFC-9FA2-CD9564A3E66A}" type="slidenum">
              <a:rPr lang="en-US" altLang="ko-KR"/>
              <a:pPr>
                <a:defRPr/>
              </a:pPr>
              <a:t>23</a:t>
            </a:fld>
            <a:endParaRPr lang="en-US" altLang="ko-KR"/>
          </a:p>
        </p:txBody>
      </p:sp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304800" y="2819400"/>
            <a:ext cx="1285875" cy="1219200"/>
          </a:xfrm>
          <a:prstGeom prst="rect">
            <a:avLst/>
          </a:prstGeom>
          <a:solidFill>
            <a:srgbClr val="808080"/>
          </a:solidFill>
          <a:ln w="9525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latinLnBrk="0">
              <a:defRPr/>
            </a:pPr>
            <a:r>
              <a:rPr lang="en-US" altLang="ko-K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IV</a:t>
            </a:r>
            <a:endParaRPr kumimoji="0" lang="en-US" altLang="ko-K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98661" name="Rectangle 5"/>
          <p:cNvSpPr>
            <a:spLocks noChangeArrowheads="1"/>
          </p:cNvSpPr>
          <p:nvPr/>
        </p:nvSpPr>
        <p:spPr bwMode="auto">
          <a:xfrm>
            <a:off x="304801" y="2819400"/>
            <a:ext cx="8532812" cy="1219200"/>
          </a:xfrm>
          <a:prstGeom prst="rect">
            <a:avLst/>
          </a:prstGeom>
          <a:solidFill>
            <a:schemeClr val="bg1"/>
          </a:solidFill>
          <a:ln w="9525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Visual Tracking Using Color Histograms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dirty="0" smtClean="0"/>
              <a:t>Visual Tracking Using Color Histograms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Reference Model</a:t>
            </a:r>
          </a:p>
          <a:p>
            <a:pPr lvl="1"/>
            <a:r>
              <a:rPr lang="en-US" altLang="ko-KR" dirty="0" smtClean="0"/>
              <a:t>15x15 model window buffer</a:t>
            </a:r>
          </a:p>
          <a:p>
            <a:pPr lvl="1"/>
            <a:r>
              <a:rPr lang="en-US" altLang="ko-KR" dirty="0" smtClean="0"/>
              <a:t>Press the button after placing the model at the center of image</a:t>
            </a:r>
          </a:p>
          <a:p>
            <a:pPr lvl="1"/>
            <a:r>
              <a:rPr lang="en-US" altLang="ko-KR" dirty="0" smtClean="0"/>
              <a:t>Acquire the reference model window and generate corresponding HSV 1D histograms</a:t>
            </a:r>
            <a:endParaRPr lang="ko-KR" altLang="en-US" dirty="0"/>
          </a:p>
        </p:txBody>
      </p:sp>
      <p:graphicFrame>
        <p:nvGraphicFramePr>
          <p:cNvPr id="15" name="Object 2"/>
          <p:cNvGraphicFramePr>
            <a:graphicFrameLocks noChangeAspect="1"/>
          </p:cNvGraphicFramePr>
          <p:nvPr/>
        </p:nvGraphicFramePr>
        <p:xfrm>
          <a:off x="1428728" y="4000504"/>
          <a:ext cx="2471737" cy="2466975"/>
        </p:xfrm>
        <a:graphic>
          <a:graphicData uri="http://schemas.openxmlformats.org/presentationml/2006/ole">
            <p:oleObj spid="_x0000_s720906" name="Visio" r:id="rId3" imgW="2870200" imgH="2870200" progId="">
              <p:embed/>
            </p:oleObj>
          </a:graphicData>
        </a:graphic>
      </p:graphicFrame>
      <p:sp>
        <p:nvSpPr>
          <p:cNvPr id="16" name="오른쪽 화살표 48"/>
          <p:cNvSpPr/>
          <p:nvPr/>
        </p:nvSpPr>
        <p:spPr bwMode="auto">
          <a:xfrm>
            <a:off x="4000496" y="5000636"/>
            <a:ext cx="571504" cy="428628"/>
          </a:xfrm>
          <a:prstGeom prst="rightArrow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graphicFrame>
        <p:nvGraphicFramePr>
          <p:cNvPr id="17" name="Object 13"/>
          <p:cNvGraphicFramePr>
            <a:graphicFrameLocks noChangeAspect="1"/>
          </p:cNvGraphicFramePr>
          <p:nvPr/>
        </p:nvGraphicFramePr>
        <p:xfrm>
          <a:off x="4710133" y="4540561"/>
          <a:ext cx="1335087" cy="1333500"/>
        </p:xfrm>
        <a:graphic>
          <a:graphicData uri="http://schemas.openxmlformats.org/presentationml/2006/ole">
            <p:oleObj spid="_x0000_s720907" name="Visio" r:id="rId4" imgW="2882900" imgH="2882900" progId="">
              <p:embed/>
            </p:oleObj>
          </a:graphicData>
        </a:graphic>
      </p:graphicFrame>
      <p:graphicFrame>
        <p:nvGraphicFramePr>
          <p:cNvPr id="18" name="Object 14"/>
          <p:cNvGraphicFramePr>
            <a:graphicFrameLocks noChangeAspect="1"/>
          </p:cNvGraphicFramePr>
          <p:nvPr/>
        </p:nvGraphicFramePr>
        <p:xfrm>
          <a:off x="6094433" y="3802374"/>
          <a:ext cx="1335087" cy="1338262"/>
        </p:xfrm>
        <a:graphic>
          <a:graphicData uri="http://schemas.openxmlformats.org/presentationml/2006/ole">
            <p:oleObj spid="_x0000_s720908" name="Visio" r:id="rId5" imgW="2882900" imgH="2895600" progId="">
              <p:embed/>
            </p:oleObj>
          </a:graphicData>
        </a:graphic>
      </p:graphicFrame>
      <p:graphicFrame>
        <p:nvGraphicFramePr>
          <p:cNvPr id="19" name="Object 15"/>
          <p:cNvGraphicFramePr>
            <a:graphicFrameLocks noChangeAspect="1"/>
          </p:cNvGraphicFramePr>
          <p:nvPr/>
        </p:nvGraphicFramePr>
        <p:xfrm>
          <a:off x="6094433" y="5159686"/>
          <a:ext cx="1335087" cy="1333500"/>
        </p:xfrm>
        <a:graphic>
          <a:graphicData uri="http://schemas.openxmlformats.org/presentationml/2006/ole">
            <p:oleObj spid="_x0000_s720909" name="Visio" r:id="rId6" imgW="2882900" imgH="28829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dirty="0" smtClean="0"/>
              <a:t>Visual Tracking Using Color Histograms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Window based Real-time Image Processing</a:t>
            </a:r>
          </a:p>
          <a:p>
            <a:pPr lvl="1"/>
            <a:r>
              <a:rPr lang="en-US" altLang="ko-KR" dirty="0" smtClean="0"/>
              <a:t>15 line buffers having 640 elements and 15x15 window buffer</a:t>
            </a:r>
          </a:p>
          <a:p>
            <a:pPr lvl="1"/>
            <a:r>
              <a:rPr lang="en-US" altLang="ko-KR" dirty="0" smtClean="0"/>
              <a:t>Acquire the sample window of adjacent pixels for current pixel and generate corresponding HSV 1D histograms</a:t>
            </a:r>
            <a:endParaRPr lang="ko-KR" altLang="en-US" dirty="0"/>
          </a:p>
        </p:txBody>
      </p:sp>
      <p:graphicFrame>
        <p:nvGraphicFramePr>
          <p:cNvPr id="16" name="Object 2"/>
          <p:cNvGraphicFramePr>
            <a:graphicFrameLocks noChangeAspect="1"/>
          </p:cNvGraphicFramePr>
          <p:nvPr/>
        </p:nvGraphicFramePr>
        <p:xfrm>
          <a:off x="3571868" y="3841773"/>
          <a:ext cx="5305425" cy="2801937"/>
        </p:xfrm>
        <a:graphic>
          <a:graphicData uri="http://schemas.openxmlformats.org/presentationml/2006/ole">
            <p:oleObj spid="_x0000_s721930" name="Visio" r:id="rId4" imgW="6019800" imgH="3175000" progId="">
              <p:embed/>
            </p:oleObj>
          </a:graphicData>
        </a:graphic>
      </p:graphicFrame>
      <p:graphicFrame>
        <p:nvGraphicFramePr>
          <p:cNvPr id="17" name="Object 3"/>
          <p:cNvGraphicFramePr>
            <a:graphicFrameLocks noChangeAspect="1"/>
          </p:cNvGraphicFramePr>
          <p:nvPr/>
        </p:nvGraphicFramePr>
        <p:xfrm>
          <a:off x="379392" y="4619647"/>
          <a:ext cx="1335088" cy="1333500"/>
        </p:xfrm>
        <a:graphic>
          <a:graphicData uri="http://schemas.openxmlformats.org/presentationml/2006/ole">
            <p:oleObj spid="_x0000_s721931" name="Visio" r:id="rId5" imgW="2882900" imgH="2882900" progId="">
              <p:embed/>
            </p:oleObj>
          </a:graphicData>
        </a:graphic>
      </p:graphicFrame>
      <p:graphicFrame>
        <p:nvGraphicFramePr>
          <p:cNvPr id="18" name="Object 4"/>
          <p:cNvGraphicFramePr>
            <a:graphicFrameLocks noChangeAspect="1"/>
          </p:cNvGraphicFramePr>
          <p:nvPr/>
        </p:nvGraphicFramePr>
        <p:xfrm>
          <a:off x="1763683" y="3881460"/>
          <a:ext cx="1335087" cy="1338262"/>
        </p:xfrm>
        <a:graphic>
          <a:graphicData uri="http://schemas.openxmlformats.org/presentationml/2006/ole">
            <p:oleObj spid="_x0000_s721932" name="Visio" r:id="rId6" imgW="2882900" imgH="2895600" progId="">
              <p:embed/>
            </p:oleObj>
          </a:graphicData>
        </a:graphic>
      </p:graphicFrame>
      <p:graphicFrame>
        <p:nvGraphicFramePr>
          <p:cNvPr id="19" name="Object 5"/>
          <p:cNvGraphicFramePr>
            <a:graphicFrameLocks noChangeAspect="1"/>
          </p:cNvGraphicFramePr>
          <p:nvPr/>
        </p:nvGraphicFramePr>
        <p:xfrm>
          <a:off x="1763683" y="5238772"/>
          <a:ext cx="1335087" cy="1333500"/>
        </p:xfrm>
        <a:graphic>
          <a:graphicData uri="http://schemas.openxmlformats.org/presentationml/2006/ole">
            <p:oleObj spid="_x0000_s721933" name="Visio" r:id="rId7" imgW="2882900" imgH="2882900" progId="">
              <p:embed/>
            </p:oleObj>
          </a:graphicData>
        </a:graphic>
      </p:graphicFrame>
      <p:sp>
        <p:nvSpPr>
          <p:cNvPr id="20" name="왼쪽 화살표 9"/>
          <p:cNvSpPr/>
          <p:nvPr/>
        </p:nvSpPr>
        <p:spPr bwMode="auto">
          <a:xfrm>
            <a:off x="3000364" y="5031614"/>
            <a:ext cx="572400" cy="428628"/>
          </a:xfrm>
          <a:prstGeom prst="leftArrow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dirty="0" smtClean="0"/>
              <a:t>Visual Tracking Using Color Histograms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Real-time Window Histogram Matching</a:t>
            </a:r>
          </a:p>
          <a:p>
            <a:pPr lvl="1"/>
            <a:r>
              <a:rPr lang="en-US" altLang="ko-KR" dirty="0" smtClean="0"/>
              <a:t>Measure the similarity for the histograms of the model window and the histograms of the sample window</a:t>
            </a:r>
          </a:p>
          <a:p>
            <a:pPr lvl="1"/>
            <a:r>
              <a:rPr lang="en-US" altLang="ko-KR" dirty="0" smtClean="0"/>
              <a:t>Bhattacharyya similarity measure</a:t>
            </a:r>
            <a:endParaRPr lang="ko-KR" altLang="en-US" dirty="0"/>
          </a:p>
        </p:txBody>
      </p:sp>
      <p:sp>
        <p:nvSpPr>
          <p:cNvPr id="29" name="직사각형 9"/>
          <p:cNvSpPr/>
          <p:nvPr/>
        </p:nvSpPr>
        <p:spPr bwMode="auto">
          <a:xfrm>
            <a:off x="1071538" y="3643314"/>
            <a:ext cx="2857520" cy="285752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graphicFrame>
        <p:nvGraphicFramePr>
          <p:cNvPr id="31" name="Object 3"/>
          <p:cNvGraphicFramePr>
            <a:graphicFrameLocks noChangeAspect="1"/>
          </p:cNvGraphicFramePr>
          <p:nvPr/>
        </p:nvGraphicFramePr>
        <p:xfrm>
          <a:off x="1138233" y="4476749"/>
          <a:ext cx="1335087" cy="1333500"/>
        </p:xfrm>
        <a:graphic>
          <a:graphicData uri="http://schemas.openxmlformats.org/presentationml/2006/ole">
            <p:oleObj spid="_x0000_s722958" name="Visio" r:id="rId4" imgW="2882900" imgH="2882900" progId="">
              <p:embed/>
            </p:oleObj>
          </a:graphicData>
        </a:graphic>
      </p:graphicFrame>
      <p:graphicFrame>
        <p:nvGraphicFramePr>
          <p:cNvPr id="32" name="Object 4"/>
          <p:cNvGraphicFramePr>
            <a:graphicFrameLocks noChangeAspect="1"/>
          </p:cNvGraphicFramePr>
          <p:nvPr/>
        </p:nvGraphicFramePr>
        <p:xfrm>
          <a:off x="2522533" y="3738562"/>
          <a:ext cx="1335087" cy="1338262"/>
        </p:xfrm>
        <a:graphic>
          <a:graphicData uri="http://schemas.openxmlformats.org/presentationml/2006/ole">
            <p:oleObj spid="_x0000_s722959" name="Visio" r:id="rId5" imgW="2882900" imgH="2895600" progId="">
              <p:embed/>
            </p:oleObj>
          </a:graphicData>
        </a:graphic>
      </p:graphicFrame>
      <p:graphicFrame>
        <p:nvGraphicFramePr>
          <p:cNvPr id="33" name="Object 5"/>
          <p:cNvGraphicFramePr>
            <a:graphicFrameLocks noChangeAspect="1"/>
          </p:cNvGraphicFramePr>
          <p:nvPr/>
        </p:nvGraphicFramePr>
        <p:xfrm>
          <a:off x="2522533" y="5095874"/>
          <a:ext cx="1335087" cy="1333500"/>
        </p:xfrm>
        <a:graphic>
          <a:graphicData uri="http://schemas.openxmlformats.org/presentationml/2006/ole">
            <p:oleObj spid="_x0000_s722960" name="Visio" r:id="rId6" imgW="2882900" imgH="2882900" progId="">
              <p:embed/>
            </p:oleObj>
          </a:graphicData>
        </a:graphic>
      </p:graphicFrame>
      <p:sp>
        <p:nvSpPr>
          <p:cNvPr id="34" name="곱셈 기호 8"/>
          <p:cNvSpPr/>
          <p:nvPr/>
        </p:nvSpPr>
        <p:spPr bwMode="auto">
          <a:xfrm>
            <a:off x="4214810" y="4857760"/>
            <a:ext cx="571504" cy="571504"/>
          </a:xfrm>
          <a:prstGeom prst="mathMultiply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35" name="직사각형 10"/>
          <p:cNvSpPr/>
          <p:nvPr/>
        </p:nvSpPr>
        <p:spPr bwMode="auto">
          <a:xfrm>
            <a:off x="5143504" y="3643314"/>
            <a:ext cx="2857520" cy="2857520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graphicFrame>
        <p:nvGraphicFramePr>
          <p:cNvPr id="36" name="Object 3"/>
          <p:cNvGraphicFramePr>
            <a:graphicFrameLocks noChangeAspect="1"/>
          </p:cNvGraphicFramePr>
          <p:nvPr/>
        </p:nvGraphicFramePr>
        <p:xfrm>
          <a:off x="5210199" y="4476749"/>
          <a:ext cx="1335087" cy="1333500"/>
        </p:xfrm>
        <a:graphic>
          <a:graphicData uri="http://schemas.openxmlformats.org/presentationml/2006/ole">
            <p:oleObj spid="_x0000_s722961" name="Visio" r:id="rId7" imgW="2882900" imgH="2882900" progId="">
              <p:embed/>
            </p:oleObj>
          </a:graphicData>
        </a:graphic>
      </p:graphicFrame>
      <p:graphicFrame>
        <p:nvGraphicFramePr>
          <p:cNvPr id="37" name="Object 4"/>
          <p:cNvGraphicFramePr>
            <a:graphicFrameLocks noChangeAspect="1"/>
          </p:cNvGraphicFramePr>
          <p:nvPr/>
        </p:nvGraphicFramePr>
        <p:xfrm>
          <a:off x="6594499" y="3738562"/>
          <a:ext cx="1335087" cy="1338262"/>
        </p:xfrm>
        <a:graphic>
          <a:graphicData uri="http://schemas.openxmlformats.org/presentationml/2006/ole">
            <p:oleObj spid="_x0000_s722962" name="Visio" r:id="rId8" imgW="2882900" imgH="2895600" progId="">
              <p:embed/>
            </p:oleObj>
          </a:graphicData>
        </a:graphic>
      </p:graphicFrame>
      <p:graphicFrame>
        <p:nvGraphicFramePr>
          <p:cNvPr id="38" name="Object 5"/>
          <p:cNvGraphicFramePr>
            <a:graphicFrameLocks noChangeAspect="1"/>
          </p:cNvGraphicFramePr>
          <p:nvPr/>
        </p:nvGraphicFramePr>
        <p:xfrm>
          <a:off x="6594499" y="5095874"/>
          <a:ext cx="1335087" cy="1333500"/>
        </p:xfrm>
        <a:graphic>
          <a:graphicData uri="http://schemas.openxmlformats.org/presentationml/2006/ole">
            <p:oleObj spid="_x0000_s722963" name="Visio" r:id="rId9" imgW="2882900" imgH="2882900" progId="">
              <p:embed/>
            </p:oleObj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1142976" y="3786190"/>
            <a:ext cx="135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Model Histograms</a:t>
            </a:r>
            <a:endParaRPr kumimoji="0" lang="ko-KR" altLang="en-US" sz="18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14942" y="3786190"/>
            <a:ext cx="135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Sample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Histograms</a:t>
            </a:r>
            <a:endParaRPr kumimoji="0" lang="ko-KR" altLang="en-US" sz="18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dirty="0" smtClean="0"/>
              <a:t>Visual Tracking Using Color Histograms</a:t>
            </a:r>
            <a:endParaRPr lang="ko-KR" altLang="en-US" dirty="0"/>
          </a:p>
        </p:txBody>
      </p:sp>
      <p:sp>
        <p:nvSpPr>
          <p:cNvPr id="109" name="직사각형 4"/>
          <p:cNvSpPr/>
          <p:nvPr/>
        </p:nvSpPr>
        <p:spPr bwMode="auto">
          <a:xfrm>
            <a:off x="3428992" y="1451596"/>
            <a:ext cx="3581408" cy="4880624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10" name="직사각형 5"/>
          <p:cNvSpPr/>
          <p:nvPr/>
        </p:nvSpPr>
        <p:spPr bwMode="auto">
          <a:xfrm>
            <a:off x="3589020" y="1607820"/>
            <a:ext cx="1295400" cy="822960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11" name="직사각형 6"/>
          <p:cNvSpPr/>
          <p:nvPr/>
        </p:nvSpPr>
        <p:spPr bwMode="auto">
          <a:xfrm>
            <a:off x="3587108" y="2745100"/>
            <a:ext cx="1304932" cy="2284100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12" name="직사각형 7"/>
          <p:cNvSpPr/>
          <p:nvPr/>
        </p:nvSpPr>
        <p:spPr bwMode="auto">
          <a:xfrm>
            <a:off x="3579488" y="5357826"/>
            <a:ext cx="1297312" cy="806754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13" name="직사각형 8"/>
          <p:cNvSpPr/>
          <p:nvPr/>
        </p:nvSpPr>
        <p:spPr bwMode="auto">
          <a:xfrm>
            <a:off x="5534032" y="1612570"/>
            <a:ext cx="1301108" cy="1313510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14" name="직사각형 9"/>
          <p:cNvSpPr/>
          <p:nvPr/>
        </p:nvSpPr>
        <p:spPr bwMode="auto">
          <a:xfrm>
            <a:off x="5539740" y="3566160"/>
            <a:ext cx="1303020" cy="815340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15" name="직사각형 10"/>
          <p:cNvSpPr/>
          <p:nvPr/>
        </p:nvSpPr>
        <p:spPr bwMode="auto">
          <a:xfrm>
            <a:off x="5539740" y="4709160"/>
            <a:ext cx="1303020" cy="1287780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16" name="직사각형 11"/>
          <p:cNvSpPr/>
          <p:nvPr/>
        </p:nvSpPr>
        <p:spPr bwMode="auto">
          <a:xfrm>
            <a:off x="3756660" y="1943100"/>
            <a:ext cx="967740" cy="31242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Camera Link Interface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17" name="직사각형 12"/>
          <p:cNvSpPr/>
          <p:nvPr/>
        </p:nvSpPr>
        <p:spPr bwMode="auto">
          <a:xfrm>
            <a:off x="3760464" y="3087050"/>
            <a:ext cx="967740" cy="31242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Histogram Generator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18" name="직사각형 13"/>
          <p:cNvSpPr/>
          <p:nvPr/>
        </p:nvSpPr>
        <p:spPr bwMode="auto">
          <a:xfrm>
            <a:off x="3748082" y="3563306"/>
            <a:ext cx="967740" cy="31242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Histogram Comparator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19" name="직사각형 14"/>
          <p:cNvSpPr/>
          <p:nvPr/>
        </p:nvSpPr>
        <p:spPr bwMode="auto">
          <a:xfrm>
            <a:off x="3755702" y="4052894"/>
            <a:ext cx="967740" cy="31242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Window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Histogram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0" name="직사각형 15"/>
          <p:cNvSpPr/>
          <p:nvPr/>
        </p:nvSpPr>
        <p:spPr bwMode="auto">
          <a:xfrm>
            <a:off x="3755702" y="4540574"/>
            <a:ext cx="967740" cy="31242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Model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Histogram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1" name="직사각형 16"/>
          <p:cNvSpPr/>
          <p:nvPr/>
        </p:nvSpPr>
        <p:spPr bwMode="auto">
          <a:xfrm>
            <a:off x="3755702" y="5680728"/>
            <a:ext cx="967740" cy="31242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Digital Visual Interface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2" name="직사각형 17"/>
          <p:cNvSpPr/>
          <p:nvPr/>
        </p:nvSpPr>
        <p:spPr bwMode="auto">
          <a:xfrm>
            <a:off x="5706442" y="5526420"/>
            <a:ext cx="967740" cy="31242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Presenter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3" name="직사각형 18"/>
          <p:cNvSpPr/>
          <p:nvPr/>
        </p:nvSpPr>
        <p:spPr bwMode="auto">
          <a:xfrm>
            <a:off x="2242168" y="2750816"/>
            <a:ext cx="1071570" cy="357190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맑은 고딕"/>
                <a:cs typeface="+mn-cs"/>
              </a:rPr>
              <a:t>Digital Camera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24" name="사다리꼴 19"/>
          <p:cNvSpPr/>
          <p:nvPr/>
        </p:nvSpPr>
        <p:spPr bwMode="auto">
          <a:xfrm rot="5400000">
            <a:off x="1992135" y="2857973"/>
            <a:ext cx="357190" cy="142876"/>
          </a:xfrm>
          <a:prstGeom prst="trapezoid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25" name="직사각형 20"/>
          <p:cNvSpPr/>
          <p:nvPr/>
        </p:nvSpPr>
        <p:spPr bwMode="auto">
          <a:xfrm>
            <a:off x="5709300" y="3895732"/>
            <a:ext cx="967740" cy="31242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Counter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6" name="직사각형 21"/>
          <p:cNvSpPr/>
          <p:nvPr/>
        </p:nvSpPr>
        <p:spPr bwMode="auto">
          <a:xfrm>
            <a:off x="5710246" y="2428868"/>
            <a:ext cx="967740" cy="31242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Calculator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7" name="직사각형 22"/>
          <p:cNvSpPr/>
          <p:nvPr/>
        </p:nvSpPr>
        <p:spPr bwMode="auto">
          <a:xfrm>
            <a:off x="5710246" y="1951662"/>
            <a:ext cx="967740" cy="31242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Comparator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8" name="직사각형 23"/>
          <p:cNvSpPr/>
          <p:nvPr/>
        </p:nvSpPr>
        <p:spPr bwMode="auto">
          <a:xfrm>
            <a:off x="5707388" y="5058738"/>
            <a:ext cx="967740" cy="31242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Comparator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557578" y="1601111"/>
            <a:ext cx="136875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Digital Camera Controller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482596" y="1674365"/>
            <a:ext cx="136875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RGB to HSV Converter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5505456" y="3610811"/>
            <a:ext cx="136875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Position Counter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5541652" y="4771917"/>
            <a:ext cx="1302078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Trajectory Presenter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589966" y="5414859"/>
            <a:ext cx="128588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Digital Video Output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553770" y="2745100"/>
            <a:ext cx="136875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Color Histogram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Based Tracker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2362184" y="1797178"/>
            <a:ext cx="857256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Camera Link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2214546" y="5713886"/>
            <a:ext cx="64294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DVI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500694" y="4429132"/>
            <a:ext cx="64294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Position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4857752" y="4071942"/>
            <a:ext cx="7143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Trajectory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5207322" y="3264992"/>
            <a:ext cx="71438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RGB_HSV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5222562" y="3105148"/>
            <a:ext cx="64294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Sync_HV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5214942" y="2928934"/>
            <a:ext cx="64294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HSV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4888232" y="2214554"/>
            <a:ext cx="64294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RGB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883470" y="1713358"/>
            <a:ext cx="64294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Sync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44" name="Shape 143"/>
          <p:cNvCxnSpPr>
            <a:stCxn id="123" idx="0"/>
            <a:endCxn id="110" idx="1"/>
          </p:cNvCxnSpPr>
          <p:nvPr/>
        </p:nvCxnSpPr>
        <p:spPr bwMode="auto">
          <a:xfrm rot="5400000" flipH="1" flipV="1">
            <a:off x="2817728" y="1979525"/>
            <a:ext cx="731516" cy="811067"/>
          </a:xfrm>
          <a:prstGeom prst="bentConnector2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5" name="직선 화살표 연결선 40"/>
          <p:cNvCxnSpPr>
            <a:stCxn id="143" idx="1"/>
            <a:endCxn id="143" idx="3"/>
          </p:cNvCxnSpPr>
          <p:nvPr/>
        </p:nvCxnSpPr>
        <p:spPr bwMode="auto">
          <a:xfrm rot="10800000" flipH="1">
            <a:off x="4883470" y="1898024"/>
            <a:ext cx="642942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6" name="직선 화살표 연결선 41"/>
          <p:cNvCxnSpPr>
            <a:stCxn id="142" idx="1"/>
            <a:endCxn id="142" idx="3"/>
          </p:cNvCxnSpPr>
          <p:nvPr/>
        </p:nvCxnSpPr>
        <p:spPr bwMode="auto">
          <a:xfrm rot="10800000" flipH="1">
            <a:off x="4888232" y="2399220"/>
            <a:ext cx="642942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7" name="직선 화살표 연결선 42"/>
          <p:cNvCxnSpPr>
            <a:stCxn id="114" idx="2"/>
            <a:endCxn id="115" idx="0"/>
          </p:cNvCxnSpPr>
          <p:nvPr/>
        </p:nvCxnSpPr>
        <p:spPr bwMode="auto">
          <a:xfrm rot="5400000">
            <a:off x="6027420" y="4545330"/>
            <a:ext cx="327660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8" name="직선 화살표 연결선 43"/>
          <p:cNvCxnSpPr>
            <a:stCxn id="113" idx="2"/>
            <a:endCxn id="114" idx="0"/>
          </p:cNvCxnSpPr>
          <p:nvPr/>
        </p:nvCxnSpPr>
        <p:spPr bwMode="auto">
          <a:xfrm rot="16200000" flipH="1">
            <a:off x="5867878" y="3242788"/>
            <a:ext cx="640080" cy="6664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9" name="꺾인 연결선 60"/>
          <p:cNvCxnSpPr/>
          <p:nvPr/>
        </p:nvCxnSpPr>
        <p:spPr bwMode="auto">
          <a:xfrm rot="5400000">
            <a:off x="4303825" y="3482861"/>
            <a:ext cx="2893804" cy="1785950"/>
          </a:xfrm>
          <a:prstGeom prst="bentConnector4">
            <a:avLst>
              <a:gd name="adj1" fmla="val 17857"/>
              <a:gd name="adj2" fmla="val 7952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0" name="직선 화살표 연결선 45"/>
          <p:cNvCxnSpPr/>
          <p:nvPr/>
        </p:nvCxnSpPr>
        <p:spPr bwMode="auto">
          <a:xfrm rot="10800000">
            <a:off x="4884420" y="4587240"/>
            <a:ext cx="1303020" cy="762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1" name="꺾인 연결선 46"/>
          <p:cNvCxnSpPr/>
          <p:nvPr/>
        </p:nvCxnSpPr>
        <p:spPr bwMode="auto">
          <a:xfrm rot="10800000" flipV="1">
            <a:off x="4892040" y="2928934"/>
            <a:ext cx="822968" cy="187646"/>
          </a:xfrm>
          <a:prstGeom prst="bentConnector3">
            <a:avLst>
              <a:gd name="adj1" fmla="val 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2" name="직선 화살표 연결선 47"/>
          <p:cNvCxnSpPr/>
          <p:nvPr/>
        </p:nvCxnSpPr>
        <p:spPr bwMode="auto">
          <a:xfrm rot="10800000">
            <a:off x="4907280" y="3284220"/>
            <a:ext cx="1280160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3" name="Shape 83"/>
          <p:cNvCxnSpPr>
            <a:stCxn id="111" idx="3"/>
            <a:endCxn id="132" idx="1"/>
          </p:cNvCxnSpPr>
          <p:nvPr/>
        </p:nvCxnSpPr>
        <p:spPr bwMode="auto">
          <a:xfrm>
            <a:off x="4892040" y="3887150"/>
            <a:ext cx="649612" cy="1000183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4" name="꺾인 연결선 49"/>
          <p:cNvCxnSpPr/>
          <p:nvPr/>
        </p:nvCxnSpPr>
        <p:spPr bwMode="auto">
          <a:xfrm rot="10800000" flipV="1">
            <a:off x="4869180" y="5646420"/>
            <a:ext cx="670560" cy="434340"/>
          </a:xfrm>
          <a:prstGeom prst="bentConnector3">
            <a:avLst>
              <a:gd name="adj1" fmla="val 26137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5" name="Shape 154"/>
          <p:cNvCxnSpPr>
            <a:endCxn id="133" idx="3"/>
          </p:cNvCxnSpPr>
          <p:nvPr/>
        </p:nvCxnSpPr>
        <p:spPr bwMode="auto">
          <a:xfrm rot="5400000">
            <a:off x="3860935" y="4301039"/>
            <a:ext cx="2244151" cy="214320"/>
          </a:xfrm>
          <a:prstGeom prst="bentConnector2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6" name="직선 화살표 연결선 51"/>
          <p:cNvCxnSpPr>
            <a:endCxn id="115" idx="1"/>
          </p:cNvCxnSpPr>
          <p:nvPr/>
        </p:nvCxnSpPr>
        <p:spPr bwMode="auto">
          <a:xfrm>
            <a:off x="5097780" y="5349240"/>
            <a:ext cx="441960" cy="381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5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5963" y="4143380"/>
            <a:ext cx="7715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8" name="꺾인 연결선 116"/>
          <p:cNvCxnSpPr>
            <a:stCxn id="112" idx="1"/>
            <a:endCxn id="157" idx="2"/>
          </p:cNvCxnSpPr>
          <p:nvPr/>
        </p:nvCxnSpPr>
        <p:spPr bwMode="auto">
          <a:xfrm rot="10800000">
            <a:off x="2471726" y="5067305"/>
            <a:ext cx="1107762" cy="693898"/>
          </a:xfrm>
          <a:prstGeom prst="bentConnector2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9" name="TextBox 158"/>
          <p:cNvSpPr txBox="1"/>
          <p:nvPr/>
        </p:nvSpPr>
        <p:spPr>
          <a:xfrm>
            <a:off x="1936414" y="4474852"/>
            <a:ext cx="857256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Monitor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5040632" y="5857892"/>
            <a:ext cx="64294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Print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dirty="0" smtClean="0"/>
              <a:t>Visual Tracking Using Color Histograms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000" dirty="0" smtClean="0"/>
              <a:t>Implement in XILINX XC4VLX200 FPGA</a:t>
            </a:r>
            <a:br>
              <a:rPr lang="en-US" altLang="ko-KR" sz="2000" dirty="0" smtClean="0"/>
            </a:br>
            <a:r>
              <a:rPr lang="en-US" altLang="ko-KR" sz="2000" dirty="0" smtClean="0"/>
              <a:t>(about 16M gates, 1,513 I/O pins) </a:t>
            </a:r>
          </a:p>
          <a:p>
            <a:r>
              <a:rPr lang="en-US" altLang="ko-KR" sz="2000" dirty="0" smtClean="0"/>
              <a:t>Interface Camera Link CCD Camera (640x480 pixels, 60 fps)</a:t>
            </a:r>
          </a:p>
          <a:p>
            <a:r>
              <a:rPr lang="en-US" altLang="ko-KR" sz="2000" dirty="0" smtClean="0"/>
              <a:t>Display Raw and Tracking Images and Trajectory Data to LCD Monitor via DVI</a:t>
            </a:r>
          </a:p>
        </p:txBody>
      </p:sp>
      <p:pic>
        <p:nvPicPr>
          <p:cNvPr id="37" name="그림 6" descr="UniversalVisionSyste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50" y="2643182"/>
            <a:ext cx="6095238" cy="4078730"/>
          </a:xfrm>
          <a:prstGeom prst="rect">
            <a:avLst/>
          </a:prstGeom>
        </p:spPr>
      </p:pic>
      <p:graphicFrame>
        <p:nvGraphicFramePr>
          <p:cNvPr id="38" name="표 7"/>
          <p:cNvGraphicFramePr>
            <a:graphicFrameLocks noGrp="1"/>
          </p:cNvGraphicFramePr>
          <p:nvPr/>
        </p:nvGraphicFramePr>
        <p:xfrm>
          <a:off x="428596" y="4686956"/>
          <a:ext cx="4929222" cy="1742440"/>
        </p:xfrm>
        <a:graphic>
          <a:graphicData uri="http://schemas.openxmlformats.org/drawingml/2006/table">
            <a:tbl>
              <a:tblPr firstRow="1" bandRow="1"/>
              <a:tblGrid>
                <a:gridCol w="2357454"/>
                <a:gridCol w="2571768"/>
              </a:tblGrid>
              <a:tr h="370840"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/>
                        <a:t>Device Utilization Summary</a:t>
                      </a:r>
                      <a:endParaRPr lang="ko-KR" altLang="en-US" sz="12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Slices:</a:t>
                      </a:r>
                      <a:b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</a:b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Slice Flip Flops: </a:t>
                      </a:r>
                      <a:b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</a:b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4 input LUTs: 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bonded IOBs: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GCLKs: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used as RAMB16s: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Number of DSP48s: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35,232  out of     89,088 39%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14,841  out of  178,1176  8%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59,668  out of  178,1176 33%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112  out of          960 12%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1  out of            32   3%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45  out of          336 13%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48  out of            96 50%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n-lt"/>
                        <a:ea typeface="HY헤드라인M" pitchFamily="18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" name="표 8"/>
          <p:cNvGraphicFramePr>
            <a:graphicFrameLocks noGrp="1"/>
          </p:cNvGraphicFramePr>
          <p:nvPr/>
        </p:nvGraphicFramePr>
        <p:xfrm>
          <a:off x="428596" y="4258328"/>
          <a:ext cx="4929222" cy="370840"/>
        </p:xfrm>
        <a:graphic>
          <a:graphicData uri="http://schemas.openxmlformats.org/drawingml/2006/table">
            <a:tbl>
              <a:tblPr firstRow="1" bandRow="1"/>
              <a:tblGrid>
                <a:gridCol w="4929222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dirty="0" smtClean="0"/>
                        <a:t>81</a:t>
                      </a:r>
                      <a:r>
                        <a:rPr lang="en-US" altLang="ko-KR" baseline="0" dirty="0" smtClean="0"/>
                        <a:t> fps @ 640x480 pixels</a:t>
                      </a:r>
                      <a:endParaRPr lang="ko-KR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0" name="표 9"/>
          <p:cNvGraphicFramePr>
            <a:graphicFrameLocks noGrp="1"/>
          </p:cNvGraphicFramePr>
          <p:nvPr/>
        </p:nvGraphicFramePr>
        <p:xfrm>
          <a:off x="428596" y="3829700"/>
          <a:ext cx="4929222" cy="370840"/>
        </p:xfrm>
        <a:graphic>
          <a:graphicData uri="http://schemas.openxmlformats.org/drawingml/2006/table">
            <a:tbl>
              <a:tblPr firstRow="1" bandRow="1"/>
              <a:tblGrid>
                <a:gridCol w="4929222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dirty="0" smtClean="0"/>
                        <a:t>Single Object Tracking</a:t>
                      </a:r>
                      <a:endParaRPr lang="ko-KR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내용 개체 틀 6"/>
          <p:cNvGraphicFramePr>
            <a:graphicFrameLocks/>
          </p:cNvGraphicFramePr>
          <p:nvPr/>
        </p:nvGraphicFramePr>
        <p:xfrm>
          <a:off x="5500694" y="4286256"/>
          <a:ext cx="3357586" cy="2194560"/>
        </p:xfrm>
        <a:graphic>
          <a:graphicData uri="http://schemas.openxmlformats.org/drawingml/2006/table">
            <a:tbl>
              <a:tblPr firstRow="1" bandRow="1"/>
              <a:tblGrid>
                <a:gridCol w="1928826"/>
                <a:gridCol w="1428760"/>
              </a:tblGrid>
              <a:tr h="26789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  <a:ea typeface="+mj-ea"/>
                        </a:rPr>
                        <a:t>Equalization</a:t>
                      </a:r>
                      <a:endParaRPr lang="ko-KR" altLang="en-US" sz="1200" dirty="0">
                        <a:latin typeface="+mn-lt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  <a:ea typeface="+mj-ea"/>
                        </a:rPr>
                        <a:t>Performance</a:t>
                      </a:r>
                      <a:endParaRPr lang="ko-KR" altLang="en-US" sz="1200" dirty="0">
                        <a:latin typeface="+mn-lt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</a:tr>
              <a:tr h="26789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 smtClean="0">
                          <a:latin typeface="+mn-lt"/>
                          <a:ea typeface="+mj-ea"/>
                        </a:rPr>
                        <a:t>Proposed</a:t>
                      </a:r>
                      <a:r>
                        <a:rPr lang="en-US" altLang="ko-KR" sz="1200" baseline="0" dirty="0" smtClean="0">
                          <a:latin typeface="+mn-lt"/>
                          <a:ea typeface="+mj-ea"/>
                        </a:rPr>
                        <a:t> visual tracking circuit</a:t>
                      </a:r>
                    </a:p>
                    <a:p>
                      <a:pPr latinLnBrk="1"/>
                      <a:r>
                        <a:rPr lang="en-US" altLang="ko-KR" sz="1200" baseline="0" dirty="0" smtClean="0">
                          <a:latin typeface="+mn-lt"/>
                          <a:ea typeface="+mj-ea"/>
                        </a:rPr>
                        <a:t>(640x480 samples)</a:t>
                      </a:r>
                      <a:endParaRPr lang="ko-KR" altLang="en-US" sz="1200" dirty="0">
                        <a:latin typeface="+mn-lt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  <a:ea typeface="+mj-ea"/>
                        </a:rPr>
                        <a:t>81.03 fps</a:t>
                      </a:r>
                      <a:endParaRPr lang="ko-KR" altLang="en-US" sz="1200" dirty="0">
                        <a:latin typeface="+mn-lt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</a:tr>
              <a:tr h="26789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 smtClean="0">
                          <a:latin typeface="+mn-lt"/>
                          <a:ea typeface="+mj-ea"/>
                        </a:rPr>
                        <a:t>S/W program</a:t>
                      </a:r>
                      <a:r>
                        <a:rPr lang="en-US" altLang="ko-KR" sz="1200" baseline="0" dirty="0" smtClean="0">
                          <a:latin typeface="+mn-lt"/>
                          <a:ea typeface="+mj-ea"/>
                        </a:rPr>
                        <a:t> for visual tracking</a:t>
                      </a:r>
                    </a:p>
                    <a:p>
                      <a:pPr latinLnBrk="1"/>
                      <a:r>
                        <a:rPr lang="en-US" altLang="ko-KR" sz="1200" baseline="0" dirty="0" smtClean="0">
                          <a:latin typeface="+mn-lt"/>
                          <a:ea typeface="+mj-ea"/>
                        </a:rPr>
                        <a:t>(1000 samples)</a:t>
                      </a:r>
                      <a:endParaRPr lang="ko-KR" altLang="en-US" sz="1200" dirty="0">
                        <a:latin typeface="+mn-lt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  <a:ea typeface="+mj-ea"/>
                        </a:rPr>
                        <a:t>9.09 fps</a:t>
                      </a:r>
                      <a:endParaRPr lang="ko-KR" altLang="en-US" sz="1200" dirty="0">
                        <a:latin typeface="+mn-lt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</a:tr>
              <a:tr h="26789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atinLnBrk="1"/>
                      <a:r>
                        <a:rPr lang="en-US" altLang="ko-KR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S/W program</a:t>
                      </a:r>
                      <a:r>
                        <a:rPr lang="en-US" altLang="ko-KR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for visual tracking</a:t>
                      </a:r>
                    </a:p>
                    <a:p>
                      <a:pPr latinLnBrk="1"/>
                      <a:r>
                        <a:rPr lang="en-US" altLang="ko-KR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(640x480 samples)</a:t>
                      </a:r>
                      <a:endParaRPr lang="ko-KR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  <a:ea typeface="+mj-ea"/>
                        </a:rPr>
                        <a:t>0.15 fps</a:t>
                      </a:r>
                      <a:endParaRPr lang="ko-KR" altLang="en-US" sz="1200" dirty="0">
                        <a:latin typeface="+mn-lt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500694" y="3048000"/>
            <a:ext cx="2652706" cy="1200329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CPU : Pentium4 (4.3)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RAM: 1GB DDR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APP : MS Visual C++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rPr>
              <a:t>IMG : 640x480 pixels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graphicFrame>
        <p:nvGraphicFramePr>
          <p:cNvPr id="43" name="표 16"/>
          <p:cNvGraphicFramePr>
            <a:graphicFrameLocks noGrp="1"/>
          </p:cNvGraphicFramePr>
          <p:nvPr/>
        </p:nvGraphicFramePr>
        <p:xfrm>
          <a:off x="428596" y="4686956"/>
          <a:ext cx="4929222" cy="1742440"/>
        </p:xfrm>
        <a:graphic>
          <a:graphicData uri="http://schemas.openxmlformats.org/drawingml/2006/table">
            <a:tbl>
              <a:tblPr firstRow="1" bandRow="1"/>
              <a:tblGrid>
                <a:gridCol w="2357454"/>
                <a:gridCol w="2571768"/>
              </a:tblGrid>
              <a:tr h="370840"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/>
                        <a:t>Device Utilization Summary</a:t>
                      </a:r>
                      <a:endParaRPr lang="ko-KR" altLang="en-US" sz="12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Slices:</a:t>
                      </a:r>
                      <a:b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</a:b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Slice Flip Flops: </a:t>
                      </a:r>
                      <a:b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</a:b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4 input LUTs: 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bonded IOBs: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GCLKs: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used as RAMB16s: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Number of DSP48s: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20,747  out of     89,088 23%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11,345  out of  178,1176  6%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32,862  out of  178,1176 18%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124  out of          960 12%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2  out of            32   6%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45  out of          336 13%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72  out of            96 75%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n-lt"/>
                        <a:ea typeface="HY헤드라인M" pitchFamily="18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4" name="표 17"/>
          <p:cNvGraphicFramePr>
            <a:graphicFrameLocks noGrp="1"/>
          </p:cNvGraphicFramePr>
          <p:nvPr/>
        </p:nvGraphicFramePr>
        <p:xfrm>
          <a:off x="428596" y="4258328"/>
          <a:ext cx="4929222" cy="370840"/>
        </p:xfrm>
        <a:graphic>
          <a:graphicData uri="http://schemas.openxmlformats.org/drawingml/2006/table">
            <a:tbl>
              <a:tblPr firstRow="1" bandRow="1"/>
              <a:tblGrid>
                <a:gridCol w="4929222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dirty="0" smtClean="0"/>
                        <a:t>81</a:t>
                      </a:r>
                      <a:r>
                        <a:rPr lang="en-US" altLang="ko-KR" baseline="0" dirty="0" smtClean="0"/>
                        <a:t> fps @ 640x480 pixels</a:t>
                      </a:r>
                      <a:endParaRPr lang="ko-KR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" name="표 18"/>
          <p:cNvGraphicFramePr>
            <a:graphicFrameLocks noGrp="1"/>
          </p:cNvGraphicFramePr>
          <p:nvPr/>
        </p:nvGraphicFramePr>
        <p:xfrm>
          <a:off x="428596" y="3829700"/>
          <a:ext cx="4929222" cy="370840"/>
        </p:xfrm>
        <a:graphic>
          <a:graphicData uri="http://schemas.openxmlformats.org/drawingml/2006/table">
            <a:tbl>
              <a:tblPr firstRow="1" bandRow="1"/>
              <a:tblGrid>
                <a:gridCol w="4929222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dirty="0" smtClean="0"/>
                        <a:t>Multiple Objects Tracking</a:t>
                      </a:r>
                      <a:endParaRPr lang="ko-KR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" name="표 19"/>
          <p:cNvGraphicFramePr>
            <a:graphicFrameLocks noGrp="1"/>
          </p:cNvGraphicFramePr>
          <p:nvPr/>
        </p:nvGraphicFramePr>
        <p:xfrm>
          <a:off x="428596" y="4686956"/>
          <a:ext cx="4929222" cy="1742440"/>
        </p:xfrm>
        <a:graphic>
          <a:graphicData uri="http://schemas.openxmlformats.org/drawingml/2006/table">
            <a:tbl>
              <a:tblPr firstRow="1" bandRow="1"/>
              <a:tblGrid>
                <a:gridCol w="2357454"/>
                <a:gridCol w="2571768"/>
              </a:tblGrid>
              <a:tr h="370840"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/>
                        <a:t>Device Utilization Summary</a:t>
                      </a:r>
                      <a:endParaRPr lang="ko-KR" altLang="en-US" sz="12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Slices:</a:t>
                      </a:r>
                      <a:b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</a:b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Slice Flip Flops: </a:t>
                      </a:r>
                      <a:b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</a:b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4 input LUTs: 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bonded IOBs: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GCLKs: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used as RAMB16s: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Number of DSP48s: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35,437  out of     89,088 33%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14,910  out of  178,1176  8%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60,017  out of  178,1176 33%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82  out of          960  8%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3  out of            32   9%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45  out of          336 13%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48  out of            96 50%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n-lt"/>
                        <a:ea typeface="HY헤드라인M" pitchFamily="18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표 20"/>
          <p:cNvGraphicFramePr>
            <a:graphicFrameLocks noGrp="1"/>
          </p:cNvGraphicFramePr>
          <p:nvPr/>
        </p:nvGraphicFramePr>
        <p:xfrm>
          <a:off x="428596" y="4258328"/>
          <a:ext cx="4929222" cy="370840"/>
        </p:xfrm>
        <a:graphic>
          <a:graphicData uri="http://schemas.openxmlformats.org/drawingml/2006/table">
            <a:tbl>
              <a:tblPr firstRow="1" bandRow="1"/>
              <a:tblGrid>
                <a:gridCol w="4929222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dirty="0" smtClean="0"/>
                        <a:t>81</a:t>
                      </a:r>
                      <a:r>
                        <a:rPr lang="en-US" altLang="ko-KR" baseline="0" dirty="0" smtClean="0"/>
                        <a:t> fps @ 640x480 pixels</a:t>
                      </a:r>
                      <a:endParaRPr lang="ko-KR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" name="표 21"/>
          <p:cNvGraphicFramePr>
            <a:graphicFrameLocks noGrp="1"/>
          </p:cNvGraphicFramePr>
          <p:nvPr/>
        </p:nvGraphicFramePr>
        <p:xfrm>
          <a:off x="428596" y="3829700"/>
          <a:ext cx="4929222" cy="370840"/>
        </p:xfrm>
        <a:graphic>
          <a:graphicData uri="http://schemas.openxmlformats.org/drawingml/2006/table">
            <a:tbl>
              <a:tblPr firstRow="1" bandRow="1"/>
              <a:tblGrid>
                <a:gridCol w="4929222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dirty="0" smtClean="0"/>
                        <a:t>Active Visual Tracking</a:t>
                      </a:r>
                      <a:endParaRPr lang="ko-KR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dirty="0" smtClean="0"/>
              <a:t>Visual Tracking Using Color Histograms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Multiple Objects Tracking</a:t>
            </a:r>
            <a:endParaRPr lang="ko-KR" altLang="en-US" dirty="0"/>
          </a:p>
        </p:txBody>
      </p:sp>
      <p:pic>
        <p:nvPicPr>
          <p:cNvPr id="5" name="MultipleColorFeaturesTracking_03.wm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3000" y="2243158"/>
            <a:ext cx="68580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1" name="Rectangle 5"/>
          <p:cNvSpPr>
            <a:spLocks noChangeArrowheads="1"/>
          </p:cNvSpPr>
          <p:nvPr/>
        </p:nvSpPr>
        <p:spPr bwMode="auto">
          <a:xfrm>
            <a:off x="533400" y="2819400"/>
            <a:ext cx="7988300" cy="1219200"/>
          </a:xfrm>
          <a:prstGeom prst="rect">
            <a:avLst/>
          </a:prstGeom>
          <a:solidFill>
            <a:schemeClr val="bg1"/>
          </a:solidFill>
          <a:ln w="9525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latinLnBrk="0">
              <a:defRPr/>
            </a:pPr>
            <a:r>
              <a:rPr kumimoji="0" lang="en-US" altLang="ko-K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Dedicated Architecture</a:t>
            </a:r>
            <a:endParaRPr kumimoji="0" lang="en-US" altLang="ko-KR" sz="2800" b="1" dirty="0">
              <a:effectLst>
                <a:outerShdw blurRad="38100" dist="38100" dir="2700000" algn="tl">
                  <a:srgbClr val="C0C0C0"/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dirty="0" smtClean="0"/>
              <a:t>Visual Tracking Using Color Histograms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Active Visual Tracking</a:t>
            </a:r>
            <a:endParaRPr lang="ko-KR" altLang="en-US" dirty="0"/>
          </a:p>
        </p:txBody>
      </p:sp>
      <p:pic>
        <p:nvPicPr>
          <p:cNvPr id="5" name="ActiveColorFeatureTracking_04.wm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3000" y="2214582"/>
            <a:ext cx="6858000" cy="400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611188" y="2819400"/>
            <a:ext cx="1285875" cy="1219200"/>
          </a:xfrm>
          <a:prstGeom prst="rect">
            <a:avLst/>
          </a:prstGeom>
          <a:solidFill>
            <a:srgbClr val="808080"/>
          </a:solidFill>
          <a:ln w="9525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latinLnBrk="0">
              <a:defRPr/>
            </a:pPr>
            <a:r>
              <a:rPr kumimoji="0" lang="en-US" altLang="ko-K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V</a:t>
            </a:r>
            <a:endParaRPr kumimoji="0" lang="en-US" altLang="ko-K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98661" name="Rectangle 5"/>
          <p:cNvSpPr>
            <a:spLocks noChangeArrowheads="1"/>
          </p:cNvSpPr>
          <p:nvPr/>
        </p:nvSpPr>
        <p:spPr bwMode="auto">
          <a:xfrm>
            <a:off x="611188" y="2819400"/>
            <a:ext cx="7910512" cy="1219200"/>
          </a:xfrm>
          <a:prstGeom prst="rect">
            <a:avLst/>
          </a:prstGeom>
          <a:solidFill>
            <a:schemeClr val="bg1"/>
          </a:solidFill>
          <a:ln w="9525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Motion-Vision Integration </a:t>
            </a:r>
            <a:r>
              <a:rPr kumimoji="0" lang="en-US" altLang="ko-K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Systems</a:t>
            </a:r>
            <a:endParaRPr kumimoji="0" lang="en-US" altLang="ko-KR" sz="2800" b="1" dirty="0">
              <a:effectLst>
                <a:outerShdw blurRad="38100" dist="38100" dir="2700000" algn="tl">
                  <a:srgbClr val="C0C0C0"/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Motion-Vision Integration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 smtClean="0"/>
              <a:t>Motion</a:t>
            </a:r>
          </a:p>
          <a:p>
            <a:pPr lvl="1"/>
            <a:r>
              <a:rPr lang="en-US" altLang="ko-KR" dirty="0" smtClean="0"/>
              <a:t>4-axis motion control</a:t>
            </a:r>
          </a:p>
          <a:p>
            <a:pPr lvl="1"/>
            <a:r>
              <a:rPr lang="en-US" altLang="ko-KR" dirty="0" smtClean="0"/>
              <a:t>Velocity profile generation</a:t>
            </a:r>
          </a:p>
          <a:p>
            <a:r>
              <a:rPr lang="en-US" altLang="ko-KR" dirty="0" smtClean="0"/>
              <a:t>Vision</a:t>
            </a:r>
          </a:p>
          <a:p>
            <a:pPr lvl="1"/>
            <a:r>
              <a:rPr lang="en-US" altLang="ko-KR" dirty="0" smtClean="0"/>
              <a:t>Morphology </a:t>
            </a:r>
          </a:p>
          <a:p>
            <a:pPr lvl="1"/>
            <a:r>
              <a:rPr lang="en-US" altLang="ko-KR" dirty="0" smtClean="0"/>
              <a:t>Blob analysis</a:t>
            </a:r>
          </a:p>
          <a:p>
            <a:r>
              <a:rPr lang="en-US" altLang="ko-KR" dirty="0" smtClean="0"/>
              <a:t>Motion-Vision High Speed Communication</a:t>
            </a:r>
          </a:p>
          <a:p>
            <a:r>
              <a:rPr lang="en-US" altLang="ko-KR" dirty="0" smtClean="0"/>
              <a:t>Embedded System OS</a:t>
            </a:r>
          </a:p>
          <a:p>
            <a:pPr lvl="1"/>
            <a:r>
              <a:rPr lang="en-US" altLang="ko-KR" dirty="0" smtClean="0"/>
              <a:t>Windows CE</a:t>
            </a:r>
          </a:p>
          <a:p>
            <a:pPr lvl="1"/>
            <a:r>
              <a:rPr lang="en-US" altLang="ko-KR" dirty="0" smtClean="0"/>
              <a:t>Embedded Linux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588DD-0CFD-428E-A6D3-E74A3C0C9D08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800" dirty="0" smtClean="0"/>
              <a:t>Motion-Vision Integration</a:t>
            </a:r>
            <a:endParaRPr lang="ko-KR" altLang="en-US" sz="38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71472" y="1428736"/>
            <a:ext cx="5043494" cy="4876800"/>
          </a:xfrm>
        </p:spPr>
        <p:txBody>
          <a:bodyPr/>
          <a:lstStyle/>
          <a:p>
            <a:r>
              <a:rPr lang="en-US" altLang="ko-KR" sz="2000" dirty="0" smtClean="0"/>
              <a:t>Implement in XILINX XC4VLX200 FPGA (about 16M gates, 1,513 I/O pins) </a:t>
            </a:r>
          </a:p>
          <a:p>
            <a:r>
              <a:rPr lang="en-US" altLang="ko-KR" sz="2000" dirty="0" smtClean="0"/>
              <a:t>Interface Camera Link CCD Camera (640x480 pixels, 60 fps)</a:t>
            </a:r>
          </a:p>
          <a:p>
            <a:r>
              <a:rPr lang="en-US" altLang="ko-KR" sz="2000" dirty="0" smtClean="0"/>
              <a:t>PXA 270 Microprocessor</a:t>
            </a:r>
          </a:p>
          <a:p>
            <a:r>
              <a:rPr lang="en-US" altLang="ko-KR" sz="2000" dirty="0" smtClean="0"/>
              <a:t>Interface with ARM based Embedded System</a:t>
            </a:r>
          </a:p>
        </p:txBody>
      </p:sp>
      <p:pic>
        <p:nvPicPr>
          <p:cNvPr id="14" name="그림 23" descr="22 cop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428868"/>
            <a:ext cx="4251879" cy="3947084"/>
          </a:xfrm>
          <a:prstGeom prst="rect">
            <a:avLst/>
          </a:prstGeom>
        </p:spPr>
      </p:pic>
      <p:graphicFrame>
        <p:nvGraphicFramePr>
          <p:cNvPr id="16" name="표 7"/>
          <p:cNvGraphicFramePr>
            <a:graphicFrameLocks noGrp="1"/>
          </p:cNvGraphicFramePr>
          <p:nvPr/>
        </p:nvGraphicFramePr>
        <p:xfrm>
          <a:off x="428596" y="4686956"/>
          <a:ext cx="4929222" cy="1742440"/>
        </p:xfrm>
        <a:graphic>
          <a:graphicData uri="http://schemas.openxmlformats.org/drawingml/2006/table">
            <a:tbl>
              <a:tblPr firstRow="1" bandRow="1"/>
              <a:tblGrid>
                <a:gridCol w="2357454"/>
                <a:gridCol w="2571768"/>
              </a:tblGrid>
              <a:tr h="370840"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/>
                        <a:t>Device Utilization Summary</a:t>
                      </a:r>
                      <a:endParaRPr lang="ko-KR" altLang="en-US" sz="12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Slices:</a:t>
                      </a:r>
                      <a:b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</a:b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Slice Flip Flops: </a:t>
                      </a:r>
                      <a:b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</a:b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4 input LUTs: 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bonded IOBs: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of GCLKs: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Number used as RAMB16s: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Number of DSP48s: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43,361  out of     89,088 48%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42,655  out of  178,1176 23%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63,342 out of  178,1176 35%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470 out of          960 48%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16  out of            32 50%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34  out of          336 10%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1" lang="en-US" altLang="ko-KR" sz="1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84  out of            96 87%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n-lt"/>
                        <a:ea typeface="HY헤드라인M" pitchFamily="18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표 8"/>
          <p:cNvGraphicFramePr>
            <a:graphicFrameLocks noGrp="1"/>
          </p:cNvGraphicFramePr>
          <p:nvPr/>
        </p:nvGraphicFramePr>
        <p:xfrm>
          <a:off x="428596" y="4258328"/>
          <a:ext cx="4929222" cy="370840"/>
        </p:xfrm>
        <a:graphic>
          <a:graphicData uri="http://schemas.openxmlformats.org/drawingml/2006/table">
            <a:tbl>
              <a:tblPr firstRow="1" bandRow="1"/>
              <a:tblGrid>
                <a:gridCol w="4929222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dirty="0" smtClean="0"/>
                        <a:t>102</a:t>
                      </a:r>
                      <a:r>
                        <a:rPr lang="en-US" altLang="ko-KR" baseline="0" dirty="0" smtClean="0"/>
                        <a:t> fps @ 640x480 pixels</a:t>
                      </a:r>
                      <a:endParaRPr lang="ko-KR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800" dirty="0" smtClean="0"/>
              <a:t>Motion-Vision Integration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" name="MotionVisionIntegrated.wm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80571" y="1905000"/>
            <a:ext cx="6582858" cy="36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611188" y="2819400"/>
            <a:ext cx="1285875" cy="1219200"/>
          </a:xfrm>
          <a:prstGeom prst="rect">
            <a:avLst/>
          </a:prstGeom>
          <a:solidFill>
            <a:srgbClr val="808080"/>
          </a:solidFill>
          <a:ln w="9525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latinLnBrk="0">
              <a:defRPr/>
            </a:pPr>
            <a:r>
              <a:rPr lang="en-US" altLang="ko-K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VI</a:t>
            </a:r>
            <a:endParaRPr kumimoji="0" lang="en-US" altLang="ko-K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98661" name="Rectangle 5"/>
          <p:cNvSpPr>
            <a:spLocks noChangeArrowheads="1"/>
          </p:cNvSpPr>
          <p:nvPr/>
        </p:nvSpPr>
        <p:spPr bwMode="auto">
          <a:xfrm>
            <a:off x="611188" y="2819400"/>
            <a:ext cx="7910512" cy="1219200"/>
          </a:xfrm>
          <a:prstGeom prst="rect">
            <a:avLst/>
          </a:prstGeom>
          <a:solidFill>
            <a:schemeClr val="bg1"/>
          </a:solidFill>
          <a:ln w="9525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Feature Detection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Definition: Methods aimed at computing abstractions of image information by making local decisions in image regions as to the presence of a “feature”</a:t>
            </a:r>
          </a:p>
          <a:p>
            <a:r>
              <a:rPr lang="en-US" dirty="0" smtClean="0"/>
              <a:t>Feature: </a:t>
            </a:r>
          </a:p>
          <a:p>
            <a:pPr lvl="1"/>
            <a:r>
              <a:rPr lang="en-US" dirty="0" smtClean="0"/>
              <a:t>No precise definition</a:t>
            </a:r>
          </a:p>
          <a:p>
            <a:pPr lvl="1"/>
            <a:r>
              <a:rPr lang="en-US" dirty="0" smtClean="0"/>
              <a:t>An “interesting” part of the image</a:t>
            </a:r>
          </a:p>
          <a:p>
            <a:pPr lvl="1"/>
            <a:r>
              <a:rPr lang="en-US" dirty="0" smtClean="0"/>
              <a:t>Often determined by the algorithm</a:t>
            </a:r>
          </a:p>
          <a:p>
            <a:pPr lvl="1"/>
            <a:r>
              <a:rPr lang="en-US" dirty="0" smtClean="0"/>
              <a:t>Examples: edges, corners, blobs, ridges, …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Aims to detecting sharp changes in image brightness. </a:t>
            </a:r>
          </a:p>
          <a:p>
            <a:r>
              <a:rPr lang="en-US" dirty="0" smtClean="0"/>
              <a:t>Discontinuities in image brightness are likely to correspond to:</a:t>
            </a:r>
          </a:p>
          <a:p>
            <a:pPr lvl="1"/>
            <a:r>
              <a:rPr lang="en-US" dirty="0" smtClean="0"/>
              <a:t>Discontinuities in depth</a:t>
            </a:r>
          </a:p>
          <a:p>
            <a:pPr lvl="1"/>
            <a:r>
              <a:rPr lang="en-US" dirty="0" smtClean="0"/>
              <a:t>Discontinuities in surface orientation</a:t>
            </a:r>
          </a:p>
          <a:p>
            <a:pPr lvl="1"/>
            <a:r>
              <a:rPr lang="en-US" dirty="0" smtClean="0"/>
              <a:t>Changes in material properties</a:t>
            </a:r>
          </a:p>
          <a:p>
            <a:pPr lvl="1"/>
            <a:r>
              <a:rPr lang="en-US" dirty="0" smtClean="0"/>
              <a:t>Variations in scene illumination.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143001"/>
            <a:ext cx="8686800" cy="144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F"/>
              </a:buClr>
              <a:buSzPct val="75000"/>
              <a:buFont typeface="Wingdings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Where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the edge here?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F"/>
              </a:buClr>
              <a:buSzPct val="75000"/>
              <a:buFont typeface="Wingdings" charset="2"/>
              <a:buChar char="v"/>
              <a:tabLst/>
              <a:defRPr/>
            </a:pPr>
            <a:endParaRPr lang="en-US" sz="2800" kern="0" baseline="0" dirty="0" smtClean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F"/>
              </a:buClr>
              <a:buSzPct val="75000"/>
              <a:buFont typeface="Wingdings" charset="2"/>
              <a:buChar char="v"/>
              <a:tabLst/>
              <a:defRPr/>
            </a:pPr>
            <a:endParaRPr lang="en-US" sz="2800" kern="0" dirty="0" smtClean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F"/>
              </a:buClr>
              <a:buSzPct val="75000"/>
              <a:buFont typeface="Wingdings" charset="2"/>
              <a:buChar char="v"/>
              <a:tabLst/>
              <a:defRPr/>
            </a:pPr>
            <a:endParaRPr lang="en-US" sz="2800" kern="0" baseline="0" dirty="0" smtClean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F"/>
              </a:buClr>
              <a:buSzPct val="75000"/>
              <a:buFont typeface="Wingdings" charset="2"/>
              <a:buChar char="v"/>
              <a:tabLst/>
              <a:defRPr/>
            </a:pPr>
            <a:r>
              <a:rPr lang="en-US" sz="2800" kern="0" baseline="0" dirty="0" smtClean="0">
                <a:latin typeface="+mn-lt"/>
              </a:rPr>
              <a:t>How</a:t>
            </a:r>
            <a:r>
              <a:rPr lang="en-US" sz="2800" kern="0" dirty="0" smtClean="0">
                <a:latin typeface="+mn-lt"/>
              </a:rPr>
              <a:t> do we mathematically describe the presence of an edge?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F"/>
              </a:buClr>
              <a:buSzPct val="75000"/>
              <a:buFont typeface="Wingdings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happens if the “edge” is not so pronounced?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 Detection</a:t>
            </a:r>
            <a:endParaRPr lang="en-US" dirty="0"/>
          </a:p>
        </p:txBody>
      </p:sp>
      <p:pic>
        <p:nvPicPr>
          <p:cNvPr id="4" name="Content Placeholder 3" descr="image1.tiff"/>
          <p:cNvPicPr>
            <a:picLocks noGrp="1" noChangeAspect="1"/>
          </p:cNvPicPr>
          <p:nvPr>
            <p:ph idx="1"/>
          </p:nvPr>
        </p:nvPicPr>
        <p:blipFill>
          <a:blip r:embed="rId2"/>
          <a:srcRect t="-40170" b="-40170"/>
          <a:stretch>
            <a:fillRect/>
          </a:stretch>
        </p:blipFill>
        <p:spPr>
          <a:xfrm>
            <a:off x="1943100" y="1335645"/>
            <a:ext cx="4648200" cy="2702955"/>
          </a:xfrm>
        </p:spPr>
      </p:pic>
      <p:pic>
        <p:nvPicPr>
          <p:cNvPr id="6" name="Content Placeholder 3" descr="image1.tiff"/>
          <p:cNvPicPr>
            <a:picLocks noChangeAspect="1"/>
          </p:cNvPicPr>
          <p:nvPr/>
        </p:nvPicPr>
        <p:blipFill>
          <a:blip r:embed="rId2"/>
          <a:srcRect t="-40170" b="-40170"/>
          <a:stretch>
            <a:fillRect/>
          </a:stretch>
        </p:blipFill>
        <p:spPr bwMode="auto">
          <a:xfrm>
            <a:off x="1943100" y="4155045"/>
            <a:ext cx="4648200" cy="270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0" y="4996934"/>
            <a:ext cx="457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20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242122" y="4994410"/>
            <a:ext cx="457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35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896566" y="5000040"/>
            <a:ext cx="457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23 </a:t>
            </a:r>
            <a:endParaRPr lang="en-US" sz="2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Canny Edge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Developed by John F. Canny in 1986 </a:t>
            </a:r>
          </a:p>
          <a:p>
            <a:r>
              <a:rPr lang="en-US" dirty="0" smtClean="0"/>
              <a:t>Uses a multi-stage algorithm</a:t>
            </a:r>
          </a:p>
          <a:p>
            <a:pPr lvl="1"/>
            <a:r>
              <a:rPr lang="en-US" dirty="0" smtClean="0"/>
              <a:t>Noise reduction</a:t>
            </a:r>
          </a:p>
          <a:p>
            <a:pPr lvl="1"/>
            <a:r>
              <a:rPr lang="en-US" dirty="0" smtClean="0"/>
              <a:t>Find intensity gradient</a:t>
            </a:r>
          </a:p>
          <a:p>
            <a:pPr lvl="1"/>
            <a:r>
              <a:rPr lang="en-US" dirty="0" smtClean="0"/>
              <a:t>Non-maximum suppression</a:t>
            </a:r>
          </a:p>
          <a:p>
            <a:pPr lvl="1"/>
            <a:r>
              <a:rPr lang="en-US" dirty="0" smtClean="0"/>
              <a:t>Tracing edges through the image and hysteresis </a:t>
            </a:r>
            <a:r>
              <a:rPr lang="en-US" dirty="0" err="1" smtClean="0"/>
              <a:t>thresholding</a:t>
            </a:r>
            <a:endParaRPr lang="en-US" dirty="0" smtClean="0"/>
          </a:p>
          <a:p>
            <a:pPr lvl="1"/>
            <a:r>
              <a:rPr lang="en-US" dirty="0" smtClean="0"/>
              <a:t>Differential geometric formulation of the Canny edge detector</a:t>
            </a:r>
          </a:p>
          <a:p>
            <a:r>
              <a:rPr lang="en-US" dirty="0" smtClean="0"/>
              <a:t>Still one of the best detectors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Dedicated Architecture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Important Design Factors</a:t>
            </a:r>
          </a:p>
          <a:p>
            <a:pPr lvl="1"/>
            <a:r>
              <a:rPr lang="en-US" altLang="ko-KR" dirty="0" smtClean="0"/>
              <a:t>Process the incoming pixel on the fly</a:t>
            </a:r>
          </a:p>
          <a:p>
            <a:pPr lvl="1">
              <a:buNone/>
            </a:pPr>
            <a:endParaRPr lang="ko-KR" altLang="en-US" dirty="0"/>
          </a:p>
        </p:txBody>
      </p:sp>
      <p:sp>
        <p:nvSpPr>
          <p:cNvPr id="7" name="자유형 6"/>
          <p:cNvSpPr/>
          <p:nvPr/>
        </p:nvSpPr>
        <p:spPr bwMode="auto">
          <a:xfrm>
            <a:off x="1804524" y="2925271"/>
            <a:ext cx="1974457" cy="2128205"/>
          </a:xfrm>
          <a:custGeom>
            <a:avLst/>
            <a:gdLst>
              <a:gd name="connsiteX0" fmla="*/ 0 w 1974457"/>
              <a:gd name="connsiteY0" fmla="*/ 861802 h 2128205"/>
              <a:gd name="connsiteX1" fmla="*/ 817295 w 1974457"/>
              <a:gd name="connsiteY1" fmla="*/ 173979 h 2128205"/>
              <a:gd name="connsiteX2" fmla="*/ 614995 w 1974457"/>
              <a:gd name="connsiteY2" fmla="*/ 1905674 h 2128205"/>
              <a:gd name="connsiteX3" fmla="*/ 1974457 w 1974457"/>
              <a:gd name="connsiteY3" fmla="*/ 1509164 h 212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4457" h="2128205">
                <a:moveTo>
                  <a:pt x="0" y="861802"/>
                </a:moveTo>
                <a:cubicBezTo>
                  <a:pt x="357398" y="430901"/>
                  <a:pt x="714796" y="0"/>
                  <a:pt x="817295" y="173979"/>
                </a:cubicBezTo>
                <a:cubicBezTo>
                  <a:pt x="919794" y="347958"/>
                  <a:pt x="422135" y="1683143"/>
                  <a:pt x="614995" y="1905674"/>
                </a:cubicBezTo>
                <a:cubicBezTo>
                  <a:pt x="807855" y="2128205"/>
                  <a:pt x="1391156" y="1818684"/>
                  <a:pt x="1974457" y="1509164"/>
                </a:cubicBez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graphicFrame>
        <p:nvGraphicFramePr>
          <p:cNvPr id="11" name="개체 10"/>
          <p:cNvGraphicFramePr>
            <a:graphicFrameLocks noChangeAspect="1"/>
          </p:cNvGraphicFramePr>
          <p:nvPr/>
        </p:nvGraphicFramePr>
        <p:xfrm>
          <a:off x="3714744" y="5214950"/>
          <a:ext cx="1295400" cy="914400"/>
        </p:xfrm>
        <a:graphic>
          <a:graphicData uri="http://schemas.openxmlformats.org/presentationml/2006/ole">
            <p:oleObj spid="_x0000_s618498" name="Equation" r:id="rId3" imgW="647640" imgH="457200" progId="">
              <p:embed/>
            </p:oleObj>
          </a:graphicData>
        </a:graphic>
      </p:graphicFrame>
      <p:cxnSp>
        <p:nvCxnSpPr>
          <p:cNvPr id="15" name="직선 화살표 연결선 14"/>
          <p:cNvCxnSpPr/>
          <p:nvPr/>
        </p:nvCxnSpPr>
        <p:spPr bwMode="auto">
          <a:xfrm rot="5400000" flipH="1" flipV="1">
            <a:off x="5750727" y="4536289"/>
            <a:ext cx="1072364" cy="7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직선 화살표 연결선 16"/>
          <p:cNvCxnSpPr/>
          <p:nvPr/>
        </p:nvCxnSpPr>
        <p:spPr bwMode="auto">
          <a:xfrm>
            <a:off x="6287306" y="5072074"/>
            <a:ext cx="150019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직사각형 17"/>
          <p:cNvSpPr/>
          <p:nvPr/>
        </p:nvSpPr>
        <p:spPr bwMode="auto">
          <a:xfrm>
            <a:off x="6430182" y="4643446"/>
            <a:ext cx="142082" cy="428628"/>
          </a:xfrm>
          <a:prstGeom prst="rect">
            <a:avLst/>
          </a:prstGeom>
          <a:solidFill>
            <a:srgbClr val="00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6573058" y="4357694"/>
            <a:ext cx="142876" cy="71438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20" name="직사각형 19"/>
          <p:cNvSpPr/>
          <p:nvPr/>
        </p:nvSpPr>
        <p:spPr bwMode="auto">
          <a:xfrm>
            <a:off x="6715934" y="4214818"/>
            <a:ext cx="142876" cy="857256"/>
          </a:xfrm>
          <a:prstGeom prst="rect">
            <a:avLst/>
          </a:prstGeom>
          <a:solidFill>
            <a:srgbClr val="33CC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6858810" y="4357694"/>
            <a:ext cx="142082" cy="714380"/>
          </a:xfrm>
          <a:prstGeom prst="rect">
            <a:avLst/>
          </a:prstGeom>
          <a:solidFill>
            <a:srgbClr val="99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22" name="직사각형 21"/>
          <p:cNvSpPr/>
          <p:nvPr/>
        </p:nvSpPr>
        <p:spPr bwMode="auto">
          <a:xfrm>
            <a:off x="7001686" y="4643446"/>
            <a:ext cx="142876" cy="428628"/>
          </a:xfrm>
          <a:prstGeom prst="rect">
            <a:avLst/>
          </a:prstGeom>
          <a:solidFill>
            <a:srgbClr val="99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23" name="직사각형 22"/>
          <p:cNvSpPr/>
          <p:nvPr/>
        </p:nvSpPr>
        <p:spPr bwMode="auto">
          <a:xfrm>
            <a:off x="7144562" y="4500570"/>
            <a:ext cx="142876" cy="571504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30" name="직사각형 29"/>
          <p:cNvSpPr/>
          <p:nvPr/>
        </p:nvSpPr>
        <p:spPr bwMode="auto">
          <a:xfrm>
            <a:off x="6287306" y="4643446"/>
            <a:ext cx="142082" cy="428628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35" name="직사각형 34"/>
          <p:cNvSpPr/>
          <p:nvPr/>
        </p:nvSpPr>
        <p:spPr bwMode="auto">
          <a:xfrm>
            <a:off x="2000232" y="3500438"/>
            <a:ext cx="71438" cy="71438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36" name="직사각형 35"/>
          <p:cNvSpPr/>
          <p:nvPr/>
        </p:nvSpPr>
        <p:spPr bwMode="auto">
          <a:xfrm>
            <a:off x="6429388" y="4500570"/>
            <a:ext cx="142876" cy="571504"/>
          </a:xfrm>
          <a:prstGeom prst="rect">
            <a:avLst/>
          </a:prstGeom>
          <a:solidFill>
            <a:srgbClr val="00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39" name="직사각형 38"/>
          <p:cNvSpPr/>
          <p:nvPr/>
        </p:nvSpPr>
        <p:spPr bwMode="auto">
          <a:xfrm>
            <a:off x="2000232" y="3500438"/>
            <a:ext cx="71438" cy="71438"/>
          </a:xfrm>
          <a:prstGeom prst="rect">
            <a:avLst/>
          </a:prstGeom>
          <a:solidFill>
            <a:srgbClr val="99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40" name="직사각형 39"/>
          <p:cNvSpPr/>
          <p:nvPr/>
        </p:nvSpPr>
        <p:spPr bwMode="auto">
          <a:xfrm>
            <a:off x="2000232" y="3500438"/>
            <a:ext cx="71438" cy="714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41" name="직사각형 40"/>
          <p:cNvSpPr/>
          <p:nvPr/>
        </p:nvSpPr>
        <p:spPr bwMode="auto">
          <a:xfrm>
            <a:off x="7000892" y="4500570"/>
            <a:ext cx="142876" cy="571504"/>
          </a:xfrm>
          <a:prstGeom prst="rect">
            <a:avLst/>
          </a:prstGeom>
          <a:solidFill>
            <a:srgbClr val="99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42" name="직사각형 41"/>
          <p:cNvSpPr/>
          <p:nvPr/>
        </p:nvSpPr>
        <p:spPr bwMode="auto">
          <a:xfrm>
            <a:off x="7286644" y="4500570"/>
            <a:ext cx="142876" cy="57150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25" name="직사각형 24"/>
          <p:cNvSpPr/>
          <p:nvPr/>
        </p:nvSpPr>
        <p:spPr bwMode="auto">
          <a:xfrm>
            <a:off x="7286644" y="4357694"/>
            <a:ext cx="142876" cy="71438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10" name="그림 9" descr="xc-5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2" y="3357562"/>
            <a:ext cx="1238096" cy="1123810"/>
          </a:xfrm>
          <a:prstGeom prst="rect">
            <a:avLst/>
          </a:prstGeom>
        </p:spPr>
      </p:pic>
      <p:pic>
        <p:nvPicPr>
          <p:cNvPr id="8" name="Picture 107" descr="MCj02502790000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3571876"/>
            <a:ext cx="2476500" cy="170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0694 C 0.0151 -0.02891 0.03038 -0.05066 0.04062 -0.06014 C 0.05087 -0.06963 0.05799 -0.06778 0.06181 -0.06361 C 0.06562 -0.05945 0.06788 -0.06847 0.06371 -0.03516 C 0.05955 -0.00185 0.04097 0.09924 0.03715 0.13694 C 0.03333 0.17465 0.03437 0.18043 0.04062 0.19107 C 0.04687 0.20171 0.05521 0.20634 0.07517 0.20056 C 0.09514 0.19477 0.14514 0.16285 0.16007 0.15684 " pathEditMode="relative" rAng="0" ptsTypes="aaaaaa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" y="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0694 C 0.0151 -0.02891 0.03038 -0.05066 0.04062 -0.06014 C 0.05087 -0.06963 0.05799 -0.06778 0.06181 -0.06361 C 0.06562 -0.05945 0.06788 -0.06847 0.06371 -0.03516 C 0.05955 -0.00185 0.04097 0.09924 0.03715 0.13694 C 0.03333 0.17465 0.03437 0.18043 0.04062 0.19107 C 0.04687 0.20171 0.05521 0.20634 0.07517 0.20056 C 0.09514 0.19477 0.14514 0.16285 0.16007 0.15684 " pathEditMode="relative" rAng="0" ptsTypes="aaaaaaaA">
                                      <p:cBhvr>
                                        <p:cTn id="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" y="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0694 C 0.0151 -0.02891 0.03038 -0.05066 0.04062 -0.06014 C 0.05087 -0.06963 0.05799 -0.06778 0.06181 -0.06361 C 0.06562 -0.05945 0.06788 -0.06847 0.06371 -0.03516 C 0.05955 -0.00185 0.04097 0.09924 0.03715 0.13694 C 0.03333 0.17465 0.03437 0.18043 0.04062 0.19107 C 0.04687 0.20171 0.05521 0.20634 0.07517 0.20056 C 0.09514 0.19477 0.14514 0.16285 0.16007 0.15684 " pathEditMode="relative" rAng="0" ptsTypes="aaaaaaaA">
                                      <p:cBhvr>
                                        <p:cTn id="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" y="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9" grpId="0" animBg="1"/>
      <p:bldP spid="40" grpId="0" animBg="1"/>
      <p:bldP spid="41" grpId="0" animBg="1"/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Edge detectors often susceptible to noise.  Can remove by blurring the image.</a:t>
            </a:r>
          </a:p>
          <a:p>
            <a:r>
              <a:rPr lang="en-US" sz="2800" dirty="0" smtClean="0"/>
              <a:t>Gaussian blurring</a:t>
            </a:r>
          </a:p>
          <a:p>
            <a:pPr lvl="1"/>
            <a:r>
              <a:rPr lang="en-US" sz="2400" dirty="0" smtClean="0"/>
              <a:t>For each pixel, consider the window around the pixel (e.g. 5 </a:t>
            </a:r>
            <a:r>
              <a:rPr lang="en-US" sz="2400" dirty="0" err="1" smtClean="0"/>
              <a:t>x</a:t>
            </a:r>
            <a:r>
              <a:rPr lang="en-US" sz="2400" dirty="0" smtClean="0"/>
              <a:t> 5) .  </a:t>
            </a:r>
          </a:p>
          <a:p>
            <a:pPr lvl="1"/>
            <a:r>
              <a:rPr lang="en-US" sz="2400" dirty="0" smtClean="0"/>
              <a:t>By performing some sort of “averaging” over the neighborhood pixels, you can remove noise</a:t>
            </a:r>
          </a:p>
          <a:p>
            <a:pPr lvl="1"/>
            <a:r>
              <a:rPr lang="en-US" sz="2400" dirty="0" smtClean="0"/>
              <a:t>5 </a:t>
            </a:r>
            <a:r>
              <a:rPr lang="en-US" sz="2400" dirty="0" err="1" smtClean="0"/>
              <a:t>x</a:t>
            </a:r>
            <a:r>
              <a:rPr lang="en-US" sz="2400" dirty="0" smtClean="0"/>
              <a:t> 5 Gaussian blurring filter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</p:txBody>
      </p:sp>
      <p:pic>
        <p:nvPicPr>
          <p:cNvPr id="4" name="Picture 3" descr="blu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038" y="4787899"/>
            <a:ext cx="3916362" cy="1680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2175"/>
            <a:ext cx="9144000" cy="5051425"/>
          </a:xfrm>
        </p:spPr>
        <p:txBody>
          <a:bodyPr/>
          <a:lstStyle/>
          <a:p>
            <a:r>
              <a:rPr lang="en-US" sz="2800" dirty="0" smtClean="0"/>
              <a:t>We need to calculate a measure of the gradient.  This can be done using </a:t>
            </a:r>
            <a:r>
              <a:rPr lang="en-US" sz="2800" dirty="0" err="1" smtClean="0"/>
              <a:t>Sobel</a:t>
            </a:r>
            <a:r>
              <a:rPr lang="en-US" sz="2800" dirty="0" smtClean="0"/>
              <a:t> operator (among others)</a:t>
            </a:r>
          </a:p>
          <a:p>
            <a:r>
              <a:rPr lang="en-US" sz="2800" dirty="0" smtClean="0"/>
              <a:t>We sum a constant mask over a window around each pixel</a:t>
            </a:r>
          </a:p>
          <a:p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Calculate the “edge strength” of a pixel as:</a:t>
            </a:r>
          </a:p>
          <a:p>
            <a:r>
              <a:rPr lang="en-US" sz="2800" dirty="0" smtClean="0"/>
              <a:t>Calculate the “edge angle” as:</a:t>
            </a:r>
          </a:p>
          <a:p>
            <a:r>
              <a:rPr lang="en-US" sz="2800" dirty="0" smtClean="0"/>
              <a:t>Round edge angle into a discrete angle:</a:t>
            </a:r>
          </a:p>
          <a:p>
            <a:endParaRPr lang="en-US" sz="2800" dirty="0"/>
          </a:p>
        </p:txBody>
      </p:sp>
      <p:pic>
        <p:nvPicPr>
          <p:cNvPr id="4" name="Picture 3" descr="mask_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62200"/>
            <a:ext cx="3352800" cy="1615635"/>
          </a:xfrm>
          <a:prstGeom prst="rect">
            <a:avLst/>
          </a:prstGeom>
        </p:spPr>
      </p:pic>
      <p:pic>
        <p:nvPicPr>
          <p:cNvPr id="5" name="Picture 4" descr="gradie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962400"/>
            <a:ext cx="1968500" cy="457200"/>
          </a:xfrm>
          <a:prstGeom prst="rect">
            <a:avLst/>
          </a:prstGeom>
        </p:spPr>
      </p:pic>
      <p:pic>
        <p:nvPicPr>
          <p:cNvPr id="6" name="Picture 5" descr="arct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4419600"/>
            <a:ext cx="1981200" cy="609600"/>
          </a:xfrm>
          <a:prstGeom prst="rect">
            <a:avLst/>
          </a:prstGeom>
        </p:spPr>
      </p:pic>
      <p:pic>
        <p:nvPicPr>
          <p:cNvPr id="7" name="Picture 6" descr="semicir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588" y="5105400"/>
            <a:ext cx="2360612" cy="1414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Non-Maximum Suppression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Perform a local search to find the exact location of the edge in the neighborhood i.e. “thin” the edges</a:t>
            </a:r>
          </a:p>
          <a:p>
            <a:r>
              <a:rPr lang="en-US" sz="2800" dirty="0" smtClean="0"/>
              <a:t>if the rounded angle is:</a:t>
            </a:r>
          </a:p>
          <a:p>
            <a:pPr lvl="1"/>
            <a:r>
              <a:rPr lang="en-US" sz="2400" dirty="0" smtClean="0"/>
              <a:t>0° the point is on the edge if its intensity is greater than the intensities in the north and south directions,</a:t>
            </a:r>
          </a:p>
          <a:p>
            <a:pPr lvl="1"/>
            <a:r>
              <a:rPr lang="en-US" sz="2400" dirty="0" smtClean="0"/>
              <a:t>if the rounded angle is 90°, … west and east</a:t>
            </a:r>
          </a:p>
          <a:p>
            <a:pPr lvl="1"/>
            <a:r>
              <a:rPr lang="en-US" sz="2400" dirty="0" smtClean="0"/>
              <a:t>if the rounded angle is 135°, … north east and south west </a:t>
            </a:r>
          </a:p>
          <a:p>
            <a:pPr lvl="1"/>
            <a:r>
              <a:rPr lang="en-US" sz="2400" dirty="0" smtClean="0"/>
              <a:t>if the rounded angle is 45°,  … north west and south east directions.</a:t>
            </a:r>
          </a:p>
          <a:p>
            <a:r>
              <a:rPr lang="en-US" dirty="0" smtClean="0"/>
              <a:t>This is worked out by passing a 3x3 grid over the intensity map.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6713"/>
            <a:ext cx="8686800" cy="700087"/>
          </a:xfrm>
        </p:spPr>
        <p:txBody>
          <a:bodyPr/>
          <a:lstStyle/>
          <a:p>
            <a:r>
              <a:rPr lang="en-US" dirty="0" smtClean="0"/>
              <a:t>Tracing Edges Through Hysteresis </a:t>
            </a:r>
            <a:r>
              <a:rPr lang="en-US" dirty="0" err="1" smtClean="0"/>
              <a:t>Thresholding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Intuition: Pixels with large gradients almost certainly an edge.  Edges will form connected lines.</a:t>
            </a:r>
          </a:p>
          <a:p>
            <a:r>
              <a:rPr lang="en-US" dirty="0" smtClean="0"/>
              <a:t>Algorithm Sketch</a:t>
            </a:r>
          </a:p>
          <a:p>
            <a:pPr lvl="1"/>
            <a:r>
              <a:rPr lang="en-US" dirty="0" smtClean="0"/>
              <a:t>Define a range [</a:t>
            </a:r>
            <a:r>
              <a:rPr lang="en-US" dirty="0" err="1" smtClean="0"/>
              <a:t>T</a:t>
            </a:r>
            <a:r>
              <a:rPr lang="en-US" baseline="-25000" dirty="0" err="1" smtClean="0"/>
              <a:t>low</a:t>
            </a:r>
            <a:r>
              <a:rPr lang="en-US" dirty="0" smtClean="0"/>
              <a:t>, T</a:t>
            </a:r>
            <a:r>
              <a:rPr lang="en-US" baseline="-25000" dirty="0" smtClean="0"/>
              <a:t>high</a:t>
            </a:r>
            <a:r>
              <a:rPr lang="en-US" dirty="0" smtClean="0"/>
              <a:t>]</a:t>
            </a:r>
          </a:p>
          <a:p>
            <a:pPr lvl="1"/>
            <a:r>
              <a:rPr lang="en-US" dirty="0" smtClean="0"/>
              <a:t>Any value over T</a:t>
            </a:r>
            <a:r>
              <a:rPr lang="en-US" baseline="-25000" dirty="0" smtClean="0"/>
              <a:t>high</a:t>
            </a:r>
            <a:r>
              <a:rPr lang="en-US" dirty="0" smtClean="0"/>
              <a:t> is certainly an edge</a:t>
            </a:r>
          </a:p>
          <a:p>
            <a:pPr lvl="1"/>
            <a:r>
              <a:rPr lang="en-US" dirty="0" smtClean="0"/>
              <a:t>Scan image looking for edge over the T</a:t>
            </a:r>
            <a:r>
              <a:rPr lang="en-US" baseline="-25000" dirty="0" smtClean="0"/>
              <a:t>high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Trace that edge until a point is reached that is below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low</a:t>
            </a:r>
            <a:r>
              <a:rPr lang="en-US" dirty="0" smtClean="0"/>
              <a:t>.  </a:t>
            </a:r>
          </a:p>
          <a:p>
            <a:pPr lvl="1"/>
            <a:r>
              <a:rPr lang="en-US" dirty="0" smtClean="0"/>
              <a:t>Removes any “unconnected” edges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Canny Edge Detection</a:t>
            </a:r>
            <a:endParaRPr lang="en-US" dirty="0"/>
          </a:p>
        </p:txBody>
      </p:sp>
      <p:pic>
        <p:nvPicPr>
          <p:cNvPr id="4" name="Content Placeholder 3" descr="Valve_original_(1)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4488" r="-14488"/>
          <a:stretch>
            <a:fillRect/>
          </a:stretch>
        </p:blipFill>
        <p:spPr>
          <a:xfrm>
            <a:off x="381000" y="990600"/>
            <a:ext cx="8332285" cy="484527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Canny Edge Detection - Blurred</a:t>
            </a:r>
            <a:endParaRPr lang="en-US" dirty="0"/>
          </a:p>
        </p:txBody>
      </p:sp>
      <p:pic>
        <p:nvPicPr>
          <p:cNvPr id="5" name="Picture 4" descr="Valve_gaussian_(2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037" y="990600"/>
            <a:ext cx="6460363" cy="4845273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5845175"/>
            <a:ext cx="8686800" cy="631825"/>
          </a:xfrm>
        </p:spPr>
        <p:txBody>
          <a:bodyPr/>
          <a:lstStyle/>
          <a:p>
            <a:r>
              <a:rPr lang="en-US" dirty="0" smtClean="0"/>
              <a:t>5 </a:t>
            </a:r>
            <a:r>
              <a:rPr lang="en-US" dirty="0" err="1" smtClean="0"/>
              <a:t>x</a:t>
            </a:r>
            <a:r>
              <a:rPr lang="en-US" dirty="0" smtClean="0"/>
              <a:t> 5 Gaussian filter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Canny Edge Detection - </a:t>
            </a:r>
            <a:r>
              <a:rPr lang="en-US" dirty="0" err="1" smtClean="0"/>
              <a:t>Sobel</a:t>
            </a:r>
            <a:endParaRPr lang="en-US" dirty="0"/>
          </a:p>
        </p:txBody>
      </p:sp>
      <p:pic>
        <p:nvPicPr>
          <p:cNvPr id="5" name="Picture 4" descr="Valve_sobel_with_angle_colour_(4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990600"/>
            <a:ext cx="6460364" cy="484527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5768975"/>
            <a:ext cx="8686800" cy="1012825"/>
          </a:xfrm>
        </p:spPr>
        <p:txBody>
          <a:bodyPr/>
          <a:lstStyle/>
          <a:p>
            <a:r>
              <a:rPr lang="en-US" sz="2400" dirty="0" err="1" smtClean="0"/>
              <a:t>Sobel</a:t>
            </a:r>
            <a:r>
              <a:rPr lang="en-US" sz="2400" dirty="0" smtClean="0"/>
              <a:t> threshold of 80. The edges are </a:t>
            </a:r>
            <a:r>
              <a:rPr lang="en-US" sz="2400" dirty="0" err="1" smtClean="0"/>
              <a:t>coloured</a:t>
            </a:r>
            <a:r>
              <a:rPr lang="en-US" sz="2400" dirty="0" smtClean="0"/>
              <a:t> to indicate the edge direction: </a:t>
            </a:r>
            <a:r>
              <a:rPr lang="en-US" sz="2400" dirty="0" smtClean="0">
                <a:solidFill>
                  <a:schemeClr val="accent2"/>
                </a:solidFill>
              </a:rPr>
              <a:t>0°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chemeClr val="accent5">
                    <a:lumMod val="25000"/>
                  </a:schemeClr>
                </a:solidFill>
              </a:rPr>
              <a:t>45°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chemeClr val="tx2"/>
                </a:solidFill>
              </a:rPr>
              <a:t>90°,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135°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Canny Edge Detection - Suppression</a:t>
            </a:r>
            <a:endParaRPr lang="en-US" dirty="0"/>
          </a:p>
        </p:txBody>
      </p:sp>
      <p:pic>
        <p:nvPicPr>
          <p:cNvPr id="7" name="Picture 6" descr="Valve_canny_with_angle_colour_(7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399" y="990599"/>
            <a:ext cx="6553201" cy="49149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611188" y="2819400"/>
            <a:ext cx="1285875" cy="1219200"/>
          </a:xfrm>
          <a:prstGeom prst="rect">
            <a:avLst/>
          </a:prstGeom>
          <a:solidFill>
            <a:srgbClr val="808080"/>
          </a:solidFill>
          <a:ln w="9525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latinLnBrk="0">
              <a:defRPr/>
            </a:pPr>
            <a:r>
              <a:rPr lang="en-US" altLang="ko-K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VII</a:t>
            </a:r>
            <a:endParaRPr kumimoji="0" lang="en-US" altLang="ko-K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98661" name="Rectangle 5"/>
          <p:cNvSpPr>
            <a:spLocks noChangeArrowheads="1"/>
          </p:cNvSpPr>
          <p:nvPr/>
        </p:nvSpPr>
        <p:spPr bwMode="auto">
          <a:xfrm>
            <a:off x="611188" y="2819400"/>
            <a:ext cx="7910512" cy="1219200"/>
          </a:xfrm>
          <a:prstGeom prst="rect">
            <a:avLst/>
          </a:prstGeom>
          <a:solidFill>
            <a:schemeClr val="bg1"/>
          </a:solidFill>
          <a:ln w="9525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Face Detection Using </a:t>
            </a:r>
            <a:r>
              <a:rPr lang="en-US" altLang="ko-KR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Haar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 Classifiers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Face Detection using </a:t>
            </a:r>
            <a:r>
              <a:rPr lang="en-US" dirty="0" err="1" smtClean="0"/>
              <a:t>Haar</a:t>
            </a:r>
            <a:r>
              <a:rPr lang="en-US" dirty="0" smtClean="0"/>
              <a:t> </a:t>
            </a:r>
            <a:r>
              <a:rPr lang="en-US" dirty="0" err="1" smtClean="0"/>
              <a:t>Classifires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Face detection</a:t>
            </a:r>
          </a:p>
          <a:p>
            <a:pPr lvl="1"/>
            <a:r>
              <a:rPr lang="en-US" dirty="0" smtClean="0"/>
              <a:t>Monitoring and surveillance, human computer interface, smart rooms, robotics, biomedical image analysis.</a:t>
            </a:r>
            <a:endParaRPr lang="en-US" dirty="0"/>
          </a:p>
        </p:txBody>
      </p:sp>
      <p:pic>
        <p:nvPicPr>
          <p:cNvPr id="4" name="Picture 3" descr="Gro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3505200"/>
            <a:ext cx="4064000" cy="304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76990" y="4608787"/>
            <a:ext cx="375624" cy="420413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413614" y="4684987"/>
            <a:ext cx="375624" cy="420413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912495" y="4814902"/>
            <a:ext cx="375624" cy="420413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367576" y="4800600"/>
            <a:ext cx="375624" cy="420413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083356" y="4601292"/>
            <a:ext cx="375624" cy="420413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594271" y="4646262"/>
            <a:ext cx="375624" cy="420413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enterta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1" y="4130040"/>
            <a:ext cx="1896951" cy="128016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grpSp>
        <p:nvGrpSpPr>
          <p:cNvPr id="12" name="그룹 107"/>
          <p:cNvGrpSpPr>
            <a:grpSpLocks noChangeAspect="1"/>
          </p:cNvGrpSpPr>
          <p:nvPr/>
        </p:nvGrpSpPr>
        <p:grpSpPr bwMode="auto">
          <a:xfrm>
            <a:off x="4755179" y="5501640"/>
            <a:ext cx="1874221" cy="1280160"/>
            <a:chOff x="684213" y="1484313"/>
            <a:chExt cx="2176462" cy="1457325"/>
          </a:xfrm>
        </p:grpSpPr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684213" y="1484313"/>
              <a:ext cx="2176462" cy="1457325"/>
            </a:xfrm>
            <a:prstGeom prst="rect">
              <a:avLst/>
            </a:prstGeom>
            <a:solidFill>
              <a:srgbClr val="B2B2B2"/>
            </a:solidFill>
            <a:ln w="9525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ko-KR" alt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" name="Picture 13" descr="MCj02327250000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2143125" y="1509713"/>
              <a:ext cx="681038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90" descr="MCj03448450000[1]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03263" y="1941513"/>
              <a:ext cx="1746250" cy="960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그룹 221"/>
          <p:cNvGrpSpPr>
            <a:grpSpLocks noChangeAspect="1"/>
          </p:cNvGrpSpPr>
          <p:nvPr/>
        </p:nvGrpSpPr>
        <p:grpSpPr bwMode="auto">
          <a:xfrm>
            <a:off x="4744205" y="2758440"/>
            <a:ext cx="1885195" cy="1280160"/>
            <a:chOff x="3386138" y="4191000"/>
            <a:chExt cx="2176462" cy="1457325"/>
          </a:xfrm>
        </p:grpSpPr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>
              <a:off x="3386138" y="4191000"/>
              <a:ext cx="2176462" cy="1457325"/>
            </a:xfrm>
            <a:prstGeom prst="rect">
              <a:avLst/>
            </a:prstGeom>
            <a:solidFill>
              <a:srgbClr val="B2B2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pic>
          <p:nvPicPr>
            <p:cNvPr id="25" name="Picture 8" descr="MCHH01608_0000[1]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33938" y="4267200"/>
              <a:ext cx="581025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" name="Group 9"/>
            <p:cNvGrpSpPr>
              <a:grpSpLocks/>
            </p:cNvGrpSpPr>
            <p:nvPr/>
          </p:nvGrpSpPr>
          <p:grpSpPr bwMode="auto">
            <a:xfrm>
              <a:off x="4751400" y="4876797"/>
              <a:ext cx="615955" cy="695327"/>
              <a:chOff x="2891" y="1229"/>
              <a:chExt cx="1808" cy="2041"/>
            </a:xfrm>
          </p:grpSpPr>
          <p:sp>
            <p:nvSpPr>
              <p:cNvPr id="37" name="Freeform 10"/>
              <p:cNvSpPr>
                <a:spLocks/>
              </p:cNvSpPr>
              <p:nvPr/>
            </p:nvSpPr>
            <p:spPr bwMode="auto">
              <a:xfrm>
                <a:off x="3368" y="1485"/>
                <a:ext cx="104" cy="97"/>
              </a:xfrm>
              <a:custGeom>
                <a:avLst/>
                <a:gdLst>
                  <a:gd name="T0" fmla="*/ 1 w 208"/>
                  <a:gd name="T1" fmla="*/ 6 h 194"/>
                  <a:gd name="T2" fmla="*/ 14 w 208"/>
                  <a:gd name="T3" fmla="*/ 0 h 194"/>
                  <a:gd name="T4" fmla="*/ 26 w 208"/>
                  <a:gd name="T5" fmla="*/ 3 h 194"/>
                  <a:gd name="T6" fmla="*/ 26 w 208"/>
                  <a:gd name="T7" fmla="*/ 17 h 194"/>
                  <a:gd name="T8" fmla="*/ 17 w 208"/>
                  <a:gd name="T9" fmla="*/ 24 h 194"/>
                  <a:gd name="T10" fmla="*/ 0 w 208"/>
                  <a:gd name="T11" fmla="*/ 24 h 194"/>
                  <a:gd name="T12" fmla="*/ 1 w 208"/>
                  <a:gd name="T13" fmla="*/ 6 h 194"/>
                  <a:gd name="T14" fmla="*/ 1 w 208"/>
                  <a:gd name="T15" fmla="*/ 6 h 19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8"/>
                  <a:gd name="T25" fmla="*/ 0 h 194"/>
                  <a:gd name="T26" fmla="*/ 208 w 208"/>
                  <a:gd name="T27" fmla="*/ 194 h 19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8" h="194">
                    <a:moveTo>
                      <a:pt x="6" y="46"/>
                    </a:moveTo>
                    <a:lnTo>
                      <a:pt x="113" y="0"/>
                    </a:lnTo>
                    <a:lnTo>
                      <a:pt x="208" y="29"/>
                    </a:lnTo>
                    <a:lnTo>
                      <a:pt x="208" y="131"/>
                    </a:lnTo>
                    <a:lnTo>
                      <a:pt x="134" y="185"/>
                    </a:lnTo>
                    <a:lnTo>
                      <a:pt x="0" y="194"/>
                    </a:lnTo>
                    <a:lnTo>
                      <a:pt x="6" y="46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8" name="Freeform 11"/>
              <p:cNvSpPr>
                <a:spLocks/>
              </p:cNvSpPr>
              <p:nvPr/>
            </p:nvSpPr>
            <p:spPr bwMode="auto">
              <a:xfrm>
                <a:off x="2895" y="2832"/>
                <a:ext cx="128" cy="102"/>
              </a:xfrm>
              <a:custGeom>
                <a:avLst/>
                <a:gdLst>
                  <a:gd name="T0" fmla="*/ 22 w 256"/>
                  <a:gd name="T1" fmla="*/ 0 h 203"/>
                  <a:gd name="T2" fmla="*/ 32 w 256"/>
                  <a:gd name="T3" fmla="*/ 1 h 203"/>
                  <a:gd name="T4" fmla="*/ 30 w 256"/>
                  <a:gd name="T5" fmla="*/ 22 h 203"/>
                  <a:gd name="T6" fmla="*/ 0 w 256"/>
                  <a:gd name="T7" fmla="*/ 26 h 203"/>
                  <a:gd name="T8" fmla="*/ 0 w 256"/>
                  <a:gd name="T9" fmla="*/ 15 h 203"/>
                  <a:gd name="T10" fmla="*/ 16 w 256"/>
                  <a:gd name="T11" fmla="*/ 11 h 203"/>
                  <a:gd name="T12" fmla="*/ 22 w 256"/>
                  <a:gd name="T13" fmla="*/ 0 h 203"/>
                  <a:gd name="T14" fmla="*/ 22 w 256"/>
                  <a:gd name="T15" fmla="*/ 0 h 2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6"/>
                  <a:gd name="T25" fmla="*/ 0 h 203"/>
                  <a:gd name="T26" fmla="*/ 256 w 256"/>
                  <a:gd name="T27" fmla="*/ 203 h 20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6" h="203">
                    <a:moveTo>
                      <a:pt x="178" y="0"/>
                    </a:moveTo>
                    <a:lnTo>
                      <a:pt x="256" y="4"/>
                    </a:lnTo>
                    <a:lnTo>
                      <a:pt x="241" y="169"/>
                    </a:lnTo>
                    <a:lnTo>
                      <a:pt x="0" y="203"/>
                    </a:lnTo>
                    <a:lnTo>
                      <a:pt x="0" y="118"/>
                    </a:lnTo>
                    <a:lnTo>
                      <a:pt x="131" y="83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E8E8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9" name="Freeform 12"/>
              <p:cNvSpPr>
                <a:spLocks/>
              </p:cNvSpPr>
              <p:nvPr/>
            </p:nvSpPr>
            <p:spPr bwMode="auto">
              <a:xfrm>
                <a:off x="2909" y="3113"/>
                <a:ext cx="407" cy="134"/>
              </a:xfrm>
              <a:custGeom>
                <a:avLst/>
                <a:gdLst>
                  <a:gd name="T0" fmla="*/ 24 w 814"/>
                  <a:gd name="T1" fmla="*/ 0 h 268"/>
                  <a:gd name="T2" fmla="*/ 9 w 814"/>
                  <a:gd name="T3" fmla="*/ 11 h 268"/>
                  <a:gd name="T4" fmla="*/ 0 w 814"/>
                  <a:gd name="T5" fmla="*/ 21 h 268"/>
                  <a:gd name="T6" fmla="*/ 18 w 814"/>
                  <a:gd name="T7" fmla="*/ 26 h 268"/>
                  <a:gd name="T8" fmla="*/ 23 w 814"/>
                  <a:gd name="T9" fmla="*/ 18 h 268"/>
                  <a:gd name="T10" fmla="*/ 31 w 814"/>
                  <a:gd name="T11" fmla="*/ 27 h 268"/>
                  <a:gd name="T12" fmla="*/ 76 w 814"/>
                  <a:gd name="T13" fmla="*/ 34 h 268"/>
                  <a:gd name="T14" fmla="*/ 92 w 814"/>
                  <a:gd name="T15" fmla="*/ 30 h 268"/>
                  <a:gd name="T16" fmla="*/ 102 w 814"/>
                  <a:gd name="T17" fmla="*/ 18 h 268"/>
                  <a:gd name="T18" fmla="*/ 72 w 814"/>
                  <a:gd name="T19" fmla="*/ 17 h 268"/>
                  <a:gd name="T20" fmla="*/ 50 w 814"/>
                  <a:gd name="T21" fmla="*/ 4 h 268"/>
                  <a:gd name="T22" fmla="*/ 24 w 814"/>
                  <a:gd name="T23" fmla="*/ 0 h 268"/>
                  <a:gd name="T24" fmla="*/ 24 w 814"/>
                  <a:gd name="T25" fmla="*/ 0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14"/>
                  <a:gd name="T40" fmla="*/ 0 h 268"/>
                  <a:gd name="T41" fmla="*/ 814 w 814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14" h="268">
                    <a:moveTo>
                      <a:pt x="192" y="0"/>
                    </a:moveTo>
                    <a:lnTo>
                      <a:pt x="69" y="93"/>
                    </a:lnTo>
                    <a:lnTo>
                      <a:pt x="0" y="175"/>
                    </a:lnTo>
                    <a:lnTo>
                      <a:pt x="141" y="209"/>
                    </a:lnTo>
                    <a:lnTo>
                      <a:pt x="181" y="145"/>
                    </a:lnTo>
                    <a:lnTo>
                      <a:pt x="249" y="223"/>
                    </a:lnTo>
                    <a:lnTo>
                      <a:pt x="603" y="268"/>
                    </a:lnTo>
                    <a:lnTo>
                      <a:pt x="736" y="244"/>
                    </a:lnTo>
                    <a:lnTo>
                      <a:pt x="814" y="149"/>
                    </a:lnTo>
                    <a:lnTo>
                      <a:pt x="572" y="133"/>
                    </a:lnTo>
                    <a:lnTo>
                      <a:pt x="398" y="35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BA786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0" name="Freeform 13"/>
              <p:cNvSpPr>
                <a:spLocks/>
              </p:cNvSpPr>
              <p:nvPr/>
            </p:nvSpPr>
            <p:spPr bwMode="auto">
              <a:xfrm>
                <a:off x="4111" y="3086"/>
                <a:ext cx="292" cy="132"/>
              </a:xfrm>
              <a:custGeom>
                <a:avLst/>
                <a:gdLst>
                  <a:gd name="T0" fmla="*/ 9 w 586"/>
                  <a:gd name="T1" fmla="*/ 0 h 264"/>
                  <a:gd name="T2" fmla="*/ 39 w 586"/>
                  <a:gd name="T3" fmla="*/ 14 h 264"/>
                  <a:gd name="T4" fmla="*/ 73 w 586"/>
                  <a:gd name="T5" fmla="*/ 16 h 264"/>
                  <a:gd name="T6" fmla="*/ 63 w 586"/>
                  <a:gd name="T7" fmla="*/ 33 h 264"/>
                  <a:gd name="T8" fmla="*/ 27 w 586"/>
                  <a:gd name="T9" fmla="*/ 33 h 264"/>
                  <a:gd name="T10" fmla="*/ 19 w 586"/>
                  <a:gd name="T11" fmla="*/ 25 h 264"/>
                  <a:gd name="T12" fmla="*/ 0 w 586"/>
                  <a:gd name="T13" fmla="*/ 30 h 264"/>
                  <a:gd name="T14" fmla="*/ 0 w 586"/>
                  <a:gd name="T15" fmla="*/ 11 h 264"/>
                  <a:gd name="T16" fmla="*/ 9 w 586"/>
                  <a:gd name="T17" fmla="*/ 0 h 264"/>
                  <a:gd name="T18" fmla="*/ 9 w 586"/>
                  <a:gd name="T19" fmla="*/ 0 h 2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86"/>
                  <a:gd name="T31" fmla="*/ 0 h 264"/>
                  <a:gd name="T32" fmla="*/ 586 w 586"/>
                  <a:gd name="T33" fmla="*/ 264 h 2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86" h="264">
                    <a:moveTo>
                      <a:pt x="76" y="0"/>
                    </a:moveTo>
                    <a:lnTo>
                      <a:pt x="316" y="114"/>
                    </a:lnTo>
                    <a:lnTo>
                      <a:pt x="586" y="128"/>
                    </a:lnTo>
                    <a:lnTo>
                      <a:pt x="508" y="264"/>
                    </a:lnTo>
                    <a:lnTo>
                      <a:pt x="223" y="257"/>
                    </a:lnTo>
                    <a:lnTo>
                      <a:pt x="154" y="204"/>
                    </a:lnTo>
                    <a:lnTo>
                      <a:pt x="0" y="247"/>
                    </a:lnTo>
                    <a:lnTo>
                      <a:pt x="0" y="93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BA786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1" name="Freeform 14"/>
              <p:cNvSpPr>
                <a:spLocks/>
              </p:cNvSpPr>
              <p:nvPr/>
            </p:nvSpPr>
            <p:spPr bwMode="auto">
              <a:xfrm>
                <a:off x="3111" y="2003"/>
                <a:ext cx="484" cy="664"/>
              </a:xfrm>
              <a:custGeom>
                <a:avLst/>
                <a:gdLst>
                  <a:gd name="T0" fmla="*/ 53 w 970"/>
                  <a:gd name="T1" fmla="*/ 3 h 1329"/>
                  <a:gd name="T2" fmla="*/ 74 w 970"/>
                  <a:gd name="T3" fmla="*/ 0 h 1329"/>
                  <a:gd name="T4" fmla="*/ 121 w 970"/>
                  <a:gd name="T5" fmla="*/ 24 h 1329"/>
                  <a:gd name="T6" fmla="*/ 63 w 970"/>
                  <a:gd name="T7" fmla="*/ 166 h 1329"/>
                  <a:gd name="T8" fmla="*/ 0 w 970"/>
                  <a:gd name="T9" fmla="*/ 133 h 1329"/>
                  <a:gd name="T10" fmla="*/ 18 w 970"/>
                  <a:gd name="T11" fmla="*/ 48 h 1329"/>
                  <a:gd name="T12" fmla="*/ 53 w 970"/>
                  <a:gd name="T13" fmla="*/ 3 h 1329"/>
                  <a:gd name="T14" fmla="*/ 53 w 970"/>
                  <a:gd name="T15" fmla="*/ 3 h 13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70"/>
                  <a:gd name="T25" fmla="*/ 0 h 1329"/>
                  <a:gd name="T26" fmla="*/ 970 w 970"/>
                  <a:gd name="T27" fmla="*/ 1329 h 132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70" h="1329">
                    <a:moveTo>
                      <a:pt x="430" y="27"/>
                    </a:moveTo>
                    <a:lnTo>
                      <a:pt x="593" y="0"/>
                    </a:lnTo>
                    <a:lnTo>
                      <a:pt x="970" y="198"/>
                    </a:lnTo>
                    <a:lnTo>
                      <a:pt x="512" y="1329"/>
                    </a:lnTo>
                    <a:lnTo>
                      <a:pt x="0" y="1068"/>
                    </a:lnTo>
                    <a:lnTo>
                      <a:pt x="149" y="384"/>
                    </a:lnTo>
                    <a:lnTo>
                      <a:pt x="430" y="27"/>
                    </a:lnTo>
                    <a:close/>
                  </a:path>
                </a:pathLst>
              </a:custGeom>
              <a:solidFill>
                <a:srgbClr val="BA786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2" name="Freeform 15"/>
              <p:cNvSpPr>
                <a:spLocks/>
              </p:cNvSpPr>
              <p:nvPr/>
            </p:nvSpPr>
            <p:spPr bwMode="auto">
              <a:xfrm>
                <a:off x="4348" y="2051"/>
                <a:ext cx="333" cy="267"/>
              </a:xfrm>
              <a:custGeom>
                <a:avLst/>
                <a:gdLst>
                  <a:gd name="T0" fmla="*/ 37 w 665"/>
                  <a:gd name="T1" fmla="*/ 0 h 534"/>
                  <a:gd name="T2" fmla="*/ 58 w 665"/>
                  <a:gd name="T3" fmla="*/ 0 h 534"/>
                  <a:gd name="T4" fmla="*/ 78 w 665"/>
                  <a:gd name="T5" fmla="*/ 10 h 534"/>
                  <a:gd name="T6" fmla="*/ 67 w 665"/>
                  <a:gd name="T7" fmla="*/ 12 h 534"/>
                  <a:gd name="T8" fmla="*/ 84 w 665"/>
                  <a:gd name="T9" fmla="*/ 25 h 534"/>
                  <a:gd name="T10" fmla="*/ 67 w 665"/>
                  <a:gd name="T11" fmla="*/ 26 h 534"/>
                  <a:gd name="T12" fmla="*/ 84 w 665"/>
                  <a:gd name="T13" fmla="*/ 45 h 534"/>
                  <a:gd name="T14" fmla="*/ 81 w 665"/>
                  <a:gd name="T15" fmla="*/ 50 h 534"/>
                  <a:gd name="T16" fmla="*/ 59 w 665"/>
                  <a:gd name="T17" fmla="*/ 37 h 534"/>
                  <a:gd name="T18" fmla="*/ 58 w 665"/>
                  <a:gd name="T19" fmla="*/ 42 h 534"/>
                  <a:gd name="T20" fmla="*/ 77 w 665"/>
                  <a:gd name="T21" fmla="*/ 62 h 534"/>
                  <a:gd name="T22" fmla="*/ 71 w 665"/>
                  <a:gd name="T23" fmla="*/ 67 h 534"/>
                  <a:gd name="T24" fmla="*/ 42 w 665"/>
                  <a:gd name="T25" fmla="*/ 49 h 534"/>
                  <a:gd name="T26" fmla="*/ 30 w 665"/>
                  <a:gd name="T27" fmla="*/ 52 h 534"/>
                  <a:gd name="T28" fmla="*/ 13 w 665"/>
                  <a:gd name="T29" fmla="*/ 63 h 534"/>
                  <a:gd name="T30" fmla="*/ 1 w 665"/>
                  <a:gd name="T31" fmla="*/ 63 h 534"/>
                  <a:gd name="T32" fmla="*/ 0 w 665"/>
                  <a:gd name="T33" fmla="*/ 58 h 534"/>
                  <a:gd name="T34" fmla="*/ 6 w 665"/>
                  <a:gd name="T35" fmla="*/ 40 h 534"/>
                  <a:gd name="T36" fmla="*/ 37 w 665"/>
                  <a:gd name="T37" fmla="*/ 0 h 534"/>
                  <a:gd name="T38" fmla="*/ 37 w 665"/>
                  <a:gd name="T39" fmla="*/ 0 h 5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65"/>
                  <a:gd name="T61" fmla="*/ 0 h 534"/>
                  <a:gd name="T62" fmla="*/ 665 w 665"/>
                  <a:gd name="T63" fmla="*/ 534 h 5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65" h="534">
                    <a:moveTo>
                      <a:pt x="289" y="0"/>
                    </a:moveTo>
                    <a:lnTo>
                      <a:pt x="460" y="0"/>
                    </a:lnTo>
                    <a:lnTo>
                      <a:pt x="618" y="82"/>
                    </a:lnTo>
                    <a:lnTo>
                      <a:pt x="534" y="103"/>
                    </a:lnTo>
                    <a:lnTo>
                      <a:pt x="665" y="206"/>
                    </a:lnTo>
                    <a:lnTo>
                      <a:pt x="534" y="213"/>
                    </a:lnTo>
                    <a:lnTo>
                      <a:pt x="665" y="363"/>
                    </a:lnTo>
                    <a:lnTo>
                      <a:pt x="644" y="405"/>
                    </a:lnTo>
                    <a:lnTo>
                      <a:pt x="465" y="302"/>
                    </a:lnTo>
                    <a:lnTo>
                      <a:pt x="460" y="342"/>
                    </a:lnTo>
                    <a:lnTo>
                      <a:pt x="610" y="500"/>
                    </a:lnTo>
                    <a:lnTo>
                      <a:pt x="568" y="534"/>
                    </a:lnTo>
                    <a:lnTo>
                      <a:pt x="336" y="397"/>
                    </a:lnTo>
                    <a:lnTo>
                      <a:pt x="234" y="418"/>
                    </a:lnTo>
                    <a:lnTo>
                      <a:pt x="97" y="508"/>
                    </a:lnTo>
                    <a:lnTo>
                      <a:pt x="7" y="508"/>
                    </a:lnTo>
                    <a:lnTo>
                      <a:pt x="0" y="466"/>
                    </a:lnTo>
                    <a:lnTo>
                      <a:pt x="47" y="321"/>
                    </a:lnTo>
                    <a:lnTo>
                      <a:pt x="289" y="0"/>
                    </a:lnTo>
                    <a:close/>
                  </a:path>
                </a:pathLst>
              </a:custGeom>
              <a:solidFill>
                <a:srgbClr val="F2C2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3" name="Freeform 16"/>
              <p:cNvSpPr>
                <a:spLocks/>
              </p:cNvSpPr>
              <p:nvPr/>
            </p:nvSpPr>
            <p:spPr bwMode="auto">
              <a:xfrm>
                <a:off x="2914" y="1619"/>
                <a:ext cx="1585" cy="997"/>
              </a:xfrm>
              <a:custGeom>
                <a:avLst/>
                <a:gdLst>
                  <a:gd name="T0" fmla="*/ 139 w 3171"/>
                  <a:gd name="T1" fmla="*/ 16 h 1994"/>
                  <a:gd name="T2" fmla="*/ 127 w 3171"/>
                  <a:gd name="T3" fmla="*/ 16 h 1994"/>
                  <a:gd name="T4" fmla="*/ 84 w 3171"/>
                  <a:gd name="T5" fmla="*/ 42 h 1994"/>
                  <a:gd name="T6" fmla="*/ 26 w 3171"/>
                  <a:gd name="T7" fmla="*/ 87 h 1994"/>
                  <a:gd name="T8" fmla="*/ 12 w 3171"/>
                  <a:gd name="T9" fmla="*/ 108 h 1994"/>
                  <a:gd name="T10" fmla="*/ 0 w 3171"/>
                  <a:gd name="T11" fmla="*/ 157 h 1994"/>
                  <a:gd name="T12" fmla="*/ 9 w 3171"/>
                  <a:gd name="T13" fmla="*/ 212 h 1994"/>
                  <a:gd name="T14" fmla="*/ 22 w 3171"/>
                  <a:gd name="T15" fmla="*/ 248 h 1994"/>
                  <a:gd name="T16" fmla="*/ 42 w 3171"/>
                  <a:gd name="T17" fmla="*/ 249 h 1994"/>
                  <a:gd name="T18" fmla="*/ 58 w 3171"/>
                  <a:gd name="T19" fmla="*/ 235 h 1994"/>
                  <a:gd name="T20" fmla="*/ 51 w 3171"/>
                  <a:gd name="T21" fmla="*/ 229 h 1994"/>
                  <a:gd name="T22" fmla="*/ 72 w 3171"/>
                  <a:gd name="T23" fmla="*/ 140 h 1994"/>
                  <a:gd name="T24" fmla="*/ 105 w 3171"/>
                  <a:gd name="T25" fmla="*/ 98 h 1994"/>
                  <a:gd name="T26" fmla="*/ 115 w 3171"/>
                  <a:gd name="T27" fmla="*/ 93 h 1994"/>
                  <a:gd name="T28" fmla="*/ 172 w 3171"/>
                  <a:gd name="T29" fmla="*/ 120 h 1994"/>
                  <a:gd name="T30" fmla="*/ 126 w 3171"/>
                  <a:gd name="T31" fmla="*/ 233 h 1994"/>
                  <a:gd name="T32" fmla="*/ 175 w 3171"/>
                  <a:gd name="T33" fmla="*/ 239 h 1994"/>
                  <a:gd name="T34" fmla="*/ 197 w 3171"/>
                  <a:gd name="T35" fmla="*/ 242 h 1994"/>
                  <a:gd name="T36" fmla="*/ 227 w 3171"/>
                  <a:gd name="T37" fmla="*/ 227 h 1994"/>
                  <a:gd name="T38" fmla="*/ 311 w 3171"/>
                  <a:gd name="T39" fmla="*/ 124 h 1994"/>
                  <a:gd name="T40" fmla="*/ 372 w 3171"/>
                  <a:gd name="T41" fmla="*/ 147 h 1994"/>
                  <a:gd name="T42" fmla="*/ 381 w 3171"/>
                  <a:gd name="T43" fmla="*/ 145 h 1994"/>
                  <a:gd name="T44" fmla="*/ 396 w 3171"/>
                  <a:gd name="T45" fmla="*/ 131 h 1994"/>
                  <a:gd name="T46" fmla="*/ 393 w 3171"/>
                  <a:gd name="T47" fmla="*/ 107 h 1994"/>
                  <a:gd name="T48" fmla="*/ 377 w 3171"/>
                  <a:gd name="T49" fmla="*/ 96 h 1994"/>
                  <a:gd name="T50" fmla="*/ 351 w 3171"/>
                  <a:gd name="T51" fmla="*/ 53 h 1994"/>
                  <a:gd name="T52" fmla="*/ 266 w 3171"/>
                  <a:gd name="T53" fmla="*/ 21 h 1994"/>
                  <a:gd name="T54" fmla="*/ 244 w 3171"/>
                  <a:gd name="T55" fmla="*/ 18 h 1994"/>
                  <a:gd name="T56" fmla="*/ 230 w 3171"/>
                  <a:gd name="T57" fmla="*/ 49 h 1994"/>
                  <a:gd name="T58" fmla="*/ 221 w 3171"/>
                  <a:gd name="T59" fmla="*/ 56 h 1994"/>
                  <a:gd name="T60" fmla="*/ 197 w 3171"/>
                  <a:gd name="T61" fmla="*/ 56 h 1994"/>
                  <a:gd name="T62" fmla="*/ 162 w 3171"/>
                  <a:gd name="T63" fmla="*/ 39 h 1994"/>
                  <a:gd name="T64" fmla="*/ 148 w 3171"/>
                  <a:gd name="T65" fmla="*/ 0 h 1994"/>
                  <a:gd name="T66" fmla="*/ 139 w 3171"/>
                  <a:gd name="T67" fmla="*/ 16 h 1994"/>
                  <a:gd name="T68" fmla="*/ 139 w 3171"/>
                  <a:gd name="T69" fmla="*/ 16 h 199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171"/>
                  <a:gd name="T106" fmla="*/ 0 h 1994"/>
                  <a:gd name="T107" fmla="*/ 3171 w 3171"/>
                  <a:gd name="T108" fmla="*/ 1994 h 199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171" h="1994">
                    <a:moveTo>
                      <a:pt x="1116" y="124"/>
                    </a:moveTo>
                    <a:lnTo>
                      <a:pt x="1021" y="124"/>
                    </a:lnTo>
                    <a:lnTo>
                      <a:pt x="678" y="335"/>
                    </a:lnTo>
                    <a:lnTo>
                      <a:pt x="213" y="692"/>
                    </a:lnTo>
                    <a:lnTo>
                      <a:pt x="97" y="863"/>
                    </a:lnTo>
                    <a:lnTo>
                      <a:pt x="0" y="1255"/>
                    </a:lnTo>
                    <a:lnTo>
                      <a:pt x="76" y="1694"/>
                    </a:lnTo>
                    <a:lnTo>
                      <a:pt x="178" y="1981"/>
                    </a:lnTo>
                    <a:lnTo>
                      <a:pt x="342" y="1994"/>
                    </a:lnTo>
                    <a:lnTo>
                      <a:pt x="465" y="1878"/>
                    </a:lnTo>
                    <a:lnTo>
                      <a:pt x="408" y="1831"/>
                    </a:lnTo>
                    <a:lnTo>
                      <a:pt x="583" y="1118"/>
                    </a:lnTo>
                    <a:lnTo>
                      <a:pt x="842" y="781"/>
                    </a:lnTo>
                    <a:lnTo>
                      <a:pt x="926" y="740"/>
                    </a:lnTo>
                    <a:lnTo>
                      <a:pt x="1376" y="958"/>
                    </a:lnTo>
                    <a:lnTo>
                      <a:pt x="1013" y="1857"/>
                    </a:lnTo>
                    <a:lnTo>
                      <a:pt x="1403" y="1912"/>
                    </a:lnTo>
                    <a:lnTo>
                      <a:pt x="1582" y="1933"/>
                    </a:lnTo>
                    <a:lnTo>
                      <a:pt x="1821" y="1810"/>
                    </a:lnTo>
                    <a:lnTo>
                      <a:pt x="2492" y="987"/>
                    </a:lnTo>
                    <a:lnTo>
                      <a:pt x="2979" y="1171"/>
                    </a:lnTo>
                    <a:lnTo>
                      <a:pt x="3055" y="1158"/>
                    </a:lnTo>
                    <a:lnTo>
                      <a:pt x="3171" y="1042"/>
                    </a:lnTo>
                    <a:lnTo>
                      <a:pt x="3150" y="850"/>
                    </a:lnTo>
                    <a:lnTo>
                      <a:pt x="3021" y="761"/>
                    </a:lnTo>
                    <a:lnTo>
                      <a:pt x="2808" y="418"/>
                    </a:lnTo>
                    <a:lnTo>
                      <a:pt x="2129" y="164"/>
                    </a:lnTo>
                    <a:lnTo>
                      <a:pt x="1952" y="143"/>
                    </a:lnTo>
                    <a:lnTo>
                      <a:pt x="1842" y="390"/>
                    </a:lnTo>
                    <a:lnTo>
                      <a:pt x="1768" y="445"/>
                    </a:lnTo>
                    <a:lnTo>
                      <a:pt x="1582" y="445"/>
                    </a:lnTo>
                    <a:lnTo>
                      <a:pt x="1296" y="306"/>
                    </a:lnTo>
                    <a:lnTo>
                      <a:pt x="1188" y="0"/>
                    </a:lnTo>
                    <a:lnTo>
                      <a:pt x="1116" y="124"/>
                    </a:lnTo>
                    <a:close/>
                  </a:path>
                </a:pathLst>
              </a:custGeom>
              <a:solidFill>
                <a:srgbClr val="D1BA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4" name="Freeform 17"/>
              <p:cNvSpPr>
                <a:spLocks/>
              </p:cNvSpPr>
              <p:nvPr/>
            </p:nvSpPr>
            <p:spPr bwMode="auto">
              <a:xfrm>
                <a:off x="3027" y="1876"/>
                <a:ext cx="537" cy="733"/>
              </a:xfrm>
              <a:custGeom>
                <a:avLst/>
                <a:gdLst>
                  <a:gd name="T0" fmla="*/ 1 w 1074"/>
                  <a:gd name="T1" fmla="*/ 179 h 1468"/>
                  <a:gd name="T2" fmla="*/ 18 w 1074"/>
                  <a:gd name="T3" fmla="*/ 171 h 1468"/>
                  <a:gd name="T4" fmla="*/ 28 w 1074"/>
                  <a:gd name="T5" fmla="*/ 132 h 1468"/>
                  <a:gd name="T6" fmla="*/ 26 w 1074"/>
                  <a:gd name="T7" fmla="*/ 63 h 1468"/>
                  <a:gd name="T8" fmla="*/ 45 w 1074"/>
                  <a:gd name="T9" fmla="*/ 51 h 1468"/>
                  <a:gd name="T10" fmla="*/ 78 w 1074"/>
                  <a:gd name="T11" fmla="*/ 19 h 1468"/>
                  <a:gd name="T12" fmla="*/ 93 w 1074"/>
                  <a:gd name="T13" fmla="*/ 16 h 1468"/>
                  <a:gd name="T14" fmla="*/ 106 w 1074"/>
                  <a:gd name="T15" fmla="*/ 0 h 1468"/>
                  <a:gd name="T16" fmla="*/ 123 w 1074"/>
                  <a:gd name="T17" fmla="*/ 29 h 1468"/>
                  <a:gd name="T18" fmla="*/ 134 w 1074"/>
                  <a:gd name="T19" fmla="*/ 51 h 1468"/>
                  <a:gd name="T20" fmla="*/ 88 w 1074"/>
                  <a:gd name="T21" fmla="*/ 30 h 1468"/>
                  <a:gd name="T22" fmla="*/ 75 w 1074"/>
                  <a:gd name="T23" fmla="*/ 38 h 1468"/>
                  <a:gd name="T24" fmla="*/ 45 w 1074"/>
                  <a:gd name="T25" fmla="*/ 80 h 1468"/>
                  <a:gd name="T26" fmla="*/ 24 w 1074"/>
                  <a:gd name="T27" fmla="*/ 163 h 1468"/>
                  <a:gd name="T28" fmla="*/ 33 w 1074"/>
                  <a:gd name="T29" fmla="*/ 171 h 1468"/>
                  <a:gd name="T30" fmla="*/ 0 w 1074"/>
                  <a:gd name="T31" fmla="*/ 183 h 1468"/>
                  <a:gd name="T32" fmla="*/ 1 w 1074"/>
                  <a:gd name="T33" fmla="*/ 179 h 1468"/>
                  <a:gd name="T34" fmla="*/ 1 w 1074"/>
                  <a:gd name="T35" fmla="*/ 179 h 146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74"/>
                  <a:gd name="T55" fmla="*/ 0 h 1468"/>
                  <a:gd name="T56" fmla="*/ 1074 w 1074"/>
                  <a:gd name="T57" fmla="*/ 1468 h 146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74" h="1468">
                    <a:moveTo>
                      <a:pt x="8" y="1434"/>
                    </a:moveTo>
                    <a:lnTo>
                      <a:pt x="144" y="1371"/>
                    </a:lnTo>
                    <a:lnTo>
                      <a:pt x="226" y="1063"/>
                    </a:lnTo>
                    <a:lnTo>
                      <a:pt x="213" y="508"/>
                    </a:lnTo>
                    <a:lnTo>
                      <a:pt x="363" y="413"/>
                    </a:lnTo>
                    <a:lnTo>
                      <a:pt x="624" y="153"/>
                    </a:lnTo>
                    <a:lnTo>
                      <a:pt x="747" y="132"/>
                    </a:lnTo>
                    <a:lnTo>
                      <a:pt x="855" y="0"/>
                    </a:lnTo>
                    <a:lnTo>
                      <a:pt x="987" y="234"/>
                    </a:lnTo>
                    <a:lnTo>
                      <a:pt x="1074" y="413"/>
                    </a:lnTo>
                    <a:lnTo>
                      <a:pt x="705" y="240"/>
                    </a:lnTo>
                    <a:lnTo>
                      <a:pt x="603" y="308"/>
                    </a:lnTo>
                    <a:lnTo>
                      <a:pt x="363" y="645"/>
                    </a:lnTo>
                    <a:lnTo>
                      <a:pt x="196" y="1310"/>
                    </a:lnTo>
                    <a:lnTo>
                      <a:pt x="260" y="1371"/>
                    </a:lnTo>
                    <a:lnTo>
                      <a:pt x="0" y="1468"/>
                    </a:lnTo>
                    <a:lnTo>
                      <a:pt x="8" y="1434"/>
                    </a:lnTo>
                    <a:close/>
                  </a:path>
                </a:pathLst>
              </a:custGeom>
              <a:solidFill>
                <a:srgbClr val="755B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5" name="Freeform 18"/>
              <p:cNvSpPr>
                <a:spLocks/>
              </p:cNvSpPr>
              <p:nvPr/>
            </p:nvSpPr>
            <p:spPr bwMode="auto">
              <a:xfrm>
                <a:off x="3424" y="2106"/>
                <a:ext cx="257" cy="476"/>
              </a:xfrm>
              <a:custGeom>
                <a:avLst/>
                <a:gdLst>
                  <a:gd name="T0" fmla="*/ 0 w 513"/>
                  <a:gd name="T1" fmla="*/ 108 h 953"/>
                  <a:gd name="T2" fmla="*/ 46 w 513"/>
                  <a:gd name="T3" fmla="*/ 119 h 953"/>
                  <a:gd name="T4" fmla="*/ 32 w 513"/>
                  <a:gd name="T5" fmla="*/ 101 h 953"/>
                  <a:gd name="T6" fmla="*/ 35 w 513"/>
                  <a:gd name="T7" fmla="*/ 74 h 953"/>
                  <a:gd name="T8" fmla="*/ 59 w 513"/>
                  <a:gd name="T9" fmla="*/ 59 h 953"/>
                  <a:gd name="T10" fmla="*/ 65 w 513"/>
                  <a:gd name="T11" fmla="*/ 35 h 953"/>
                  <a:gd name="T12" fmla="*/ 42 w 513"/>
                  <a:gd name="T13" fmla="*/ 0 h 953"/>
                  <a:gd name="T14" fmla="*/ 0 w 513"/>
                  <a:gd name="T15" fmla="*/ 108 h 953"/>
                  <a:gd name="T16" fmla="*/ 0 w 513"/>
                  <a:gd name="T17" fmla="*/ 108 h 9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13"/>
                  <a:gd name="T28" fmla="*/ 0 h 953"/>
                  <a:gd name="T29" fmla="*/ 513 w 513"/>
                  <a:gd name="T30" fmla="*/ 953 h 9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13" h="953">
                    <a:moveTo>
                      <a:pt x="0" y="871"/>
                    </a:moveTo>
                    <a:lnTo>
                      <a:pt x="368" y="953"/>
                    </a:lnTo>
                    <a:lnTo>
                      <a:pt x="253" y="808"/>
                    </a:lnTo>
                    <a:lnTo>
                      <a:pt x="279" y="597"/>
                    </a:lnTo>
                    <a:lnTo>
                      <a:pt x="471" y="479"/>
                    </a:lnTo>
                    <a:lnTo>
                      <a:pt x="513" y="282"/>
                    </a:lnTo>
                    <a:lnTo>
                      <a:pt x="334" y="0"/>
                    </a:lnTo>
                    <a:lnTo>
                      <a:pt x="0" y="871"/>
                    </a:lnTo>
                    <a:close/>
                  </a:path>
                </a:pathLst>
              </a:custGeom>
              <a:solidFill>
                <a:srgbClr val="755B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6" name="Freeform 19"/>
              <p:cNvSpPr>
                <a:spLocks/>
              </p:cNvSpPr>
              <p:nvPr/>
            </p:nvSpPr>
            <p:spPr bwMode="auto">
              <a:xfrm>
                <a:off x="3527" y="1708"/>
                <a:ext cx="845" cy="853"/>
              </a:xfrm>
              <a:custGeom>
                <a:avLst/>
                <a:gdLst>
                  <a:gd name="T0" fmla="*/ 56 w 1690"/>
                  <a:gd name="T1" fmla="*/ 214 h 1705"/>
                  <a:gd name="T2" fmla="*/ 61 w 1690"/>
                  <a:gd name="T3" fmla="*/ 194 h 1705"/>
                  <a:gd name="T4" fmla="*/ 54 w 1690"/>
                  <a:gd name="T5" fmla="*/ 172 h 1705"/>
                  <a:gd name="T6" fmla="*/ 71 w 1690"/>
                  <a:gd name="T7" fmla="*/ 138 h 1705"/>
                  <a:gd name="T8" fmla="*/ 77 w 1690"/>
                  <a:gd name="T9" fmla="*/ 109 h 1705"/>
                  <a:gd name="T10" fmla="*/ 77 w 1690"/>
                  <a:gd name="T11" fmla="*/ 102 h 1705"/>
                  <a:gd name="T12" fmla="*/ 107 w 1690"/>
                  <a:gd name="T13" fmla="*/ 75 h 1705"/>
                  <a:gd name="T14" fmla="*/ 97 w 1690"/>
                  <a:gd name="T15" fmla="*/ 54 h 1705"/>
                  <a:gd name="T16" fmla="*/ 66 w 1690"/>
                  <a:gd name="T17" fmla="*/ 59 h 1705"/>
                  <a:gd name="T18" fmla="*/ 39 w 1690"/>
                  <a:gd name="T19" fmla="*/ 59 h 1705"/>
                  <a:gd name="T20" fmla="*/ 17 w 1690"/>
                  <a:gd name="T21" fmla="*/ 54 h 1705"/>
                  <a:gd name="T22" fmla="*/ 0 w 1690"/>
                  <a:gd name="T23" fmla="*/ 34 h 1705"/>
                  <a:gd name="T24" fmla="*/ 18 w 1690"/>
                  <a:gd name="T25" fmla="*/ 43 h 1705"/>
                  <a:gd name="T26" fmla="*/ 33 w 1690"/>
                  <a:gd name="T27" fmla="*/ 40 h 1705"/>
                  <a:gd name="T28" fmla="*/ 18 w 1690"/>
                  <a:gd name="T29" fmla="*/ 29 h 1705"/>
                  <a:gd name="T30" fmla="*/ 13 w 1690"/>
                  <a:gd name="T31" fmla="*/ 14 h 1705"/>
                  <a:gd name="T32" fmla="*/ 65 w 1690"/>
                  <a:gd name="T33" fmla="*/ 33 h 1705"/>
                  <a:gd name="T34" fmla="*/ 83 w 1690"/>
                  <a:gd name="T35" fmla="*/ 0 h 1705"/>
                  <a:gd name="T36" fmla="*/ 112 w 1690"/>
                  <a:gd name="T37" fmla="*/ 16 h 1705"/>
                  <a:gd name="T38" fmla="*/ 132 w 1690"/>
                  <a:gd name="T39" fmla="*/ 16 h 1705"/>
                  <a:gd name="T40" fmla="*/ 157 w 1690"/>
                  <a:gd name="T41" fmla="*/ 22 h 1705"/>
                  <a:gd name="T42" fmla="*/ 194 w 1690"/>
                  <a:gd name="T43" fmla="*/ 48 h 1705"/>
                  <a:gd name="T44" fmla="*/ 205 w 1690"/>
                  <a:gd name="T45" fmla="*/ 65 h 1705"/>
                  <a:gd name="T46" fmla="*/ 208 w 1690"/>
                  <a:gd name="T47" fmla="*/ 83 h 1705"/>
                  <a:gd name="T48" fmla="*/ 211 w 1690"/>
                  <a:gd name="T49" fmla="*/ 97 h 1705"/>
                  <a:gd name="T50" fmla="*/ 200 w 1690"/>
                  <a:gd name="T51" fmla="*/ 106 h 1705"/>
                  <a:gd name="T52" fmla="*/ 175 w 1690"/>
                  <a:gd name="T53" fmla="*/ 96 h 1705"/>
                  <a:gd name="T54" fmla="*/ 138 w 1690"/>
                  <a:gd name="T55" fmla="*/ 87 h 1705"/>
                  <a:gd name="T56" fmla="*/ 89 w 1690"/>
                  <a:gd name="T57" fmla="*/ 183 h 1705"/>
                  <a:gd name="T58" fmla="*/ 87 w 1690"/>
                  <a:gd name="T59" fmla="*/ 199 h 1705"/>
                  <a:gd name="T60" fmla="*/ 56 w 1690"/>
                  <a:gd name="T61" fmla="*/ 214 h 1705"/>
                  <a:gd name="T62" fmla="*/ 56 w 1690"/>
                  <a:gd name="T63" fmla="*/ 214 h 170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90"/>
                  <a:gd name="T97" fmla="*/ 0 h 1705"/>
                  <a:gd name="T98" fmla="*/ 1690 w 1690"/>
                  <a:gd name="T99" fmla="*/ 1705 h 170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90" h="1705">
                    <a:moveTo>
                      <a:pt x="452" y="1705"/>
                    </a:moveTo>
                    <a:lnTo>
                      <a:pt x="492" y="1547"/>
                    </a:lnTo>
                    <a:lnTo>
                      <a:pt x="439" y="1370"/>
                    </a:lnTo>
                    <a:lnTo>
                      <a:pt x="561" y="1102"/>
                    </a:lnTo>
                    <a:lnTo>
                      <a:pt x="616" y="869"/>
                    </a:lnTo>
                    <a:lnTo>
                      <a:pt x="616" y="815"/>
                    </a:lnTo>
                    <a:lnTo>
                      <a:pt x="863" y="595"/>
                    </a:lnTo>
                    <a:lnTo>
                      <a:pt x="774" y="431"/>
                    </a:lnTo>
                    <a:lnTo>
                      <a:pt x="521" y="466"/>
                    </a:lnTo>
                    <a:lnTo>
                      <a:pt x="308" y="471"/>
                    </a:lnTo>
                    <a:lnTo>
                      <a:pt x="129" y="431"/>
                    </a:lnTo>
                    <a:lnTo>
                      <a:pt x="0" y="266"/>
                    </a:lnTo>
                    <a:lnTo>
                      <a:pt x="144" y="342"/>
                    </a:lnTo>
                    <a:lnTo>
                      <a:pt x="260" y="314"/>
                    </a:lnTo>
                    <a:lnTo>
                      <a:pt x="144" y="232"/>
                    </a:lnTo>
                    <a:lnTo>
                      <a:pt x="103" y="108"/>
                    </a:lnTo>
                    <a:lnTo>
                      <a:pt x="513" y="260"/>
                    </a:lnTo>
                    <a:lnTo>
                      <a:pt x="658" y="0"/>
                    </a:lnTo>
                    <a:lnTo>
                      <a:pt x="903" y="122"/>
                    </a:lnTo>
                    <a:lnTo>
                      <a:pt x="1053" y="122"/>
                    </a:lnTo>
                    <a:lnTo>
                      <a:pt x="1253" y="171"/>
                    </a:lnTo>
                    <a:lnTo>
                      <a:pt x="1548" y="382"/>
                    </a:lnTo>
                    <a:lnTo>
                      <a:pt x="1637" y="513"/>
                    </a:lnTo>
                    <a:lnTo>
                      <a:pt x="1658" y="658"/>
                    </a:lnTo>
                    <a:lnTo>
                      <a:pt x="1690" y="774"/>
                    </a:lnTo>
                    <a:lnTo>
                      <a:pt x="1595" y="842"/>
                    </a:lnTo>
                    <a:lnTo>
                      <a:pt x="1397" y="766"/>
                    </a:lnTo>
                    <a:lnTo>
                      <a:pt x="1103" y="692"/>
                    </a:lnTo>
                    <a:lnTo>
                      <a:pt x="705" y="1460"/>
                    </a:lnTo>
                    <a:lnTo>
                      <a:pt x="692" y="1589"/>
                    </a:lnTo>
                    <a:lnTo>
                      <a:pt x="452" y="1705"/>
                    </a:lnTo>
                    <a:close/>
                  </a:path>
                </a:pathLst>
              </a:custGeom>
              <a:solidFill>
                <a:srgbClr val="755B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7" name="Freeform 20"/>
              <p:cNvSpPr>
                <a:spLocks/>
              </p:cNvSpPr>
              <p:nvPr/>
            </p:nvSpPr>
            <p:spPr bwMode="auto">
              <a:xfrm>
                <a:off x="3472" y="1344"/>
                <a:ext cx="446" cy="429"/>
              </a:xfrm>
              <a:custGeom>
                <a:avLst/>
                <a:gdLst>
                  <a:gd name="T0" fmla="*/ 13 w 891"/>
                  <a:gd name="T1" fmla="*/ 28 h 857"/>
                  <a:gd name="T2" fmla="*/ 25 w 891"/>
                  <a:gd name="T3" fmla="*/ 13 h 857"/>
                  <a:gd name="T4" fmla="*/ 70 w 891"/>
                  <a:gd name="T5" fmla="*/ 0 h 857"/>
                  <a:gd name="T6" fmla="*/ 100 w 891"/>
                  <a:gd name="T7" fmla="*/ 7 h 857"/>
                  <a:gd name="T8" fmla="*/ 112 w 891"/>
                  <a:gd name="T9" fmla="*/ 34 h 857"/>
                  <a:gd name="T10" fmla="*/ 110 w 891"/>
                  <a:gd name="T11" fmla="*/ 63 h 857"/>
                  <a:gd name="T12" fmla="*/ 103 w 891"/>
                  <a:gd name="T13" fmla="*/ 92 h 857"/>
                  <a:gd name="T14" fmla="*/ 46 w 891"/>
                  <a:gd name="T15" fmla="*/ 108 h 857"/>
                  <a:gd name="T16" fmla="*/ 2 w 891"/>
                  <a:gd name="T17" fmla="*/ 52 h 857"/>
                  <a:gd name="T18" fmla="*/ 0 w 891"/>
                  <a:gd name="T19" fmla="*/ 38 h 857"/>
                  <a:gd name="T20" fmla="*/ 13 w 891"/>
                  <a:gd name="T21" fmla="*/ 28 h 857"/>
                  <a:gd name="T22" fmla="*/ 13 w 891"/>
                  <a:gd name="T23" fmla="*/ 28 h 85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91"/>
                  <a:gd name="T37" fmla="*/ 0 h 857"/>
                  <a:gd name="T38" fmla="*/ 891 w 891"/>
                  <a:gd name="T39" fmla="*/ 857 h 85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91" h="857">
                    <a:moveTo>
                      <a:pt x="97" y="219"/>
                    </a:moveTo>
                    <a:lnTo>
                      <a:pt x="199" y="103"/>
                    </a:lnTo>
                    <a:lnTo>
                      <a:pt x="555" y="0"/>
                    </a:lnTo>
                    <a:lnTo>
                      <a:pt x="794" y="55"/>
                    </a:lnTo>
                    <a:lnTo>
                      <a:pt x="891" y="268"/>
                    </a:lnTo>
                    <a:lnTo>
                      <a:pt x="876" y="502"/>
                    </a:lnTo>
                    <a:lnTo>
                      <a:pt x="819" y="736"/>
                    </a:lnTo>
                    <a:lnTo>
                      <a:pt x="363" y="857"/>
                    </a:lnTo>
                    <a:lnTo>
                      <a:pt x="15" y="412"/>
                    </a:lnTo>
                    <a:lnTo>
                      <a:pt x="0" y="302"/>
                    </a:lnTo>
                    <a:lnTo>
                      <a:pt x="97" y="219"/>
                    </a:lnTo>
                    <a:close/>
                  </a:path>
                </a:pathLst>
              </a:custGeom>
              <a:solidFill>
                <a:srgbClr val="F2C2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8" name="Freeform 21"/>
              <p:cNvSpPr>
                <a:spLocks/>
              </p:cNvSpPr>
              <p:nvPr/>
            </p:nvSpPr>
            <p:spPr bwMode="auto">
              <a:xfrm>
                <a:off x="3418" y="1242"/>
                <a:ext cx="465" cy="261"/>
              </a:xfrm>
              <a:custGeom>
                <a:avLst/>
                <a:gdLst>
                  <a:gd name="T0" fmla="*/ 0 w 932"/>
                  <a:gd name="T1" fmla="*/ 61 h 522"/>
                  <a:gd name="T2" fmla="*/ 20 w 932"/>
                  <a:gd name="T3" fmla="*/ 65 h 522"/>
                  <a:gd name="T4" fmla="*/ 34 w 932"/>
                  <a:gd name="T5" fmla="*/ 42 h 522"/>
                  <a:gd name="T6" fmla="*/ 47 w 932"/>
                  <a:gd name="T7" fmla="*/ 38 h 522"/>
                  <a:gd name="T8" fmla="*/ 68 w 932"/>
                  <a:gd name="T9" fmla="*/ 29 h 522"/>
                  <a:gd name="T10" fmla="*/ 116 w 932"/>
                  <a:gd name="T11" fmla="*/ 31 h 522"/>
                  <a:gd name="T12" fmla="*/ 98 w 932"/>
                  <a:gd name="T13" fmla="*/ 5 h 522"/>
                  <a:gd name="T14" fmla="*/ 64 w 932"/>
                  <a:gd name="T15" fmla="*/ 0 h 522"/>
                  <a:gd name="T16" fmla="*/ 50 w 932"/>
                  <a:gd name="T17" fmla="*/ 0 h 522"/>
                  <a:gd name="T18" fmla="*/ 32 w 932"/>
                  <a:gd name="T19" fmla="*/ 4 h 522"/>
                  <a:gd name="T20" fmla="*/ 17 w 932"/>
                  <a:gd name="T21" fmla="*/ 15 h 522"/>
                  <a:gd name="T22" fmla="*/ 5 w 932"/>
                  <a:gd name="T23" fmla="*/ 39 h 522"/>
                  <a:gd name="T24" fmla="*/ 2 w 932"/>
                  <a:gd name="T25" fmla="*/ 49 h 522"/>
                  <a:gd name="T26" fmla="*/ 0 w 932"/>
                  <a:gd name="T27" fmla="*/ 61 h 522"/>
                  <a:gd name="T28" fmla="*/ 0 w 932"/>
                  <a:gd name="T29" fmla="*/ 61 h 52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32"/>
                  <a:gd name="T46" fmla="*/ 0 h 522"/>
                  <a:gd name="T47" fmla="*/ 932 w 932"/>
                  <a:gd name="T48" fmla="*/ 522 h 52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32" h="522">
                    <a:moveTo>
                      <a:pt x="0" y="488"/>
                    </a:moveTo>
                    <a:lnTo>
                      <a:pt x="160" y="522"/>
                    </a:lnTo>
                    <a:lnTo>
                      <a:pt x="272" y="338"/>
                    </a:lnTo>
                    <a:lnTo>
                      <a:pt x="382" y="308"/>
                    </a:lnTo>
                    <a:lnTo>
                      <a:pt x="548" y="233"/>
                    </a:lnTo>
                    <a:lnTo>
                      <a:pt x="932" y="254"/>
                    </a:lnTo>
                    <a:lnTo>
                      <a:pt x="787" y="41"/>
                    </a:lnTo>
                    <a:lnTo>
                      <a:pt x="514" y="0"/>
                    </a:lnTo>
                    <a:lnTo>
                      <a:pt x="403" y="0"/>
                    </a:lnTo>
                    <a:lnTo>
                      <a:pt x="261" y="34"/>
                    </a:lnTo>
                    <a:lnTo>
                      <a:pt x="143" y="123"/>
                    </a:lnTo>
                    <a:lnTo>
                      <a:pt x="40" y="315"/>
                    </a:lnTo>
                    <a:lnTo>
                      <a:pt x="21" y="397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" name="Freeform 22"/>
              <p:cNvSpPr>
                <a:spLocks/>
              </p:cNvSpPr>
              <p:nvPr/>
            </p:nvSpPr>
            <p:spPr bwMode="auto">
              <a:xfrm>
                <a:off x="3363" y="1248"/>
                <a:ext cx="404" cy="306"/>
              </a:xfrm>
              <a:custGeom>
                <a:avLst/>
                <a:gdLst>
                  <a:gd name="T0" fmla="*/ 0 w 808"/>
                  <a:gd name="T1" fmla="*/ 74 h 610"/>
                  <a:gd name="T2" fmla="*/ 9 w 808"/>
                  <a:gd name="T3" fmla="*/ 77 h 610"/>
                  <a:gd name="T4" fmla="*/ 11 w 808"/>
                  <a:gd name="T5" fmla="*/ 70 h 610"/>
                  <a:gd name="T6" fmla="*/ 24 w 808"/>
                  <a:gd name="T7" fmla="*/ 61 h 610"/>
                  <a:gd name="T8" fmla="*/ 23 w 808"/>
                  <a:gd name="T9" fmla="*/ 50 h 610"/>
                  <a:gd name="T10" fmla="*/ 30 w 808"/>
                  <a:gd name="T11" fmla="*/ 32 h 610"/>
                  <a:gd name="T12" fmla="*/ 34 w 808"/>
                  <a:gd name="T13" fmla="*/ 43 h 610"/>
                  <a:gd name="T14" fmla="*/ 44 w 808"/>
                  <a:gd name="T15" fmla="*/ 29 h 610"/>
                  <a:gd name="T16" fmla="*/ 52 w 808"/>
                  <a:gd name="T17" fmla="*/ 18 h 610"/>
                  <a:gd name="T18" fmla="*/ 58 w 808"/>
                  <a:gd name="T19" fmla="*/ 28 h 610"/>
                  <a:gd name="T20" fmla="*/ 62 w 808"/>
                  <a:gd name="T21" fmla="*/ 18 h 610"/>
                  <a:gd name="T22" fmla="*/ 77 w 808"/>
                  <a:gd name="T23" fmla="*/ 11 h 610"/>
                  <a:gd name="T24" fmla="*/ 85 w 808"/>
                  <a:gd name="T25" fmla="*/ 18 h 610"/>
                  <a:gd name="T26" fmla="*/ 88 w 808"/>
                  <a:gd name="T27" fmla="*/ 10 h 610"/>
                  <a:gd name="T28" fmla="*/ 99 w 808"/>
                  <a:gd name="T29" fmla="*/ 6 h 610"/>
                  <a:gd name="T30" fmla="*/ 101 w 808"/>
                  <a:gd name="T31" fmla="*/ 1 h 610"/>
                  <a:gd name="T32" fmla="*/ 73 w 808"/>
                  <a:gd name="T33" fmla="*/ 0 h 610"/>
                  <a:gd name="T34" fmla="*/ 55 w 808"/>
                  <a:gd name="T35" fmla="*/ 0 h 610"/>
                  <a:gd name="T36" fmla="*/ 39 w 808"/>
                  <a:gd name="T37" fmla="*/ 7 h 610"/>
                  <a:gd name="T38" fmla="*/ 25 w 808"/>
                  <a:gd name="T39" fmla="*/ 19 h 610"/>
                  <a:gd name="T40" fmla="*/ 13 w 808"/>
                  <a:gd name="T41" fmla="*/ 51 h 610"/>
                  <a:gd name="T42" fmla="*/ 13 w 808"/>
                  <a:gd name="T43" fmla="*/ 60 h 610"/>
                  <a:gd name="T44" fmla="*/ 6 w 808"/>
                  <a:gd name="T45" fmla="*/ 63 h 610"/>
                  <a:gd name="T46" fmla="*/ 0 w 808"/>
                  <a:gd name="T47" fmla="*/ 74 h 610"/>
                  <a:gd name="T48" fmla="*/ 0 w 808"/>
                  <a:gd name="T49" fmla="*/ 74 h 6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08"/>
                  <a:gd name="T76" fmla="*/ 0 h 610"/>
                  <a:gd name="T77" fmla="*/ 808 w 808"/>
                  <a:gd name="T78" fmla="*/ 610 h 61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08" h="610">
                    <a:moveTo>
                      <a:pt x="0" y="591"/>
                    </a:moveTo>
                    <a:lnTo>
                      <a:pt x="68" y="610"/>
                    </a:lnTo>
                    <a:lnTo>
                      <a:pt x="82" y="555"/>
                    </a:lnTo>
                    <a:lnTo>
                      <a:pt x="192" y="487"/>
                    </a:lnTo>
                    <a:lnTo>
                      <a:pt x="179" y="397"/>
                    </a:lnTo>
                    <a:lnTo>
                      <a:pt x="240" y="255"/>
                    </a:lnTo>
                    <a:lnTo>
                      <a:pt x="268" y="336"/>
                    </a:lnTo>
                    <a:lnTo>
                      <a:pt x="350" y="226"/>
                    </a:lnTo>
                    <a:lnTo>
                      <a:pt x="418" y="144"/>
                    </a:lnTo>
                    <a:lnTo>
                      <a:pt x="466" y="220"/>
                    </a:lnTo>
                    <a:lnTo>
                      <a:pt x="500" y="144"/>
                    </a:lnTo>
                    <a:lnTo>
                      <a:pt x="610" y="84"/>
                    </a:lnTo>
                    <a:lnTo>
                      <a:pt x="679" y="144"/>
                    </a:lnTo>
                    <a:lnTo>
                      <a:pt x="698" y="76"/>
                    </a:lnTo>
                    <a:lnTo>
                      <a:pt x="787" y="42"/>
                    </a:lnTo>
                    <a:lnTo>
                      <a:pt x="808" y="8"/>
                    </a:lnTo>
                    <a:lnTo>
                      <a:pt x="582" y="0"/>
                    </a:lnTo>
                    <a:lnTo>
                      <a:pt x="445" y="0"/>
                    </a:lnTo>
                    <a:lnTo>
                      <a:pt x="308" y="55"/>
                    </a:lnTo>
                    <a:lnTo>
                      <a:pt x="205" y="152"/>
                    </a:lnTo>
                    <a:lnTo>
                      <a:pt x="110" y="405"/>
                    </a:lnTo>
                    <a:lnTo>
                      <a:pt x="110" y="473"/>
                    </a:lnTo>
                    <a:lnTo>
                      <a:pt x="48" y="498"/>
                    </a:lnTo>
                    <a:lnTo>
                      <a:pt x="0" y="591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0" name="Freeform 23"/>
              <p:cNvSpPr>
                <a:spLocks/>
              </p:cNvSpPr>
              <p:nvPr/>
            </p:nvSpPr>
            <p:spPr bwMode="auto">
              <a:xfrm>
                <a:off x="3014" y="2558"/>
                <a:ext cx="276" cy="103"/>
              </a:xfrm>
              <a:custGeom>
                <a:avLst/>
                <a:gdLst>
                  <a:gd name="T0" fmla="*/ 0 w 554"/>
                  <a:gd name="T1" fmla="*/ 15 h 206"/>
                  <a:gd name="T2" fmla="*/ 31 w 554"/>
                  <a:gd name="T3" fmla="*/ 0 h 206"/>
                  <a:gd name="T4" fmla="*/ 69 w 554"/>
                  <a:gd name="T5" fmla="*/ 21 h 206"/>
                  <a:gd name="T6" fmla="*/ 56 w 554"/>
                  <a:gd name="T7" fmla="*/ 24 h 206"/>
                  <a:gd name="T8" fmla="*/ 15 w 554"/>
                  <a:gd name="T9" fmla="*/ 26 h 206"/>
                  <a:gd name="T10" fmla="*/ 0 w 554"/>
                  <a:gd name="T11" fmla="*/ 15 h 206"/>
                  <a:gd name="T12" fmla="*/ 0 w 554"/>
                  <a:gd name="T13" fmla="*/ 15 h 20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4"/>
                  <a:gd name="T22" fmla="*/ 0 h 206"/>
                  <a:gd name="T23" fmla="*/ 554 w 554"/>
                  <a:gd name="T24" fmla="*/ 206 h 20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4" h="206">
                    <a:moveTo>
                      <a:pt x="0" y="124"/>
                    </a:moveTo>
                    <a:lnTo>
                      <a:pt x="253" y="0"/>
                    </a:lnTo>
                    <a:lnTo>
                      <a:pt x="554" y="164"/>
                    </a:lnTo>
                    <a:lnTo>
                      <a:pt x="451" y="192"/>
                    </a:lnTo>
                    <a:lnTo>
                      <a:pt x="122" y="206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F2C2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1" name="Freeform 24"/>
              <p:cNvSpPr>
                <a:spLocks/>
              </p:cNvSpPr>
              <p:nvPr/>
            </p:nvSpPr>
            <p:spPr bwMode="auto">
              <a:xfrm>
                <a:off x="3499" y="1564"/>
                <a:ext cx="404" cy="281"/>
              </a:xfrm>
              <a:custGeom>
                <a:avLst/>
                <a:gdLst>
                  <a:gd name="T0" fmla="*/ 0 w 808"/>
                  <a:gd name="T1" fmla="*/ 0 h 563"/>
                  <a:gd name="T2" fmla="*/ 19 w 808"/>
                  <a:gd name="T3" fmla="*/ 10 h 563"/>
                  <a:gd name="T4" fmla="*/ 39 w 808"/>
                  <a:gd name="T5" fmla="*/ 25 h 563"/>
                  <a:gd name="T6" fmla="*/ 62 w 808"/>
                  <a:gd name="T7" fmla="*/ 20 h 563"/>
                  <a:gd name="T8" fmla="*/ 83 w 808"/>
                  <a:gd name="T9" fmla="*/ 27 h 563"/>
                  <a:gd name="T10" fmla="*/ 87 w 808"/>
                  <a:gd name="T11" fmla="*/ 33 h 563"/>
                  <a:gd name="T12" fmla="*/ 101 w 808"/>
                  <a:gd name="T13" fmla="*/ 19 h 563"/>
                  <a:gd name="T14" fmla="*/ 90 w 808"/>
                  <a:gd name="T15" fmla="*/ 46 h 563"/>
                  <a:gd name="T16" fmla="*/ 86 w 808"/>
                  <a:gd name="T17" fmla="*/ 59 h 563"/>
                  <a:gd name="T18" fmla="*/ 75 w 808"/>
                  <a:gd name="T19" fmla="*/ 70 h 563"/>
                  <a:gd name="T20" fmla="*/ 51 w 808"/>
                  <a:gd name="T21" fmla="*/ 70 h 563"/>
                  <a:gd name="T22" fmla="*/ 13 w 808"/>
                  <a:gd name="T23" fmla="*/ 51 h 563"/>
                  <a:gd name="T24" fmla="*/ 3 w 808"/>
                  <a:gd name="T25" fmla="*/ 18 h 563"/>
                  <a:gd name="T26" fmla="*/ 0 w 808"/>
                  <a:gd name="T27" fmla="*/ 0 h 563"/>
                  <a:gd name="T28" fmla="*/ 0 w 808"/>
                  <a:gd name="T29" fmla="*/ 0 h 56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08"/>
                  <a:gd name="T46" fmla="*/ 0 h 563"/>
                  <a:gd name="T47" fmla="*/ 808 w 808"/>
                  <a:gd name="T48" fmla="*/ 563 h 56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08" h="563">
                    <a:moveTo>
                      <a:pt x="0" y="0"/>
                    </a:moveTo>
                    <a:lnTo>
                      <a:pt x="150" y="82"/>
                    </a:lnTo>
                    <a:lnTo>
                      <a:pt x="308" y="205"/>
                    </a:lnTo>
                    <a:lnTo>
                      <a:pt x="500" y="165"/>
                    </a:lnTo>
                    <a:lnTo>
                      <a:pt x="663" y="219"/>
                    </a:lnTo>
                    <a:lnTo>
                      <a:pt x="692" y="268"/>
                    </a:lnTo>
                    <a:lnTo>
                      <a:pt x="808" y="158"/>
                    </a:lnTo>
                    <a:lnTo>
                      <a:pt x="719" y="371"/>
                    </a:lnTo>
                    <a:lnTo>
                      <a:pt x="684" y="479"/>
                    </a:lnTo>
                    <a:lnTo>
                      <a:pt x="597" y="563"/>
                    </a:lnTo>
                    <a:lnTo>
                      <a:pt x="411" y="563"/>
                    </a:lnTo>
                    <a:lnTo>
                      <a:pt x="110" y="411"/>
                    </a:lnTo>
                    <a:lnTo>
                      <a:pt x="26" y="1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C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2" name="Freeform 25"/>
              <p:cNvSpPr>
                <a:spLocks/>
              </p:cNvSpPr>
              <p:nvPr/>
            </p:nvSpPr>
            <p:spPr bwMode="auto">
              <a:xfrm>
                <a:off x="3177" y="2051"/>
                <a:ext cx="371" cy="558"/>
              </a:xfrm>
              <a:custGeom>
                <a:avLst/>
                <a:gdLst>
                  <a:gd name="T0" fmla="*/ 42 w 742"/>
                  <a:gd name="T1" fmla="*/ 139 h 1118"/>
                  <a:gd name="T2" fmla="*/ 0 w 742"/>
                  <a:gd name="T3" fmla="*/ 116 h 1118"/>
                  <a:gd name="T4" fmla="*/ 56 w 742"/>
                  <a:gd name="T5" fmla="*/ 0 h 1118"/>
                  <a:gd name="T6" fmla="*/ 93 w 742"/>
                  <a:gd name="T7" fmla="*/ 13 h 1118"/>
                  <a:gd name="T8" fmla="*/ 42 w 742"/>
                  <a:gd name="T9" fmla="*/ 139 h 1118"/>
                  <a:gd name="T10" fmla="*/ 42 w 742"/>
                  <a:gd name="T11" fmla="*/ 139 h 11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42"/>
                  <a:gd name="T19" fmla="*/ 0 h 1118"/>
                  <a:gd name="T20" fmla="*/ 742 w 742"/>
                  <a:gd name="T21" fmla="*/ 1118 h 11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42" h="1118">
                    <a:moveTo>
                      <a:pt x="329" y="1118"/>
                    </a:moveTo>
                    <a:lnTo>
                      <a:pt x="0" y="934"/>
                    </a:lnTo>
                    <a:lnTo>
                      <a:pt x="453" y="0"/>
                    </a:lnTo>
                    <a:lnTo>
                      <a:pt x="742" y="110"/>
                    </a:lnTo>
                    <a:lnTo>
                      <a:pt x="329" y="1118"/>
                    </a:lnTo>
                    <a:close/>
                  </a:path>
                </a:pathLst>
              </a:custGeom>
              <a:solidFill>
                <a:srgbClr val="D7D7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3" name="Freeform 26"/>
              <p:cNvSpPr>
                <a:spLocks/>
              </p:cNvSpPr>
              <p:nvPr/>
            </p:nvSpPr>
            <p:spPr bwMode="auto">
              <a:xfrm>
                <a:off x="2979" y="2504"/>
                <a:ext cx="1270" cy="657"/>
              </a:xfrm>
              <a:custGeom>
                <a:avLst/>
                <a:gdLst>
                  <a:gd name="T0" fmla="*/ 108 w 2538"/>
                  <a:gd name="T1" fmla="*/ 12 h 1313"/>
                  <a:gd name="T2" fmla="*/ 160 w 2538"/>
                  <a:gd name="T3" fmla="*/ 22 h 1313"/>
                  <a:gd name="T4" fmla="*/ 181 w 2538"/>
                  <a:gd name="T5" fmla="*/ 20 h 1313"/>
                  <a:gd name="T6" fmla="*/ 220 w 2538"/>
                  <a:gd name="T7" fmla="*/ 0 h 1313"/>
                  <a:gd name="T8" fmla="*/ 311 w 2538"/>
                  <a:gd name="T9" fmla="*/ 76 h 1313"/>
                  <a:gd name="T10" fmla="*/ 308 w 2538"/>
                  <a:gd name="T11" fmla="*/ 120 h 1313"/>
                  <a:gd name="T12" fmla="*/ 318 w 2538"/>
                  <a:gd name="T13" fmla="*/ 153 h 1313"/>
                  <a:gd name="T14" fmla="*/ 302 w 2538"/>
                  <a:gd name="T15" fmla="*/ 154 h 1313"/>
                  <a:gd name="T16" fmla="*/ 282 w 2538"/>
                  <a:gd name="T17" fmla="*/ 157 h 1313"/>
                  <a:gd name="T18" fmla="*/ 271 w 2538"/>
                  <a:gd name="T19" fmla="*/ 115 h 1313"/>
                  <a:gd name="T20" fmla="*/ 240 w 2538"/>
                  <a:gd name="T21" fmla="*/ 82 h 1313"/>
                  <a:gd name="T22" fmla="*/ 171 w 2538"/>
                  <a:gd name="T23" fmla="*/ 61 h 1313"/>
                  <a:gd name="T24" fmla="*/ 148 w 2538"/>
                  <a:gd name="T25" fmla="*/ 118 h 1313"/>
                  <a:gd name="T26" fmla="*/ 123 w 2538"/>
                  <a:gd name="T27" fmla="*/ 138 h 1313"/>
                  <a:gd name="T28" fmla="*/ 75 w 2538"/>
                  <a:gd name="T29" fmla="*/ 146 h 1313"/>
                  <a:gd name="T30" fmla="*/ 19 w 2538"/>
                  <a:gd name="T31" fmla="*/ 165 h 1313"/>
                  <a:gd name="T32" fmla="*/ 3 w 2538"/>
                  <a:gd name="T33" fmla="*/ 163 h 1313"/>
                  <a:gd name="T34" fmla="*/ 0 w 2538"/>
                  <a:gd name="T35" fmla="*/ 149 h 1313"/>
                  <a:gd name="T36" fmla="*/ 80 w 2538"/>
                  <a:gd name="T37" fmla="*/ 109 h 1313"/>
                  <a:gd name="T38" fmla="*/ 90 w 2538"/>
                  <a:gd name="T39" fmla="*/ 59 h 1313"/>
                  <a:gd name="T40" fmla="*/ 85 w 2538"/>
                  <a:gd name="T41" fmla="*/ 41 h 1313"/>
                  <a:gd name="T42" fmla="*/ 98 w 2538"/>
                  <a:gd name="T43" fmla="*/ 41 h 1313"/>
                  <a:gd name="T44" fmla="*/ 108 w 2538"/>
                  <a:gd name="T45" fmla="*/ 12 h 1313"/>
                  <a:gd name="T46" fmla="*/ 108 w 2538"/>
                  <a:gd name="T47" fmla="*/ 12 h 131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38"/>
                  <a:gd name="T73" fmla="*/ 0 h 1313"/>
                  <a:gd name="T74" fmla="*/ 2538 w 2538"/>
                  <a:gd name="T75" fmla="*/ 1313 h 131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38" h="1313">
                    <a:moveTo>
                      <a:pt x="863" y="95"/>
                    </a:moveTo>
                    <a:lnTo>
                      <a:pt x="1274" y="173"/>
                    </a:lnTo>
                    <a:lnTo>
                      <a:pt x="1445" y="158"/>
                    </a:lnTo>
                    <a:lnTo>
                      <a:pt x="1757" y="0"/>
                    </a:lnTo>
                    <a:lnTo>
                      <a:pt x="2485" y="604"/>
                    </a:lnTo>
                    <a:lnTo>
                      <a:pt x="2460" y="958"/>
                    </a:lnTo>
                    <a:lnTo>
                      <a:pt x="2538" y="1218"/>
                    </a:lnTo>
                    <a:lnTo>
                      <a:pt x="2413" y="1232"/>
                    </a:lnTo>
                    <a:lnTo>
                      <a:pt x="2251" y="1251"/>
                    </a:lnTo>
                    <a:lnTo>
                      <a:pt x="2167" y="916"/>
                    </a:lnTo>
                    <a:lnTo>
                      <a:pt x="1918" y="656"/>
                    </a:lnTo>
                    <a:lnTo>
                      <a:pt x="1361" y="485"/>
                    </a:lnTo>
                    <a:lnTo>
                      <a:pt x="1181" y="943"/>
                    </a:lnTo>
                    <a:lnTo>
                      <a:pt x="983" y="1099"/>
                    </a:lnTo>
                    <a:lnTo>
                      <a:pt x="597" y="1161"/>
                    </a:lnTo>
                    <a:lnTo>
                      <a:pt x="150" y="1313"/>
                    </a:lnTo>
                    <a:lnTo>
                      <a:pt x="17" y="1298"/>
                    </a:lnTo>
                    <a:lnTo>
                      <a:pt x="0" y="1188"/>
                    </a:lnTo>
                    <a:lnTo>
                      <a:pt x="633" y="870"/>
                    </a:lnTo>
                    <a:lnTo>
                      <a:pt x="713" y="469"/>
                    </a:lnTo>
                    <a:lnTo>
                      <a:pt x="680" y="323"/>
                    </a:lnTo>
                    <a:lnTo>
                      <a:pt x="779" y="323"/>
                    </a:lnTo>
                    <a:lnTo>
                      <a:pt x="863" y="95"/>
                    </a:lnTo>
                    <a:close/>
                  </a:path>
                </a:pathLst>
              </a:custGeom>
              <a:solidFill>
                <a:srgbClr val="BCBC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4" name="Freeform 27"/>
              <p:cNvSpPr>
                <a:spLocks/>
              </p:cNvSpPr>
              <p:nvPr/>
            </p:nvSpPr>
            <p:spPr bwMode="auto">
              <a:xfrm>
                <a:off x="3323" y="2553"/>
                <a:ext cx="327" cy="230"/>
              </a:xfrm>
              <a:custGeom>
                <a:avLst/>
                <a:gdLst>
                  <a:gd name="T0" fmla="*/ 3 w 654"/>
                  <a:gd name="T1" fmla="*/ 46 h 460"/>
                  <a:gd name="T2" fmla="*/ 20 w 654"/>
                  <a:gd name="T3" fmla="*/ 47 h 460"/>
                  <a:gd name="T4" fmla="*/ 38 w 654"/>
                  <a:gd name="T5" fmla="*/ 58 h 460"/>
                  <a:gd name="T6" fmla="*/ 43 w 654"/>
                  <a:gd name="T7" fmla="*/ 30 h 460"/>
                  <a:gd name="T8" fmla="*/ 82 w 654"/>
                  <a:gd name="T9" fmla="*/ 6 h 460"/>
                  <a:gd name="T10" fmla="*/ 25 w 654"/>
                  <a:gd name="T11" fmla="*/ 0 h 460"/>
                  <a:gd name="T12" fmla="*/ 11 w 654"/>
                  <a:gd name="T13" fmla="*/ 29 h 460"/>
                  <a:gd name="T14" fmla="*/ 0 w 654"/>
                  <a:gd name="T15" fmla="*/ 29 h 460"/>
                  <a:gd name="T16" fmla="*/ 3 w 654"/>
                  <a:gd name="T17" fmla="*/ 46 h 460"/>
                  <a:gd name="T18" fmla="*/ 3 w 654"/>
                  <a:gd name="T19" fmla="*/ 46 h 4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4"/>
                  <a:gd name="T31" fmla="*/ 0 h 460"/>
                  <a:gd name="T32" fmla="*/ 654 w 654"/>
                  <a:gd name="T33" fmla="*/ 460 h 4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4" h="460">
                    <a:moveTo>
                      <a:pt x="21" y="365"/>
                    </a:moveTo>
                    <a:lnTo>
                      <a:pt x="156" y="370"/>
                    </a:lnTo>
                    <a:lnTo>
                      <a:pt x="297" y="460"/>
                    </a:lnTo>
                    <a:lnTo>
                      <a:pt x="348" y="245"/>
                    </a:lnTo>
                    <a:lnTo>
                      <a:pt x="654" y="47"/>
                    </a:lnTo>
                    <a:lnTo>
                      <a:pt x="207" y="0"/>
                    </a:lnTo>
                    <a:lnTo>
                      <a:pt x="88" y="230"/>
                    </a:lnTo>
                    <a:lnTo>
                      <a:pt x="0" y="230"/>
                    </a:lnTo>
                    <a:lnTo>
                      <a:pt x="21" y="365"/>
                    </a:lnTo>
                    <a:close/>
                  </a:path>
                </a:pathLst>
              </a:custGeom>
              <a:solidFill>
                <a:srgbClr val="7373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5" name="Freeform 28"/>
              <p:cNvSpPr>
                <a:spLocks/>
              </p:cNvSpPr>
              <p:nvPr/>
            </p:nvSpPr>
            <p:spPr bwMode="auto">
              <a:xfrm>
                <a:off x="3660" y="2637"/>
                <a:ext cx="297" cy="205"/>
              </a:xfrm>
              <a:custGeom>
                <a:avLst/>
                <a:gdLst>
                  <a:gd name="T0" fmla="*/ 0 w 593"/>
                  <a:gd name="T1" fmla="*/ 0 h 411"/>
                  <a:gd name="T2" fmla="*/ 47 w 593"/>
                  <a:gd name="T3" fmla="*/ 28 h 411"/>
                  <a:gd name="T4" fmla="*/ 75 w 593"/>
                  <a:gd name="T5" fmla="*/ 51 h 411"/>
                  <a:gd name="T6" fmla="*/ 0 w 593"/>
                  <a:gd name="T7" fmla="*/ 18 h 411"/>
                  <a:gd name="T8" fmla="*/ 0 w 593"/>
                  <a:gd name="T9" fmla="*/ 0 h 411"/>
                  <a:gd name="T10" fmla="*/ 0 w 593"/>
                  <a:gd name="T11" fmla="*/ 0 h 4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3"/>
                  <a:gd name="T19" fmla="*/ 0 h 411"/>
                  <a:gd name="T20" fmla="*/ 593 w 593"/>
                  <a:gd name="T21" fmla="*/ 411 h 4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3" h="411">
                    <a:moveTo>
                      <a:pt x="0" y="0"/>
                    </a:moveTo>
                    <a:lnTo>
                      <a:pt x="371" y="224"/>
                    </a:lnTo>
                    <a:lnTo>
                      <a:pt x="593" y="411"/>
                    </a:lnTo>
                    <a:lnTo>
                      <a:pt x="0" y="1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73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6" name="Freeform 29"/>
              <p:cNvSpPr>
                <a:spLocks/>
              </p:cNvSpPr>
              <p:nvPr/>
            </p:nvSpPr>
            <p:spPr bwMode="auto">
              <a:xfrm>
                <a:off x="3733" y="2517"/>
                <a:ext cx="336" cy="193"/>
              </a:xfrm>
              <a:custGeom>
                <a:avLst/>
                <a:gdLst>
                  <a:gd name="T0" fmla="*/ 0 w 671"/>
                  <a:gd name="T1" fmla="*/ 15 h 385"/>
                  <a:gd name="T2" fmla="*/ 27 w 671"/>
                  <a:gd name="T3" fmla="*/ 17 h 385"/>
                  <a:gd name="T4" fmla="*/ 48 w 671"/>
                  <a:gd name="T5" fmla="*/ 25 h 385"/>
                  <a:gd name="T6" fmla="*/ 84 w 671"/>
                  <a:gd name="T7" fmla="*/ 49 h 385"/>
                  <a:gd name="T8" fmla="*/ 40 w 671"/>
                  <a:gd name="T9" fmla="*/ 1 h 385"/>
                  <a:gd name="T10" fmla="*/ 19 w 671"/>
                  <a:gd name="T11" fmla="*/ 0 h 385"/>
                  <a:gd name="T12" fmla="*/ 0 w 671"/>
                  <a:gd name="T13" fmla="*/ 15 h 385"/>
                  <a:gd name="T14" fmla="*/ 0 w 671"/>
                  <a:gd name="T15" fmla="*/ 15 h 38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1"/>
                  <a:gd name="T25" fmla="*/ 0 h 385"/>
                  <a:gd name="T26" fmla="*/ 671 w 671"/>
                  <a:gd name="T27" fmla="*/ 385 h 38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1" h="385">
                    <a:moveTo>
                      <a:pt x="0" y="114"/>
                    </a:moveTo>
                    <a:lnTo>
                      <a:pt x="212" y="131"/>
                    </a:lnTo>
                    <a:lnTo>
                      <a:pt x="380" y="197"/>
                    </a:lnTo>
                    <a:lnTo>
                      <a:pt x="671" y="385"/>
                    </a:lnTo>
                    <a:lnTo>
                      <a:pt x="317" y="5"/>
                    </a:lnTo>
                    <a:lnTo>
                      <a:pt x="146" y="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7373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7" name="Freeform 30"/>
              <p:cNvSpPr>
                <a:spLocks/>
              </p:cNvSpPr>
              <p:nvPr/>
            </p:nvSpPr>
            <p:spPr bwMode="auto">
              <a:xfrm>
                <a:off x="3070" y="3011"/>
                <a:ext cx="437" cy="144"/>
              </a:xfrm>
              <a:custGeom>
                <a:avLst/>
                <a:gdLst>
                  <a:gd name="T0" fmla="*/ 0 w 875"/>
                  <a:gd name="T1" fmla="*/ 36 h 287"/>
                  <a:gd name="T2" fmla="*/ 66 w 875"/>
                  <a:gd name="T3" fmla="*/ 0 h 287"/>
                  <a:gd name="T4" fmla="*/ 85 w 875"/>
                  <a:gd name="T5" fmla="*/ 4 h 287"/>
                  <a:gd name="T6" fmla="*/ 109 w 875"/>
                  <a:gd name="T7" fmla="*/ 3 h 287"/>
                  <a:gd name="T8" fmla="*/ 93 w 875"/>
                  <a:gd name="T9" fmla="*/ 14 h 287"/>
                  <a:gd name="T10" fmla="*/ 53 w 875"/>
                  <a:gd name="T11" fmla="*/ 19 h 287"/>
                  <a:gd name="T12" fmla="*/ 16 w 875"/>
                  <a:gd name="T13" fmla="*/ 36 h 287"/>
                  <a:gd name="T14" fmla="*/ 0 w 875"/>
                  <a:gd name="T15" fmla="*/ 36 h 287"/>
                  <a:gd name="T16" fmla="*/ 0 w 875"/>
                  <a:gd name="T17" fmla="*/ 36 h 2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5"/>
                  <a:gd name="T28" fmla="*/ 0 h 287"/>
                  <a:gd name="T29" fmla="*/ 875 w 875"/>
                  <a:gd name="T30" fmla="*/ 287 h 28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5" h="287">
                    <a:moveTo>
                      <a:pt x="0" y="283"/>
                    </a:moveTo>
                    <a:lnTo>
                      <a:pt x="533" y="0"/>
                    </a:lnTo>
                    <a:lnTo>
                      <a:pt x="683" y="32"/>
                    </a:lnTo>
                    <a:lnTo>
                      <a:pt x="875" y="17"/>
                    </a:lnTo>
                    <a:lnTo>
                      <a:pt x="751" y="105"/>
                    </a:lnTo>
                    <a:lnTo>
                      <a:pt x="428" y="152"/>
                    </a:lnTo>
                    <a:lnTo>
                      <a:pt x="135" y="287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7373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8" name="Freeform 31"/>
              <p:cNvSpPr>
                <a:spLocks/>
              </p:cNvSpPr>
              <p:nvPr/>
            </p:nvSpPr>
            <p:spPr bwMode="auto">
              <a:xfrm>
                <a:off x="4142" y="2858"/>
                <a:ext cx="109" cy="267"/>
              </a:xfrm>
              <a:custGeom>
                <a:avLst/>
                <a:gdLst>
                  <a:gd name="T0" fmla="*/ 17 w 219"/>
                  <a:gd name="T1" fmla="*/ 0 h 532"/>
                  <a:gd name="T2" fmla="*/ 12 w 219"/>
                  <a:gd name="T3" fmla="*/ 7 h 532"/>
                  <a:gd name="T4" fmla="*/ 0 w 219"/>
                  <a:gd name="T5" fmla="*/ 10 h 532"/>
                  <a:gd name="T6" fmla="*/ 6 w 219"/>
                  <a:gd name="T7" fmla="*/ 35 h 532"/>
                  <a:gd name="T8" fmla="*/ 19 w 219"/>
                  <a:gd name="T9" fmla="*/ 56 h 532"/>
                  <a:gd name="T10" fmla="*/ 6 w 219"/>
                  <a:gd name="T11" fmla="*/ 66 h 532"/>
                  <a:gd name="T12" fmla="*/ 18 w 219"/>
                  <a:gd name="T13" fmla="*/ 67 h 532"/>
                  <a:gd name="T14" fmla="*/ 27 w 219"/>
                  <a:gd name="T15" fmla="*/ 64 h 532"/>
                  <a:gd name="T16" fmla="*/ 16 w 219"/>
                  <a:gd name="T17" fmla="*/ 34 h 532"/>
                  <a:gd name="T18" fmla="*/ 17 w 219"/>
                  <a:gd name="T19" fmla="*/ 0 h 532"/>
                  <a:gd name="T20" fmla="*/ 17 w 219"/>
                  <a:gd name="T21" fmla="*/ 0 h 5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9"/>
                  <a:gd name="T34" fmla="*/ 0 h 532"/>
                  <a:gd name="T35" fmla="*/ 219 w 219"/>
                  <a:gd name="T36" fmla="*/ 532 h 5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9" h="532">
                    <a:moveTo>
                      <a:pt x="139" y="0"/>
                    </a:moveTo>
                    <a:lnTo>
                      <a:pt x="103" y="51"/>
                    </a:lnTo>
                    <a:lnTo>
                      <a:pt x="0" y="78"/>
                    </a:lnTo>
                    <a:lnTo>
                      <a:pt x="51" y="276"/>
                    </a:lnTo>
                    <a:lnTo>
                      <a:pt x="156" y="447"/>
                    </a:lnTo>
                    <a:lnTo>
                      <a:pt x="55" y="525"/>
                    </a:lnTo>
                    <a:lnTo>
                      <a:pt x="148" y="532"/>
                    </a:lnTo>
                    <a:lnTo>
                      <a:pt x="219" y="506"/>
                    </a:lnTo>
                    <a:lnTo>
                      <a:pt x="135" y="266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7373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9" name="Freeform 32"/>
              <p:cNvSpPr>
                <a:spLocks/>
              </p:cNvSpPr>
              <p:nvPr/>
            </p:nvSpPr>
            <p:spPr bwMode="auto">
              <a:xfrm>
                <a:off x="3161" y="2044"/>
                <a:ext cx="383" cy="483"/>
              </a:xfrm>
              <a:custGeom>
                <a:avLst/>
                <a:gdLst>
                  <a:gd name="T0" fmla="*/ 0 w 766"/>
                  <a:gd name="T1" fmla="*/ 116 h 966"/>
                  <a:gd name="T2" fmla="*/ 58 w 766"/>
                  <a:gd name="T3" fmla="*/ 0 h 966"/>
                  <a:gd name="T4" fmla="*/ 96 w 766"/>
                  <a:gd name="T5" fmla="*/ 17 h 966"/>
                  <a:gd name="T6" fmla="*/ 61 w 766"/>
                  <a:gd name="T7" fmla="*/ 13 h 966"/>
                  <a:gd name="T8" fmla="*/ 9 w 766"/>
                  <a:gd name="T9" fmla="*/ 121 h 966"/>
                  <a:gd name="T10" fmla="*/ 0 w 766"/>
                  <a:gd name="T11" fmla="*/ 116 h 966"/>
                  <a:gd name="T12" fmla="*/ 0 w 766"/>
                  <a:gd name="T13" fmla="*/ 116 h 9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6"/>
                  <a:gd name="T22" fmla="*/ 0 h 966"/>
                  <a:gd name="T23" fmla="*/ 766 w 766"/>
                  <a:gd name="T24" fmla="*/ 966 h 96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6" h="966">
                    <a:moveTo>
                      <a:pt x="0" y="926"/>
                    </a:moveTo>
                    <a:lnTo>
                      <a:pt x="471" y="0"/>
                    </a:lnTo>
                    <a:lnTo>
                      <a:pt x="766" y="129"/>
                    </a:lnTo>
                    <a:lnTo>
                      <a:pt x="492" y="103"/>
                    </a:lnTo>
                    <a:lnTo>
                      <a:pt x="68" y="966"/>
                    </a:lnTo>
                    <a:lnTo>
                      <a:pt x="0" y="926"/>
                    </a:lnTo>
                    <a:close/>
                  </a:path>
                </a:pathLst>
              </a:custGeom>
              <a:solidFill>
                <a:srgbClr val="9292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0" name="Freeform 33"/>
              <p:cNvSpPr>
                <a:spLocks/>
              </p:cNvSpPr>
              <p:nvPr/>
            </p:nvSpPr>
            <p:spPr bwMode="auto">
              <a:xfrm>
                <a:off x="3428" y="2106"/>
                <a:ext cx="65" cy="102"/>
              </a:xfrm>
              <a:custGeom>
                <a:avLst/>
                <a:gdLst>
                  <a:gd name="T0" fmla="*/ 7 w 130"/>
                  <a:gd name="T1" fmla="*/ 0 h 206"/>
                  <a:gd name="T2" fmla="*/ 16 w 130"/>
                  <a:gd name="T3" fmla="*/ 10 h 206"/>
                  <a:gd name="T4" fmla="*/ 11 w 130"/>
                  <a:gd name="T5" fmla="*/ 25 h 206"/>
                  <a:gd name="T6" fmla="*/ 0 w 130"/>
                  <a:gd name="T7" fmla="*/ 9 h 206"/>
                  <a:gd name="T8" fmla="*/ 4 w 130"/>
                  <a:gd name="T9" fmla="*/ 9 h 206"/>
                  <a:gd name="T10" fmla="*/ 7 w 130"/>
                  <a:gd name="T11" fmla="*/ 0 h 206"/>
                  <a:gd name="T12" fmla="*/ 7 w 130"/>
                  <a:gd name="T13" fmla="*/ 0 h 20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0"/>
                  <a:gd name="T22" fmla="*/ 0 h 206"/>
                  <a:gd name="T23" fmla="*/ 130 w 130"/>
                  <a:gd name="T24" fmla="*/ 206 h 20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0" h="206">
                    <a:moveTo>
                      <a:pt x="61" y="0"/>
                    </a:moveTo>
                    <a:lnTo>
                      <a:pt x="130" y="82"/>
                    </a:lnTo>
                    <a:lnTo>
                      <a:pt x="88" y="206"/>
                    </a:lnTo>
                    <a:lnTo>
                      <a:pt x="0" y="75"/>
                    </a:lnTo>
                    <a:lnTo>
                      <a:pt x="34" y="75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9292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1" name="Freeform 34"/>
              <p:cNvSpPr>
                <a:spLocks/>
              </p:cNvSpPr>
              <p:nvPr/>
            </p:nvSpPr>
            <p:spPr bwMode="auto">
              <a:xfrm>
                <a:off x="3373" y="2185"/>
                <a:ext cx="79" cy="81"/>
              </a:xfrm>
              <a:custGeom>
                <a:avLst/>
                <a:gdLst>
                  <a:gd name="T0" fmla="*/ 12 w 158"/>
                  <a:gd name="T1" fmla="*/ 0 h 164"/>
                  <a:gd name="T2" fmla="*/ 20 w 158"/>
                  <a:gd name="T3" fmla="*/ 11 h 164"/>
                  <a:gd name="T4" fmla="*/ 15 w 158"/>
                  <a:gd name="T5" fmla="*/ 20 h 164"/>
                  <a:gd name="T6" fmla="*/ 0 w 158"/>
                  <a:gd name="T7" fmla="*/ 1 h 164"/>
                  <a:gd name="T8" fmla="*/ 10 w 158"/>
                  <a:gd name="T9" fmla="*/ 6 h 164"/>
                  <a:gd name="T10" fmla="*/ 12 w 158"/>
                  <a:gd name="T11" fmla="*/ 0 h 164"/>
                  <a:gd name="T12" fmla="*/ 12 w 158"/>
                  <a:gd name="T13" fmla="*/ 0 h 1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8"/>
                  <a:gd name="T22" fmla="*/ 0 h 164"/>
                  <a:gd name="T23" fmla="*/ 158 w 158"/>
                  <a:gd name="T24" fmla="*/ 164 h 1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8" h="164">
                    <a:moveTo>
                      <a:pt x="103" y="0"/>
                    </a:moveTo>
                    <a:lnTo>
                      <a:pt x="158" y="90"/>
                    </a:lnTo>
                    <a:lnTo>
                      <a:pt x="124" y="164"/>
                    </a:lnTo>
                    <a:lnTo>
                      <a:pt x="0" y="14"/>
                    </a:lnTo>
                    <a:lnTo>
                      <a:pt x="74" y="53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9292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2" name="Freeform 35"/>
              <p:cNvSpPr>
                <a:spLocks/>
              </p:cNvSpPr>
              <p:nvPr/>
            </p:nvSpPr>
            <p:spPr bwMode="auto">
              <a:xfrm>
                <a:off x="3349" y="2260"/>
                <a:ext cx="75" cy="79"/>
              </a:xfrm>
              <a:custGeom>
                <a:avLst/>
                <a:gdLst>
                  <a:gd name="T0" fmla="*/ 12 w 151"/>
                  <a:gd name="T1" fmla="*/ 0 h 158"/>
                  <a:gd name="T2" fmla="*/ 18 w 151"/>
                  <a:gd name="T3" fmla="*/ 12 h 158"/>
                  <a:gd name="T4" fmla="*/ 17 w 151"/>
                  <a:gd name="T5" fmla="*/ 20 h 158"/>
                  <a:gd name="T6" fmla="*/ 1 w 151"/>
                  <a:gd name="T7" fmla="*/ 20 h 158"/>
                  <a:gd name="T8" fmla="*/ 0 w 151"/>
                  <a:gd name="T9" fmla="*/ 9 h 158"/>
                  <a:gd name="T10" fmla="*/ 11 w 151"/>
                  <a:gd name="T11" fmla="*/ 7 h 158"/>
                  <a:gd name="T12" fmla="*/ 12 w 151"/>
                  <a:gd name="T13" fmla="*/ 0 h 158"/>
                  <a:gd name="T14" fmla="*/ 12 w 151"/>
                  <a:gd name="T15" fmla="*/ 0 h 1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1"/>
                  <a:gd name="T25" fmla="*/ 0 h 158"/>
                  <a:gd name="T26" fmla="*/ 151 w 151"/>
                  <a:gd name="T27" fmla="*/ 158 h 15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1" h="158">
                    <a:moveTo>
                      <a:pt x="103" y="0"/>
                    </a:moveTo>
                    <a:lnTo>
                      <a:pt x="151" y="97"/>
                    </a:lnTo>
                    <a:lnTo>
                      <a:pt x="137" y="158"/>
                    </a:lnTo>
                    <a:lnTo>
                      <a:pt x="14" y="158"/>
                    </a:lnTo>
                    <a:lnTo>
                      <a:pt x="0" y="69"/>
                    </a:lnTo>
                    <a:lnTo>
                      <a:pt x="88" y="63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9292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3" name="Freeform 36"/>
              <p:cNvSpPr>
                <a:spLocks/>
              </p:cNvSpPr>
              <p:nvPr/>
            </p:nvSpPr>
            <p:spPr bwMode="auto">
              <a:xfrm>
                <a:off x="2920" y="2836"/>
                <a:ext cx="124" cy="116"/>
              </a:xfrm>
              <a:custGeom>
                <a:avLst/>
                <a:gdLst>
                  <a:gd name="T0" fmla="*/ 0 w 247"/>
                  <a:gd name="T1" fmla="*/ 25 h 232"/>
                  <a:gd name="T2" fmla="*/ 0 w 247"/>
                  <a:gd name="T3" fmla="*/ 19 h 232"/>
                  <a:gd name="T4" fmla="*/ 18 w 247"/>
                  <a:gd name="T5" fmla="*/ 18 h 232"/>
                  <a:gd name="T6" fmla="*/ 17 w 247"/>
                  <a:gd name="T7" fmla="*/ 4 h 232"/>
                  <a:gd name="T8" fmla="*/ 27 w 247"/>
                  <a:gd name="T9" fmla="*/ 0 h 232"/>
                  <a:gd name="T10" fmla="*/ 24 w 247"/>
                  <a:gd name="T11" fmla="*/ 12 h 232"/>
                  <a:gd name="T12" fmla="*/ 31 w 247"/>
                  <a:gd name="T13" fmla="*/ 19 h 232"/>
                  <a:gd name="T14" fmla="*/ 30 w 247"/>
                  <a:gd name="T15" fmla="*/ 29 h 232"/>
                  <a:gd name="T16" fmla="*/ 0 w 247"/>
                  <a:gd name="T17" fmla="*/ 25 h 232"/>
                  <a:gd name="T18" fmla="*/ 0 w 247"/>
                  <a:gd name="T19" fmla="*/ 25 h 2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47"/>
                  <a:gd name="T31" fmla="*/ 0 h 232"/>
                  <a:gd name="T32" fmla="*/ 247 w 247"/>
                  <a:gd name="T33" fmla="*/ 232 h 2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47" h="232">
                    <a:moveTo>
                      <a:pt x="0" y="200"/>
                    </a:moveTo>
                    <a:lnTo>
                      <a:pt x="0" y="150"/>
                    </a:lnTo>
                    <a:lnTo>
                      <a:pt x="139" y="137"/>
                    </a:lnTo>
                    <a:lnTo>
                      <a:pt x="131" y="27"/>
                    </a:lnTo>
                    <a:lnTo>
                      <a:pt x="213" y="0"/>
                    </a:lnTo>
                    <a:lnTo>
                      <a:pt x="192" y="95"/>
                    </a:lnTo>
                    <a:lnTo>
                      <a:pt x="247" y="145"/>
                    </a:lnTo>
                    <a:lnTo>
                      <a:pt x="234" y="23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9292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4" name="Freeform 37"/>
              <p:cNvSpPr>
                <a:spLocks/>
              </p:cNvSpPr>
              <p:nvPr/>
            </p:nvSpPr>
            <p:spPr bwMode="auto">
              <a:xfrm>
                <a:off x="3578" y="1458"/>
                <a:ext cx="161" cy="99"/>
              </a:xfrm>
              <a:custGeom>
                <a:avLst/>
                <a:gdLst>
                  <a:gd name="T0" fmla="*/ 6 w 321"/>
                  <a:gd name="T1" fmla="*/ 2 h 200"/>
                  <a:gd name="T2" fmla="*/ 41 w 321"/>
                  <a:gd name="T3" fmla="*/ 0 h 200"/>
                  <a:gd name="T4" fmla="*/ 26 w 321"/>
                  <a:gd name="T5" fmla="*/ 24 h 200"/>
                  <a:gd name="T6" fmla="*/ 0 w 321"/>
                  <a:gd name="T7" fmla="*/ 11 h 200"/>
                  <a:gd name="T8" fmla="*/ 6 w 321"/>
                  <a:gd name="T9" fmla="*/ 2 h 200"/>
                  <a:gd name="T10" fmla="*/ 6 w 321"/>
                  <a:gd name="T11" fmla="*/ 2 h 2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00"/>
                  <a:gd name="T20" fmla="*/ 321 w 321"/>
                  <a:gd name="T21" fmla="*/ 200 h 2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00">
                    <a:moveTo>
                      <a:pt x="41" y="21"/>
                    </a:moveTo>
                    <a:lnTo>
                      <a:pt x="321" y="0"/>
                    </a:lnTo>
                    <a:lnTo>
                      <a:pt x="205" y="200"/>
                    </a:lnTo>
                    <a:lnTo>
                      <a:pt x="0" y="89"/>
                    </a:lnTo>
                    <a:lnTo>
                      <a:pt x="41" y="21"/>
                    </a:lnTo>
                    <a:close/>
                  </a:path>
                </a:pathLst>
              </a:custGeom>
              <a:solidFill>
                <a:srgbClr val="FFF2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5" name="Freeform 38"/>
              <p:cNvSpPr>
                <a:spLocks/>
              </p:cNvSpPr>
              <p:nvPr/>
            </p:nvSpPr>
            <p:spPr bwMode="auto">
              <a:xfrm>
                <a:off x="3805" y="1468"/>
                <a:ext cx="126" cy="83"/>
              </a:xfrm>
              <a:custGeom>
                <a:avLst/>
                <a:gdLst>
                  <a:gd name="T0" fmla="*/ 5 w 253"/>
                  <a:gd name="T1" fmla="*/ 0 h 165"/>
                  <a:gd name="T2" fmla="*/ 31 w 253"/>
                  <a:gd name="T3" fmla="*/ 4 h 165"/>
                  <a:gd name="T4" fmla="*/ 28 w 253"/>
                  <a:gd name="T5" fmla="*/ 18 h 165"/>
                  <a:gd name="T6" fmla="*/ 4 w 253"/>
                  <a:gd name="T7" fmla="*/ 21 h 165"/>
                  <a:gd name="T8" fmla="*/ 0 w 253"/>
                  <a:gd name="T9" fmla="*/ 6 h 165"/>
                  <a:gd name="T10" fmla="*/ 5 w 253"/>
                  <a:gd name="T11" fmla="*/ 0 h 165"/>
                  <a:gd name="T12" fmla="*/ 5 w 253"/>
                  <a:gd name="T13" fmla="*/ 0 h 1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3"/>
                  <a:gd name="T22" fmla="*/ 0 h 165"/>
                  <a:gd name="T23" fmla="*/ 253 w 253"/>
                  <a:gd name="T24" fmla="*/ 165 h 16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3" h="165">
                    <a:moveTo>
                      <a:pt x="40" y="0"/>
                    </a:moveTo>
                    <a:lnTo>
                      <a:pt x="253" y="29"/>
                    </a:lnTo>
                    <a:lnTo>
                      <a:pt x="226" y="144"/>
                    </a:lnTo>
                    <a:lnTo>
                      <a:pt x="34" y="165"/>
                    </a:lnTo>
                    <a:lnTo>
                      <a:pt x="0" y="48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FF2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6" name="Freeform 39"/>
              <p:cNvSpPr>
                <a:spLocks/>
              </p:cNvSpPr>
              <p:nvPr/>
            </p:nvSpPr>
            <p:spPr bwMode="auto">
              <a:xfrm>
                <a:off x="3151" y="1982"/>
                <a:ext cx="246" cy="408"/>
              </a:xfrm>
              <a:custGeom>
                <a:avLst/>
                <a:gdLst>
                  <a:gd name="T0" fmla="*/ 0 w 492"/>
                  <a:gd name="T1" fmla="*/ 102 h 816"/>
                  <a:gd name="T2" fmla="*/ 62 w 492"/>
                  <a:gd name="T3" fmla="*/ 0 h 816"/>
                  <a:gd name="T4" fmla="*/ 47 w 492"/>
                  <a:gd name="T5" fmla="*/ 9 h 816"/>
                  <a:gd name="T6" fmla="*/ 14 w 492"/>
                  <a:gd name="T7" fmla="*/ 54 h 816"/>
                  <a:gd name="T8" fmla="*/ 0 w 492"/>
                  <a:gd name="T9" fmla="*/ 102 h 816"/>
                  <a:gd name="T10" fmla="*/ 0 w 492"/>
                  <a:gd name="T11" fmla="*/ 102 h 8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2"/>
                  <a:gd name="T19" fmla="*/ 0 h 816"/>
                  <a:gd name="T20" fmla="*/ 492 w 492"/>
                  <a:gd name="T21" fmla="*/ 816 h 8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2" h="816">
                    <a:moveTo>
                      <a:pt x="0" y="816"/>
                    </a:moveTo>
                    <a:lnTo>
                      <a:pt x="492" y="0"/>
                    </a:lnTo>
                    <a:lnTo>
                      <a:pt x="369" y="69"/>
                    </a:lnTo>
                    <a:lnTo>
                      <a:pt x="110" y="432"/>
                    </a:lnTo>
                    <a:lnTo>
                      <a:pt x="0" y="816"/>
                    </a:lnTo>
                    <a:close/>
                  </a:path>
                </a:pathLst>
              </a:custGeom>
              <a:solidFill>
                <a:srgbClr val="73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7" name="Freeform 40"/>
              <p:cNvSpPr>
                <a:spLocks/>
              </p:cNvSpPr>
              <p:nvPr/>
            </p:nvSpPr>
            <p:spPr bwMode="auto">
              <a:xfrm>
                <a:off x="3415" y="1240"/>
                <a:ext cx="495" cy="235"/>
              </a:xfrm>
              <a:custGeom>
                <a:avLst/>
                <a:gdLst>
                  <a:gd name="T0" fmla="*/ 24 w 990"/>
                  <a:gd name="T1" fmla="*/ 59 h 469"/>
                  <a:gd name="T2" fmla="*/ 41 w 990"/>
                  <a:gd name="T3" fmla="*/ 42 h 469"/>
                  <a:gd name="T4" fmla="*/ 67 w 990"/>
                  <a:gd name="T5" fmla="*/ 34 h 469"/>
                  <a:gd name="T6" fmla="*/ 90 w 990"/>
                  <a:gd name="T7" fmla="*/ 33 h 469"/>
                  <a:gd name="T8" fmla="*/ 108 w 990"/>
                  <a:gd name="T9" fmla="*/ 35 h 469"/>
                  <a:gd name="T10" fmla="*/ 117 w 990"/>
                  <a:gd name="T11" fmla="*/ 44 h 469"/>
                  <a:gd name="T12" fmla="*/ 124 w 990"/>
                  <a:gd name="T13" fmla="*/ 55 h 469"/>
                  <a:gd name="T14" fmla="*/ 121 w 990"/>
                  <a:gd name="T15" fmla="*/ 39 h 469"/>
                  <a:gd name="T16" fmla="*/ 122 w 990"/>
                  <a:gd name="T17" fmla="*/ 31 h 469"/>
                  <a:gd name="T18" fmla="*/ 115 w 990"/>
                  <a:gd name="T19" fmla="*/ 23 h 469"/>
                  <a:gd name="T20" fmla="*/ 105 w 990"/>
                  <a:gd name="T21" fmla="*/ 7 h 469"/>
                  <a:gd name="T22" fmla="*/ 88 w 990"/>
                  <a:gd name="T23" fmla="*/ 0 h 469"/>
                  <a:gd name="T24" fmla="*/ 71 w 990"/>
                  <a:gd name="T25" fmla="*/ 3 h 469"/>
                  <a:gd name="T26" fmla="*/ 56 w 990"/>
                  <a:gd name="T27" fmla="*/ 8 h 469"/>
                  <a:gd name="T28" fmla="*/ 29 w 990"/>
                  <a:gd name="T29" fmla="*/ 20 h 469"/>
                  <a:gd name="T30" fmla="*/ 18 w 990"/>
                  <a:gd name="T31" fmla="*/ 25 h 469"/>
                  <a:gd name="T32" fmla="*/ 6 w 990"/>
                  <a:gd name="T33" fmla="*/ 37 h 469"/>
                  <a:gd name="T34" fmla="*/ 0 w 990"/>
                  <a:gd name="T35" fmla="*/ 51 h 469"/>
                  <a:gd name="T36" fmla="*/ 4 w 990"/>
                  <a:gd name="T37" fmla="*/ 59 h 469"/>
                  <a:gd name="T38" fmla="*/ 6 w 990"/>
                  <a:gd name="T39" fmla="*/ 48 h 469"/>
                  <a:gd name="T40" fmla="*/ 15 w 990"/>
                  <a:gd name="T41" fmla="*/ 34 h 469"/>
                  <a:gd name="T42" fmla="*/ 20 w 990"/>
                  <a:gd name="T43" fmla="*/ 44 h 469"/>
                  <a:gd name="T44" fmla="*/ 21 w 990"/>
                  <a:gd name="T45" fmla="*/ 29 h 469"/>
                  <a:gd name="T46" fmla="*/ 35 w 990"/>
                  <a:gd name="T47" fmla="*/ 23 h 469"/>
                  <a:gd name="T48" fmla="*/ 47 w 990"/>
                  <a:gd name="T49" fmla="*/ 31 h 469"/>
                  <a:gd name="T50" fmla="*/ 43 w 990"/>
                  <a:gd name="T51" fmla="*/ 20 h 469"/>
                  <a:gd name="T52" fmla="*/ 59 w 990"/>
                  <a:gd name="T53" fmla="*/ 13 h 469"/>
                  <a:gd name="T54" fmla="*/ 70 w 990"/>
                  <a:gd name="T55" fmla="*/ 22 h 469"/>
                  <a:gd name="T56" fmla="*/ 67 w 990"/>
                  <a:gd name="T57" fmla="*/ 9 h 469"/>
                  <a:gd name="T58" fmla="*/ 83 w 990"/>
                  <a:gd name="T59" fmla="*/ 6 h 469"/>
                  <a:gd name="T60" fmla="*/ 94 w 990"/>
                  <a:gd name="T61" fmla="*/ 20 h 469"/>
                  <a:gd name="T62" fmla="*/ 93 w 990"/>
                  <a:gd name="T63" fmla="*/ 7 h 469"/>
                  <a:gd name="T64" fmla="*/ 102 w 990"/>
                  <a:gd name="T65" fmla="*/ 12 h 469"/>
                  <a:gd name="T66" fmla="*/ 107 w 990"/>
                  <a:gd name="T67" fmla="*/ 21 h 469"/>
                  <a:gd name="T68" fmla="*/ 115 w 990"/>
                  <a:gd name="T69" fmla="*/ 32 h 469"/>
                  <a:gd name="T70" fmla="*/ 93 w 990"/>
                  <a:gd name="T71" fmla="*/ 27 h 469"/>
                  <a:gd name="T72" fmla="*/ 79 w 990"/>
                  <a:gd name="T73" fmla="*/ 27 h 469"/>
                  <a:gd name="T74" fmla="*/ 54 w 990"/>
                  <a:gd name="T75" fmla="*/ 33 h 469"/>
                  <a:gd name="T76" fmla="*/ 33 w 990"/>
                  <a:gd name="T77" fmla="*/ 44 h 469"/>
                  <a:gd name="T78" fmla="*/ 25 w 990"/>
                  <a:gd name="T79" fmla="*/ 51 h 469"/>
                  <a:gd name="T80" fmla="*/ 24 w 990"/>
                  <a:gd name="T81" fmla="*/ 59 h 469"/>
                  <a:gd name="T82" fmla="*/ 24 w 990"/>
                  <a:gd name="T83" fmla="*/ 59 h 4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90"/>
                  <a:gd name="T127" fmla="*/ 0 h 469"/>
                  <a:gd name="T128" fmla="*/ 990 w 990"/>
                  <a:gd name="T129" fmla="*/ 469 h 4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90" h="469">
                    <a:moveTo>
                      <a:pt x="186" y="469"/>
                    </a:moveTo>
                    <a:lnTo>
                      <a:pt x="325" y="336"/>
                    </a:lnTo>
                    <a:lnTo>
                      <a:pt x="532" y="268"/>
                    </a:lnTo>
                    <a:lnTo>
                      <a:pt x="713" y="258"/>
                    </a:lnTo>
                    <a:lnTo>
                      <a:pt x="863" y="274"/>
                    </a:lnTo>
                    <a:lnTo>
                      <a:pt x="935" y="346"/>
                    </a:lnTo>
                    <a:lnTo>
                      <a:pt x="990" y="433"/>
                    </a:lnTo>
                    <a:lnTo>
                      <a:pt x="965" y="310"/>
                    </a:lnTo>
                    <a:lnTo>
                      <a:pt x="971" y="247"/>
                    </a:lnTo>
                    <a:lnTo>
                      <a:pt x="914" y="180"/>
                    </a:lnTo>
                    <a:lnTo>
                      <a:pt x="836" y="51"/>
                    </a:lnTo>
                    <a:lnTo>
                      <a:pt x="701" y="0"/>
                    </a:lnTo>
                    <a:lnTo>
                      <a:pt x="562" y="21"/>
                    </a:lnTo>
                    <a:lnTo>
                      <a:pt x="445" y="63"/>
                    </a:lnTo>
                    <a:lnTo>
                      <a:pt x="232" y="159"/>
                    </a:lnTo>
                    <a:lnTo>
                      <a:pt x="144" y="196"/>
                    </a:lnTo>
                    <a:lnTo>
                      <a:pt x="45" y="289"/>
                    </a:lnTo>
                    <a:lnTo>
                      <a:pt x="0" y="403"/>
                    </a:lnTo>
                    <a:lnTo>
                      <a:pt x="26" y="469"/>
                    </a:lnTo>
                    <a:lnTo>
                      <a:pt x="45" y="378"/>
                    </a:lnTo>
                    <a:lnTo>
                      <a:pt x="123" y="268"/>
                    </a:lnTo>
                    <a:lnTo>
                      <a:pt x="159" y="346"/>
                    </a:lnTo>
                    <a:lnTo>
                      <a:pt x="165" y="232"/>
                    </a:lnTo>
                    <a:lnTo>
                      <a:pt x="273" y="180"/>
                    </a:lnTo>
                    <a:lnTo>
                      <a:pt x="372" y="247"/>
                    </a:lnTo>
                    <a:lnTo>
                      <a:pt x="340" y="159"/>
                    </a:lnTo>
                    <a:lnTo>
                      <a:pt x="469" y="99"/>
                    </a:lnTo>
                    <a:lnTo>
                      <a:pt x="557" y="171"/>
                    </a:lnTo>
                    <a:lnTo>
                      <a:pt x="532" y="72"/>
                    </a:lnTo>
                    <a:lnTo>
                      <a:pt x="661" y="47"/>
                    </a:lnTo>
                    <a:lnTo>
                      <a:pt x="749" y="159"/>
                    </a:lnTo>
                    <a:lnTo>
                      <a:pt x="737" y="51"/>
                    </a:lnTo>
                    <a:lnTo>
                      <a:pt x="811" y="93"/>
                    </a:lnTo>
                    <a:lnTo>
                      <a:pt x="851" y="165"/>
                    </a:lnTo>
                    <a:lnTo>
                      <a:pt x="918" y="253"/>
                    </a:lnTo>
                    <a:lnTo>
                      <a:pt x="737" y="211"/>
                    </a:lnTo>
                    <a:lnTo>
                      <a:pt x="625" y="211"/>
                    </a:lnTo>
                    <a:lnTo>
                      <a:pt x="427" y="264"/>
                    </a:lnTo>
                    <a:lnTo>
                      <a:pt x="262" y="346"/>
                    </a:lnTo>
                    <a:lnTo>
                      <a:pt x="195" y="408"/>
                    </a:lnTo>
                    <a:lnTo>
                      <a:pt x="186" y="46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8" name="Freeform 41"/>
              <p:cNvSpPr>
                <a:spLocks/>
              </p:cNvSpPr>
              <p:nvPr/>
            </p:nvSpPr>
            <p:spPr bwMode="auto">
              <a:xfrm>
                <a:off x="3479" y="1434"/>
                <a:ext cx="478" cy="137"/>
              </a:xfrm>
              <a:custGeom>
                <a:avLst/>
                <a:gdLst>
                  <a:gd name="T0" fmla="*/ 0 w 954"/>
                  <a:gd name="T1" fmla="*/ 16 h 273"/>
                  <a:gd name="T2" fmla="*/ 10 w 954"/>
                  <a:gd name="T3" fmla="*/ 6 h 273"/>
                  <a:gd name="T4" fmla="*/ 37 w 954"/>
                  <a:gd name="T5" fmla="*/ 1 h 273"/>
                  <a:gd name="T6" fmla="*/ 74 w 954"/>
                  <a:gd name="T7" fmla="*/ 0 h 273"/>
                  <a:gd name="T8" fmla="*/ 106 w 954"/>
                  <a:gd name="T9" fmla="*/ 5 h 273"/>
                  <a:gd name="T10" fmla="*/ 117 w 954"/>
                  <a:gd name="T11" fmla="*/ 9 h 273"/>
                  <a:gd name="T12" fmla="*/ 120 w 954"/>
                  <a:gd name="T13" fmla="*/ 20 h 273"/>
                  <a:gd name="T14" fmla="*/ 110 w 954"/>
                  <a:gd name="T15" fmla="*/ 35 h 273"/>
                  <a:gd name="T16" fmla="*/ 97 w 954"/>
                  <a:gd name="T17" fmla="*/ 29 h 273"/>
                  <a:gd name="T18" fmla="*/ 108 w 954"/>
                  <a:gd name="T19" fmla="*/ 26 h 273"/>
                  <a:gd name="T20" fmla="*/ 108 w 954"/>
                  <a:gd name="T21" fmla="*/ 18 h 273"/>
                  <a:gd name="T22" fmla="*/ 101 w 954"/>
                  <a:gd name="T23" fmla="*/ 14 h 273"/>
                  <a:gd name="T24" fmla="*/ 102 w 954"/>
                  <a:gd name="T25" fmla="*/ 20 h 273"/>
                  <a:gd name="T26" fmla="*/ 98 w 954"/>
                  <a:gd name="T27" fmla="*/ 20 h 273"/>
                  <a:gd name="T28" fmla="*/ 95 w 954"/>
                  <a:gd name="T29" fmla="*/ 18 h 273"/>
                  <a:gd name="T30" fmla="*/ 98 w 954"/>
                  <a:gd name="T31" fmla="*/ 11 h 273"/>
                  <a:gd name="T32" fmla="*/ 90 w 954"/>
                  <a:gd name="T33" fmla="*/ 11 h 273"/>
                  <a:gd name="T34" fmla="*/ 72 w 954"/>
                  <a:gd name="T35" fmla="*/ 8 h 273"/>
                  <a:gd name="T36" fmla="*/ 47 w 954"/>
                  <a:gd name="T37" fmla="*/ 11 h 273"/>
                  <a:gd name="T38" fmla="*/ 51 w 954"/>
                  <a:gd name="T39" fmla="*/ 16 h 273"/>
                  <a:gd name="T40" fmla="*/ 47 w 954"/>
                  <a:gd name="T41" fmla="*/ 22 h 273"/>
                  <a:gd name="T42" fmla="*/ 42 w 954"/>
                  <a:gd name="T43" fmla="*/ 19 h 273"/>
                  <a:gd name="T44" fmla="*/ 40 w 954"/>
                  <a:gd name="T45" fmla="*/ 12 h 273"/>
                  <a:gd name="T46" fmla="*/ 0 w 954"/>
                  <a:gd name="T47" fmla="*/ 16 h 273"/>
                  <a:gd name="T48" fmla="*/ 0 w 954"/>
                  <a:gd name="T49" fmla="*/ 16 h 27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4"/>
                  <a:gd name="T76" fmla="*/ 0 h 273"/>
                  <a:gd name="T77" fmla="*/ 954 w 954"/>
                  <a:gd name="T78" fmla="*/ 273 h 27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4" h="273">
                    <a:moveTo>
                      <a:pt x="0" y="123"/>
                    </a:moveTo>
                    <a:lnTo>
                      <a:pt x="78" y="45"/>
                    </a:lnTo>
                    <a:lnTo>
                      <a:pt x="289" y="5"/>
                    </a:lnTo>
                    <a:lnTo>
                      <a:pt x="584" y="0"/>
                    </a:lnTo>
                    <a:lnTo>
                      <a:pt x="846" y="40"/>
                    </a:lnTo>
                    <a:lnTo>
                      <a:pt x="933" y="66"/>
                    </a:lnTo>
                    <a:lnTo>
                      <a:pt x="954" y="159"/>
                    </a:lnTo>
                    <a:lnTo>
                      <a:pt x="873" y="273"/>
                    </a:lnTo>
                    <a:lnTo>
                      <a:pt x="770" y="226"/>
                    </a:lnTo>
                    <a:lnTo>
                      <a:pt x="861" y="207"/>
                    </a:lnTo>
                    <a:lnTo>
                      <a:pt x="861" y="138"/>
                    </a:lnTo>
                    <a:lnTo>
                      <a:pt x="806" y="108"/>
                    </a:lnTo>
                    <a:lnTo>
                      <a:pt x="810" y="154"/>
                    </a:lnTo>
                    <a:lnTo>
                      <a:pt x="779" y="159"/>
                    </a:lnTo>
                    <a:lnTo>
                      <a:pt x="753" y="144"/>
                    </a:lnTo>
                    <a:lnTo>
                      <a:pt x="779" y="87"/>
                    </a:lnTo>
                    <a:lnTo>
                      <a:pt x="717" y="81"/>
                    </a:lnTo>
                    <a:lnTo>
                      <a:pt x="568" y="62"/>
                    </a:lnTo>
                    <a:lnTo>
                      <a:pt x="373" y="87"/>
                    </a:lnTo>
                    <a:lnTo>
                      <a:pt x="407" y="123"/>
                    </a:lnTo>
                    <a:lnTo>
                      <a:pt x="373" y="171"/>
                    </a:lnTo>
                    <a:lnTo>
                      <a:pt x="336" y="150"/>
                    </a:lnTo>
                    <a:lnTo>
                      <a:pt x="319" y="9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9" name="Freeform 42"/>
              <p:cNvSpPr>
                <a:spLocks/>
              </p:cNvSpPr>
              <p:nvPr/>
            </p:nvSpPr>
            <p:spPr bwMode="auto">
              <a:xfrm>
                <a:off x="3479" y="1452"/>
                <a:ext cx="462" cy="217"/>
              </a:xfrm>
              <a:custGeom>
                <a:avLst/>
                <a:gdLst>
                  <a:gd name="T0" fmla="*/ 3 w 924"/>
                  <a:gd name="T1" fmla="*/ 17 h 433"/>
                  <a:gd name="T2" fmla="*/ 22 w 924"/>
                  <a:gd name="T3" fmla="*/ 18 h 433"/>
                  <a:gd name="T4" fmla="*/ 55 w 924"/>
                  <a:gd name="T5" fmla="*/ 36 h 433"/>
                  <a:gd name="T6" fmla="*/ 63 w 924"/>
                  <a:gd name="T7" fmla="*/ 21 h 433"/>
                  <a:gd name="T8" fmla="*/ 81 w 924"/>
                  <a:gd name="T9" fmla="*/ 14 h 433"/>
                  <a:gd name="T10" fmla="*/ 84 w 924"/>
                  <a:gd name="T11" fmla="*/ 26 h 433"/>
                  <a:gd name="T12" fmla="*/ 90 w 924"/>
                  <a:gd name="T13" fmla="*/ 30 h 433"/>
                  <a:gd name="T14" fmla="*/ 91 w 924"/>
                  <a:gd name="T15" fmla="*/ 44 h 433"/>
                  <a:gd name="T16" fmla="*/ 82 w 924"/>
                  <a:gd name="T17" fmla="*/ 48 h 433"/>
                  <a:gd name="T18" fmla="*/ 68 w 924"/>
                  <a:gd name="T19" fmla="*/ 44 h 433"/>
                  <a:gd name="T20" fmla="*/ 72 w 924"/>
                  <a:gd name="T21" fmla="*/ 50 h 433"/>
                  <a:gd name="T22" fmla="*/ 84 w 924"/>
                  <a:gd name="T23" fmla="*/ 55 h 433"/>
                  <a:gd name="T24" fmla="*/ 92 w 924"/>
                  <a:gd name="T25" fmla="*/ 51 h 433"/>
                  <a:gd name="T26" fmla="*/ 96 w 924"/>
                  <a:gd name="T27" fmla="*/ 46 h 433"/>
                  <a:gd name="T28" fmla="*/ 95 w 924"/>
                  <a:gd name="T29" fmla="*/ 34 h 433"/>
                  <a:gd name="T30" fmla="*/ 105 w 924"/>
                  <a:gd name="T31" fmla="*/ 41 h 433"/>
                  <a:gd name="T32" fmla="*/ 116 w 924"/>
                  <a:gd name="T33" fmla="*/ 20 h 433"/>
                  <a:gd name="T34" fmla="*/ 106 w 924"/>
                  <a:gd name="T35" fmla="*/ 22 h 433"/>
                  <a:gd name="T36" fmla="*/ 95 w 924"/>
                  <a:gd name="T37" fmla="*/ 22 h 433"/>
                  <a:gd name="T38" fmla="*/ 87 w 924"/>
                  <a:gd name="T39" fmla="*/ 13 h 433"/>
                  <a:gd name="T40" fmla="*/ 93 w 924"/>
                  <a:gd name="T41" fmla="*/ 6 h 433"/>
                  <a:gd name="T42" fmla="*/ 77 w 924"/>
                  <a:gd name="T43" fmla="*/ 0 h 433"/>
                  <a:gd name="T44" fmla="*/ 69 w 924"/>
                  <a:gd name="T45" fmla="*/ 1 h 433"/>
                  <a:gd name="T46" fmla="*/ 62 w 924"/>
                  <a:gd name="T47" fmla="*/ 5 h 433"/>
                  <a:gd name="T48" fmla="*/ 58 w 924"/>
                  <a:gd name="T49" fmla="*/ 14 h 433"/>
                  <a:gd name="T50" fmla="*/ 46 w 924"/>
                  <a:gd name="T51" fmla="*/ 24 h 433"/>
                  <a:gd name="T52" fmla="*/ 29 w 924"/>
                  <a:gd name="T53" fmla="*/ 6 h 433"/>
                  <a:gd name="T54" fmla="*/ 0 w 924"/>
                  <a:gd name="T55" fmla="*/ 11 h 433"/>
                  <a:gd name="T56" fmla="*/ 3 w 924"/>
                  <a:gd name="T57" fmla="*/ 17 h 433"/>
                  <a:gd name="T58" fmla="*/ 3 w 924"/>
                  <a:gd name="T59" fmla="*/ 17 h 43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924"/>
                  <a:gd name="T91" fmla="*/ 0 h 433"/>
                  <a:gd name="T92" fmla="*/ 924 w 924"/>
                  <a:gd name="T93" fmla="*/ 433 h 433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924" h="433">
                    <a:moveTo>
                      <a:pt x="21" y="129"/>
                    </a:moveTo>
                    <a:lnTo>
                      <a:pt x="175" y="138"/>
                    </a:lnTo>
                    <a:lnTo>
                      <a:pt x="439" y="283"/>
                    </a:lnTo>
                    <a:lnTo>
                      <a:pt x="511" y="165"/>
                    </a:lnTo>
                    <a:lnTo>
                      <a:pt x="641" y="108"/>
                    </a:lnTo>
                    <a:lnTo>
                      <a:pt x="671" y="207"/>
                    </a:lnTo>
                    <a:lnTo>
                      <a:pt x="717" y="237"/>
                    </a:lnTo>
                    <a:lnTo>
                      <a:pt x="728" y="351"/>
                    </a:lnTo>
                    <a:lnTo>
                      <a:pt x="656" y="382"/>
                    </a:lnTo>
                    <a:lnTo>
                      <a:pt x="542" y="346"/>
                    </a:lnTo>
                    <a:lnTo>
                      <a:pt x="572" y="397"/>
                    </a:lnTo>
                    <a:lnTo>
                      <a:pt x="665" y="433"/>
                    </a:lnTo>
                    <a:lnTo>
                      <a:pt x="734" y="403"/>
                    </a:lnTo>
                    <a:lnTo>
                      <a:pt x="764" y="361"/>
                    </a:lnTo>
                    <a:lnTo>
                      <a:pt x="753" y="268"/>
                    </a:lnTo>
                    <a:lnTo>
                      <a:pt x="836" y="325"/>
                    </a:lnTo>
                    <a:lnTo>
                      <a:pt x="924" y="159"/>
                    </a:lnTo>
                    <a:lnTo>
                      <a:pt x="846" y="175"/>
                    </a:lnTo>
                    <a:lnTo>
                      <a:pt x="753" y="175"/>
                    </a:lnTo>
                    <a:lnTo>
                      <a:pt x="692" y="97"/>
                    </a:lnTo>
                    <a:lnTo>
                      <a:pt x="738" y="42"/>
                    </a:lnTo>
                    <a:lnTo>
                      <a:pt x="614" y="0"/>
                    </a:lnTo>
                    <a:lnTo>
                      <a:pt x="547" y="4"/>
                    </a:lnTo>
                    <a:lnTo>
                      <a:pt x="496" y="36"/>
                    </a:lnTo>
                    <a:lnTo>
                      <a:pt x="464" y="108"/>
                    </a:lnTo>
                    <a:lnTo>
                      <a:pt x="361" y="186"/>
                    </a:lnTo>
                    <a:lnTo>
                      <a:pt x="238" y="42"/>
                    </a:lnTo>
                    <a:lnTo>
                      <a:pt x="0" y="87"/>
                    </a:lnTo>
                    <a:lnTo>
                      <a:pt x="21" y="1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70" name="Freeform 43"/>
              <p:cNvSpPr>
                <a:spLocks/>
              </p:cNvSpPr>
              <p:nvPr/>
            </p:nvSpPr>
            <p:spPr bwMode="auto">
              <a:xfrm>
                <a:off x="3255" y="1493"/>
                <a:ext cx="149" cy="165"/>
              </a:xfrm>
              <a:custGeom>
                <a:avLst/>
                <a:gdLst>
                  <a:gd name="T0" fmla="*/ 31 w 299"/>
                  <a:gd name="T1" fmla="*/ 0 h 331"/>
                  <a:gd name="T2" fmla="*/ 17 w 299"/>
                  <a:gd name="T3" fmla="*/ 0 h 331"/>
                  <a:gd name="T4" fmla="*/ 6 w 299"/>
                  <a:gd name="T5" fmla="*/ 13 h 331"/>
                  <a:gd name="T6" fmla="*/ 0 w 299"/>
                  <a:gd name="T7" fmla="*/ 20 h 331"/>
                  <a:gd name="T8" fmla="*/ 11 w 299"/>
                  <a:gd name="T9" fmla="*/ 21 h 331"/>
                  <a:gd name="T10" fmla="*/ 23 w 299"/>
                  <a:gd name="T11" fmla="*/ 15 h 331"/>
                  <a:gd name="T12" fmla="*/ 19 w 299"/>
                  <a:gd name="T13" fmla="*/ 25 h 331"/>
                  <a:gd name="T14" fmla="*/ 20 w 299"/>
                  <a:gd name="T15" fmla="*/ 31 h 331"/>
                  <a:gd name="T16" fmla="*/ 16 w 299"/>
                  <a:gd name="T17" fmla="*/ 41 h 331"/>
                  <a:gd name="T18" fmla="*/ 27 w 299"/>
                  <a:gd name="T19" fmla="*/ 35 h 331"/>
                  <a:gd name="T20" fmla="*/ 35 w 299"/>
                  <a:gd name="T21" fmla="*/ 22 h 331"/>
                  <a:gd name="T22" fmla="*/ 31 w 299"/>
                  <a:gd name="T23" fmla="*/ 10 h 331"/>
                  <a:gd name="T24" fmla="*/ 37 w 299"/>
                  <a:gd name="T25" fmla="*/ 0 h 331"/>
                  <a:gd name="T26" fmla="*/ 31 w 299"/>
                  <a:gd name="T27" fmla="*/ 0 h 331"/>
                  <a:gd name="T28" fmla="*/ 31 w 299"/>
                  <a:gd name="T29" fmla="*/ 0 h 3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99"/>
                  <a:gd name="T46" fmla="*/ 0 h 331"/>
                  <a:gd name="T47" fmla="*/ 299 w 299"/>
                  <a:gd name="T48" fmla="*/ 331 h 33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99" h="331">
                    <a:moveTo>
                      <a:pt x="253" y="0"/>
                    </a:moveTo>
                    <a:lnTo>
                      <a:pt x="139" y="0"/>
                    </a:lnTo>
                    <a:lnTo>
                      <a:pt x="52" y="109"/>
                    </a:lnTo>
                    <a:lnTo>
                      <a:pt x="0" y="162"/>
                    </a:lnTo>
                    <a:lnTo>
                      <a:pt x="93" y="172"/>
                    </a:lnTo>
                    <a:lnTo>
                      <a:pt x="185" y="120"/>
                    </a:lnTo>
                    <a:lnTo>
                      <a:pt x="154" y="202"/>
                    </a:lnTo>
                    <a:lnTo>
                      <a:pt x="166" y="253"/>
                    </a:lnTo>
                    <a:lnTo>
                      <a:pt x="129" y="331"/>
                    </a:lnTo>
                    <a:lnTo>
                      <a:pt x="221" y="286"/>
                    </a:lnTo>
                    <a:lnTo>
                      <a:pt x="283" y="183"/>
                    </a:lnTo>
                    <a:lnTo>
                      <a:pt x="253" y="84"/>
                    </a:lnTo>
                    <a:lnTo>
                      <a:pt x="299" y="0"/>
                    </a:lnTo>
                    <a:lnTo>
                      <a:pt x="2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71" name="Freeform 44"/>
              <p:cNvSpPr>
                <a:spLocks/>
              </p:cNvSpPr>
              <p:nvPr/>
            </p:nvSpPr>
            <p:spPr bwMode="auto">
              <a:xfrm>
                <a:off x="3368" y="1475"/>
                <a:ext cx="127" cy="111"/>
              </a:xfrm>
              <a:custGeom>
                <a:avLst/>
                <a:gdLst>
                  <a:gd name="T0" fmla="*/ 7 w 253"/>
                  <a:gd name="T1" fmla="*/ 6 h 223"/>
                  <a:gd name="T2" fmla="*/ 9 w 253"/>
                  <a:gd name="T3" fmla="*/ 1 h 223"/>
                  <a:gd name="T4" fmla="*/ 23 w 253"/>
                  <a:gd name="T5" fmla="*/ 0 h 223"/>
                  <a:gd name="T6" fmla="*/ 32 w 253"/>
                  <a:gd name="T7" fmla="*/ 8 h 223"/>
                  <a:gd name="T8" fmla="*/ 29 w 253"/>
                  <a:gd name="T9" fmla="*/ 20 h 223"/>
                  <a:gd name="T10" fmla="*/ 16 w 253"/>
                  <a:gd name="T11" fmla="*/ 27 h 223"/>
                  <a:gd name="T12" fmla="*/ 0 w 253"/>
                  <a:gd name="T13" fmla="*/ 26 h 223"/>
                  <a:gd name="T14" fmla="*/ 20 w 253"/>
                  <a:gd name="T15" fmla="*/ 21 h 223"/>
                  <a:gd name="T16" fmla="*/ 14 w 253"/>
                  <a:gd name="T17" fmla="*/ 15 h 223"/>
                  <a:gd name="T18" fmla="*/ 25 w 253"/>
                  <a:gd name="T19" fmla="*/ 13 h 223"/>
                  <a:gd name="T20" fmla="*/ 22 w 253"/>
                  <a:gd name="T21" fmla="*/ 5 h 223"/>
                  <a:gd name="T22" fmla="*/ 7 w 253"/>
                  <a:gd name="T23" fmla="*/ 6 h 223"/>
                  <a:gd name="T24" fmla="*/ 7 w 253"/>
                  <a:gd name="T25" fmla="*/ 6 h 2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3"/>
                  <a:gd name="T40" fmla="*/ 0 h 223"/>
                  <a:gd name="T41" fmla="*/ 253 w 253"/>
                  <a:gd name="T42" fmla="*/ 223 h 2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3" h="223">
                    <a:moveTo>
                      <a:pt x="52" y="48"/>
                    </a:moveTo>
                    <a:lnTo>
                      <a:pt x="69" y="12"/>
                    </a:lnTo>
                    <a:lnTo>
                      <a:pt x="181" y="0"/>
                    </a:lnTo>
                    <a:lnTo>
                      <a:pt x="253" y="69"/>
                    </a:lnTo>
                    <a:lnTo>
                      <a:pt x="232" y="166"/>
                    </a:lnTo>
                    <a:lnTo>
                      <a:pt x="124" y="223"/>
                    </a:lnTo>
                    <a:lnTo>
                      <a:pt x="0" y="208"/>
                    </a:lnTo>
                    <a:lnTo>
                      <a:pt x="156" y="171"/>
                    </a:lnTo>
                    <a:lnTo>
                      <a:pt x="109" y="126"/>
                    </a:lnTo>
                    <a:lnTo>
                      <a:pt x="196" y="105"/>
                    </a:lnTo>
                    <a:lnTo>
                      <a:pt x="172" y="42"/>
                    </a:lnTo>
                    <a:lnTo>
                      <a:pt x="52" y="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72" name="Freeform 45"/>
              <p:cNvSpPr>
                <a:spLocks/>
              </p:cNvSpPr>
              <p:nvPr/>
            </p:nvSpPr>
            <p:spPr bwMode="auto">
              <a:xfrm>
                <a:off x="3425" y="1229"/>
                <a:ext cx="323" cy="202"/>
              </a:xfrm>
              <a:custGeom>
                <a:avLst/>
                <a:gdLst>
                  <a:gd name="T0" fmla="*/ 0 w 644"/>
                  <a:gd name="T1" fmla="*/ 42 h 403"/>
                  <a:gd name="T2" fmla="*/ 0 w 644"/>
                  <a:gd name="T3" fmla="*/ 51 h 403"/>
                  <a:gd name="T4" fmla="*/ 13 w 644"/>
                  <a:gd name="T5" fmla="*/ 32 h 403"/>
                  <a:gd name="T6" fmla="*/ 18 w 644"/>
                  <a:gd name="T7" fmla="*/ 22 h 403"/>
                  <a:gd name="T8" fmla="*/ 33 w 644"/>
                  <a:gd name="T9" fmla="*/ 9 h 403"/>
                  <a:gd name="T10" fmla="*/ 54 w 644"/>
                  <a:gd name="T11" fmla="*/ 5 h 403"/>
                  <a:gd name="T12" fmla="*/ 69 w 644"/>
                  <a:gd name="T13" fmla="*/ 8 h 403"/>
                  <a:gd name="T14" fmla="*/ 81 w 644"/>
                  <a:gd name="T15" fmla="*/ 6 h 403"/>
                  <a:gd name="T16" fmla="*/ 68 w 644"/>
                  <a:gd name="T17" fmla="*/ 3 h 403"/>
                  <a:gd name="T18" fmla="*/ 51 w 644"/>
                  <a:gd name="T19" fmla="*/ 0 h 403"/>
                  <a:gd name="T20" fmla="*/ 29 w 644"/>
                  <a:gd name="T21" fmla="*/ 7 h 403"/>
                  <a:gd name="T22" fmla="*/ 13 w 644"/>
                  <a:gd name="T23" fmla="*/ 18 h 403"/>
                  <a:gd name="T24" fmla="*/ 3 w 644"/>
                  <a:gd name="T25" fmla="*/ 32 h 403"/>
                  <a:gd name="T26" fmla="*/ 0 w 644"/>
                  <a:gd name="T27" fmla="*/ 42 h 403"/>
                  <a:gd name="T28" fmla="*/ 0 w 644"/>
                  <a:gd name="T29" fmla="*/ 42 h 40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44"/>
                  <a:gd name="T46" fmla="*/ 0 h 403"/>
                  <a:gd name="T47" fmla="*/ 644 w 644"/>
                  <a:gd name="T48" fmla="*/ 403 h 40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44" h="403">
                    <a:moveTo>
                      <a:pt x="0" y="331"/>
                    </a:moveTo>
                    <a:lnTo>
                      <a:pt x="0" y="403"/>
                    </a:lnTo>
                    <a:lnTo>
                      <a:pt x="98" y="253"/>
                    </a:lnTo>
                    <a:lnTo>
                      <a:pt x="138" y="171"/>
                    </a:lnTo>
                    <a:lnTo>
                      <a:pt x="264" y="72"/>
                    </a:lnTo>
                    <a:lnTo>
                      <a:pt x="424" y="36"/>
                    </a:lnTo>
                    <a:lnTo>
                      <a:pt x="551" y="57"/>
                    </a:lnTo>
                    <a:lnTo>
                      <a:pt x="644" y="42"/>
                    </a:lnTo>
                    <a:lnTo>
                      <a:pt x="541" y="21"/>
                    </a:lnTo>
                    <a:lnTo>
                      <a:pt x="403" y="0"/>
                    </a:lnTo>
                    <a:lnTo>
                      <a:pt x="226" y="51"/>
                    </a:lnTo>
                    <a:lnTo>
                      <a:pt x="102" y="139"/>
                    </a:lnTo>
                    <a:lnTo>
                      <a:pt x="24" y="253"/>
                    </a:lnTo>
                    <a:lnTo>
                      <a:pt x="0" y="3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73" name="Freeform 46"/>
              <p:cNvSpPr>
                <a:spLocks/>
              </p:cNvSpPr>
              <p:nvPr/>
            </p:nvSpPr>
            <p:spPr bwMode="auto">
              <a:xfrm>
                <a:off x="3475" y="1560"/>
                <a:ext cx="448" cy="370"/>
              </a:xfrm>
              <a:custGeom>
                <a:avLst/>
                <a:gdLst>
                  <a:gd name="T0" fmla="*/ 112 w 898"/>
                  <a:gd name="T1" fmla="*/ 0 h 740"/>
                  <a:gd name="T2" fmla="*/ 111 w 898"/>
                  <a:gd name="T3" fmla="*/ 14 h 740"/>
                  <a:gd name="T4" fmla="*/ 104 w 898"/>
                  <a:gd name="T5" fmla="*/ 35 h 740"/>
                  <a:gd name="T6" fmla="*/ 98 w 898"/>
                  <a:gd name="T7" fmla="*/ 51 h 740"/>
                  <a:gd name="T8" fmla="*/ 93 w 898"/>
                  <a:gd name="T9" fmla="*/ 65 h 740"/>
                  <a:gd name="T10" fmla="*/ 82 w 898"/>
                  <a:gd name="T11" fmla="*/ 72 h 740"/>
                  <a:gd name="T12" fmla="*/ 81 w 898"/>
                  <a:gd name="T13" fmla="*/ 82 h 740"/>
                  <a:gd name="T14" fmla="*/ 67 w 898"/>
                  <a:gd name="T15" fmla="*/ 90 h 740"/>
                  <a:gd name="T16" fmla="*/ 47 w 898"/>
                  <a:gd name="T17" fmla="*/ 93 h 740"/>
                  <a:gd name="T18" fmla="*/ 21 w 898"/>
                  <a:gd name="T19" fmla="*/ 81 h 740"/>
                  <a:gd name="T20" fmla="*/ 3 w 898"/>
                  <a:gd name="T21" fmla="*/ 62 h 740"/>
                  <a:gd name="T22" fmla="*/ 0 w 898"/>
                  <a:gd name="T23" fmla="*/ 47 h 740"/>
                  <a:gd name="T24" fmla="*/ 0 w 898"/>
                  <a:gd name="T25" fmla="*/ 44 h 740"/>
                  <a:gd name="T26" fmla="*/ 3 w 898"/>
                  <a:gd name="T27" fmla="*/ 40 h 740"/>
                  <a:gd name="T28" fmla="*/ 0 w 898"/>
                  <a:gd name="T29" fmla="*/ 31 h 740"/>
                  <a:gd name="T30" fmla="*/ 0 w 898"/>
                  <a:gd name="T31" fmla="*/ 22 h 740"/>
                  <a:gd name="T32" fmla="*/ 8 w 898"/>
                  <a:gd name="T33" fmla="*/ 12 h 740"/>
                  <a:gd name="T34" fmla="*/ 10 w 898"/>
                  <a:gd name="T35" fmla="*/ 20 h 740"/>
                  <a:gd name="T36" fmla="*/ 7 w 898"/>
                  <a:gd name="T37" fmla="*/ 27 h 740"/>
                  <a:gd name="T38" fmla="*/ 7 w 898"/>
                  <a:gd name="T39" fmla="*/ 35 h 740"/>
                  <a:gd name="T40" fmla="*/ 14 w 898"/>
                  <a:gd name="T41" fmla="*/ 49 h 740"/>
                  <a:gd name="T42" fmla="*/ 7 w 898"/>
                  <a:gd name="T43" fmla="*/ 47 h 740"/>
                  <a:gd name="T44" fmla="*/ 7 w 898"/>
                  <a:gd name="T45" fmla="*/ 58 h 740"/>
                  <a:gd name="T46" fmla="*/ 20 w 898"/>
                  <a:gd name="T47" fmla="*/ 73 h 740"/>
                  <a:gd name="T48" fmla="*/ 35 w 898"/>
                  <a:gd name="T49" fmla="*/ 82 h 740"/>
                  <a:gd name="T50" fmla="*/ 56 w 898"/>
                  <a:gd name="T51" fmla="*/ 86 h 740"/>
                  <a:gd name="T52" fmla="*/ 70 w 898"/>
                  <a:gd name="T53" fmla="*/ 82 h 740"/>
                  <a:gd name="T54" fmla="*/ 70 w 898"/>
                  <a:gd name="T55" fmla="*/ 73 h 740"/>
                  <a:gd name="T56" fmla="*/ 57 w 898"/>
                  <a:gd name="T57" fmla="*/ 75 h 740"/>
                  <a:gd name="T58" fmla="*/ 39 w 898"/>
                  <a:gd name="T59" fmla="*/ 63 h 740"/>
                  <a:gd name="T60" fmla="*/ 26 w 898"/>
                  <a:gd name="T61" fmla="*/ 54 h 740"/>
                  <a:gd name="T62" fmla="*/ 51 w 898"/>
                  <a:gd name="T63" fmla="*/ 68 h 740"/>
                  <a:gd name="T64" fmla="*/ 67 w 898"/>
                  <a:gd name="T65" fmla="*/ 70 h 740"/>
                  <a:gd name="T66" fmla="*/ 79 w 898"/>
                  <a:gd name="T67" fmla="*/ 69 h 740"/>
                  <a:gd name="T68" fmla="*/ 91 w 898"/>
                  <a:gd name="T69" fmla="*/ 59 h 740"/>
                  <a:gd name="T70" fmla="*/ 93 w 898"/>
                  <a:gd name="T71" fmla="*/ 46 h 740"/>
                  <a:gd name="T72" fmla="*/ 105 w 898"/>
                  <a:gd name="T73" fmla="*/ 23 h 740"/>
                  <a:gd name="T74" fmla="*/ 106 w 898"/>
                  <a:gd name="T75" fmla="*/ 10 h 740"/>
                  <a:gd name="T76" fmla="*/ 112 w 898"/>
                  <a:gd name="T77" fmla="*/ 0 h 740"/>
                  <a:gd name="T78" fmla="*/ 112 w 898"/>
                  <a:gd name="T79" fmla="*/ 0 h 74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98"/>
                  <a:gd name="T121" fmla="*/ 0 h 740"/>
                  <a:gd name="T122" fmla="*/ 898 w 898"/>
                  <a:gd name="T123" fmla="*/ 740 h 74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98" h="740">
                    <a:moveTo>
                      <a:pt x="898" y="0"/>
                    </a:moveTo>
                    <a:lnTo>
                      <a:pt x="892" y="114"/>
                    </a:lnTo>
                    <a:lnTo>
                      <a:pt x="835" y="274"/>
                    </a:lnTo>
                    <a:lnTo>
                      <a:pt x="789" y="415"/>
                    </a:lnTo>
                    <a:lnTo>
                      <a:pt x="748" y="517"/>
                    </a:lnTo>
                    <a:lnTo>
                      <a:pt x="660" y="569"/>
                    </a:lnTo>
                    <a:lnTo>
                      <a:pt x="651" y="656"/>
                    </a:lnTo>
                    <a:lnTo>
                      <a:pt x="542" y="719"/>
                    </a:lnTo>
                    <a:lnTo>
                      <a:pt x="383" y="740"/>
                    </a:lnTo>
                    <a:lnTo>
                      <a:pt x="175" y="647"/>
                    </a:lnTo>
                    <a:lnTo>
                      <a:pt x="31" y="502"/>
                    </a:lnTo>
                    <a:lnTo>
                      <a:pt x="0" y="382"/>
                    </a:lnTo>
                    <a:lnTo>
                      <a:pt x="0" y="346"/>
                    </a:lnTo>
                    <a:lnTo>
                      <a:pt x="31" y="316"/>
                    </a:lnTo>
                    <a:lnTo>
                      <a:pt x="4" y="253"/>
                    </a:lnTo>
                    <a:lnTo>
                      <a:pt x="4" y="171"/>
                    </a:lnTo>
                    <a:lnTo>
                      <a:pt x="67" y="94"/>
                    </a:lnTo>
                    <a:lnTo>
                      <a:pt x="82" y="156"/>
                    </a:lnTo>
                    <a:lnTo>
                      <a:pt x="56" y="217"/>
                    </a:lnTo>
                    <a:lnTo>
                      <a:pt x="56" y="280"/>
                    </a:lnTo>
                    <a:lnTo>
                      <a:pt x="113" y="394"/>
                    </a:lnTo>
                    <a:lnTo>
                      <a:pt x="56" y="382"/>
                    </a:lnTo>
                    <a:lnTo>
                      <a:pt x="56" y="466"/>
                    </a:lnTo>
                    <a:lnTo>
                      <a:pt x="166" y="584"/>
                    </a:lnTo>
                    <a:lnTo>
                      <a:pt x="284" y="656"/>
                    </a:lnTo>
                    <a:lnTo>
                      <a:pt x="449" y="683"/>
                    </a:lnTo>
                    <a:lnTo>
                      <a:pt x="563" y="652"/>
                    </a:lnTo>
                    <a:lnTo>
                      <a:pt x="567" y="580"/>
                    </a:lnTo>
                    <a:lnTo>
                      <a:pt x="459" y="595"/>
                    </a:lnTo>
                    <a:lnTo>
                      <a:pt x="314" y="508"/>
                    </a:lnTo>
                    <a:lnTo>
                      <a:pt x="211" y="439"/>
                    </a:lnTo>
                    <a:lnTo>
                      <a:pt x="413" y="538"/>
                    </a:lnTo>
                    <a:lnTo>
                      <a:pt x="537" y="559"/>
                    </a:lnTo>
                    <a:lnTo>
                      <a:pt x="634" y="548"/>
                    </a:lnTo>
                    <a:lnTo>
                      <a:pt x="732" y="472"/>
                    </a:lnTo>
                    <a:lnTo>
                      <a:pt x="748" y="373"/>
                    </a:lnTo>
                    <a:lnTo>
                      <a:pt x="846" y="181"/>
                    </a:lnTo>
                    <a:lnTo>
                      <a:pt x="852" y="78"/>
                    </a:lnTo>
                    <a:lnTo>
                      <a:pt x="89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74" name="Freeform 47"/>
              <p:cNvSpPr>
                <a:spLocks/>
              </p:cNvSpPr>
              <p:nvPr/>
            </p:nvSpPr>
            <p:spPr bwMode="auto">
              <a:xfrm>
                <a:off x="3683" y="1687"/>
                <a:ext cx="129" cy="98"/>
              </a:xfrm>
              <a:custGeom>
                <a:avLst/>
                <a:gdLst>
                  <a:gd name="T0" fmla="*/ 0 w 258"/>
                  <a:gd name="T1" fmla="*/ 5 h 198"/>
                  <a:gd name="T2" fmla="*/ 11 w 258"/>
                  <a:gd name="T3" fmla="*/ 0 h 198"/>
                  <a:gd name="T4" fmla="*/ 27 w 258"/>
                  <a:gd name="T5" fmla="*/ 4 h 198"/>
                  <a:gd name="T6" fmla="*/ 32 w 258"/>
                  <a:gd name="T7" fmla="*/ 11 h 198"/>
                  <a:gd name="T8" fmla="*/ 20 w 258"/>
                  <a:gd name="T9" fmla="*/ 10 h 198"/>
                  <a:gd name="T10" fmla="*/ 5 w 258"/>
                  <a:gd name="T11" fmla="*/ 11 h 198"/>
                  <a:gd name="T12" fmla="*/ 8 w 258"/>
                  <a:gd name="T13" fmla="*/ 18 h 198"/>
                  <a:gd name="T14" fmla="*/ 21 w 258"/>
                  <a:gd name="T15" fmla="*/ 22 h 198"/>
                  <a:gd name="T16" fmla="*/ 12 w 258"/>
                  <a:gd name="T17" fmla="*/ 24 h 198"/>
                  <a:gd name="T18" fmla="*/ 2 w 258"/>
                  <a:gd name="T19" fmla="*/ 19 h 198"/>
                  <a:gd name="T20" fmla="*/ 0 w 258"/>
                  <a:gd name="T21" fmla="*/ 5 h 198"/>
                  <a:gd name="T22" fmla="*/ 0 w 258"/>
                  <a:gd name="T23" fmla="*/ 5 h 19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8"/>
                  <a:gd name="T37" fmla="*/ 0 h 198"/>
                  <a:gd name="T38" fmla="*/ 258 w 258"/>
                  <a:gd name="T39" fmla="*/ 198 h 19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8" h="198">
                    <a:moveTo>
                      <a:pt x="0" y="42"/>
                    </a:moveTo>
                    <a:lnTo>
                      <a:pt x="89" y="0"/>
                    </a:lnTo>
                    <a:lnTo>
                      <a:pt x="222" y="36"/>
                    </a:lnTo>
                    <a:lnTo>
                      <a:pt x="258" y="90"/>
                    </a:lnTo>
                    <a:lnTo>
                      <a:pt x="161" y="84"/>
                    </a:lnTo>
                    <a:lnTo>
                      <a:pt x="47" y="93"/>
                    </a:lnTo>
                    <a:lnTo>
                      <a:pt x="68" y="150"/>
                    </a:lnTo>
                    <a:lnTo>
                      <a:pt x="171" y="181"/>
                    </a:lnTo>
                    <a:lnTo>
                      <a:pt x="99" y="198"/>
                    </a:lnTo>
                    <a:lnTo>
                      <a:pt x="21" y="156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75" name="Freeform 48"/>
              <p:cNvSpPr>
                <a:spLocks/>
              </p:cNvSpPr>
              <p:nvPr/>
            </p:nvSpPr>
            <p:spPr bwMode="auto">
              <a:xfrm>
                <a:off x="3890" y="1694"/>
                <a:ext cx="619" cy="532"/>
              </a:xfrm>
              <a:custGeom>
                <a:avLst/>
                <a:gdLst>
                  <a:gd name="T0" fmla="*/ 0 w 1238"/>
                  <a:gd name="T1" fmla="*/ 0 h 1065"/>
                  <a:gd name="T2" fmla="*/ 26 w 1238"/>
                  <a:gd name="T3" fmla="*/ 1 h 1065"/>
                  <a:gd name="T4" fmla="*/ 71 w 1238"/>
                  <a:gd name="T5" fmla="*/ 14 h 1065"/>
                  <a:gd name="T6" fmla="*/ 113 w 1238"/>
                  <a:gd name="T7" fmla="*/ 48 h 1065"/>
                  <a:gd name="T8" fmla="*/ 150 w 1238"/>
                  <a:gd name="T9" fmla="*/ 84 h 1065"/>
                  <a:gd name="T10" fmla="*/ 155 w 1238"/>
                  <a:gd name="T11" fmla="*/ 96 h 1065"/>
                  <a:gd name="T12" fmla="*/ 155 w 1238"/>
                  <a:gd name="T13" fmla="*/ 112 h 1065"/>
                  <a:gd name="T14" fmla="*/ 137 w 1238"/>
                  <a:gd name="T15" fmla="*/ 128 h 1065"/>
                  <a:gd name="T16" fmla="*/ 122 w 1238"/>
                  <a:gd name="T17" fmla="*/ 133 h 1065"/>
                  <a:gd name="T18" fmla="*/ 100 w 1238"/>
                  <a:gd name="T19" fmla="*/ 111 h 1065"/>
                  <a:gd name="T20" fmla="*/ 64 w 1238"/>
                  <a:gd name="T21" fmla="*/ 91 h 1065"/>
                  <a:gd name="T22" fmla="*/ 23 w 1238"/>
                  <a:gd name="T23" fmla="*/ 84 h 1065"/>
                  <a:gd name="T24" fmla="*/ 30 w 1238"/>
                  <a:gd name="T25" fmla="*/ 74 h 1065"/>
                  <a:gd name="T26" fmla="*/ 59 w 1238"/>
                  <a:gd name="T27" fmla="*/ 79 h 1065"/>
                  <a:gd name="T28" fmla="*/ 69 w 1238"/>
                  <a:gd name="T29" fmla="*/ 65 h 1065"/>
                  <a:gd name="T30" fmla="*/ 78 w 1238"/>
                  <a:gd name="T31" fmla="*/ 40 h 1065"/>
                  <a:gd name="T32" fmla="*/ 78 w 1238"/>
                  <a:gd name="T33" fmla="*/ 59 h 1065"/>
                  <a:gd name="T34" fmla="*/ 73 w 1238"/>
                  <a:gd name="T35" fmla="*/ 82 h 1065"/>
                  <a:gd name="T36" fmla="*/ 86 w 1238"/>
                  <a:gd name="T37" fmla="*/ 89 h 1065"/>
                  <a:gd name="T38" fmla="*/ 95 w 1238"/>
                  <a:gd name="T39" fmla="*/ 98 h 1065"/>
                  <a:gd name="T40" fmla="*/ 104 w 1238"/>
                  <a:gd name="T41" fmla="*/ 84 h 1065"/>
                  <a:gd name="T42" fmla="*/ 109 w 1238"/>
                  <a:gd name="T43" fmla="*/ 63 h 1065"/>
                  <a:gd name="T44" fmla="*/ 111 w 1238"/>
                  <a:gd name="T45" fmla="*/ 83 h 1065"/>
                  <a:gd name="T46" fmla="*/ 107 w 1238"/>
                  <a:gd name="T47" fmla="*/ 94 h 1065"/>
                  <a:gd name="T48" fmla="*/ 104 w 1238"/>
                  <a:gd name="T49" fmla="*/ 104 h 1065"/>
                  <a:gd name="T50" fmla="*/ 118 w 1238"/>
                  <a:gd name="T51" fmla="*/ 117 h 1065"/>
                  <a:gd name="T52" fmla="*/ 129 w 1238"/>
                  <a:gd name="T53" fmla="*/ 110 h 1065"/>
                  <a:gd name="T54" fmla="*/ 137 w 1238"/>
                  <a:gd name="T55" fmla="*/ 95 h 1065"/>
                  <a:gd name="T56" fmla="*/ 137 w 1238"/>
                  <a:gd name="T57" fmla="*/ 108 h 1065"/>
                  <a:gd name="T58" fmla="*/ 130 w 1238"/>
                  <a:gd name="T59" fmla="*/ 124 h 1065"/>
                  <a:gd name="T60" fmla="*/ 140 w 1238"/>
                  <a:gd name="T61" fmla="*/ 121 h 1065"/>
                  <a:gd name="T62" fmla="*/ 151 w 1238"/>
                  <a:gd name="T63" fmla="*/ 106 h 1065"/>
                  <a:gd name="T64" fmla="*/ 148 w 1238"/>
                  <a:gd name="T65" fmla="*/ 89 h 1065"/>
                  <a:gd name="T66" fmla="*/ 132 w 1238"/>
                  <a:gd name="T67" fmla="*/ 77 h 1065"/>
                  <a:gd name="T68" fmla="*/ 110 w 1238"/>
                  <a:gd name="T69" fmla="*/ 50 h 1065"/>
                  <a:gd name="T70" fmla="*/ 67 w 1238"/>
                  <a:gd name="T71" fmla="*/ 19 h 1065"/>
                  <a:gd name="T72" fmla="*/ 39 w 1238"/>
                  <a:gd name="T73" fmla="*/ 12 h 1065"/>
                  <a:gd name="T74" fmla="*/ 43 w 1238"/>
                  <a:gd name="T75" fmla="*/ 23 h 1065"/>
                  <a:gd name="T76" fmla="*/ 40 w 1238"/>
                  <a:gd name="T77" fmla="*/ 31 h 1065"/>
                  <a:gd name="T78" fmla="*/ 26 w 1238"/>
                  <a:gd name="T79" fmla="*/ 7 h 1065"/>
                  <a:gd name="T80" fmla="*/ 0 w 1238"/>
                  <a:gd name="T81" fmla="*/ 0 h 1065"/>
                  <a:gd name="T82" fmla="*/ 0 w 1238"/>
                  <a:gd name="T83" fmla="*/ 0 h 106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238"/>
                  <a:gd name="T127" fmla="*/ 0 h 1065"/>
                  <a:gd name="T128" fmla="*/ 1238 w 1238"/>
                  <a:gd name="T129" fmla="*/ 1065 h 106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238" h="1065">
                    <a:moveTo>
                      <a:pt x="0" y="0"/>
                    </a:moveTo>
                    <a:lnTo>
                      <a:pt x="211" y="12"/>
                    </a:lnTo>
                    <a:lnTo>
                      <a:pt x="563" y="114"/>
                    </a:lnTo>
                    <a:lnTo>
                      <a:pt x="909" y="384"/>
                    </a:lnTo>
                    <a:lnTo>
                      <a:pt x="1198" y="673"/>
                    </a:lnTo>
                    <a:lnTo>
                      <a:pt x="1234" y="772"/>
                    </a:lnTo>
                    <a:lnTo>
                      <a:pt x="1238" y="896"/>
                    </a:lnTo>
                    <a:lnTo>
                      <a:pt x="1093" y="1029"/>
                    </a:lnTo>
                    <a:lnTo>
                      <a:pt x="976" y="1065"/>
                    </a:lnTo>
                    <a:lnTo>
                      <a:pt x="804" y="890"/>
                    </a:lnTo>
                    <a:lnTo>
                      <a:pt x="512" y="730"/>
                    </a:lnTo>
                    <a:lnTo>
                      <a:pt x="185" y="679"/>
                    </a:lnTo>
                    <a:lnTo>
                      <a:pt x="242" y="595"/>
                    </a:lnTo>
                    <a:lnTo>
                      <a:pt x="476" y="637"/>
                    </a:lnTo>
                    <a:lnTo>
                      <a:pt x="546" y="523"/>
                    </a:lnTo>
                    <a:lnTo>
                      <a:pt x="630" y="327"/>
                    </a:lnTo>
                    <a:lnTo>
                      <a:pt x="624" y="478"/>
                    </a:lnTo>
                    <a:lnTo>
                      <a:pt x="578" y="658"/>
                    </a:lnTo>
                    <a:lnTo>
                      <a:pt x="692" y="719"/>
                    </a:lnTo>
                    <a:lnTo>
                      <a:pt x="763" y="787"/>
                    </a:lnTo>
                    <a:lnTo>
                      <a:pt x="837" y="679"/>
                    </a:lnTo>
                    <a:lnTo>
                      <a:pt x="877" y="508"/>
                    </a:lnTo>
                    <a:lnTo>
                      <a:pt x="892" y="668"/>
                    </a:lnTo>
                    <a:lnTo>
                      <a:pt x="862" y="755"/>
                    </a:lnTo>
                    <a:lnTo>
                      <a:pt x="837" y="839"/>
                    </a:lnTo>
                    <a:lnTo>
                      <a:pt x="945" y="938"/>
                    </a:lnTo>
                    <a:lnTo>
                      <a:pt x="1027" y="880"/>
                    </a:lnTo>
                    <a:lnTo>
                      <a:pt x="1090" y="766"/>
                    </a:lnTo>
                    <a:lnTo>
                      <a:pt x="1090" y="869"/>
                    </a:lnTo>
                    <a:lnTo>
                      <a:pt x="1033" y="998"/>
                    </a:lnTo>
                    <a:lnTo>
                      <a:pt x="1120" y="972"/>
                    </a:lnTo>
                    <a:lnTo>
                      <a:pt x="1202" y="854"/>
                    </a:lnTo>
                    <a:lnTo>
                      <a:pt x="1177" y="715"/>
                    </a:lnTo>
                    <a:lnTo>
                      <a:pt x="1054" y="616"/>
                    </a:lnTo>
                    <a:lnTo>
                      <a:pt x="882" y="403"/>
                    </a:lnTo>
                    <a:lnTo>
                      <a:pt x="531" y="156"/>
                    </a:lnTo>
                    <a:lnTo>
                      <a:pt x="314" y="99"/>
                    </a:lnTo>
                    <a:lnTo>
                      <a:pt x="350" y="187"/>
                    </a:lnTo>
                    <a:lnTo>
                      <a:pt x="325" y="255"/>
                    </a:lnTo>
                    <a:lnTo>
                      <a:pt x="211" y="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76" name="Freeform 49"/>
              <p:cNvSpPr>
                <a:spLocks/>
              </p:cNvSpPr>
              <p:nvPr/>
            </p:nvSpPr>
            <p:spPr bwMode="auto">
              <a:xfrm>
                <a:off x="2909" y="1669"/>
                <a:ext cx="575" cy="963"/>
              </a:xfrm>
              <a:custGeom>
                <a:avLst/>
                <a:gdLst>
                  <a:gd name="T0" fmla="*/ 143 w 1150"/>
                  <a:gd name="T1" fmla="*/ 0 h 1928"/>
                  <a:gd name="T2" fmla="*/ 127 w 1150"/>
                  <a:gd name="T3" fmla="*/ 2 h 1928"/>
                  <a:gd name="T4" fmla="*/ 74 w 1150"/>
                  <a:gd name="T5" fmla="*/ 29 h 1928"/>
                  <a:gd name="T6" fmla="*/ 22 w 1150"/>
                  <a:gd name="T7" fmla="*/ 73 h 1928"/>
                  <a:gd name="T8" fmla="*/ 7 w 1150"/>
                  <a:gd name="T9" fmla="*/ 96 h 1928"/>
                  <a:gd name="T10" fmla="*/ 0 w 1150"/>
                  <a:gd name="T11" fmla="*/ 142 h 1928"/>
                  <a:gd name="T12" fmla="*/ 5 w 1150"/>
                  <a:gd name="T13" fmla="*/ 194 h 1928"/>
                  <a:gd name="T14" fmla="*/ 18 w 1150"/>
                  <a:gd name="T15" fmla="*/ 232 h 1928"/>
                  <a:gd name="T16" fmla="*/ 25 w 1150"/>
                  <a:gd name="T17" fmla="*/ 240 h 1928"/>
                  <a:gd name="T18" fmla="*/ 41 w 1150"/>
                  <a:gd name="T19" fmla="*/ 238 h 1928"/>
                  <a:gd name="T20" fmla="*/ 61 w 1150"/>
                  <a:gd name="T21" fmla="*/ 220 h 1928"/>
                  <a:gd name="T22" fmla="*/ 36 w 1150"/>
                  <a:gd name="T23" fmla="*/ 231 h 1928"/>
                  <a:gd name="T24" fmla="*/ 23 w 1150"/>
                  <a:gd name="T25" fmla="*/ 229 h 1928"/>
                  <a:gd name="T26" fmla="*/ 14 w 1150"/>
                  <a:gd name="T27" fmla="*/ 203 h 1928"/>
                  <a:gd name="T28" fmla="*/ 25 w 1150"/>
                  <a:gd name="T29" fmla="*/ 208 h 1928"/>
                  <a:gd name="T30" fmla="*/ 42 w 1150"/>
                  <a:gd name="T31" fmla="*/ 208 h 1928"/>
                  <a:gd name="T32" fmla="*/ 54 w 1150"/>
                  <a:gd name="T33" fmla="*/ 198 h 1928"/>
                  <a:gd name="T34" fmla="*/ 36 w 1150"/>
                  <a:gd name="T35" fmla="*/ 199 h 1928"/>
                  <a:gd name="T36" fmla="*/ 12 w 1150"/>
                  <a:gd name="T37" fmla="*/ 193 h 1928"/>
                  <a:gd name="T38" fmla="*/ 7 w 1150"/>
                  <a:gd name="T39" fmla="*/ 162 h 1928"/>
                  <a:gd name="T40" fmla="*/ 18 w 1150"/>
                  <a:gd name="T41" fmla="*/ 169 h 1928"/>
                  <a:gd name="T42" fmla="*/ 36 w 1150"/>
                  <a:gd name="T43" fmla="*/ 171 h 1928"/>
                  <a:gd name="T44" fmla="*/ 53 w 1150"/>
                  <a:gd name="T45" fmla="*/ 164 h 1928"/>
                  <a:gd name="T46" fmla="*/ 35 w 1150"/>
                  <a:gd name="T47" fmla="*/ 163 h 1928"/>
                  <a:gd name="T48" fmla="*/ 12 w 1150"/>
                  <a:gd name="T49" fmla="*/ 156 h 1928"/>
                  <a:gd name="T50" fmla="*/ 5 w 1150"/>
                  <a:gd name="T51" fmla="*/ 146 h 1928"/>
                  <a:gd name="T52" fmla="*/ 9 w 1150"/>
                  <a:gd name="T53" fmla="*/ 109 h 1928"/>
                  <a:gd name="T54" fmla="*/ 15 w 1150"/>
                  <a:gd name="T55" fmla="*/ 97 h 1928"/>
                  <a:gd name="T56" fmla="*/ 31 w 1150"/>
                  <a:gd name="T57" fmla="*/ 98 h 1928"/>
                  <a:gd name="T58" fmla="*/ 53 w 1150"/>
                  <a:gd name="T59" fmla="*/ 115 h 1928"/>
                  <a:gd name="T60" fmla="*/ 40 w 1150"/>
                  <a:gd name="T61" fmla="*/ 94 h 1928"/>
                  <a:gd name="T62" fmla="*/ 21 w 1150"/>
                  <a:gd name="T63" fmla="*/ 84 h 1928"/>
                  <a:gd name="T64" fmla="*/ 31 w 1150"/>
                  <a:gd name="T65" fmla="*/ 73 h 1928"/>
                  <a:gd name="T66" fmla="*/ 51 w 1150"/>
                  <a:gd name="T67" fmla="*/ 60 h 1928"/>
                  <a:gd name="T68" fmla="*/ 65 w 1150"/>
                  <a:gd name="T69" fmla="*/ 69 h 1928"/>
                  <a:gd name="T70" fmla="*/ 73 w 1150"/>
                  <a:gd name="T71" fmla="*/ 87 h 1928"/>
                  <a:gd name="T72" fmla="*/ 73 w 1150"/>
                  <a:gd name="T73" fmla="*/ 71 h 1928"/>
                  <a:gd name="T74" fmla="*/ 66 w 1150"/>
                  <a:gd name="T75" fmla="*/ 55 h 1928"/>
                  <a:gd name="T76" fmla="*/ 62 w 1150"/>
                  <a:gd name="T77" fmla="*/ 48 h 1928"/>
                  <a:gd name="T78" fmla="*/ 80 w 1150"/>
                  <a:gd name="T79" fmla="*/ 34 h 1928"/>
                  <a:gd name="T80" fmla="*/ 94 w 1150"/>
                  <a:gd name="T81" fmla="*/ 44 h 1928"/>
                  <a:gd name="T82" fmla="*/ 102 w 1150"/>
                  <a:gd name="T83" fmla="*/ 61 h 1928"/>
                  <a:gd name="T84" fmla="*/ 103 w 1150"/>
                  <a:gd name="T85" fmla="*/ 78 h 1928"/>
                  <a:gd name="T86" fmla="*/ 108 w 1150"/>
                  <a:gd name="T87" fmla="*/ 65 h 1928"/>
                  <a:gd name="T88" fmla="*/ 107 w 1150"/>
                  <a:gd name="T89" fmla="*/ 48 h 1928"/>
                  <a:gd name="T90" fmla="*/ 96 w 1150"/>
                  <a:gd name="T91" fmla="*/ 28 h 1928"/>
                  <a:gd name="T92" fmla="*/ 107 w 1150"/>
                  <a:gd name="T93" fmla="*/ 20 h 1928"/>
                  <a:gd name="T94" fmla="*/ 121 w 1150"/>
                  <a:gd name="T95" fmla="*/ 11 h 1928"/>
                  <a:gd name="T96" fmla="*/ 133 w 1150"/>
                  <a:gd name="T97" fmla="*/ 21 h 1928"/>
                  <a:gd name="T98" fmla="*/ 133 w 1150"/>
                  <a:gd name="T99" fmla="*/ 7 h 1928"/>
                  <a:gd name="T100" fmla="*/ 144 w 1150"/>
                  <a:gd name="T101" fmla="*/ 6 h 1928"/>
                  <a:gd name="T102" fmla="*/ 143 w 1150"/>
                  <a:gd name="T103" fmla="*/ 0 h 1928"/>
                  <a:gd name="T104" fmla="*/ 143 w 1150"/>
                  <a:gd name="T105" fmla="*/ 0 h 19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50"/>
                  <a:gd name="T160" fmla="*/ 0 h 1928"/>
                  <a:gd name="T161" fmla="*/ 1150 w 1150"/>
                  <a:gd name="T162" fmla="*/ 1928 h 19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50" h="1928">
                    <a:moveTo>
                      <a:pt x="1141" y="0"/>
                    </a:moveTo>
                    <a:lnTo>
                      <a:pt x="1017" y="17"/>
                    </a:lnTo>
                    <a:lnTo>
                      <a:pt x="599" y="238"/>
                    </a:lnTo>
                    <a:lnTo>
                      <a:pt x="181" y="586"/>
                    </a:lnTo>
                    <a:lnTo>
                      <a:pt x="63" y="770"/>
                    </a:lnTo>
                    <a:lnTo>
                      <a:pt x="0" y="1137"/>
                    </a:lnTo>
                    <a:lnTo>
                      <a:pt x="46" y="1557"/>
                    </a:lnTo>
                    <a:lnTo>
                      <a:pt x="139" y="1861"/>
                    </a:lnTo>
                    <a:lnTo>
                      <a:pt x="202" y="1928"/>
                    </a:lnTo>
                    <a:lnTo>
                      <a:pt x="331" y="1907"/>
                    </a:lnTo>
                    <a:lnTo>
                      <a:pt x="491" y="1768"/>
                    </a:lnTo>
                    <a:lnTo>
                      <a:pt x="289" y="1855"/>
                    </a:lnTo>
                    <a:lnTo>
                      <a:pt x="186" y="1840"/>
                    </a:lnTo>
                    <a:lnTo>
                      <a:pt x="118" y="1629"/>
                    </a:lnTo>
                    <a:lnTo>
                      <a:pt x="202" y="1665"/>
                    </a:lnTo>
                    <a:lnTo>
                      <a:pt x="340" y="1665"/>
                    </a:lnTo>
                    <a:lnTo>
                      <a:pt x="439" y="1587"/>
                    </a:lnTo>
                    <a:lnTo>
                      <a:pt x="289" y="1597"/>
                    </a:lnTo>
                    <a:lnTo>
                      <a:pt x="103" y="1551"/>
                    </a:lnTo>
                    <a:lnTo>
                      <a:pt x="57" y="1302"/>
                    </a:lnTo>
                    <a:lnTo>
                      <a:pt x="145" y="1359"/>
                    </a:lnTo>
                    <a:lnTo>
                      <a:pt x="283" y="1376"/>
                    </a:lnTo>
                    <a:lnTo>
                      <a:pt x="424" y="1319"/>
                    </a:lnTo>
                    <a:lnTo>
                      <a:pt x="274" y="1308"/>
                    </a:lnTo>
                    <a:lnTo>
                      <a:pt x="97" y="1251"/>
                    </a:lnTo>
                    <a:lnTo>
                      <a:pt x="40" y="1173"/>
                    </a:lnTo>
                    <a:lnTo>
                      <a:pt x="78" y="874"/>
                    </a:lnTo>
                    <a:lnTo>
                      <a:pt x="124" y="781"/>
                    </a:lnTo>
                    <a:lnTo>
                      <a:pt x="253" y="791"/>
                    </a:lnTo>
                    <a:lnTo>
                      <a:pt x="428" y="920"/>
                    </a:lnTo>
                    <a:lnTo>
                      <a:pt x="325" y="755"/>
                    </a:lnTo>
                    <a:lnTo>
                      <a:pt x="169" y="673"/>
                    </a:lnTo>
                    <a:lnTo>
                      <a:pt x="253" y="586"/>
                    </a:lnTo>
                    <a:lnTo>
                      <a:pt x="413" y="487"/>
                    </a:lnTo>
                    <a:lnTo>
                      <a:pt x="515" y="559"/>
                    </a:lnTo>
                    <a:lnTo>
                      <a:pt x="584" y="698"/>
                    </a:lnTo>
                    <a:lnTo>
                      <a:pt x="584" y="568"/>
                    </a:lnTo>
                    <a:lnTo>
                      <a:pt x="521" y="445"/>
                    </a:lnTo>
                    <a:lnTo>
                      <a:pt x="496" y="388"/>
                    </a:lnTo>
                    <a:lnTo>
                      <a:pt x="645" y="274"/>
                    </a:lnTo>
                    <a:lnTo>
                      <a:pt x="759" y="352"/>
                    </a:lnTo>
                    <a:lnTo>
                      <a:pt x="821" y="492"/>
                    </a:lnTo>
                    <a:lnTo>
                      <a:pt x="831" y="625"/>
                    </a:lnTo>
                    <a:lnTo>
                      <a:pt x="867" y="523"/>
                    </a:lnTo>
                    <a:lnTo>
                      <a:pt x="858" y="388"/>
                    </a:lnTo>
                    <a:lnTo>
                      <a:pt x="770" y="228"/>
                    </a:lnTo>
                    <a:lnTo>
                      <a:pt x="861" y="162"/>
                    </a:lnTo>
                    <a:lnTo>
                      <a:pt x="970" y="93"/>
                    </a:lnTo>
                    <a:lnTo>
                      <a:pt x="1057" y="171"/>
                    </a:lnTo>
                    <a:lnTo>
                      <a:pt x="1063" y="57"/>
                    </a:lnTo>
                    <a:lnTo>
                      <a:pt x="1150" y="4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77" name="Freeform 50"/>
              <p:cNvSpPr>
                <a:spLocks/>
              </p:cNvSpPr>
              <p:nvPr/>
            </p:nvSpPr>
            <p:spPr bwMode="auto">
              <a:xfrm>
                <a:off x="3136" y="1933"/>
                <a:ext cx="483" cy="749"/>
              </a:xfrm>
              <a:custGeom>
                <a:avLst/>
                <a:gdLst>
                  <a:gd name="T0" fmla="*/ 76 w 965"/>
                  <a:gd name="T1" fmla="*/ 0 h 1497"/>
                  <a:gd name="T2" fmla="*/ 48 w 965"/>
                  <a:gd name="T3" fmla="*/ 20 h 1497"/>
                  <a:gd name="T4" fmla="*/ 26 w 965"/>
                  <a:gd name="T5" fmla="*/ 52 h 1497"/>
                  <a:gd name="T6" fmla="*/ 4 w 965"/>
                  <a:gd name="T7" fmla="*/ 55 h 1497"/>
                  <a:gd name="T8" fmla="*/ 12 w 965"/>
                  <a:gd name="T9" fmla="*/ 66 h 1497"/>
                  <a:gd name="T10" fmla="*/ 10 w 965"/>
                  <a:gd name="T11" fmla="*/ 84 h 1497"/>
                  <a:gd name="T12" fmla="*/ 6 w 965"/>
                  <a:gd name="T13" fmla="*/ 126 h 1497"/>
                  <a:gd name="T14" fmla="*/ 15 w 965"/>
                  <a:gd name="T15" fmla="*/ 91 h 1497"/>
                  <a:gd name="T16" fmla="*/ 22 w 965"/>
                  <a:gd name="T17" fmla="*/ 64 h 1497"/>
                  <a:gd name="T18" fmla="*/ 36 w 965"/>
                  <a:gd name="T19" fmla="*/ 47 h 1497"/>
                  <a:gd name="T20" fmla="*/ 53 w 965"/>
                  <a:gd name="T21" fmla="*/ 22 h 1497"/>
                  <a:gd name="T22" fmla="*/ 67 w 965"/>
                  <a:gd name="T23" fmla="*/ 20 h 1497"/>
                  <a:gd name="T24" fmla="*/ 113 w 965"/>
                  <a:gd name="T25" fmla="*/ 42 h 1497"/>
                  <a:gd name="T26" fmla="*/ 56 w 965"/>
                  <a:gd name="T27" fmla="*/ 182 h 1497"/>
                  <a:gd name="T28" fmla="*/ 5 w 965"/>
                  <a:gd name="T29" fmla="*/ 155 h 1497"/>
                  <a:gd name="T30" fmla="*/ 0 w 965"/>
                  <a:gd name="T31" fmla="*/ 156 h 1497"/>
                  <a:gd name="T32" fmla="*/ 46 w 965"/>
                  <a:gd name="T33" fmla="*/ 186 h 1497"/>
                  <a:gd name="T34" fmla="*/ 60 w 965"/>
                  <a:gd name="T35" fmla="*/ 188 h 1497"/>
                  <a:gd name="T36" fmla="*/ 121 w 965"/>
                  <a:gd name="T37" fmla="*/ 42 h 1497"/>
                  <a:gd name="T38" fmla="*/ 89 w 965"/>
                  <a:gd name="T39" fmla="*/ 26 h 1497"/>
                  <a:gd name="T40" fmla="*/ 74 w 965"/>
                  <a:gd name="T41" fmla="*/ 14 h 1497"/>
                  <a:gd name="T42" fmla="*/ 69 w 965"/>
                  <a:gd name="T43" fmla="*/ 14 h 1497"/>
                  <a:gd name="T44" fmla="*/ 76 w 965"/>
                  <a:gd name="T45" fmla="*/ 0 h 1497"/>
                  <a:gd name="T46" fmla="*/ 76 w 965"/>
                  <a:gd name="T47" fmla="*/ 0 h 149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65"/>
                  <a:gd name="T73" fmla="*/ 0 h 1497"/>
                  <a:gd name="T74" fmla="*/ 965 w 965"/>
                  <a:gd name="T75" fmla="*/ 1497 h 149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65" h="1497">
                    <a:moveTo>
                      <a:pt x="602" y="0"/>
                    </a:moveTo>
                    <a:lnTo>
                      <a:pt x="382" y="153"/>
                    </a:lnTo>
                    <a:lnTo>
                      <a:pt x="201" y="412"/>
                    </a:lnTo>
                    <a:lnTo>
                      <a:pt x="30" y="439"/>
                    </a:lnTo>
                    <a:lnTo>
                      <a:pt x="93" y="526"/>
                    </a:lnTo>
                    <a:lnTo>
                      <a:pt x="76" y="671"/>
                    </a:lnTo>
                    <a:lnTo>
                      <a:pt x="41" y="1001"/>
                    </a:lnTo>
                    <a:lnTo>
                      <a:pt x="117" y="728"/>
                    </a:lnTo>
                    <a:lnTo>
                      <a:pt x="169" y="511"/>
                    </a:lnTo>
                    <a:lnTo>
                      <a:pt x="283" y="376"/>
                    </a:lnTo>
                    <a:lnTo>
                      <a:pt x="418" y="174"/>
                    </a:lnTo>
                    <a:lnTo>
                      <a:pt x="536" y="159"/>
                    </a:lnTo>
                    <a:lnTo>
                      <a:pt x="897" y="334"/>
                    </a:lnTo>
                    <a:lnTo>
                      <a:pt x="443" y="1452"/>
                    </a:lnTo>
                    <a:lnTo>
                      <a:pt x="36" y="1233"/>
                    </a:lnTo>
                    <a:lnTo>
                      <a:pt x="0" y="1248"/>
                    </a:lnTo>
                    <a:lnTo>
                      <a:pt x="366" y="1482"/>
                    </a:lnTo>
                    <a:lnTo>
                      <a:pt x="475" y="1497"/>
                    </a:lnTo>
                    <a:lnTo>
                      <a:pt x="965" y="330"/>
                    </a:lnTo>
                    <a:lnTo>
                      <a:pt x="707" y="201"/>
                    </a:lnTo>
                    <a:lnTo>
                      <a:pt x="587" y="112"/>
                    </a:lnTo>
                    <a:lnTo>
                      <a:pt x="551" y="108"/>
                    </a:lnTo>
                    <a:lnTo>
                      <a:pt x="60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78" name="Freeform 51"/>
              <p:cNvSpPr>
                <a:spLocks/>
              </p:cNvSpPr>
              <p:nvPr/>
            </p:nvSpPr>
            <p:spPr bwMode="auto">
              <a:xfrm>
                <a:off x="3149" y="2038"/>
                <a:ext cx="397" cy="582"/>
              </a:xfrm>
              <a:custGeom>
                <a:avLst/>
                <a:gdLst>
                  <a:gd name="T0" fmla="*/ 99 w 795"/>
                  <a:gd name="T1" fmla="*/ 18 h 1163"/>
                  <a:gd name="T2" fmla="*/ 60 w 795"/>
                  <a:gd name="T3" fmla="*/ 0 h 1163"/>
                  <a:gd name="T4" fmla="*/ 0 w 795"/>
                  <a:gd name="T5" fmla="*/ 121 h 1163"/>
                  <a:gd name="T6" fmla="*/ 49 w 795"/>
                  <a:gd name="T7" fmla="*/ 146 h 1163"/>
                  <a:gd name="T8" fmla="*/ 76 w 795"/>
                  <a:gd name="T9" fmla="*/ 77 h 1163"/>
                  <a:gd name="T10" fmla="*/ 45 w 795"/>
                  <a:gd name="T11" fmla="*/ 136 h 1163"/>
                  <a:gd name="T12" fmla="*/ 7 w 795"/>
                  <a:gd name="T13" fmla="*/ 117 h 1163"/>
                  <a:gd name="T14" fmla="*/ 63 w 795"/>
                  <a:gd name="T15" fmla="*/ 8 h 1163"/>
                  <a:gd name="T16" fmla="*/ 99 w 795"/>
                  <a:gd name="T17" fmla="*/ 18 h 1163"/>
                  <a:gd name="T18" fmla="*/ 99 w 795"/>
                  <a:gd name="T19" fmla="*/ 18 h 116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95"/>
                  <a:gd name="T31" fmla="*/ 0 h 1163"/>
                  <a:gd name="T32" fmla="*/ 795 w 795"/>
                  <a:gd name="T33" fmla="*/ 1163 h 116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95" h="1163">
                    <a:moveTo>
                      <a:pt x="795" y="138"/>
                    </a:moveTo>
                    <a:lnTo>
                      <a:pt x="487" y="0"/>
                    </a:lnTo>
                    <a:lnTo>
                      <a:pt x="0" y="961"/>
                    </a:lnTo>
                    <a:lnTo>
                      <a:pt x="394" y="1163"/>
                    </a:lnTo>
                    <a:lnTo>
                      <a:pt x="611" y="613"/>
                    </a:lnTo>
                    <a:lnTo>
                      <a:pt x="362" y="1085"/>
                    </a:lnTo>
                    <a:lnTo>
                      <a:pt x="57" y="935"/>
                    </a:lnTo>
                    <a:lnTo>
                      <a:pt x="508" y="57"/>
                    </a:lnTo>
                    <a:lnTo>
                      <a:pt x="795" y="1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79" name="Freeform 52"/>
              <p:cNvSpPr>
                <a:spLocks/>
              </p:cNvSpPr>
              <p:nvPr/>
            </p:nvSpPr>
            <p:spPr bwMode="auto">
              <a:xfrm>
                <a:off x="3227" y="2320"/>
                <a:ext cx="162" cy="228"/>
              </a:xfrm>
              <a:custGeom>
                <a:avLst/>
                <a:gdLst>
                  <a:gd name="T0" fmla="*/ 29 w 325"/>
                  <a:gd name="T1" fmla="*/ 0 h 456"/>
                  <a:gd name="T2" fmla="*/ 40 w 325"/>
                  <a:gd name="T3" fmla="*/ 10 h 456"/>
                  <a:gd name="T4" fmla="*/ 20 w 325"/>
                  <a:gd name="T5" fmla="*/ 57 h 456"/>
                  <a:gd name="T6" fmla="*/ 0 w 325"/>
                  <a:gd name="T7" fmla="*/ 45 h 456"/>
                  <a:gd name="T8" fmla="*/ 14 w 325"/>
                  <a:gd name="T9" fmla="*/ 14 h 456"/>
                  <a:gd name="T10" fmla="*/ 6 w 325"/>
                  <a:gd name="T11" fmla="*/ 43 h 456"/>
                  <a:gd name="T12" fmla="*/ 20 w 325"/>
                  <a:gd name="T13" fmla="*/ 52 h 456"/>
                  <a:gd name="T14" fmla="*/ 36 w 325"/>
                  <a:gd name="T15" fmla="*/ 10 h 456"/>
                  <a:gd name="T16" fmla="*/ 29 w 325"/>
                  <a:gd name="T17" fmla="*/ 0 h 456"/>
                  <a:gd name="T18" fmla="*/ 29 w 325"/>
                  <a:gd name="T19" fmla="*/ 0 h 4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5"/>
                  <a:gd name="T31" fmla="*/ 0 h 456"/>
                  <a:gd name="T32" fmla="*/ 325 w 325"/>
                  <a:gd name="T33" fmla="*/ 456 h 4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5" h="456">
                    <a:moveTo>
                      <a:pt x="238" y="0"/>
                    </a:moveTo>
                    <a:lnTo>
                      <a:pt x="325" y="78"/>
                    </a:lnTo>
                    <a:lnTo>
                      <a:pt x="166" y="456"/>
                    </a:lnTo>
                    <a:lnTo>
                      <a:pt x="0" y="358"/>
                    </a:lnTo>
                    <a:lnTo>
                      <a:pt x="118" y="110"/>
                    </a:lnTo>
                    <a:lnTo>
                      <a:pt x="52" y="342"/>
                    </a:lnTo>
                    <a:lnTo>
                      <a:pt x="160" y="409"/>
                    </a:lnTo>
                    <a:lnTo>
                      <a:pt x="289" y="78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80" name="Freeform 53"/>
              <p:cNvSpPr>
                <a:spLocks/>
              </p:cNvSpPr>
              <p:nvPr/>
            </p:nvSpPr>
            <p:spPr bwMode="auto">
              <a:xfrm>
                <a:off x="3343" y="2232"/>
                <a:ext cx="67" cy="70"/>
              </a:xfrm>
              <a:custGeom>
                <a:avLst/>
                <a:gdLst>
                  <a:gd name="T0" fmla="*/ 11 w 135"/>
                  <a:gd name="T1" fmla="*/ 0 h 139"/>
                  <a:gd name="T2" fmla="*/ 16 w 135"/>
                  <a:gd name="T3" fmla="*/ 7 h 139"/>
                  <a:gd name="T4" fmla="*/ 15 w 135"/>
                  <a:gd name="T5" fmla="*/ 17 h 139"/>
                  <a:gd name="T6" fmla="*/ 9 w 135"/>
                  <a:gd name="T7" fmla="*/ 18 h 139"/>
                  <a:gd name="T8" fmla="*/ 0 w 135"/>
                  <a:gd name="T9" fmla="*/ 17 h 139"/>
                  <a:gd name="T10" fmla="*/ 0 w 135"/>
                  <a:gd name="T11" fmla="*/ 5 h 139"/>
                  <a:gd name="T12" fmla="*/ 5 w 135"/>
                  <a:gd name="T13" fmla="*/ 14 h 139"/>
                  <a:gd name="T14" fmla="*/ 11 w 135"/>
                  <a:gd name="T15" fmla="*/ 11 h 139"/>
                  <a:gd name="T16" fmla="*/ 11 w 135"/>
                  <a:gd name="T17" fmla="*/ 0 h 139"/>
                  <a:gd name="T18" fmla="*/ 11 w 135"/>
                  <a:gd name="T19" fmla="*/ 0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5"/>
                  <a:gd name="T31" fmla="*/ 0 h 139"/>
                  <a:gd name="T32" fmla="*/ 135 w 135"/>
                  <a:gd name="T33" fmla="*/ 139 h 13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5" h="139">
                    <a:moveTo>
                      <a:pt x="88" y="0"/>
                    </a:moveTo>
                    <a:lnTo>
                      <a:pt x="135" y="52"/>
                    </a:lnTo>
                    <a:lnTo>
                      <a:pt x="124" y="130"/>
                    </a:lnTo>
                    <a:lnTo>
                      <a:pt x="72" y="139"/>
                    </a:lnTo>
                    <a:lnTo>
                      <a:pt x="6" y="130"/>
                    </a:lnTo>
                    <a:lnTo>
                      <a:pt x="0" y="36"/>
                    </a:lnTo>
                    <a:lnTo>
                      <a:pt x="42" y="109"/>
                    </a:lnTo>
                    <a:lnTo>
                      <a:pt x="88" y="88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81" name="Freeform 54"/>
              <p:cNvSpPr>
                <a:spLocks/>
              </p:cNvSpPr>
              <p:nvPr/>
            </p:nvSpPr>
            <p:spPr bwMode="auto">
              <a:xfrm>
                <a:off x="3374" y="2160"/>
                <a:ext cx="59" cy="59"/>
              </a:xfrm>
              <a:custGeom>
                <a:avLst/>
                <a:gdLst>
                  <a:gd name="T0" fmla="*/ 5 w 118"/>
                  <a:gd name="T1" fmla="*/ 1 h 118"/>
                  <a:gd name="T2" fmla="*/ 0 w 118"/>
                  <a:gd name="T3" fmla="*/ 7 h 118"/>
                  <a:gd name="T4" fmla="*/ 6 w 118"/>
                  <a:gd name="T5" fmla="*/ 15 h 118"/>
                  <a:gd name="T6" fmla="*/ 13 w 118"/>
                  <a:gd name="T7" fmla="*/ 15 h 118"/>
                  <a:gd name="T8" fmla="*/ 15 w 118"/>
                  <a:gd name="T9" fmla="*/ 6 h 118"/>
                  <a:gd name="T10" fmla="*/ 12 w 118"/>
                  <a:gd name="T11" fmla="*/ 0 h 118"/>
                  <a:gd name="T12" fmla="*/ 12 w 118"/>
                  <a:gd name="T13" fmla="*/ 7 h 118"/>
                  <a:gd name="T14" fmla="*/ 5 w 118"/>
                  <a:gd name="T15" fmla="*/ 7 h 118"/>
                  <a:gd name="T16" fmla="*/ 5 w 118"/>
                  <a:gd name="T17" fmla="*/ 1 h 118"/>
                  <a:gd name="T18" fmla="*/ 5 w 118"/>
                  <a:gd name="T19" fmla="*/ 1 h 1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8"/>
                  <a:gd name="T31" fmla="*/ 0 h 118"/>
                  <a:gd name="T32" fmla="*/ 118 w 118"/>
                  <a:gd name="T33" fmla="*/ 118 h 1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8" h="118">
                    <a:moveTo>
                      <a:pt x="36" y="6"/>
                    </a:moveTo>
                    <a:lnTo>
                      <a:pt x="0" y="63"/>
                    </a:lnTo>
                    <a:lnTo>
                      <a:pt x="45" y="118"/>
                    </a:lnTo>
                    <a:lnTo>
                      <a:pt x="103" y="114"/>
                    </a:lnTo>
                    <a:lnTo>
                      <a:pt x="118" y="45"/>
                    </a:lnTo>
                    <a:lnTo>
                      <a:pt x="93" y="0"/>
                    </a:lnTo>
                    <a:lnTo>
                      <a:pt x="93" y="63"/>
                    </a:lnTo>
                    <a:lnTo>
                      <a:pt x="40" y="63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82" name="Freeform 55"/>
              <p:cNvSpPr>
                <a:spLocks/>
              </p:cNvSpPr>
              <p:nvPr/>
            </p:nvSpPr>
            <p:spPr bwMode="auto">
              <a:xfrm>
                <a:off x="3405" y="2096"/>
                <a:ext cx="60" cy="59"/>
              </a:xfrm>
              <a:custGeom>
                <a:avLst/>
                <a:gdLst>
                  <a:gd name="T0" fmla="*/ 5 w 119"/>
                  <a:gd name="T1" fmla="*/ 1 h 118"/>
                  <a:gd name="T2" fmla="*/ 0 w 119"/>
                  <a:gd name="T3" fmla="*/ 7 h 118"/>
                  <a:gd name="T4" fmla="*/ 6 w 119"/>
                  <a:gd name="T5" fmla="*/ 15 h 118"/>
                  <a:gd name="T6" fmla="*/ 13 w 119"/>
                  <a:gd name="T7" fmla="*/ 15 h 118"/>
                  <a:gd name="T8" fmla="*/ 15 w 119"/>
                  <a:gd name="T9" fmla="*/ 6 h 118"/>
                  <a:gd name="T10" fmla="*/ 12 w 119"/>
                  <a:gd name="T11" fmla="*/ 0 h 118"/>
                  <a:gd name="T12" fmla="*/ 12 w 119"/>
                  <a:gd name="T13" fmla="*/ 7 h 118"/>
                  <a:gd name="T14" fmla="*/ 6 w 119"/>
                  <a:gd name="T15" fmla="*/ 7 h 118"/>
                  <a:gd name="T16" fmla="*/ 5 w 119"/>
                  <a:gd name="T17" fmla="*/ 1 h 118"/>
                  <a:gd name="T18" fmla="*/ 5 w 119"/>
                  <a:gd name="T19" fmla="*/ 1 h 1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9"/>
                  <a:gd name="T31" fmla="*/ 0 h 118"/>
                  <a:gd name="T32" fmla="*/ 119 w 119"/>
                  <a:gd name="T33" fmla="*/ 118 h 1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9" h="118">
                    <a:moveTo>
                      <a:pt x="36" y="4"/>
                    </a:moveTo>
                    <a:lnTo>
                      <a:pt x="0" y="61"/>
                    </a:lnTo>
                    <a:lnTo>
                      <a:pt x="45" y="118"/>
                    </a:lnTo>
                    <a:lnTo>
                      <a:pt x="102" y="113"/>
                    </a:lnTo>
                    <a:lnTo>
                      <a:pt x="119" y="46"/>
                    </a:lnTo>
                    <a:lnTo>
                      <a:pt x="93" y="0"/>
                    </a:lnTo>
                    <a:lnTo>
                      <a:pt x="93" y="61"/>
                    </a:lnTo>
                    <a:lnTo>
                      <a:pt x="41" y="61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83" name="Freeform 56"/>
              <p:cNvSpPr>
                <a:spLocks/>
              </p:cNvSpPr>
              <p:nvPr/>
            </p:nvSpPr>
            <p:spPr bwMode="auto">
              <a:xfrm>
                <a:off x="3412" y="1912"/>
                <a:ext cx="641" cy="684"/>
              </a:xfrm>
              <a:custGeom>
                <a:avLst/>
                <a:gdLst>
                  <a:gd name="T0" fmla="*/ 161 w 1281"/>
                  <a:gd name="T1" fmla="*/ 0 h 1368"/>
                  <a:gd name="T2" fmla="*/ 152 w 1281"/>
                  <a:gd name="T3" fmla="*/ 29 h 1368"/>
                  <a:gd name="T4" fmla="*/ 132 w 1281"/>
                  <a:gd name="T5" fmla="*/ 60 h 1368"/>
                  <a:gd name="T6" fmla="*/ 115 w 1281"/>
                  <a:gd name="T7" fmla="*/ 91 h 1368"/>
                  <a:gd name="T8" fmla="*/ 104 w 1281"/>
                  <a:gd name="T9" fmla="*/ 115 h 1368"/>
                  <a:gd name="T10" fmla="*/ 104 w 1281"/>
                  <a:gd name="T11" fmla="*/ 139 h 1368"/>
                  <a:gd name="T12" fmla="*/ 109 w 1281"/>
                  <a:gd name="T13" fmla="*/ 152 h 1368"/>
                  <a:gd name="T14" fmla="*/ 75 w 1281"/>
                  <a:gd name="T15" fmla="*/ 170 h 1368"/>
                  <a:gd name="T16" fmla="*/ 41 w 1281"/>
                  <a:gd name="T17" fmla="*/ 171 h 1368"/>
                  <a:gd name="T18" fmla="*/ 0 w 1281"/>
                  <a:gd name="T19" fmla="*/ 164 h 1368"/>
                  <a:gd name="T20" fmla="*/ 4 w 1281"/>
                  <a:gd name="T21" fmla="*/ 153 h 1368"/>
                  <a:gd name="T22" fmla="*/ 24 w 1281"/>
                  <a:gd name="T23" fmla="*/ 161 h 1368"/>
                  <a:gd name="T24" fmla="*/ 61 w 1281"/>
                  <a:gd name="T25" fmla="*/ 164 h 1368"/>
                  <a:gd name="T26" fmla="*/ 79 w 1281"/>
                  <a:gd name="T27" fmla="*/ 163 h 1368"/>
                  <a:gd name="T28" fmla="*/ 102 w 1281"/>
                  <a:gd name="T29" fmla="*/ 149 h 1368"/>
                  <a:gd name="T30" fmla="*/ 99 w 1281"/>
                  <a:gd name="T31" fmla="*/ 135 h 1368"/>
                  <a:gd name="T32" fmla="*/ 91 w 1281"/>
                  <a:gd name="T33" fmla="*/ 121 h 1368"/>
                  <a:gd name="T34" fmla="*/ 64 w 1281"/>
                  <a:gd name="T35" fmla="*/ 135 h 1368"/>
                  <a:gd name="T36" fmla="*/ 36 w 1281"/>
                  <a:gd name="T37" fmla="*/ 137 h 1368"/>
                  <a:gd name="T38" fmla="*/ 15 w 1281"/>
                  <a:gd name="T39" fmla="*/ 130 h 1368"/>
                  <a:gd name="T40" fmla="*/ 18 w 1281"/>
                  <a:gd name="T41" fmla="*/ 123 h 1368"/>
                  <a:gd name="T42" fmla="*/ 40 w 1281"/>
                  <a:gd name="T43" fmla="*/ 127 h 1368"/>
                  <a:gd name="T44" fmla="*/ 73 w 1281"/>
                  <a:gd name="T45" fmla="*/ 122 h 1368"/>
                  <a:gd name="T46" fmla="*/ 97 w 1281"/>
                  <a:gd name="T47" fmla="*/ 108 h 1368"/>
                  <a:gd name="T48" fmla="*/ 107 w 1281"/>
                  <a:gd name="T49" fmla="*/ 87 h 1368"/>
                  <a:gd name="T50" fmla="*/ 80 w 1281"/>
                  <a:gd name="T51" fmla="*/ 96 h 1368"/>
                  <a:gd name="T52" fmla="*/ 55 w 1281"/>
                  <a:gd name="T53" fmla="*/ 98 h 1368"/>
                  <a:gd name="T54" fmla="*/ 29 w 1281"/>
                  <a:gd name="T55" fmla="*/ 93 h 1368"/>
                  <a:gd name="T56" fmla="*/ 63 w 1281"/>
                  <a:gd name="T57" fmla="*/ 91 h 1368"/>
                  <a:gd name="T58" fmla="*/ 82 w 1281"/>
                  <a:gd name="T59" fmla="*/ 86 h 1368"/>
                  <a:gd name="T60" fmla="*/ 110 w 1281"/>
                  <a:gd name="T61" fmla="*/ 76 h 1368"/>
                  <a:gd name="T62" fmla="*/ 122 w 1281"/>
                  <a:gd name="T63" fmla="*/ 54 h 1368"/>
                  <a:gd name="T64" fmla="*/ 101 w 1281"/>
                  <a:gd name="T65" fmla="*/ 58 h 1368"/>
                  <a:gd name="T66" fmla="*/ 57 w 1281"/>
                  <a:gd name="T67" fmla="*/ 60 h 1368"/>
                  <a:gd name="T68" fmla="*/ 48 w 1281"/>
                  <a:gd name="T69" fmla="*/ 51 h 1368"/>
                  <a:gd name="T70" fmla="*/ 67 w 1281"/>
                  <a:gd name="T71" fmla="*/ 51 h 1368"/>
                  <a:gd name="T72" fmla="*/ 106 w 1281"/>
                  <a:gd name="T73" fmla="*/ 48 h 1368"/>
                  <a:gd name="T74" fmla="*/ 125 w 1281"/>
                  <a:gd name="T75" fmla="*/ 43 h 1368"/>
                  <a:gd name="T76" fmla="*/ 148 w 1281"/>
                  <a:gd name="T77" fmla="*/ 23 h 1368"/>
                  <a:gd name="T78" fmla="*/ 161 w 1281"/>
                  <a:gd name="T79" fmla="*/ 0 h 1368"/>
                  <a:gd name="T80" fmla="*/ 161 w 1281"/>
                  <a:gd name="T81" fmla="*/ 0 h 136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1"/>
                  <a:gd name="T124" fmla="*/ 0 h 1368"/>
                  <a:gd name="T125" fmla="*/ 1281 w 1281"/>
                  <a:gd name="T126" fmla="*/ 1368 h 136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1" h="1368">
                    <a:moveTo>
                      <a:pt x="1281" y="0"/>
                    </a:moveTo>
                    <a:lnTo>
                      <a:pt x="1215" y="232"/>
                    </a:lnTo>
                    <a:lnTo>
                      <a:pt x="1049" y="481"/>
                    </a:lnTo>
                    <a:lnTo>
                      <a:pt x="920" y="728"/>
                    </a:lnTo>
                    <a:lnTo>
                      <a:pt x="831" y="920"/>
                    </a:lnTo>
                    <a:lnTo>
                      <a:pt x="831" y="1106"/>
                    </a:lnTo>
                    <a:lnTo>
                      <a:pt x="869" y="1209"/>
                    </a:lnTo>
                    <a:lnTo>
                      <a:pt x="599" y="1353"/>
                    </a:lnTo>
                    <a:lnTo>
                      <a:pt x="325" y="1368"/>
                    </a:lnTo>
                    <a:lnTo>
                      <a:pt x="0" y="1307"/>
                    </a:lnTo>
                    <a:lnTo>
                      <a:pt x="27" y="1224"/>
                    </a:lnTo>
                    <a:lnTo>
                      <a:pt x="192" y="1281"/>
                    </a:lnTo>
                    <a:lnTo>
                      <a:pt x="481" y="1307"/>
                    </a:lnTo>
                    <a:lnTo>
                      <a:pt x="625" y="1302"/>
                    </a:lnTo>
                    <a:lnTo>
                      <a:pt x="812" y="1188"/>
                    </a:lnTo>
                    <a:lnTo>
                      <a:pt x="785" y="1074"/>
                    </a:lnTo>
                    <a:lnTo>
                      <a:pt x="728" y="971"/>
                    </a:lnTo>
                    <a:lnTo>
                      <a:pt x="511" y="1079"/>
                    </a:lnTo>
                    <a:lnTo>
                      <a:pt x="285" y="1089"/>
                    </a:lnTo>
                    <a:lnTo>
                      <a:pt x="114" y="1038"/>
                    </a:lnTo>
                    <a:lnTo>
                      <a:pt x="144" y="986"/>
                    </a:lnTo>
                    <a:lnTo>
                      <a:pt x="316" y="1017"/>
                    </a:lnTo>
                    <a:lnTo>
                      <a:pt x="584" y="977"/>
                    </a:lnTo>
                    <a:lnTo>
                      <a:pt x="776" y="866"/>
                    </a:lnTo>
                    <a:lnTo>
                      <a:pt x="852" y="697"/>
                    </a:lnTo>
                    <a:lnTo>
                      <a:pt x="635" y="770"/>
                    </a:lnTo>
                    <a:lnTo>
                      <a:pt x="439" y="790"/>
                    </a:lnTo>
                    <a:lnTo>
                      <a:pt x="228" y="749"/>
                    </a:lnTo>
                    <a:lnTo>
                      <a:pt x="502" y="728"/>
                    </a:lnTo>
                    <a:lnTo>
                      <a:pt x="656" y="686"/>
                    </a:lnTo>
                    <a:lnTo>
                      <a:pt x="878" y="604"/>
                    </a:lnTo>
                    <a:lnTo>
                      <a:pt x="971" y="439"/>
                    </a:lnTo>
                    <a:lnTo>
                      <a:pt x="806" y="469"/>
                    </a:lnTo>
                    <a:lnTo>
                      <a:pt x="454" y="481"/>
                    </a:lnTo>
                    <a:lnTo>
                      <a:pt x="378" y="408"/>
                    </a:lnTo>
                    <a:lnTo>
                      <a:pt x="532" y="412"/>
                    </a:lnTo>
                    <a:lnTo>
                      <a:pt x="842" y="387"/>
                    </a:lnTo>
                    <a:lnTo>
                      <a:pt x="996" y="346"/>
                    </a:lnTo>
                    <a:lnTo>
                      <a:pt x="1177" y="186"/>
                    </a:lnTo>
                    <a:lnTo>
                      <a:pt x="128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84" name="Freeform 57"/>
              <p:cNvSpPr>
                <a:spLocks/>
              </p:cNvSpPr>
              <p:nvPr/>
            </p:nvSpPr>
            <p:spPr bwMode="auto">
              <a:xfrm>
                <a:off x="3422" y="1710"/>
                <a:ext cx="530" cy="292"/>
              </a:xfrm>
              <a:custGeom>
                <a:avLst/>
                <a:gdLst>
                  <a:gd name="T0" fmla="*/ 0 w 1059"/>
                  <a:gd name="T1" fmla="*/ 59 h 583"/>
                  <a:gd name="T2" fmla="*/ 61 w 1059"/>
                  <a:gd name="T3" fmla="*/ 73 h 583"/>
                  <a:gd name="T4" fmla="*/ 105 w 1059"/>
                  <a:gd name="T5" fmla="*/ 71 h 583"/>
                  <a:gd name="T6" fmla="*/ 128 w 1059"/>
                  <a:gd name="T7" fmla="*/ 61 h 583"/>
                  <a:gd name="T8" fmla="*/ 133 w 1059"/>
                  <a:gd name="T9" fmla="*/ 37 h 583"/>
                  <a:gd name="T10" fmla="*/ 129 w 1059"/>
                  <a:gd name="T11" fmla="*/ 15 h 583"/>
                  <a:gd name="T12" fmla="*/ 119 w 1059"/>
                  <a:gd name="T13" fmla="*/ 0 h 583"/>
                  <a:gd name="T14" fmla="*/ 124 w 1059"/>
                  <a:gd name="T15" fmla="*/ 18 h 583"/>
                  <a:gd name="T16" fmla="*/ 124 w 1059"/>
                  <a:gd name="T17" fmla="*/ 35 h 583"/>
                  <a:gd name="T18" fmla="*/ 120 w 1059"/>
                  <a:gd name="T19" fmla="*/ 55 h 583"/>
                  <a:gd name="T20" fmla="*/ 96 w 1059"/>
                  <a:gd name="T21" fmla="*/ 63 h 583"/>
                  <a:gd name="T22" fmla="*/ 52 w 1059"/>
                  <a:gd name="T23" fmla="*/ 64 h 583"/>
                  <a:gd name="T24" fmla="*/ 7 w 1059"/>
                  <a:gd name="T25" fmla="*/ 55 h 583"/>
                  <a:gd name="T26" fmla="*/ 10 w 1059"/>
                  <a:gd name="T27" fmla="*/ 50 h 583"/>
                  <a:gd name="T28" fmla="*/ 12 w 1059"/>
                  <a:gd name="T29" fmla="*/ 33 h 583"/>
                  <a:gd name="T30" fmla="*/ 5 w 1059"/>
                  <a:gd name="T31" fmla="*/ 18 h 583"/>
                  <a:gd name="T32" fmla="*/ 7 w 1059"/>
                  <a:gd name="T33" fmla="*/ 37 h 583"/>
                  <a:gd name="T34" fmla="*/ 0 w 1059"/>
                  <a:gd name="T35" fmla="*/ 59 h 583"/>
                  <a:gd name="T36" fmla="*/ 0 w 1059"/>
                  <a:gd name="T37" fmla="*/ 59 h 58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59"/>
                  <a:gd name="T58" fmla="*/ 0 h 583"/>
                  <a:gd name="T59" fmla="*/ 1059 w 1059"/>
                  <a:gd name="T60" fmla="*/ 583 h 58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59" h="583">
                    <a:moveTo>
                      <a:pt x="0" y="469"/>
                    </a:moveTo>
                    <a:lnTo>
                      <a:pt x="481" y="583"/>
                    </a:lnTo>
                    <a:lnTo>
                      <a:pt x="836" y="562"/>
                    </a:lnTo>
                    <a:lnTo>
                      <a:pt x="1017" y="484"/>
                    </a:lnTo>
                    <a:lnTo>
                      <a:pt x="1059" y="294"/>
                    </a:lnTo>
                    <a:lnTo>
                      <a:pt x="1032" y="118"/>
                    </a:lnTo>
                    <a:lnTo>
                      <a:pt x="950" y="0"/>
                    </a:lnTo>
                    <a:lnTo>
                      <a:pt x="990" y="138"/>
                    </a:lnTo>
                    <a:lnTo>
                      <a:pt x="990" y="273"/>
                    </a:lnTo>
                    <a:lnTo>
                      <a:pt x="960" y="433"/>
                    </a:lnTo>
                    <a:lnTo>
                      <a:pt x="764" y="502"/>
                    </a:lnTo>
                    <a:lnTo>
                      <a:pt x="412" y="505"/>
                    </a:lnTo>
                    <a:lnTo>
                      <a:pt x="51" y="433"/>
                    </a:lnTo>
                    <a:lnTo>
                      <a:pt x="78" y="397"/>
                    </a:lnTo>
                    <a:lnTo>
                      <a:pt x="93" y="264"/>
                    </a:lnTo>
                    <a:lnTo>
                      <a:pt x="36" y="138"/>
                    </a:lnTo>
                    <a:lnTo>
                      <a:pt x="51" y="294"/>
                    </a:lnTo>
                    <a:lnTo>
                      <a:pt x="0" y="46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85" name="Freeform 58"/>
              <p:cNvSpPr>
                <a:spLocks/>
              </p:cNvSpPr>
              <p:nvPr/>
            </p:nvSpPr>
            <p:spPr bwMode="auto">
              <a:xfrm>
                <a:off x="4334" y="2211"/>
                <a:ext cx="309" cy="111"/>
              </a:xfrm>
              <a:custGeom>
                <a:avLst/>
                <a:gdLst>
                  <a:gd name="T0" fmla="*/ 10 w 618"/>
                  <a:gd name="T1" fmla="*/ 0 h 223"/>
                  <a:gd name="T2" fmla="*/ 6 w 618"/>
                  <a:gd name="T3" fmla="*/ 7 h 223"/>
                  <a:gd name="T4" fmla="*/ 5 w 618"/>
                  <a:gd name="T5" fmla="*/ 13 h 223"/>
                  <a:gd name="T6" fmla="*/ 0 w 618"/>
                  <a:gd name="T7" fmla="*/ 20 h 223"/>
                  <a:gd name="T8" fmla="*/ 3 w 618"/>
                  <a:gd name="T9" fmla="*/ 24 h 223"/>
                  <a:gd name="T10" fmla="*/ 11 w 618"/>
                  <a:gd name="T11" fmla="*/ 25 h 223"/>
                  <a:gd name="T12" fmla="*/ 21 w 618"/>
                  <a:gd name="T13" fmla="*/ 20 h 223"/>
                  <a:gd name="T14" fmla="*/ 31 w 618"/>
                  <a:gd name="T15" fmla="*/ 10 h 223"/>
                  <a:gd name="T16" fmla="*/ 44 w 618"/>
                  <a:gd name="T17" fmla="*/ 9 h 223"/>
                  <a:gd name="T18" fmla="*/ 63 w 618"/>
                  <a:gd name="T19" fmla="*/ 24 h 223"/>
                  <a:gd name="T20" fmla="*/ 70 w 618"/>
                  <a:gd name="T21" fmla="*/ 27 h 223"/>
                  <a:gd name="T22" fmla="*/ 77 w 618"/>
                  <a:gd name="T23" fmla="*/ 22 h 223"/>
                  <a:gd name="T24" fmla="*/ 72 w 618"/>
                  <a:gd name="T25" fmla="*/ 24 h 223"/>
                  <a:gd name="T26" fmla="*/ 56 w 618"/>
                  <a:gd name="T27" fmla="*/ 15 h 223"/>
                  <a:gd name="T28" fmla="*/ 41 w 618"/>
                  <a:gd name="T29" fmla="*/ 3 h 223"/>
                  <a:gd name="T30" fmla="*/ 27 w 618"/>
                  <a:gd name="T31" fmla="*/ 9 h 223"/>
                  <a:gd name="T32" fmla="*/ 21 w 618"/>
                  <a:gd name="T33" fmla="*/ 14 h 223"/>
                  <a:gd name="T34" fmla="*/ 15 w 618"/>
                  <a:gd name="T35" fmla="*/ 20 h 223"/>
                  <a:gd name="T36" fmla="*/ 7 w 618"/>
                  <a:gd name="T37" fmla="*/ 22 h 223"/>
                  <a:gd name="T38" fmla="*/ 5 w 618"/>
                  <a:gd name="T39" fmla="*/ 18 h 223"/>
                  <a:gd name="T40" fmla="*/ 11 w 618"/>
                  <a:gd name="T41" fmla="*/ 13 h 223"/>
                  <a:gd name="T42" fmla="*/ 10 w 618"/>
                  <a:gd name="T43" fmla="*/ 0 h 223"/>
                  <a:gd name="T44" fmla="*/ 10 w 618"/>
                  <a:gd name="T45" fmla="*/ 0 h 2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18"/>
                  <a:gd name="T70" fmla="*/ 0 h 223"/>
                  <a:gd name="T71" fmla="*/ 618 w 618"/>
                  <a:gd name="T72" fmla="*/ 223 h 2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18" h="223">
                    <a:moveTo>
                      <a:pt x="82" y="0"/>
                    </a:moveTo>
                    <a:lnTo>
                      <a:pt x="51" y="57"/>
                    </a:lnTo>
                    <a:lnTo>
                      <a:pt x="46" y="105"/>
                    </a:lnTo>
                    <a:lnTo>
                      <a:pt x="0" y="160"/>
                    </a:lnTo>
                    <a:lnTo>
                      <a:pt x="25" y="198"/>
                    </a:lnTo>
                    <a:lnTo>
                      <a:pt x="88" y="202"/>
                    </a:lnTo>
                    <a:lnTo>
                      <a:pt x="175" y="160"/>
                    </a:lnTo>
                    <a:lnTo>
                      <a:pt x="253" y="84"/>
                    </a:lnTo>
                    <a:lnTo>
                      <a:pt x="356" y="73"/>
                    </a:lnTo>
                    <a:lnTo>
                      <a:pt x="506" y="198"/>
                    </a:lnTo>
                    <a:lnTo>
                      <a:pt x="557" y="223"/>
                    </a:lnTo>
                    <a:lnTo>
                      <a:pt x="618" y="181"/>
                    </a:lnTo>
                    <a:lnTo>
                      <a:pt x="572" y="192"/>
                    </a:lnTo>
                    <a:lnTo>
                      <a:pt x="449" y="120"/>
                    </a:lnTo>
                    <a:lnTo>
                      <a:pt x="335" y="27"/>
                    </a:lnTo>
                    <a:lnTo>
                      <a:pt x="217" y="73"/>
                    </a:lnTo>
                    <a:lnTo>
                      <a:pt x="169" y="115"/>
                    </a:lnTo>
                    <a:lnTo>
                      <a:pt x="124" y="166"/>
                    </a:lnTo>
                    <a:lnTo>
                      <a:pt x="57" y="177"/>
                    </a:lnTo>
                    <a:lnTo>
                      <a:pt x="46" y="145"/>
                    </a:lnTo>
                    <a:lnTo>
                      <a:pt x="88" y="105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86" name="Freeform 59"/>
              <p:cNvSpPr>
                <a:spLocks/>
              </p:cNvSpPr>
              <p:nvPr/>
            </p:nvSpPr>
            <p:spPr bwMode="auto">
              <a:xfrm>
                <a:off x="3025" y="2620"/>
                <a:ext cx="259" cy="59"/>
              </a:xfrm>
              <a:custGeom>
                <a:avLst/>
                <a:gdLst>
                  <a:gd name="T0" fmla="*/ 0 w 517"/>
                  <a:gd name="T1" fmla="*/ 0 h 118"/>
                  <a:gd name="T2" fmla="*/ 13 w 517"/>
                  <a:gd name="T3" fmla="*/ 13 h 118"/>
                  <a:gd name="T4" fmla="*/ 39 w 517"/>
                  <a:gd name="T5" fmla="*/ 15 h 118"/>
                  <a:gd name="T6" fmla="*/ 62 w 517"/>
                  <a:gd name="T7" fmla="*/ 11 h 118"/>
                  <a:gd name="T8" fmla="*/ 65 w 517"/>
                  <a:gd name="T9" fmla="*/ 7 h 118"/>
                  <a:gd name="T10" fmla="*/ 59 w 517"/>
                  <a:gd name="T11" fmla="*/ 2 h 118"/>
                  <a:gd name="T12" fmla="*/ 55 w 517"/>
                  <a:gd name="T13" fmla="*/ 7 h 118"/>
                  <a:gd name="T14" fmla="*/ 28 w 517"/>
                  <a:gd name="T15" fmla="*/ 10 h 118"/>
                  <a:gd name="T16" fmla="*/ 15 w 517"/>
                  <a:gd name="T17" fmla="*/ 9 h 118"/>
                  <a:gd name="T18" fmla="*/ 0 w 517"/>
                  <a:gd name="T19" fmla="*/ 0 h 118"/>
                  <a:gd name="T20" fmla="*/ 0 w 517"/>
                  <a:gd name="T21" fmla="*/ 0 h 11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17"/>
                  <a:gd name="T34" fmla="*/ 0 h 118"/>
                  <a:gd name="T35" fmla="*/ 517 w 517"/>
                  <a:gd name="T36" fmla="*/ 118 h 11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17" h="118">
                    <a:moveTo>
                      <a:pt x="0" y="0"/>
                    </a:moveTo>
                    <a:lnTo>
                      <a:pt x="99" y="97"/>
                    </a:lnTo>
                    <a:lnTo>
                      <a:pt x="310" y="118"/>
                    </a:lnTo>
                    <a:lnTo>
                      <a:pt x="491" y="82"/>
                    </a:lnTo>
                    <a:lnTo>
                      <a:pt x="517" y="57"/>
                    </a:lnTo>
                    <a:lnTo>
                      <a:pt x="470" y="15"/>
                    </a:lnTo>
                    <a:lnTo>
                      <a:pt x="434" y="51"/>
                    </a:lnTo>
                    <a:lnTo>
                      <a:pt x="217" y="78"/>
                    </a:lnTo>
                    <a:lnTo>
                      <a:pt x="118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87" name="Freeform 60"/>
              <p:cNvSpPr>
                <a:spLocks/>
              </p:cNvSpPr>
              <p:nvPr/>
            </p:nvSpPr>
            <p:spPr bwMode="auto">
              <a:xfrm>
                <a:off x="2891" y="2537"/>
                <a:ext cx="170" cy="473"/>
              </a:xfrm>
              <a:custGeom>
                <a:avLst/>
                <a:gdLst>
                  <a:gd name="T0" fmla="*/ 19 w 340"/>
                  <a:gd name="T1" fmla="*/ 0 h 945"/>
                  <a:gd name="T2" fmla="*/ 10 w 340"/>
                  <a:gd name="T3" fmla="*/ 7 h 945"/>
                  <a:gd name="T4" fmla="*/ 5 w 340"/>
                  <a:gd name="T5" fmla="*/ 15 h 945"/>
                  <a:gd name="T6" fmla="*/ 5 w 340"/>
                  <a:gd name="T7" fmla="*/ 23 h 945"/>
                  <a:gd name="T8" fmla="*/ 6 w 340"/>
                  <a:gd name="T9" fmla="*/ 29 h 945"/>
                  <a:gd name="T10" fmla="*/ 12 w 340"/>
                  <a:gd name="T11" fmla="*/ 37 h 945"/>
                  <a:gd name="T12" fmla="*/ 24 w 340"/>
                  <a:gd name="T13" fmla="*/ 46 h 945"/>
                  <a:gd name="T14" fmla="*/ 27 w 340"/>
                  <a:gd name="T15" fmla="*/ 61 h 945"/>
                  <a:gd name="T16" fmla="*/ 25 w 340"/>
                  <a:gd name="T17" fmla="*/ 72 h 945"/>
                  <a:gd name="T18" fmla="*/ 20 w 340"/>
                  <a:gd name="T19" fmla="*/ 75 h 945"/>
                  <a:gd name="T20" fmla="*/ 18 w 340"/>
                  <a:gd name="T21" fmla="*/ 81 h 945"/>
                  <a:gd name="T22" fmla="*/ 7 w 340"/>
                  <a:gd name="T23" fmla="*/ 84 h 945"/>
                  <a:gd name="T24" fmla="*/ 1 w 340"/>
                  <a:gd name="T25" fmla="*/ 89 h 945"/>
                  <a:gd name="T26" fmla="*/ 0 w 340"/>
                  <a:gd name="T27" fmla="*/ 101 h 945"/>
                  <a:gd name="T28" fmla="*/ 10 w 340"/>
                  <a:gd name="T29" fmla="*/ 104 h 945"/>
                  <a:gd name="T30" fmla="*/ 9 w 340"/>
                  <a:gd name="T31" fmla="*/ 118 h 945"/>
                  <a:gd name="T32" fmla="*/ 13 w 340"/>
                  <a:gd name="T33" fmla="*/ 119 h 945"/>
                  <a:gd name="T34" fmla="*/ 15 w 340"/>
                  <a:gd name="T35" fmla="*/ 105 h 945"/>
                  <a:gd name="T36" fmla="*/ 26 w 340"/>
                  <a:gd name="T37" fmla="*/ 106 h 945"/>
                  <a:gd name="T38" fmla="*/ 25 w 340"/>
                  <a:gd name="T39" fmla="*/ 118 h 945"/>
                  <a:gd name="T40" fmla="*/ 30 w 340"/>
                  <a:gd name="T41" fmla="*/ 118 h 945"/>
                  <a:gd name="T42" fmla="*/ 30 w 340"/>
                  <a:gd name="T43" fmla="*/ 107 h 945"/>
                  <a:gd name="T44" fmla="*/ 41 w 340"/>
                  <a:gd name="T45" fmla="*/ 106 h 945"/>
                  <a:gd name="T46" fmla="*/ 43 w 340"/>
                  <a:gd name="T47" fmla="*/ 93 h 945"/>
                  <a:gd name="T48" fmla="*/ 36 w 340"/>
                  <a:gd name="T49" fmla="*/ 85 h 945"/>
                  <a:gd name="T50" fmla="*/ 33 w 340"/>
                  <a:gd name="T51" fmla="*/ 77 h 945"/>
                  <a:gd name="T52" fmla="*/ 27 w 340"/>
                  <a:gd name="T53" fmla="*/ 88 h 945"/>
                  <a:gd name="T54" fmla="*/ 37 w 340"/>
                  <a:gd name="T55" fmla="*/ 93 h 945"/>
                  <a:gd name="T56" fmla="*/ 35 w 340"/>
                  <a:gd name="T57" fmla="*/ 102 h 945"/>
                  <a:gd name="T58" fmla="*/ 3 w 340"/>
                  <a:gd name="T59" fmla="*/ 98 h 945"/>
                  <a:gd name="T60" fmla="*/ 3 w 340"/>
                  <a:gd name="T61" fmla="*/ 90 h 945"/>
                  <a:gd name="T62" fmla="*/ 20 w 340"/>
                  <a:gd name="T63" fmla="*/ 88 h 945"/>
                  <a:gd name="T64" fmla="*/ 23 w 340"/>
                  <a:gd name="T65" fmla="*/ 75 h 945"/>
                  <a:gd name="T66" fmla="*/ 29 w 340"/>
                  <a:gd name="T67" fmla="*/ 75 h 945"/>
                  <a:gd name="T68" fmla="*/ 29 w 340"/>
                  <a:gd name="T69" fmla="*/ 58 h 945"/>
                  <a:gd name="T70" fmla="*/ 28 w 340"/>
                  <a:gd name="T71" fmla="*/ 44 h 945"/>
                  <a:gd name="T72" fmla="*/ 21 w 340"/>
                  <a:gd name="T73" fmla="*/ 36 h 945"/>
                  <a:gd name="T74" fmla="*/ 11 w 340"/>
                  <a:gd name="T75" fmla="*/ 28 h 945"/>
                  <a:gd name="T76" fmla="*/ 9 w 340"/>
                  <a:gd name="T77" fmla="*/ 19 h 945"/>
                  <a:gd name="T78" fmla="*/ 12 w 340"/>
                  <a:gd name="T79" fmla="*/ 10 h 945"/>
                  <a:gd name="T80" fmla="*/ 21 w 340"/>
                  <a:gd name="T81" fmla="*/ 4 h 945"/>
                  <a:gd name="T82" fmla="*/ 19 w 340"/>
                  <a:gd name="T83" fmla="*/ 0 h 945"/>
                  <a:gd name="T84" fmla="*/ 19 w 340"/>
                  <a:gd name="T85" fmla="*/ 0 h 94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0"/>
                  <a:gd name="T130" fmla="*/ 0 h 945"/>
                  <a:gd name="T131" fmla="*/ 340 w 340"/>
                  <a:gd name="T132" fmla="*/ 945 h 94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0" h="945">
                    <a:moveTo>
                      <a:pt x="150" y="0"/>
                    </a:moveTo>
                    <a:lnTo>
                      <a:pt x="76" y="52"/>
                    </a:lnTo>
                    <a:lnTo>
                      <a:pt x="42" y="113"/>
                    </a:lnTo>
                    <a:lnTo>
                      <a:pt x="36" y="181"/>
                    </a:lnTo>
                    <a:lnTo>
                      <a:pt x="51" y="227"/>
                    </a:lnTo>
                    <a:lnTo>
                      <a:pt x="103" y="289"/>
                    </a:lnTo>
                    <a:lnTo>
                      <a:pt x="196" y="367"/>
                    </a:lnTo>
                    <a:lnTo>
                      <a:pt x="217" y="485"/>
                    </a:lnTo>
                    <a:lnTo>
                      <a:pt x="205" y="569"/>
                    </a:lnTo>
                    <a:lnTo>
                      <a:pt x="154" y="594"/>
                    </a:lnTo>
                    <a:lnTo>
                      <a:pt x="139" y="647"/>
                    </a:lnTo>
                    <a:lnTo>
                      <a:pt x="63" y="671"/>
                    </a:lnTo>
                    <a:lnTo>
                      <a:pt x="6" y="708"/>
                    </a:lnTo>
                    <a:lnTo>
                      <a:pt x="0" y="806"/>
                    </a:lnTo>
                    <a:lnTo>
                      <a:pt x="76" y="827"/>
                    </a:lnTo>
                    <a:lnTo>
                      <a:pt x="72" y="941"/>
                    </a:lnTo>
                    <a:lnTo>
                      <a:pt x="108" y="945"/>
                    </a:lnTo>
                    <a:lnTo>
                      <a:pt x="124" y="837"/>
                    </a:lnTo>
                    <a:lnTo>
                      <a:pt x="211" y="843"/>
                    </a:lnTo>
                    <a:lnTo>
                      <a:pt x="205" y="941"/>
                    </a:lnTo>
                    <a:lnTo>
                      <a:pt x="241" y="941"/>
                    </a:lnTo>
                    <a:lnTo>
                      <a:pt x="241" y="852"/>
                    </a:lnTo>
                    <a:lnTo>
                      <a:pt x="325" y="848"/>
                    </a:lnTo>
                    <a:lnTo>
                      <a:pt x="340" y="744"/>
                    </a:lnTo>
                    <a:lnTo>
                      <a:pt x="283" y="677"/>
                    </a:lnTo>
                    <a:lnTo>
                      <a:pt x="262" y="611"/>
                    </a:lnTo>
                    <a:lnTo>
                      <a:pt x="222" y="704"/>
                    </a:lnTo>
                    <a:lnTo>
                      <a:pt x="289" y="738"/>
                    </a:lnTo>
                    <a:lnTo>
                      <a:pt x="280" y="812"/>
                    </a:lnTo>
                    <a:lnTo>
                      <a:pt x="30" y="780"/>
                    </a:lnTo>
                    <a:lnTo>
                      <a:pt x="30" y="713"/>
                    </a:lnTo>
                    <a:lnTo>
                      <a:pt x="154" y="698"/>
                    </a:lnTo>
                    <a:lnTo>
                      <a:pt x="186" y="599"/>
                    </a:lnTo>
                    <a:lnTo>
                      <a:pt x="238" y="594"/>
                    </a:lnTo>
                    <a:lnTo>
                      <a:pt x="238" y="460"/>
                    </a:lnTo>
                    <a:lnTo>
                      <a:pt x="226" y="346"/>
                    </a:lnTo>
                    <a:lnTo>
                      <a:pt x="169" y="284"/>
                    </a:lnTo>
                    <a:lnTo>
                      <a:pt x="82" y="223"/>
                    </a:lnTo>
                    <a:lnTo>
                      <a:pt x="67" y="151"/>
                    </a:lnTo>
                    <a:lnTo>
                      <a:pt x="99" y="76"/>
                    </a:lnTo>
                    <a:lnTo>
                      <a:pt x="165" y="31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652" y="2689"/>
                <a:ext cx="785" cy="540"/>
              </a:xfrm>
              <a:custGeom>
                <a:avLst/>
                <a:gdLst>
                  <a:gd name="T0" fmla="*/ 0 w 1568"/>
                  <a:gd name="T1" fmla="*/ 15 h 1079"/>
                  <a:gd name="T2" fmla="*/ 28 w 1568"/>
                  <a:gd name="T3" fmla="*/ 21 h 1079"/>
                  <a:gd name="T4" fmla="*/ 62 w 1568"/>
                  <a:gd name="T5" fmla="*/ 37 h 1079"/>
                  <a:gd name="T6" fmla="*/ 92 w 1568"/>
                  <a:gd name="T7" fmla="*/ 62 h 1079"/>
                  <a:gd name="T8" fmla="*/ 106 w 1568"/>
                  <a:gd name="T9" fmla="*/ 88 h 1079"/>
                  <a:gd name="T10" fmla="*/ 112 w 1568"/>
                  <a:gd name="T11" fmla="*/ 113 h 1079"/>
                  <a:gd name="T12" fmla="*/ 112 w 1568"/>
                  <a:gd name="T13" fmla="*/ 132 h 1079"/>
                  <a:gd name="T14" fmla="*/ 132 w 1568"/>
                  <a:gd name="T15" fmla="*/ 133 h 1079"/>
                  <a:gd name="T16" fmla="*/ 135 w 1568"/>
                  <a:gd name="T17" fmla="*/ 127 h 1079"/>
                  <a:gd name="T18" fmla="*/ 141 w 1568"/>
                  <a:gd name="T19" fmla="*/ 133 h 1079"/>
                  <a:gd name="T20" fmla="*/ 160 w 1568"/>
                  <a:gd name="T21" fmla="*/ 135 h 1079"/>
                  <a:gd name="T22" fmla="*/ 184 w 1568"/>
                  <a:gd name="T23" fmla="*/ 132 h 1079"/>
                  <a:gd name="T24" fmla="*/ 197 w 1568"/>
                  <a:gd name="T25" fmla="*/ 123 h 1079"/>
                  <a:gd name="T26" fmla="*/ 197 w 1568"/>
                  <a:gd name="T27" fmla="*/ 115 h 1079"/>
                  <a:gd name="T28" fmla="*/ 186 w 1568"/>
                  <a:gd name="T29" fmla="*/ 112 h 1079"/>
                  <a:gd name="T30" fmla="*/ 162 w 1568"/>
                  <a:gd name="T31" fmla="*/ 113 h 1079"/>
                  <a:gd name="T32" fmla="*/ 143 w 1568"/>
                  <a:gd name="T33" fmla="*/ 108 h 1079"/>
                  <a:gd name="T34" fmla="*/ 152 w 1568"/>
                  <a:gd name="T35" fmla="*/ 115 h 1079"/>
                  <a:gd name="T36" fmla="*/ 173 w 1568"/>
                  <a:gd name="T37" fmla="*/ 119 h 1079"/>
                  <a:gd name="T38" fmla="*/ 186 w 1568"/>
                  <a:gd name="T39" fmla="*/ 116 h 1079"/>
                  <a:gd name="T40" fmla="*/ 180 w 1568"/>
                  <a:gd name="T41" fmla="*/ 122 h 1079"/>
                  <a:gd name="T42" fmla="*/ 171 w 1568"/>
                  <a:gd name="T43" fmla="*/ 128 h 1079"/>
                  <a:gd name="T44" fmla="*/ 149 w 1568"/>
                  <a:gd name="T45" fmla="*/ 129 h 1079"/>
                  <a:gd name="T46" fmla="*/ 134 w 1568"/>
                  <a:gd name="T47" fmla="*/ 123 h 1079"/>
                  <a:gd name="T48" fmla="*/ 117 w 1568"/>
                  <a:gd name="T49" fmla="*/ 128 h 1079"/>
                  <a:gd name="T50" fmla="*/ 117 w 1568"/>
                  <a:gd name="T51" fmla="*/ 114 h 1079"/>
                  <a:gd name="T52" fmla="*/ 132 w 1568"/>
                  <a:gd name="T53" fmla="*/ 108 h 1079"/>
                  <a:gd name="T54" fmla="*/ 115 w 1568"/>
                  <a:gd name="T55" fmla="*/ 108 h 1079"/>
                  <a:gd name="T56" fmla="*/ 109 w 1568"/>
                  <a:gd name="T57" fmla="*/ 81 h 1079"/>
                  <a:gd name="T58" fmla="*/ 103 w 1568"/>
                  <a:gd name="T59" fmla="*/ 64 h 1079"/>
                  <a:gd name="T60" fmla="*/ 80 w 1568"/>
                  <a:gd name="T61" fmla="*/ 37 h 1079"/>
                  <a:gd name="T62" fmla="*/ 40 w 1568"/>
                  <a:gd name="T63" fmla="*/ 15 h 1079"/>
                  <a:gd name="T64" fmla="*/ 2 w 1568"/>
                  <a:gd name="T65" fmla="*/ 0 h 1079"/>
                  <a:gd name="T66" fmla="*/ 0 w 1568"/>
                  <a:gd name="T67" fmla="*/ 15 h 1079"/>
                  <a:gd name="T68" fmla="*/ 0 w 1568"/>
                  <a:gd name="T69" fmla="*/ 15 h 107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568"/>
                  <a:gd name="T106" fmla="*/ 0 h 1079"/>
                  <a:gd name="T107" fmla="*/ 1568 w 1568"/>
                  <a:gd name="T108" fmla="*/ 1079 h 107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568" h="1079">
                    <a:moveTo>
                      <a:pt x="0" y="119"/>
                    </a:moveTo>
                    <a:lnTo>
                      <a:pt x="217" y="165"/>
                    </a:lnTo>
                    <a:lnTo>
                      <a:pt x="496" y="289"/>
                    </a:lnTo>
                    <a:lnTo>
                      <a:pt x="734" y="490"/>
                    </a:lnTo>
                    <a:lnTo>
                      <a:pt x="840" y="703"/>
                    </a:lnTo>
                    <a:lnTo>
                      <a:pt x="894" y="904"/>
                    </a:lnTo>
                    <a:lnTo>
                      <a:pt x="894" y="1055"/>
                    </a:lnTo>
                    <a:lnTo>
                      <a:pt x="1053" y="1064"/>
                    </a:lnTo>
                    <a:lnTo>
                      <a:pt x="1074" y="1013"/>
                    </a:lnTo>
                    <a:lnTo>
                      <a:pt x="1125" y="1064"/>
                    </a:lnTo>
                    <a:lnTo>
                      <a:pt x="1279" y="1079"/>
                    </a:lnTo>
                    <a:lnTo>
                      <a:pt x="1466" y="1049"/>
                    </a:lnTo>
                    <a:lnTo>
                      <a:pt x="1568" y="982"/>
                    </a:lnTo>
                    <a:lnTo>
                      <a:pt x="1568" y="914"/>
                    </a:lnTo>
                    <a:lnTo>
                      <a:pt x="1487" y="889"/>
                    </a:lnTo>
                    <a:lnTo>
                      <a:pt x="1291" y="904"/>
                    </a:lnTo>
                    <a:lnTo>
                      <a:pt x="1141" y="864"/>
                    </a:lnTo>
                    <a:lnTo>
                      <a:pt x="1213" y="920"/>
                    </a:lnTo>
                    <a:lnTo>
                      <a:pt x="1378" y="950"/>
                    </a:lnTo>
                    <a:lnTo>
                      <a:pt x="1481" y="925"/>
                    </a:lnTo>
                    <a:lnTo>
                      <a:pt x="1439" y="971"/>
                    </a:lnTo>
                    <a:lnTo>
                      <a:pt x="1367" y="1018"/>
                    </a:lnTo>
                    <a:lnTo>
                      <a:pt x="1186" y="1028"/>
                    </a:lnTo>
                    <a:lnTo>
                      <a:pt x="1068" y="977"/>
                    </a:lnTo>
                    <a:lnTo>
                      <a:pt x="930" y="1018"/>
                    </a:lnTo>
                    <a:lnTo>
                      <a:pt x="930" y="910"/>
                    </a:lnTo>
                    <a:lnTo>
                      <a:pt x="1048" y="863"/>
                    </a:lnTo>
                    <a:lnTo>
                      <a:pt x="914" y="863"/>
                    </a:lnTo>
                    <a:lnTo>
                      <a:pt x="867" y="646"/>
                    </a:lnTo>
                    <a:lnTo>
                      <a:pt x="816" y="507"/>
                    </a:lnTo>
                    <a:lnTo>
                      <a:pt x="635" y="289"/>
                    </a:lnTo>
                    <a:lnTo>
                      <a:pt x="314" y="119"/>
                    </a:lnTo>
                    <a:lnTo>
                      <a:pt x="9" y="0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809" y="2513"/>
                <a:ext cx="453" cy="613"/>
              </a:xfrm>
              <a:custGeom>
                <a:avLst/>
                <a:gdLst>
                  <a:gd name="T0" fmla="*/ 6 w 905"/>
                  <a:gd name="T1" fmla="*/ 0 h 1226"/>
                  <a:gd name="T2" fmla="*/ 37 w 905"/>
                  <a:gd name="T3" fmla="*/ 19 h 1226"/>
                  <a:gd name="T4" fmla="*/ 79 w 905"/>
                  <a:gd name="T5" fmla="*/ 54 h 1226"/>
                  <a:gd name="T6" fmla="*/ 100 w 905"/>
                  <a:gd name="T7" fmla="*/ 76 h 1226"/>
                  <a:gd name="T8" fmla="*/ 106 w 905"/>
                  <a:gd name="T9" fmla="*/ 91 h 1226"/>
                  <a:gd name="T10" fmla="*/ 104 w 905"/>
                  <a:gd name="T11" fmla="*/ 119 h 1226"/>
                  <a:gd name="T12" fmla="*/ 114 w 905"/>
                  <a:gd name="T13" fmla="*/ 151 h 1226"/>
                  <a:gd name="T14" fmla="*/ 101 w 905"/>
                  <a:gd name="T15" fmla="*/ 153 h 1226"/>
                  <a:gd name="T16" fmla="*/ 108 w 905"/>
                  <a:gd name="T17" fmla="*/ 147 h 1226"/>
                  <a:gd name="T18" fmla="*/ 99 w 905"/>
                  <a:gd name="T19" fmla="*/ 126 h 1226"/>
                  <a:gd name="T20" fmla="*/ 92 w 905"/>
                  <a:gd name="T21" fmla="*/ 98 h 1226"/>
                  <a:gd name="T22" fmla="*/ 99 w 905"/>
                  <a:gd name="T23" fmla="*/ 91 h 1226"/>
                  <a:gd name="T24" fmla="*/ 98 w 905"/>
                  <a:gd name="T25" fmla="*/ 80 h 1226"/>
                  <a:gd name="T26" fmla="*/ 71 w 905"/>
                  <a:gd name="T27" fmla="*/ 53 h 1226"/>
                  <a:gd name="T28" fmla="*/ 24 w 905"/>
                  <a:gd name="T29" fmla="*/ 14 h 1226"/>
                  <a:gd name="T30" fmla="*/ 0 w 905"/>
                  <a:gd name="T31" fmla="*/ 2 h 1226"/>
                  <a:gd name="T32" fmla="*/ 6 w 905"/>
                  <a:gd name="T33" fmla="*/ 0 h 1226"/>
                  <a:gd name="T34" fmla="*/ 6 w 905"/>
                  <a:gd name="T35" fmla="*/ 0 h 122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05"/>
                  <a:gd name="T55" fmla="*/ 0 h 1226"/>
                  <a:gd name="T56" fmla="*/ 905 w 905"/>
                  <a:gd name="T57" fmla="*/ 1226 h 122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05" h="1226">
                    <a:moveTo>
                      <a:pt x="47" y="0"/>
                    </a:moveTo>
                    <a:lnTo>
                      <a:pt x="291" y="150"/>
                    </a:lnTo>
                    <a:lnTo>
                      <a:pt x="625" y="435"/>
                    </a:lnTo>
                    <a:lnTo>
                      <a:pt x="796" y="601"/>
                    </a:lnTo>
                    <a:lnTo>
                      <a:pt x="842" y="728"/>
                    </a:lnTo>
                    <a:lnTo>
                      <a:pt x="832" y="956"/>
                    </a:lnTo>
                    <a:lnTo>
                      <a:pt x="905" y="1205"/>
                    </a:lnTo>
                    <a:lnTo>
                      <a:pt x="806" y="1226"/>
                    </a:lnTo>
                    <a:lnTo>
                      <a:pt x="857" y="1169"/>
                    </a:lnTo>
                    <a:lnTo>
                      <a:pt x="791" y="1013"/>
                    </a:lnTo>
                    <a:lnTo>
                      <a:pt x="734" y="785"/>
                    </a:lnTo>
                    <a:lnTo>
                      <a:pt x="791" y="734"/>
                    </a:lnTo>
                    <a:lnTo>
                      <a:pt x="779" y="646"/>
                    </a:lnTo>
                    <a:lnTo>
                      <a:pt x="562" y="430"/>
                    </a:lnTo>
                    <a:lnTo>
                      <a:pt x="186" y="114"/>
                    </a:lnTo>
                    <a:lnTo>
                      <a:pt x="0" y="2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043" y="2622"/>
                <a:ext cx="643" cy="542"/>
              </a:xfrm>
              <a:custGeom>
                <a:avLst/>
                <a:gdLst>
                  <a:gd name="T0" fmla="*/ 161 w 1285"/>
                  <a:gd name="T1" fmla="*/ 19 h 1085"/>
                  <a:gd name="T2" fmla="*/ 150 w 1285"/>
                  <a:gd name="T3" fmla="*/ 57 h 1085"/>
                  <a:gd name="T4" fmla="*/ 137 w 1285"/>
                  <a:gd name="T5" fmla="*/ 87 h 1085"/>
                  <a:gd name="T6" fmla="*/ 111 w 1285"/>
                  <a:gd name="T7" fmla="*/ 110 h 1085"/>
                  <a:gd name="T8" fmla="*/ 97 w 1285"/>
                  <a:gd name="T9" fmla="*/ 113 h 1085"/>
                  <a:gd name="T10" fmla="*/ 61 w 1285"/>
                  <a:gd name="T11" fmla="*/ 119 h 1085"/>
                  <a:gd name="T12" fmla="*/ 26 w 1285"/>
                  <a:gd name="T13" fmla="*/ 134 h 1085"/>
                  <a:gd name="T14" fmla="*/ 0 w 1285"/>
                  <a:gd name="T15" fmla="*/ 135 h 1085"/>
                  <a:gd name="T16" fmla="*/ 22 w 1285"/>
                  <a:gd name="T17" fmla="*/ 127 h 1085"/>
                  <a:gd name="T18" fmla="*/ 46 w 1285"/>
                  <a:gd name="T19" fmla="*/ 116 h 1085"/>
                  <a:gd name="T20" fmla="*/ 65 w 1285"/>
                  <a:gd name="T21" fmla="*/ 110 h 1085"/>
                  <a:gd name="T22" fmla="*/ 90 w 1285"/>
                  <a:gd name="T23" fmla="*/ 108 h 1085"/>
                  <a:gd name="T24" fmla="*/ 108 w 1285"/>
                  <a:gd name="T25" fmla="*/ 102 h 1085"/>
                  <a:gd name="T26" fmla="*/ 128 w 1285"/>
                  <a:gd name="T27" fmla="*/ 88 h 1085"/>
                  <a:gd name="T28" fmla="*/ 137 w 1285"/>
                  <a:gd name="T29" fmla="*/ 70 h 1085"/>
                  <a:gd name="T30" fmla="*/ 153 w 1285"/>
                  <a:gd name="T31" fmla="*/ 19 h 1085"/>
                  <a:gd name="T32" fmla="*/ 153 w 1285"/>
                  <a:gd name="T33" fmla="*/ 0 h 1085"/>
                  <a:gd name="T34" fmla="*/ 161 w 1285"/>
                  <a:gd name="T35" fmla="*/ 19 h 1085"/>
                  <a:gd name="T36" fmla="*/ 161 w 1285"/>
                  <a:gd name="T37" fmla="*/ 19 h 108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85"/>
                  <a:gd name="T58" fmla="*/ 0 h 1085"/>
                  <a:gd name="T59" fmla="*/ 1285 w 1285"/>
                  <a:gd name="T60" fmla="*/ 1085 h 108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85" h="1085">
                    <a:moveTo>
                      <a:pt x="1285" y="154"/>
                    </a:moveTo>
                    <a:lnTo>
                      <a:pt x="1198" y="460"/>
                    </a:lnTo>
                    <a:lnTo>
                      <a:pt x="1095" y="703"/>
                    </a:lnTo>
                    <a:lnTo>
                      <a:pt x="882" y="880"/>
                    </a:lnTo>
                    <a:lnTo>
                      <a:pt x="770" y="904"/>
                    </a:lnTo>
                    <a:lnTo>
                      <a:pt x="485" y="952"/>
                    </a:lnTo>
                    <a:lnTo>
                      <a:pt x="202" y="1075"/>
                    </a:lnTo>
                    <a:lnTo>
                      <a:pt x="0" y="1085"/>
                    </a:lnTo>
                    <a:lnTo>
                      <a:pt x="171" y="1018"/>
                    </a:lnTo>
                    <a:lnTo>
                      <a:pt x="367" y="931"/>
                    </a:lnTo>
                    <a:lnTo>
                      <a:pt x="517" y="884"/>
                    </a:lnTo>
                    <a:lnTo>
                      <a:pt x="713" y="868"/>
                    </a:lnTo>
                    <a:lnTo>
                      <a:pt x="863" y="823"/>
                    </a:lnTo>
                    <a:lnTo>
                      <a:pt x="1017" y="709"/>
                    </a:lnTo>
                    <a:lnTo>
                      <a:pt x="1095" y="564"/>
                    </a:lnTo>
                    <a:lnTo>
                      <a:pt x="1223" y="155"/>
                    </a:lnTo>
                    <a:lnTo>
                      <a:pt x="1223" y="0"/>
                    </a:lnTo>
                    <a:lnTo>
                      <a:pt x="1285" y="1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91" name="Freeform 64"/>
              <p:cNvSpPr>
                <a:spLocks/>
              </p:cNvSpPr>
              <p:nvPr/>
            </p:nvSpPr>
            <p:spPr bwMode="auto">
              <a:xfrm>
                <a:off x="2960" y="2653"/>
                <a:ext cx="385" cy="499"/>
              </a:xfrm>
              <a:custGeom>
                <a:avLst/>
                <a:gdLst>
                  <a:gd name="T0" fmla="*/ 90 w 770"/>
                  <a:gd name="T1" fmla="*/ 0 h 998"/>
                  <a:gd name="T2" fmla="*/ 92 w 770"/>
                  <a:gd name="T3" fmla="*/ 26 h 998"/>
                  <a:gd name="T4" fmla="*/ 82 w 770"/>
                  <a:gd name="T5" fmla="*/ 69 h 998"/>
                  <a:gd name="T6" fmla="*/ 29 w 770"/>
                  <a:gd name="T7" fmla="*/ 95 h 998"/>
                  <a:gd name="T8" fmla="*/ 0 w 770"/>
                  <a:gd name="T9" fmla="*/ 110 h 998"/>
                  <a:gd name="T10" fmla="*/ 6 w 770"/>
                  <a:gd name="T11" fmla="*/ 125 h 998"/>
                  <a:gd name="T12" fmla="*/ 7 w 770"/>
                  <a:gd name="T13" fmla="*/ 114 h 998"/>
                  <a:gd name="T14" fmla="*/ 35 w 770"/>
                  <a:gd name="T15" fmla="*/ 99 h 998"/>
                  <a:gd name="T16" fmla="*/ 58 w 770"/>
                  <a:gd name="T17" fmla="*/ 88 h 998"/>
                  <a:gd name="T18" fmla="*/ 79 w 770"/>
                  <a:gd name="T19" fmla="*/ 75 h 998"/>
                  <a:gd name="T20" fmla="*/ 88 w 770"/>
                  <a:gd name="T21" fmla="*/ 80 h 998"/>
                  <a:gd name="T22" fmla="*/ 89 w 770"/>
                  <a:gd name="T23" fmla="*/ 63 h 998"/>
                  <a:gd name="T24" fmla="*/ 96 w 770"/>
                  <a:gd name="T25" fmla="*/ 45 h 998"/>
                  <a:gd name="T26" fmla="*/ 96 w 770"/>
                  <a:gd name="T27" fmla="*/ 21 h 998"/>
                  <a:gd name="T28" fmla="*/ 90 w 770"/>
                  <a:gd name="T29" fmla="*/ 0 h 998"/>
                  <a:gd name="T30" fmla="*/ 90 w 770"/>
                  <a:gd name="T31" fmla="*/ 0 h 99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70"/>
                  <a:gd name="T49" fmla="*/ 0 h 998"/>
                  <a:gd name="T50" fmla="*/ 770 w 770"/>
                  <a:gd name="T51" fmla="*/ 998 h 99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70" h="998">
                    <a:moveTo>
                      <a:pt x="713" y="0"/>
                    </a:moveTo>
                    <a:lnTo>
                      <a:pt x="734" y="202"/>
                    </a:lnTo>
                    <a:lnTo>
                      <a:pt x="656" y="548"/>
                    </a:lnTo>
                    <a:lnTo>
                      <a:pt x="237" y="755"/>
                    </a:lnTo>
                    <a:lnTo>
                      <a:pt x="0" y="879"/>
                    </a:lnTo>
                    <a:lnTo>
                      <a:pt x="47" y="998"/>
                    </a:lnTo>
                    <a:lnTo>
                      <a:pt x="57" y="905"/>
                    </a:lnTo>
                    <a:lnTo>
                      <a:pt x="274" y="785"/>
                    </a:lnTo>
                    <a:lnTo>
                      <a:pt x="469" y="698"/>
                    </a:lnTo>
                    <a:lnTo>
                      <a:pt x="629" y="599"/>
                    </a:lnTo>
                    <a:lnTo>
                      <a:pt x="703" y="635"/>
                    </a:lnTo>
                    <a:lnTo>
                      <a:pt x="707" y="506"/>
                    </a:lnTo>
                    <a:lnTo>
                      <a:pt x="770" y="358"/>
                    </a:lnTo>
                    <a:lnTo>
                      <a:pt x="770" y="166"/>
                    </a:lnTo>
                    <a:lnTo>
                      <a:pt x="7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92" name="Freeform 65"/>
              <p:cNvSpPr>
                <a:spLocks/>
              </p:cNvSpPr>
              <p:nvPr/>
            </p:nvSpPr>
            <p:spPr bwMode="auto">
              <a:xfrm>
                <a:off x="2901" y="3131"/>
                <a:ext cx="437" cy="124"/>
              </a:xfrm>
              <a:custGeom>
                <a:avLst/>
                <a:gdLst>
                  <a:gd name="T0" fmla="*/ 20 w 873"/>
                  <a:gd name="T1" fmla="*/ 0 h 248"/>
                  <a:gd name="T2" fmla="*/ 9 w 873"/>
                  <a:gd name="T3" fmla="*/ 6 h 248"/>
                  <a:gd name="T4" fmla="*/ 2 w 873"/>
                  <a:gd name="T5" fmla="*/ 14 h 248"/>
                  <a:gd name="T6" fmla="*/ 0 w 873"/>
                  <a:gd name="T7" fmla="*/ 22 h 248"/>
                  <a:gd name="T8" fmla="*/ 21 w 873"/>
                  <a:gd name="T9" fmla="*/ 24 h 248"/>
                  <a:gd name="T10" fmla="*/ 26 w 873"/>
                  <a:gd name="T11" fmla="*/ 17 h 248"/>
                  <a:gd name="T12" fmla="*/ 31 w 873"/>
                  <a:gd name="T13" fmla="*/ 26 h 248"/>
                  <a:gd name="T14" fmla="*/ 49 w 873"/>
                  <a:gd name="T15" fmla="*/ 30 h 248"/>
                  <a:gd name="T16" fmla="*/ 80 w 873"/>
                  <a:gd name="T17" fmla="*/ 31 h 248"/>
                  <a:gd name="T18" fmla="*/ 97 w 873"/>
                  <a:gd name="T19" fmla="*/ 29 h 248"/>
                  <a:gd name="T20" fmla="*/ 110 w 873"/>
                  <a:gd name="T21" fmla="*/ 20 h 248"/>
                  <a:gd name="T22" fmla="*/ 110 w 873"/>
                  <a:gd name="T23" fmla="*/ 11 h 248"/>
                  <a:gd name="T24" fmla="*/ 97 w 873"/>
                  <a:gd name="T25" fmla="*/ 11 h 248"/>
                  <a:gd name="T26" fmla="*/ 78 w 873"/>
                  <a:gd name="T27" fmla="*/ 11 h 248"/>
                  <a:gd name="T28" fmla="*/ 63 w 873"/>
                  <a:gd name="T29" fmla="*/ 5 h 248"/>
                  <a:gd name="T30" fmla="*/ 53 w 873"/>
                  <a:gd name="T31" fmla="*/ 7 h 248"/>
                  <a:gd name="T32" fmla="*/ 71 w 873"/>
                  <a:gd name="T33" fmla="*/ 13 h 248"/>
                  <a:gd name="T34" fmla="*/ 82 w 873"/>
                  <a:gd name="T35" fmla="*/ 15 h 248"/>
                  <a:gd name="T36" fmla="*/ 100 w 873"/>
                  <a:gd name="T37" fmla="*/ 16 h 248"/>
                  <a:gd name="T38" fmla="*/ 93 w 873"/>
                  <a:gd name="T39" fmla="*/ 20 h 248"/>
                  <a:gd name="T40" fmla="*/ 86 w 873"/>
                  <a:gd name="T41" fmla="*/ 26 h 248"/>
                  <a:gd name="T42" fmla="*/ 61 w 873"/>
                  <a:gd name="T43" fmla="*/ 26 h 248"/>
                  <a:gd name="T44" fmla="*/ 35 w 873"/>
                  <a:gd name="T45" fmla="*/ 23 h 248"/>
                  <a:gd name="T46" fmla="*/ 25 w 873"/>
                  <a:gd name="T47" fmla="*/ 8 h 248"/>
                  <a:gd name="T48" fmla="*/ 19 w 873"/>
                  <a:gd name="T49" fmla="*/ 19 h 248"/>
                  <a:gd name="T50" fmla="*/ 5 w 873"/>
                  <a:gd name="T51" fmla="*/ 17 h 248"/>
                  <a:gd name="T52" fmla="*/ 20 w 873"/>
                  <a:gd name="T53" fmla="*/ 0 h 248"/>
                  <a:gd name="T54" fmla="*/ 20 w 873"/>
                  <a:gd name="T55" fmla="*/ 0 h 2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73"/>
                  <a:gd name="T85" fmla="*/ 0 h 248"/>
                  <a:gd name="T86" fmla="*/ 873 w 873"/>
                  <a:gd name="T87" fmla="*/ 248 h 24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73" h="248">
                    <a:moveTo>
                      <a:pt x="154" y="0"/>
                    </a:moveTo>
                    <a:lnTo>
                      <a:pt x="66" y="46"/>
                    </a:lnTo>
                    <a:lnTo>
                      <a:pt x="15" y="109"/>
                    </a:lnTo>
                    <a:lnTo>
                      <a:pt x="0" y="172"/>
                    </a:lnTo>
                    <a:lnTo>
                      <a:pt x="165" y="192"/>
                    </a:lnTo>
                    <a:lnTo>
                      <a:pt x="201" y="130"/>
                    </a:lnTo>
                    <a:lnTo>
                      <a:pt x="247" y="202"/>
                    </a:lnTo>
                    <a:lnTo>
                      <a:pt x="386" y="238"/>
                    </a:lnTo>
                    <a:lnTo>
                      <a:pt x="639" y="248"/>
                    </a:lnTo>
                    <a:lnTo>
                      <a:pt x="774" y="229"/>
                    </a:lnTo>
                    <a:lnTo>
                      <a:pt x="873" y="160"/>
                    </a:lnTo>
                    <a:lnTo>
                      <a:pt x="873" y="88"/>
                    </a:lnTo>
                    <a:lnTo>
                      <a:pt x="774" y="84"/>
                    </a:lnTo>
                    <a:lnTo>
                      <a:pt x="620" y="84"/>
                    </a:lnTo>
                    <a:lnTo>
                      <a:pt x="500" y="37"/>
                    </a:lnTo>
                    <a:lnTo>
                      <a:pt x="422" y="52"/>
                    </a:lnTo>
                    <a:lnTo>
                      <a:pt x="567" y="103"/>
                    </a:lnTo>
                    <a:lnTo>
                      <a:pt x="656" y="120"/>
                    </a:lnTo>
                    <a:lnTo>
                      <a:pt x="800" y="124"/>
                    </a:lnTo>
                    <a:lnTo>
                      <a:pt x="738" y="160"/>
                    </a:lnTo>
                    <a:lnTo>
                      <a:pt x="681" y="208"/>
                    </a:lnTo>
                    <a:lnTo>
                      <a:pt x="485" y="208"/>
                    </a:lnTo>
                    <a:lnTo>
                      <a:pt x="274" y="177"/>
                    </a:lnTo>
                    <a:lnTo>
                      <a:pt x="196" y="63"/>
                    </a:lnTo>
                    <a:lnTo>
                      <a:pt x="148" y="151"/>
                    </a:lnTo>
                    <a:lnTo>
                      <a:pt x="36" y="130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93" name="Freeform 66"/>
              <p:cNvSpPr>
                <a:spLocks/>
              </p:cNvSpPr>
              <p:nvPr/>
            </p:nvSpPr>
            <p:spPr bwMode="auto">
              <a:xfrm>
                <a:off x="3363" y="2710"/>
                <a:ext cx="702" cy="560"/>
              </a:xfrm>
              <a:custGeom>
                <a:avLst/>
                <a:gdLst>
                  <a:gd name="T0" fmla="*/ 71 w 1403"/>
                  <a:gd name="T1" fmla="*/ 26 h 1120"/>
                  <a:gd name="T2" fmla="*/ 89 w 1403"/>
                  <a:gd name="T3" fmla="*/ 58 h 1120"/>
                  <a:gd name="T4" fmla="*/ 83 w 1403"/>
                  <a:gd name="T5" fmla="*/ 71 h 1120"/>
                  <a:gd name="T6" fmla="*/ 51 w 1403"/>
                  <a:gd name="T7" fmla="*/ 93 h 1120"/>
                  <a:gd name="T8" fmla="*/ 13 w 1403"/>
                  <a:gd name="T9" fmla="*/ 115 h 1120"/>
                  <a:gd name="T10" fmla="*/ 0 w 1403"/>
                  <a:gd name="T11" fmla="*/ 125 h 1120"/>
                  <a:gd name="T12" fmla="*/ 18 w 1403"/>
                  <a:gd name="T13" fmla="*/ 133 h 1120"/>
                  <a:gd name="T14" fmla="*/ 53 w 1403"/>
                  <a:gd name="T15" fmla="*/ 139 h 1120"/>
                  <a:gd name="T16" fmla="*/ 91 w 1403"/>
                  <a:gd name="T17" fmla="*/ 140 h 1120"/>
                  <a:gd name="T18" fmla="*/ 139 w 1403"/>
                  <a:gd name="T19" fmla="*/ 137 h 1120"/>
                  <a:gd name="T20" fmla="*/ 176 w 1403"/>
                  <a:gd name="T21" fmla="*/ 127 h 1120"/>
                  <a:gd name="T22" fmla="*/ 110 w 1403"/>
                  <a:gd name="T23" fmla="*/ 136 h 1120"/>
                  <a:gd name="T24" fmla="*/ 75 w 1403"/>
                  <a:gd name="T25" fmla="*/ 136 h 1120"/>
                  <a:gd name="T26" fmla="*/ 63 w 1403"/>
                  <a:gd name="T27" fmla="*/ 134 h 1120"/>
                  <a:gd name="T28" fmla="*/ 64 w 1403"/>
                  <a:gd name="T29" fmla="*/ 124 h 1120"/>
                  <a:gd name="T30" fmla="*/ 87 w 1403"/>
                  <a:gd name="T31" fmla="*/ 111 h 1120"/>
                  <a:gd name="T32" fmla="*/ 120 w 1403"/>
                  <a:gd name="T33" fmla="*/ 100 h 1120"/>
                  <a:gd name="T34" fmla="*/ 135 w 1403"/>
                  <a:gd name="T35" fmla="*/ 83 h 1120"/>
                  <a:gd name="T36" fmla="*/ 138 w 1403"/>
                  <a:gd name="T37" fmla="*/ 49 h 1120"/>
                  <a:gd name="T38" fmla="*/ 134 w 1403"/>
                  <a:gd name="T39" fmla="*/ 29 h 1120"/>
                  <a:gd name="T40" fmla="*/ 75 w 1403"/>
                  <a:gd name="T41" fmla="*/ 0 h 1120"/>
                  <a:gd name="T42" fmla="*/ 71 w 1403"/>
                  <a:gd name="T43" fmla="*/ 26 h 1120"/>
                  <a:gd name="T44" fmla="*/ 71 w 1403"/>
                  <a:gd name="T45" fmla="*/ 26 h 112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03"/>
                  <a:gd name="T70" fmla="*/ 0 h 1120"/>
                  <a:gd name="T71" fmla="*/ 1403 w 1403"/>
                  <a:gd name="T72" fmla="*/ 1120 h 112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03" h="1120">
                    <a:moveTo>
                      <a:pt x="568" y="211"/>
                    </a:moveTo>
                    <a:lnTo>
                      <a:pt x="711" y="470"/>
                    </a:lnTo>
                    <a:lnTo>
                      <a:pt x="660" y="569"/>
                    </a:lnTo>
                    <a:lnTo>
                      <a:pt x="401" y="744"/>
                    </a:lnTo>
                    <a:lnTo>
                      <a:pt x="103" y="920"/>
                    </a:lnTo>
                    <a:lnTo>
                      <a:pt x="0" y="1002"/>
                    </a:lnTo>
                    <a:lnTo>
                      <a:pt x="144" y="1059"/>
                    </a:lnTo>
                    <a:lnTo>
                      <a:pt x="418" y="1107"/>
                    </a:lnTo>
                    <a:lnTo>
                      <a:pt x="722" y="1120"/>
                    </a:lnTo>
                    <a:lnTo>
                      <a:pt x="1105" y="1090"/>
                    </a:lnTo>
                    <a:lnTo>
                      <a:pt x="1403" y="1023"/>
                    </a:lnTo>
                    <a:lnTo>
                      <a:pt x="873" y="1086"/>
                    </a:lnTo>
                    <a:lnTo>
                      <a:pt x="599" y="1086"/>
                    </a:lnTo>
                    <a:lnTo>
                      <a:pt x="500" y="1065"/>
                    </a:lnTo>
                    <a:lnTo>
                      <a:pt x="506" y="993"/>
                    </a:lnTo>
                    <a:lnTo>
                      <a:pt x="696" y="894"/>
                    </a:lnTo>
                    <a:lnTo>
                      <a:pt x="960" y="806"/>
                    </a:lnTo>
                    <a:lnTo>
                      <a:pt x="1078" y="668"/>
                    </a:lnTo>
                    <a:lnTo>
                      <a:pt x="1099" y="392"/>
                    </a:lnTo>
                    <a:lnTo>
                      <a:pt x="1068" y="238"/>
                    </a:lnTo>
                    <a:lnTo>
                      <a:pt x="593" y="0"/>
                    </a:lnTo>
                    <a:lnTo>
                      <a:pt x="568" y="2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94" name="Freeform 67"/>
              <p:cNvSpPr>
                <a:spLocks/>
              </p:cNvSpPr>
              <p:nvPr/>
            </p:nvSpPr>
            <p:spPr bwMode="auto">
              <a:xfrm>
                <a:off x="4378" y="2237"/>
                <a:ext cx="152" cy="99"/>
              </a:xfrm>
              <a:custGeom>
                <a:avLst/>
                <a:gdLst>
                  <a:gd name="T0" fmla="*/ 0 w 304"/>
                  <a:gd name="T1" fmla="*/ 17 h 197"/>
                  <a:gd name="T2" fmla="*/ 0 w 304"/>
                  <a:gd name="T3" fmla="*/ 24 h 197"/>
                  <a:gd name="T4" fmla="*/ 10 w 304"/>
                  <a:gd name="T5" fmla="*/ 25 h 197"/>
                  <a:gd name="T6" fmla="*/ 20 w 304"/>
                  <a:gd name="T7" fmla="*/ 14 h 197"/>
                  <a:gd name="T8" fmla="*/ 27 w 304"/>
                  <a:gd name="T9" fmla="*/ 6 h 197"/>
                  <a:gd name="T10" fmla="*/ 38 w 304"/>
                  <a:gd name="T11" fmla="*/ 4 h 197"/>
                  <a:gd name="T12" fmla="*/ 30 w 304"/>
                  <a:gd name="T13" fmla="*/ 0 h 197"/>
                  <a:gd name="T14" fmla="*/ 20 w 304"/>
                  <a:gd name="T15" fmla="*/ 4 h 197"/>
                  <a:gd name="T16" fmla="*/ 6 w 304"/>
                  <a:gd name="T17" fmla="*/ 15 h 197"/>
                  <a:gd name="T18" fmla="*/ 0 w 304"/>
                  <a:gd name="T19" fmla="*/ 17 h 197"/>
                  <a:gd name="T20" fmla="*/ 0 w 304"/>
                  <a:gd name="T21" fmla="*/ 17 h 1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04"/>
                  <a:gd name="T34" fmla="*/ 0 h 197"/>
                  <a:gd name="T35" fmla="*/ 304 w 304"/>
                  <a:gd name="T36" fmla="*/ 197 h 19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04" h="197">
                    <a:moveTo>
                      <a:pt x="0" y="135"/>
                    </a:moveTo>
                    <a:lnTo>
                      <a:pt x="0" y="186"/>
                    </a:lnTo>
                    <a:lnTo>
                      <a:pt x="78" y="197"/>
                    </a:lnTo>
                    <a:lnTo>
                      <a:pt x="165" y="108"/>
                    </a:lnTo>
                    <a:lnTo>
                      <a:pt x="216" y="47"/>
                    </a:lnTo>
                    <a:lnTo>
                      <a:pt x="304" y="32"/>
                    </a:lnTo>
                    <a:lnTo>
                      <a:pt x="243" y="0"/>
                    </a:lnTo>
                    <a:lnTo>
                      <a:pt x="165" y="26"/>
                    </a:lnTo>
                    <a:lnTo>
                      <a:pt x="53" y="120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95" name="Freeform 68"/>
              <p:cNvSpPr>
                <a:spLocks/>
              </p:cNvSpPr>
              <p:nvPr/>
            </p:nvSpPr>
            <p:spPr bwMode="auto">
              <a:xfrm>
                <a:off x="3794" y="2020"/>
                <a:ext cx="643" cy="1125"/>
              </a:xfrm>
              <a:custGeom>
                <a:avLst/>
                <a:gdLst>
                  <a:gd name="T0" fmla="*/ 146 w 1285"/>
                  <a:gd name="T1" fmla="*/ 49 h 2249"/>
                  <a:gd name="T2" fmla="*/ 121 w 1285"/>
                  <a:gd name="T3" fmla="*/ 39 h 2249"/>
                  <a:gd name="T4" fmla="*/ 90 w 1285"/>
                  <a:gd name="T5" fmla="*/ 54 h 2249"/>
                  <a:gd name="T6" fmla="*/ 58 w 1285"/>
                  <a:gd name="T7" fmla="*/ 111 h 2249"/>
                  <a:gd name="T8" fmla="*/ 63 w 1285"/>
                  <a:gd name="T9" fmla="*/ 143 h 2249"/>
                  <a:gd name="T10" fmla="*/ 117 w 1285"/>
                  <a:gd name="T11" fmla="*/ 184 h 2249"/>
                  <a:gd name="T12" fmla="*/ 153 w 1285"/>
                  <a:gd name="T13" fmla="*/ 206 h 2249"/>
                  <a:gd name="T14" fmla="*/ 161 w 1285"/>
                  <a:gd name="T15" fmla="*/ 221 h 2249"/>
                  <a:gd name="T16" fmla="*/ 160 w 1285"/>
                  <a:gd name="T17" fmla="*/ 235 h 2249"/>
                  <a:gd name="T18" fmla="*/ 161 w 1285"/>
                  <a:gd name="T19" fmla="*/ 250 h 2249"/>
                  <a:gd name="T20" fmla="*/ 154 w 1285"/>
                  <a:gd name="T21" fmla="*/ 257 h 2249"/>
                  <a:gd name="T22" fmla="*/ 154 w 1285"/>
                  <a:gd name="T23" fmla="*/ 270 h 2249"/>
                  <a:gd name="T24" fmla="*/ 146 w 1285"/>
                  <a:gd name="T25" fmla="*/ 280 h 2249"/>
                  <a:gd name="T26" fmla="*/ 123 w 1285"/>
                  <a:gd name="T27" fmla="*/ 282 h 2249"/>
                  <a:gd name="T28" fmla="*/ 126 w 1285"/>
                  <a:gd name="T29" fmla="*/ 272 h 2249"/>
                  <a:gd name="T30" fmla="*/ 124 w 1285"/>
                  <a:gd name="T31" fmla="*/ 234 h 2249"/>
                  <a:gd name="T32" fmla="*/ 106 w 1285"/>
                  <a:gd name="T33" fmla="*/ 235 h 2249"/>
                  <a:gd name="T34" fmla="*/ 104 w 1285"/>
                  <a:gd name="T35" fmla="*/ 203 h 2249"/>
                  <a:gd name="T36" fmla="*/ 58 w 1285"/>
                  <a:gd name="T37" fmla="*/ 160 h 2249"/>
                  <a:gd name="T38" fmla="*/ 11 w 1285"/>
                  <a:gd name="T39" fmla="*/ 125 h 2249"/>
                  <a:gd name="T40" fmla="*/ 0 w 1285"/>
                  <a:gd name="T41" fmla="*/ 93 h 2249"/>
                  <a:gd name="T42" fmla="*/ 23 w 1285"/>
                  <a:gd name="T43" fmla="*/ 44 h 2249"/>
                  <a:gd name="T44" fmla="*/ 52 w 1285"/>
                  <a:gd name="T45" fmla="*/ 0 h 2249"/>
                  <a:gd name="T46" fmla="*/ 95 w 1285"/>
                  <a:gd name="T47" fmla="*/ 7 h 2249"/>
                  <a:gd name="T48" fmla="*/ 140 w 1285"/>
                  <a:gd name="T49" fmla="*/ 43 h 2249"/>
                  <a:gd name="T50" fmla="*/ 146 w 1285"/>
                  <a:gd name="T51" fmla="*/ 49 h 2249"/>
                  <a:gd name="T52" fmla="*/ 146 w 1285"/>
                  <a:gd name="T53" fmla="*/ 49 h 224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285"/>
                  <a:gd name="T82" fmla="*/ 0 h 2249"/>
                  <a:gd name="T83" fmla="*/ 1285 w 1285"/>
                  <a:gd name="T84" fmla="*/ 2249 h 2249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285" h="2249">
                    <a:moveTo>
                      <a:pt x="1168" y="388"/>
                    </a:moveTo>
                    <a:lnTo>
                      <a:pt x="966" y="310"/>
                    </a:lnTo>
                    <a:lnTo>
                      <a:pt x="719" y="430"/>
                    </a:lnTo>
                    <a:lnTo>
                      <a:pt x="464" y="884"/>
                    </a:lnTo>
                    <a:lnTo>
                      <a:pt x="502" y="1137"/>
                    </a:lnTo>
                    <a:lnTo>
                      <a:pt x="936" y="1468"/>
                    </a:lnTo>
                    <a:lnTo>
                      <a:pt x="1219" y="1645"/>
                    </a:lnTo>
                    <a:lnTo>
                      <a:pt x="1285" y="1762"/>
                    </a:lnTo>
                    <a:lnTo>
                      <a:pt x="1276" y="1877"/>
                    </a:lnTo>
                    <a:lnTo>
                      <a:pt x="1285" y="2000"/>
                    </a:lnTo>
                    <a:lnTo>
                      <a:pt x="1230" y="2051"/>
                    </a:lnTo>
                    <a:lnTo>
                      <a:pt x="1230" y="2156"/>
                    </a:lnTo>
                    <a:lnTo>
                      <a:pt x="1168" y="2238"/>
                    </a:lnTo>
                    <a:lnTo>
                      <a:pt x="977" y="2249"/>
                    </a:lnTo>
                    <a:lnTo>
                      <a:pt x="1002" y="2171"/>
                    </a:lnTo>
                    <a:lnTo>
                      <a:pt x="987" y="1871"/>
                    </a:lnTo>
                    <a:lnTo>
                      <a:pt x="842" y="1877"/>
                    </a:lnTo>
                    <a:lnTo>
                      <a:pt x="831" y="1618"/>
                    </a:lnTo>
                    <a:lnTo>
                      <a:pt x="460" y="1278"/>
                    </a:lnTo>
                    <a:lnTo>
                      <a:pt x="88" y="998"/>
                    </a:lnTo>
                    <a:lnTo>
                      <a:pt x="0" y="744"/>
                    </a:lnTo>
                    <a:lnTo>
                      <a:pt x="177" y="352"/>
                    </a:lnTo>
                    <a:lnTo>
                      <a:pt x="413" y="0"/>
                    </a:lnTo>
                    <a:lnTo>
                      <a:pt x="759" y="52"/>
                    </a:lnTo>
                    <a:lnTo>
                      <a:pt x="1120" y="337"/>
                    </a:lnTo>
                    <a:lnTo>
                      <a:pt x="1168" y="3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96" name="Freeform 69"/>
              <p:cNvSpPr>
                <a:spLocks/>
              </p:cNvSpPr>
              <p:nvPr/>
            </p:nvSpPr>
            <p:spPr bwMode="auto">
              <a:xfrm>
                <a:off x="3026" y="2938"/>
                <a:ext cx="110" cy="94"/>
              </a:xfrm>
              <a:custGeom>
                <a:avLst/>
                <a:gdLst>
                  <a:gd name="T0" fmla="*/ 0 w 221"/>
                  <a:gd name="T1" fmla="*/ 3 h 188"/>
                  <a:gd name="T2" fmla="*/ 17 w 221"/>
                  <a:gd name="T3" fmla="*/ 24 h 188"/>
                  <a:gd name="T4" fmla="*/ 27 w 221"/>
                  <a:gd name="T5" fmla="*/ 20 h 188"/>
                  <a:gd name="T6" fmla="*/ 6 w 221"/>
                  <a:gd name="T7" fmla="*/ 0 h 188"/>
                  <a:gd name="T8" fmla="*/ 0 w 221"/>
                  <a:gd name="T9" fmla="*/ 3 h 188"/>
                  <a:gd name="T10" fmla="*/ 0 w 221"/>
                  <a:gd name="T11" fmla="*/ 3 h 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1"/>
                  <a:gd name="T19" fmla="*/ 0 h 188"/>
                  <a:gd name="T20" fmla="*/ 221 w 221"/>
                  <a:gd name="T21" fmla="*/ 188 h 1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1" h="188">
                    <a:moveTo>
                      <a:pt x="0" y="30"/>
                    </a:moveTo>
                    <a:lnTo>
                      <a:pt x="141" y="188"/>
                    </a:lnTo>
                    <a:lnTo>
                      <a:pt x="221" y="155"/>
                    </a:lnTo>
                    <a:lnTo>
                      <a:pt x="55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97" name="Freeform 70"/>
              <p:cNvSpPr>
                <a:spLocks/>
              </p:cNvSpPr>
              <p:nvPr/>
            </p:nvSpPr>
            <p:spPr bwMode="auto">
              <a:xfrm>
                <a:off x="4548" y="2186"/>
                <a:ext cx="149" cy="152"/>
              </a:xfrm>
              <a:custGeom>
                <a:avLst/>
                <a:gdLst>
                  <a:gd name="T0" fmla="*/ 10 w 298"/>
                  <a:gd name="T1" fmla="*/ 29 h 304"/>
                  <a:gd name="T2" fmla="*/ 23 w 298"/>
                  <a:gd name="T3" fmla="*/ 38 h 304"/>
                  <a:gd name="T4" fmla="*/ 33 w 298"/>
                  <a:gd name="T5" fmla="*/ 35 h 304"/>
                  <a:gd name="T6" fmla="*/ 34 w 298"/>
                  <a:gd name="T7" fmla="*/ 29 h 304"/>
                  <a:gd name="T8" fmla="*/ 25 w 298"/>
                  <a:gd name="T9" fmla="*/ 24 h 304"/>
                  <a:gd name="T10" fmla="*/ 10 w 298"/>
                  <a:gd name="T11" fmla="*/ 10 h 304"/>
                  <a:gd name="T12" fmla="*/ 10 w 298"/>
                  <a:gd name="T13" fmla="*/ 7 h 304"/>
                  <a:gd name="T14" fmla="*/ 27 w 298"/>
                  <a:gd name="T15" fmla="*/ 19 h 304"/>
                  <a:gd name="T16" fmla="*/ 35 w 298"/>
                  <a:gd name="T17" fmla="*/ 21 h 304"/>
                  <a:gd name="T18" fmla="*/ 37 w 298"/>
                  <a:gd name="T19" fmla="*/ 13 h 304"/>
                  <a:gd name="T20" fmla="*/ 24 w 298"/>
                  <a:gd name="T21" fmla="*/ 0 h 304"/>
                  <a:gd name="T22" fmla="*/ 31 w 298"/>
                  <a:gd name="T23" fmla="*/ 10 h 304"/>
                  <a:gd name="T24" fmla="*/ 30 w 298"/>
                  <a:gd name="T25" fmla="*/ 12 h 304"/>
                  <a:gd name="T26" fmla="*/ 5 w 298"/>
                  <a:gd name="T27" fmla="*/ 1 h 304"/>
                  <a:gd name="T28" fmla="*/ 0 w 298"/>
                  <a:gd name="T29" fmla="*/ 2 h 304"/>
                  <a:gd name="T30" fmla="*/ 10 w 298"/>
                  <a:gd name="T31" fmla="*/ 15 h 304"/>
                  <a:gd name="T32" fmla="*/ 21 w 298"/>
                  <a:gd name="T33" fmla="*/ 23 h 304"/>
                  <a:gd name="T34" fmla="*/ 25 w 298"/>
                  <a:gd name="T35" fmla="*/ 30 h 304"/>
                  <a:gd name="T36" fmla="*/ 19 w 298"/>
                  <a:gd name="T37" fmla="*/ 30 h 304"/>
                  <a:gd name="T38" fmla="*/ 10 w 298"/>
                  <a:gd name="T39" fmla="*/ 29 h 304"/>
                  <a:gd name="T40" fmla="*/ 10 w 298"/>
                  <a:gd name="T41" fmla="*/ 29 h 30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98"/>
                  <a:gd name="T64" fmla="*/ 0 h 304"/>
                  <a:gd name="T65" fmla="*/ 298 w 298"/>
                  <a:gd name="T66" fmla="*/ 304 h 30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98" h="304">
                    <a:moveTo>
                      <a:pt x="84" y="232"/>
                    </a:moveTo>
                    <a:lnTo>
                      <a:pt x="184" y="304"/>
                    </a:lnTo>
                    <a:lnTo>
                      <a:pt x="264" y="276"/>
                    </a:lnTo>
                    <a:lnTo>
                      <a:pt x="268" y="232"/>
                    </a:lnTo>
                    <a:lnTo>
                      <a:pt x="205" y="198"/>
                    </a:lnTo>
                    <a:lnTo>
                      <a:pt x="84" y="84"/>
                    </a:lnTo>
                    <a:lnTo>
                      <a:pt x="80" y="57"/>
                    </a:lnTo>
                    <a:lnTo>
                      <a:pt x="220" y="154"/>
                    </a:lnTo>
                    <a:lnTo>
                      <a:pt x="279" y="169"/>
                    </a:lnTo>
                    <a:lnTo>
                      <a:pt x="298" y="107"/>
                    </a:lnTo>
                    <a:lnTo>
                      <a:pt x="192" y="0"/>
                    </a:lnTo>
                    <a:lnTo>
                      <a:pt x="251" y="80"/>
                    </a:lnTo>
                    <a:lnTo>
                      <a:pt x="240" y="103"/>
                    </a:lnTo>
                    <a:lnTo>
                      <a:pt x="47" y="10"/>
                    </a:lnTo>
                    <a:lnTo>
                      <a:pt x="0" y="17"/>
                    </a:lnTo>
                    <a:lnTo>
                      <a:pt x="84" y="120"/>
                    </a:lnTo>
                    <a:lnTo>
                      <a:pt x="169" y="190"/>
                    </a:lnTo>
                    <a:lnTo>
                      <a:pt x="200" y="242"/>
                    </a:lnTo>
                    <a:lnTo>
                      <a:pt x="146" y="242"/>
                    </a:lnTo>
                    <a:lnTo>
                      <a:pt x="84" y="2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98" name="Freeform 71"/>
              <p:cNvSpPr>
                <a:spLocks/>
              </p:cNvSpPr>
              <p:nvPr/>
            </p:nvSpPr>
            <p:spPr bwMode="auto">
              <a:xfrm>
                <a:off x="4491" y="2045"/>
                <a:ext cx="208" cy="145"/>
              </a:xfrm>
              <a:custGeom>
                <a:avLst/>
                <a:gdLst>
                  <a:gd name="T0" fmla="*/ 0 w 416"/>
                  <a:gd name="T1" fmla="*/ 1 h 291"/>
                  <a:gd name="T2" fmla="*/ 20 w 416"/>
                  <a:gd name="T3" fmla="*/ 0 h 291"/>
                  <a:gd name="T4" fmla="*/ 33 w 416"/>
                  <a:gd name="T5" fmla="*/ 6 h 291"/>
                  <a:gd name="T6" fmla="*/ 41 w 416"/>
                  <a:gd name="T7" fmla="*/ 7 h 291"/>
                  <a:gd name="T8" fmla="*/ 45 w 416"/>
                  <a:gd name="T9" fmla="*/ 13 h 291"/>
                  <a:gd name="T10" fmla="*/ 42 w 416"/>
                  <a:gd name="T11" fmla="*/ 15 h 291"/>
                  <a:gd name="T12" fmla="*/ 35 w 416"/>
                  <a:gd name="T13" fmla="*/ 15 h 291"/>
                  <a:gd name="T14" fmla="*/ 48 w 416"/>
                  <a:gd name="T15" fmla="*/ 23 h 291"/>
                  <a:gd name="T16" fmla="*/ 52 w 416"/>
                  <a:gd name="T17" fmla="*/ 29 h 291"/>
                  <a:gd name="T18" fmla="*/ 50 w 416"/>
                  <a:gd name="T19" fmla="*/ 33 h 291"/>
                  <a:gd name="T20" fmla="*/ 36 w 416"/>
                  <a:gd name="T21" fmla="*/ 29 h 291"/>
                  <a:gd name="T22" fmla="*/ 40 w 416"/>
                  <a:gd name="T23" fmla="*/ 36 h 291"/>
                  <a:gd name="T24" fmla="*/ 26 w 416"/>
                  <a:gd name="T25" fmla="*/ 25 h 291"/>
                  <a:gd name="T26" fmla="*/ 29 w 416"/>
                  <a:gd name="T27" fmla="*/ 23 h 291"/>
                  <a:gd name="T28" fmla="*/ 40 w 416"/>
                  <a:gd name="T29" fmla="*/ 25 h 291"/>
                  <a:gd name="T30" fmla="*/ 44 w 416"/>
                  <a:gd name="T31" fmla="*/ 23 h 291"/>
                  <a:gd name="T32" fmla="*/ 33 w 416"/>
                  <a:gd name="T33" fmla="*/ 16 h 291"/>
                  <a:gd name="T34" fmla="*/ 19 w 416"/>
                  <a:gd name="T35" fmla="*/ 11 h 291"/>
                  <a:gd name="T36" fmla="*/ 33 w 416"/>
                  <a:gd name="T37" fmla="*/ 11 h 291"/>
                  <a:gd name="T38" fmla="*/ 35 w 416"/>
                  <a:gd name="T39" fmla="*/ 9 h 291"/>
                  <a:gd name="T40" fmla="*/ 20 w 416"/>
                  <a:gd name="T41" fmla="*/ 2 h 291"/>
                  <a:gd name="T42" fmla="*/ 2 w 416"/>
                  <a:gd name="T43" fmla="*/ 6 h 291"/>
                  <a:gd name="T44" fmla="*/ 0 w 416"/>
                  <a:gd name="T45" fmla="*/ 1 h 291"/>
                  <a:gd name="T46" fmla="*/ 0 w 416"/>
                  <a:gd name="T47" fmla="*/ 1 h 2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16"/>
                  <a:gd name="T73" fmla="*/ 0 h 291"/>
                  <a:gd name="T74" fmla="*/ 416 w 416"/>
                  <a:gd name="T75" fmla="*/ 291 h 29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16" h="291">
                    <a:moveTo>
                      <a:pt x="0" y="15"/>
                    </a:moveTo>
                    <a:lnTo>
                      <a:pt x="158" y="0"/>
                    </a:lnTo>
                    <a:lnTo>
                      <a:pt x="264" y="51"/>
                    </a:lnTo>
                    <a:lnTo>
                      <a:pt x="323" y="63"/>
                    </a:lnTo>
                    <a:lnTo>
                      <a:pt x="357" y="106"/>
                    </a:lnTo>
                    <a:lnTo>
                      <a:pt x="334" y="121"/>
                    </a:lnTo>
                    <a:lnTo>
                      <a:pt x="279" y="121"/>
                    </a:lnTo>
                    <a:lnTo>
                      <a:pt x="378" y="184"/>
                    </a:lnTo>
                    <a:lnTo>
                      <a:pt x="416" y="236"/>
                    </a:lnTo>
                    <a:lnTo>
                      <a:pt x="397" y="266"/>
                    </a:lnTo>
                    <a:lnTo>
                      <a:pt x="287" y="232"/>
                    </a:lnTo>
                    <a:lnTo>
                      <a:pt x="314" y="291"/>
                    </a:lnTo>
                    <a:lnTo>
                      <a:pt x="213" y="207"/>
                    </a:lnTo>
                    <a:lnTo>
                      <a:pt x="239" y="188"/>
                    </a:lnTo>
                    <a:lnTo>
                      <a:pt x="319" y="207"/>
                    </a:lnTo>
                    <a:lnTo>
                      <a:pt x="350" y="188"/>
                    </a:lnTo>
                    <a:lnTo>
                      <a:pt x="264" y="133"/>
                    </a:lnTo>
                    <a:lnTo>
                      <a:pt x="150" y="93"/>
                    </a:lnTo>
                    <a:lnTo>
                      <a:pt x="264" y="93"/>
                    </a:lnTo>
                    <a:lnTo>
                      <a:pt x="279" y="74"/>
                    </a:lnTo>
                    <a:lnTo>
                      <a:pt x="158" y="19"/>
                    </a:lnTo>
                    <a:lnTo>
                      <a:pt x="13" y="5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pic>
          <p:nvPicPr>
            <p:cNvPr id="27" name="Picture 72" descr="MCj03605560000[1]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3486150" y="4243388"/>
              <a:ext cx="3556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" name="Group 78"/>
            <p:cNvGrpSpPr>
              <a:grpSpLocks/>
            </p:cNvGrpSpPr>
            <p:nvPr/>
          </p:nvGrpSpPr>
          <p:grpSpPr bwMode="auto">
            <a:xfrm rot="-8877734">
              <a:off x="4438654" y="4618026"/>
              <a:ext cx="457200" cy="412751"/>
              <a:chOff x="2496" y="3408"/>
              <a:chExt cx="288" cy="260"/>
            </a:xfrm>
          </p:grpSpPr>
          <p:sp>
            <p:nvSpPr>
              <p:cNvPr id="31" name="Arc 79"/>
              <p:cNvSpPr>
                <a:spLocks/>
              </p:cNvSpPr>
              <p:nvPr/>
            </p:nvSpPr>
            <p:spPr bwMode="auto">
              <a:xfrm rot="3793253">
                <a:off x="2546" y="3461"/>
                <a:ext cx="118" cy="144"/>
              </a:xfrm>
              <a:custGeom>
                <a:avLst/>
                <a:gdLst>
                  <a:gd name="T0" fmla="*/ 0 w 17688"/>
                  <a:gd name="T1" fmla="*/ 0 h 21600"/>
                  <a:gd name="T2" fmla="*/ 0 w 17688"/>
                  <a:gd name="T3" fmla="*/ 0 h 21600"/>
                  <a:gd name="T4" fmla="*/ 0 w 1768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7688"/>
                  <a:gd name="T10" fmla="*/ 0 h 21600"/>
                  <a:gd name="T11" fmla="*/ 17688 w 1768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688" h="21600" fill="none" extrusionOk="0">
                    <a:moveTo>
                      <a:pt x="-1" y="0"/>
                    </a:moveTo>
                    <a:cubicBezTo>
                      <a:pt x="7043" y="0"/>
                      <a:pt x="13644" y="3434"/>
                      <a:pt x="17687" y="9202"/>
                    </a:cubicBezTo>
                  </a:path>
                  <a:path w="17688" h="21600" stroke="0" extrusionOk="0">
                    <a:moveTo>
                      <a:pt x="-1" y="0"/>
                    </a:moveTo>
                    <a:cubicBezTo>
                      <a:pt x="7043" y="0"/>
                      <a:pt x="13644" y="3434"/>
                      <a:pt x="17687" y="920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2" name="Arc 80"/>
              <p:cNvSpPr>
                <a:spLocks/>
              </p:cNvSpPr>
              <p:nvPr/>
            </p:nvSpPr>
            <p:spPr bwMode="auto">
              <a:xfrm rot="3793253">
                <a:off x="2533" y="3431"/>
                <a:ext cx="187" cy="192"/>
              </a:xfrm>
              <a:custGeom>
                <a:avLst/>
                <a:gdLst>
                  <a:gd name="T0" fmla="*/ 0 w 17688"/>
                  <a:gd name="T1" fmla="*/ 0 h 21600"/>
                  <a:gd name="T2" fmla="*/ 0 w 17688"/>
                  <a:gd name="T3" fmla="*/ 0 h 21600"/>
                  <a:gd name="T4" fmla="*/ 0 w 1768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7688"/>
                  <a:gd name="T10" fmla="*/ 0 h 21600"/>
                  <a:gd name="T11" fmla="*/ 17688 w 1768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688" h="21600" fill="none" extrusionOk="0">
                    <a:moveTo>
                      <a:pt x="-1" y="0"/>
                    </a:moveTo>
                    <a:cubicBezTo>
                      <a:pt x="7043" y="0"/>
                      <a:pt x="13644" y="3434"/>
                      <a:pt x="17687" y="9202"/>
                    </a:cubicBezTo>
                  </a:path>
                  <a:path w="17688" h="21600" stroke="0" extrusionOk="0">
                    <a:moveTo>
                      <a:pt x="-1" y="0"/>
                    </a:moveTo>
                    <a:cubicBezTo>
                      <a:pt x="7043" y="0"/>
                      <a:pt x="13644" y="3434"/>
                      <a:pt x="17687" y="920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3" name="Arc 81"/>
              <p:cNvSpPr>
                <a:spLocks/>
              </p:cNvSpPr>
              <p:nvPr/>
            </p:nvSpPr>
            <p:spPr bwMode="auto">
              <a:xfrm rot="3793253">
                <a:off x="2510" y="3394"/>
                <a:ext cx="260" cy="288"/>
              </a:xfrm>
              <a:custGeom>
                <a:avLst/>
                <a:gdLst>
                  <a:gd name="T0" fmla="*/ 0 w 17688"/>
                  <a:gd name="T1" fmla="*/ 0 h 21600"/>
                  <a:gd name="T2" fmla="*/ 0 w 17688"/>
                  <a:gd name="T3" fmla="*/ 0 h 21600"/>
                  <a:gd name="T4" fmla="*/ 0 w 1768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7688"/>
                  <a:gd name="T10" fmla="*/ 0 h 21600"/>
                  <a:gd name="T11" fmla="*/ 17688 w 1768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688" h="21600" fill="none" extrusionOk="0">
                    <a:moveTo>
                      <a:pt x="-1" y="0"/>
                    </a:moveTo>
                    <a:cubicBezTo>
                      <a:pt x="7043" y="0"/>
                      <a:pt x="13644" y="3434"/>
                      <a:pt x="17687" y="9202"/>
                    </a:cubicBezTo>
                  </a:path>
                  <a:path w="17688" h="21600" stroke="0" extrusionOk="0">
                    <a:moveTo>
                      <a:pt x="-1" y="0"/>
                    </a:moveTo>
                    <a:cubicBezTo>
                      <a:pt x="7043" y="0"/>
                      <a:pt x="13644" y="3434"/>
                      <a:pt x="17687" y="920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</p:grpSp>
      <p:pic>
        <p:nvPicPr>
          <p:cNvPr id="22540" name="Picture 12"/>
          <p:cNvPicPr preferRelativeResize="0"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33779" y="4130040"/>
            <a:ext cx="1895621" cy="128016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05600" y="2758440"/>
            <a:ext cx="1903828" cy="128016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22542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14979" y="5501640"/>
            <a:ext cx="1895621" cy="128016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Dedicated Architecture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Important Design Factors</a:t>
            </a:r>
          </a:p>
          <a:p>
            <a:pPr lvl="1"/>
            <a:r>
              <a:rPr lang="en-US" altLang="ko-KR" dirty="0" smtClean="0"/>
              <a:t>Process the incoming pixel on the fly</a:t>
            </a:r>
          </a:p>
          <a:p>
            <a:pPr lvl="1"/>
            <a:r>
              <a:rPr lang="en-US" altLang="ko-KR" dirty="0" smtClean="0"/>
              <a:t>Minimize the access time to the image memory</a:t>
            </a:r>
          </a:p>
          <a:p>
            <a:pPr lvl="1">
              <a:buNone/>
            </a:pPr>
            <a:endParaRPr lang="ko-KR" altLang="en-US" dirty="0"/>
          </a:p>
        </p:txBody>
      </p:sp>
      <p:sp>
        <p:nvSpPr>
          <p:cNvPr id="25" name="직사각형 10"/>
          <p:cNvSpPr/>
          <p:nvPr/>
        </p:nvSpPr>
        <p:spPr bwMode="auto">
          <a:xfrm>
            <a:off x="3333278" y="4429132"/>
            <a:ext cx="1428760" cy="1000132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Image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Buffer</a:t>
            </a:r>
            <a:endParaRPr kumimoji="0" lang="ko-KR" altLang="en-US" sz="12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26" name="직사각형 8"/>
          <p:cNvSpPr/>
          <p:nvPr/>
        </p:nvSpPr>
        <p:spPr bwMode="auto">
          <a:xfrm>
            <a:off x="3333278" y="4429132"/>
            <a:ext cx="1428760" cy="1000132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Image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Memory</a:t>
            </a:r>
            <a:endParaRPr kumimoji="0" lang="ko-KR" altLang="en-US" sz="12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27" name="위로 구부러진 화살표 6"/>
          <p:cNvSpPr/>
          <p:nvPr/>
        </p:nvSpPr>
        <p:spPr bwMode="auto">
          <a:xfrm>
            <a:off x="2285984" y="5429264"/>
            <a:ext cx="1928826" cy="785818"/>
          </a:xfrm>
          <a:prstGeom prst="curvedUpArrow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28" name="위로 구부러진 화살표 7"/>
          <p:cNvSpPr/>
          <p:nvPr/>
        </p:nvSpPr>
        <p:spPr bwMode="auto">
          <a:xfrm rot="10800000">
            <a:off x="2214546" y="3643314"/>
            <a:ext cx="1928826" cy="785818"/>
          </a:xfrm>
          <a:prstGeom prst="curvedUpArrow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29" name="직사각형 9"/>
          <p:cNvSpPr/>
          <p:nvPr/>
        </p:nvSpPr>
        <p:spPr bwMode="auto">
          <a:xfrm>
            <a:off x="1657836" y="4429132"/>
            <a:ext cx="1500198" cy="100013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Image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Processor</a:t>
            </a:r>
            <a:endParaRPr kumimoji="0" lang="ko-KR" altLang="en-US" sz="12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30" name="왼쪽/오른쪽 화살표 11"/>
          <p:cNvSpPr/>
          <p:nvPr/>
        </p:nvSpPr>
        <p:spPr bwMode="auto">
          <a:xfrm>
            <a:off x="4857752" y="4753954"/>
            <a:ext cx="642942" cy="357190"/>
          </a:xfrm>
          <a:prstGeom prst="leftRightArrow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31" name="직사각형 12"/>
          <p:cNvSpPr/>
          <p:nvPr/>
        </p:nvSpPr>
        <p:spPr bwMode="auto">
          <a:xfrm>
            <a:off x="1571604" y="4286256"/>
            <a:ext cx="3286148" cy="1285884"/>
          </a:xfrm>
          <a:prstGeom prst="rect">
            <a:avLst/>
          </a:prstGeom>
          <a:noFill/>
          <a:ln w="57150" cap="flat" cmpd="sng" algn="ctr">
            <a:solidFill>
              <a:srgbClr val="C0504D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43372" y="3946111"/>
            <a:ext cx="714380" cy="307777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  <a:ea typeface="맑은 고딕"/>
              </a:rPr>
              <a:t>FPGA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  <a:ea typeface="맑은 고딕"/>
            </a:endParaRPr>
          </a:p>
        </p:txBody>
      </p:sp>
      <p:sp>
        <p:nvSpPr>
          <p:cNvPr id="33" name="사각형 설명선 14"/>
          <p:cNvSpPr/>
          <p:nvPr/>
        </p:nvSpPr>
        <p:spPr bwMode="auto">
          <a:xfrm>
            <a:off x="4929190" y="3500438"/>
            <a:ext cx="1071570" cy="571504"/>
          </a:xfrm>
          <a:prstGeom prst="wedgeRectCallout">
            <a:avLst>
              <a:gd name="adj1" fmla="val -26119"/>
              <a:gd name="adj2" fmla="val 202676"/>
            </a:avLst>
          </a:prstGeom>
          <a:solidFill>
            <a:srgbClr val="8064A2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Minimize</a:t>
            </a:r>
            <a:endParaRPr kumimoji="0" lang="ko-KR" altLang="en-US" sz="12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Freeform 292"/>
          <p:cNvSpPr/>
          <p:nvPr/>
        </p:nvSpPr>
        <p:spPr bwMode="auto">
          <a:xfrm>
            <a:off x="6303364" y="5101054"/>
            <a:ext cx="1461541" cy="397240"/>
          </a:xfrm>
          <a:custGeom>
            <a:avLst/>
            <a:gdLst>
              <a:gd name="connsiteX0" fmla="*/ 0 w 1461541"/>
              <a:gd name="connsiteY0" fmla="*/ 167391 h 397240"/>
              <a:gd name="connsiteX1" fmla="*/ 194872 w 1461541"/>
              <a:gd name="connsiteY1" fmla="*/ 32479 h 397240"/>
              <a:gd name="connsiteX2" fmla="*/ 599606 w 1461541"/>
              <a:gd name="connsiteY2" fmla="*/ 362263 h 397240"/>
              <a:gd name="connsiteX3" fmla="*/ 1461541 w 1461541"/>
              <a:gd name="connsiteY3" fmla="*/ 242341 h 39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1541" h="397240">
                <a:moveTo>
                  <a:pt x="0" y="167391"/>
                </a:moveTo>
                <a:cubicBezTo>
                  <a:pt x="47469" y="83695"/>
                  <a:pt x="94938" y="0"/>
                  <a:pt x="194872" y="32479"/>
                </a:cubicBezTo>
                <a:cubicBezTo>
                  <a:pt x="294806" y="64958"/>
                  <a:pt x="388495" y="327286"/>
                  <a:pt x="599606" y="362263"/>
                </a:cubicBezTo>
                <a:cubicBezTo>
                  <a:pt x="810717" y="397240"/>
                  <a:pt x="1311639" y="261079"/>
                  <a:pt x="1461541" y="242341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1" name="Freeform 280"/>
          <p:cNvSpPr/>
          <p:nvPr/>
        </p:nvSpPr>
        <p:spPr bwMode="auto">
          <a:xfrm>
            <a:off x="4114801" y="5052336"/>
            <a:ext cx="1625184" cy="338529"/>
          </a:xfrm>
          <a:custGeom>
            <a:avLst/>
            <a:gdLst>
              <a:gd name="connsiteX0" fmla="*/ 0 w 1124263"/>
              <a:gd name="connsiteY0" fmla="*/ 276069 h 338529"/>
              <a:gd name="connsiteX1" fmla="*/ 314794 w 1124263"/>
              <a:gd name="connsiteY1" fmla="*/ 6246 h 338529"/>
              <a:gd name="connsiteX2" fmla="*/ 562131 w 1124263"/>
              <a:gd name="connsiteY2" fmla="*/ 313545 h 338529"/>
              <a:gd name="connsiteX3" fmla="*/ 1124263 w 1124263"/>
              <a:gd name="connsiteY3" fmla="*/ 156148 h 33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263" h="338529">
                <a:moveTo>
                  <a:pt x="0" y="276069"/>
                </a:moveTo>
                <a:cubicBezTo>
                  <a:pt x="110553" y="138034"/>
                  <a:pt x="221106" y="0"/>
                  <a:pt x="314794" y="6246"/>
                </a:cubicBezTo>
                <a:cubicBezTo>
                  <a:pt x="408482" y="12492"/>
                  <a:pt x="427219" y="288561"/>
                  <a:pt x="562131" y="313545"/>
                </a:cubicBezTo>
                <a:cubicBezTo>
                  <a:pt x="697043" y="338529"/>
                  <a:pt x="1029325" y="186128"/>
                  <a:pt x="1124263" y="156148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processing system</a:t>
            </a:r>
          </a:p>
          <a:p>
            <a:pPr lvl="1"/>
            <a:r>
              <a:rPr lang="en-US" dirty="0" smtClean="0"/>
              <a:t>Big size, high power consumption, expensive cost</a:t>
            </a:r>
          </a:p>
          <a:p>
            <a:pPr lvl="1"/>
            <a:r>
              <a:rPr lang="en-US" dirty="0" smtClean="0"/>
              <a:t>Complex and considerable computation power</a:t>
            </a:r>
          </a:p>
          <a:p>
            <a:endParaRPr lang="en-US" dirty="0"/>
          </a:p>
        </p:txBody>
      </p:sp>
      <p:sp>
        <p:nvSpPr>
          <p:cNvPr id="53" name="AutoShape 26"/>
          <p:cNvSpPr>
            <a:spLocks noChangeAspect="1" noChangeArrowheads="1" noTextEdit="1"/>
          </p:cNvSpPr>
          <p:nvPr/>
        </p:nvSpPr>
        <p:spPr bwMode="auto">
          <a:xfrm>
            <a:off x="2768600" y="3719513"/>
            <a:ext cx="167005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69"/>
          <p:cNvGrpSpPr>
            <a:grpSpLocks/>
          </p:cNvGrpSpPr>
          <p:nvPr/>
        </p:nvGrpSpPr>
        <p:grpSpPr bwMode="auto">
          <a:xfrm>
            <a:off x="7010400" y="4135438"/>
            <a:ext cx="1728788" cy="1655762"/>
            <a:chOff x="748" y="1117"/>
            <a:chExt cx="1089" cy="1043"/>
          </a:xfrm>
        </p:grpSpPr>
        <p:sp>
          <p:nvSpPr>
            <p:cNvPr id="55" name="Freeform 70"/>
            <p:cNvSpPr>
              <a:spLocks/>
            </p:cNvSpPr>
            <p:nvPr/>
          </p:nvSpPr>
          <p:spPr bwMode="auto">
            <a:xfrm flipH="1">
              <a:off x="748" y="1117"/>
              <a:ext cx="1089" cy="1043"/>
            </a:xfrm>
            <a:custGeom>
              <a:avLst/>
              <a:gdLst>
                <a:gd name="T0" fmla="*/ 22 w 1081"/>
                <a:gd name="T1" fmla="*/ 187 h 1326"/>
                <a:gd name="T2" fmla="*/ 69 w 1081"/>
                <a:gd name="T3" fmla="*/ 1060 h 1326"/>
                <a:gd name="T4" fmla="*/ 330 w 1081"/>
                <a:gd name="T5" fmla="*/ 1065 h 1326"/>
                <a:gd name="T6" fmla="*/ 330 w 1081"/>
                <a:gd name="T7" fmla="*/ 1091 h 1326"/>
                <a:gd name="T8" fmla="*/ 0 w 1081"/>
                <a:gd name="T9" fmla="*/ 1123 h 1326"/>
                <a:gd name="T10" fmla="*/ 0 w 1081"/>
                <a:gd name="T11" fmla="*/ 1219 h 1326"/>
                <a:gd name="T12" fmla="*/ 272 w 1081"/>
                <a:gd name="T13" fmla="*/ 1326 h 1326"/>
                <a:gd name="T14" fmla="*/ 1017 w 1081"/>
                <a:gd name="T15" fmla="*/ 1166 h 1326"/>
                <a:gd name="T16" fmla="*/ 1017 w 1081"/>
                <a:gd name="T17" fmla="*/ 1107 h 1326"/>
                <a:gd name="T18" fmla="*/ 783 w 1081"/>
                <a:gd name="T19" fmla="*/ 1065 h 1326"/>
                <a:gd name="T20" fmla="*/ 783 w 1081"/>
                <a:gd name="T21" fmla="*/ 1017 h 1326"/>
                <a:gd name="T22" fmla="*/ 1054 w 1081"/>
                <a:gd name="T23" fmla="*/ 921 h 1326"/>
                <a:gd name="T24" fmla="*/ 1081 w 1081"/>
                <a:gd name="T25" fmla="*/ 21 h 1326"/>
                <a:gd name="T26" fmla="*/ 192 w 1081"/>
                <a:gd name="T27" fmla="*/ 0 h 1326"/>
                <a:gd name="T28" fmla="*/ 22 w 1081"/>
                <a:gd name="T29" fmla="*/ 187 h 13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81"/>
                <a:gd name="T46" fmla="*/ 0 h 1326"/>
                <a:gd name="T47" fmla="*/ 1081 w 1081"/>
                <a:gd name="T48" fmla="*/ 1326 h 13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81" h="1326">
                  <a:moveTo>
                    <a:pt x="22" y="187"/>
                  </a:moveTo>
                  <a:lnTo>
                    <a:pt x="69" y="1060"/>
                  </a:lnTo>
                  <a:lnTo>
                    <a:pt x="330" y="1065"/>
                  </a:lnTo>
                  <a:lnTo>
                    <a:pt x="330" y="1091"/>
                  </a:lnTo>
                  <a:lnTo>
                    <a:pt x="0" y="1123"/>
                  </a:lnTo>
                  <a:lnTo>
                    <a:pt x="0" y="1219"/>
                  </a:lnTo>
                  <a:lnTo>
                    <a:pt x="272" y="1326"/>
                  </a:lnTo>
                  <a:lnTo>
                    <a:pt x="1017" y="1166"/>
                  </a:lnTo>
                  <a:lnTo>
                    <a:pt x="1017" y="1107"/>
                  </a:lnTo>
                  <a:lnTo>
                    <a:pt x="783" y="1065"/>
                  </a:lnTo>
                  <a:lnTo>
                    <a:pt x="783" y="1017"/>
                  </a:lnTo>
                  <a:lnTo>
                    <a:pt x="1054" y="921"/>
                  </a:lnTo>
                  <a:lnTo>
                    <a:pt x="1081" y="21"/>
                  </a:lnTo>
                  <a:lnTo>
                    <a:pt x="192" y="0"/>
                  </a:lnTo>
                  <a:lnTo>
                    <a:pt x="22" y="187"/>
                  </a:lnTo>
                  <a:close/>
                </a:path>
              </a:pathLst>
            </a:custGeom>
            <a:solidFill>
              <a:srgbClr val="D8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6" name="Freeform 71"/>
            <p:cNvSpPr>
              <a:spLocks/>
            </p:cNvSpPr>
            <p:nvPr/>
          </p:nvSpPr>
          <p:spPr bwMode="auto">
            <a:xfrm flipH="1">
              <a:off x="774" y="1141"/>
              <a:ext cx="1001" cy="785"/>
            </a:xfrm>
            <a:custGeom>
              <a:avLst/>
              <a:gdLst>
                <a:gd name="T0" fmla="*/ 935 w 994"/>
                <a:gd name="T1" fmla="*/ 816 h 999"/>
                <a:gd name="T2" fmla="*/ 964 w 994"/>
                <a:gd name="T3" fmla="*/ 48 h 999"/>
                <a:gd name="T4" fmla="*/ 182 w 994"/>
                <a:gd name="T5" fmla="*/ 38 h 999"/>
                <a:gd name="T6" fmla="*/ 203 w 994"/>
                <a:gd name="T7" fmla="*/ 875 h 999"/>
                <a:gd name="T8" fmla="*/ 198 w 994"/>
                <a:gd name="T9" fmla="*/ 879 h 999"/>
                <a:gd name="T10" fmla="*/ 189 w 994"/>
                <a:gd name="T11" fmla="*/ 883 h 999"/>
                <a:gd name="T12" fmla="*/ 180 w 994"/>
                <a:gd name="T13" fmla="*/ 884 h 999"/>
                <a:gd name="T14" fmla="*/ 175 w 994"/>
                <a:gd name="T15" fmla="*/ 881 h 999"/>
                <a:gd name="T16" fmla="*/ 138 w 994"/>
                <a:gd name="T17" fmla="*/ 61 h 999"/>
                <a:gd name="T18" fmla="*/ 23 w 994"/>
                <a:gd name="T19" fmla="*/ 166 h 999"/>
                <a:gd name="T20" fmla="*/ 27 w 994"/>
                <a:gd name="T21" fmla="*/ 289 h 999"/>
                <a:gd name="T22" fmla="*/ 36 w 994"/>
                <a:gd name="T23" fmla="*/ 561 h 999"/>
                <a:gd name="T24" fmla="*/ 46 w 994"/>
                <a:gd name="T25" fmla="*/ 835 h 999"/>
                <a:gd name="T26" fmla="*/ 52 w 994"/>
                <a:gd name="T27" fmla="*/ 963 h 999"/>
                <a:gd name="T28" fmla="*/ 68 w 994"/>
                <a:gd name="T29" fmla="*/ 956 h 999"/>
                <a:gd name="T30" fmla="*/ 86 w 994"/>
                <a:gd name="T31" fmla="*/ 948 h 999"/>
                <a:gd name="T32" fmla="*/ 107 w 994"/>
                <a:gd name="T33" fmla="*/ 940 h 999"/>
                <a:gd name="T34" fmla="*/ 127 w 994"/>
                <a:gd name="T35" fmla="*/ 932 h 999"/>
                <a:gd name="T36" fmla="*/ 144 w 994"/>
                <a:gd name="T37" fmla="*/ 925 h 999"/>
                <a:gd name="T38" fmla="*/ 159 w 994"/>
                <a:gd name="T39" fmla="*/ 919 h 999"/>
                <a:gd name="T40" fmla="*/ 168 w 994"/>
                <a:gd name="T41" fmla="*/ 916 h 999"/>
                <a:gd name="T42" fmla="*/ 173 w 994"/>
                <a:gd name="T43" fmla="*/ 916 h 999"/>
                <a:gd name="T44" fmla="*/ 157 w 994"/>
                <a:gd name="T45" fmla="*/ 928 h 999"/>
                <a:gd name="T46" fmla="*/ 141 w 994"/>
                <a:gd name="T47" fmla="*/ 939 h 999"/>
                <a:gd name="T48" fmla="*/ 122 w 994"/>
                <a:gd name="T49" fmla="*/ 948 h 999"/>
                <a:gd name="T50" fmla="*/ 103 w 994"/>
                <a:gd name="T51" fmla="*/ 959 h 999"/>
                <a:gd name="T52" fmla="*/ 84 w 994"/>
                <a:gd name="T53" fmla="*/ 969 h 999"/>
                <a:gd name="T54" fmla="*/ 66 w 994"/>
                <a:gd name="T55" fmla="*/ 978 h 999"/>
                <a:gd name="T56" fmla="*/ 47 w 994"/>
                <a:gd name="T57" fmla="*/ 989 h 999"/>
                <a:gd name="T58" fmla="*/ 31 w 994"/>
                <a:gd name="T59" fmla="*/ 999 h 999"/>
                <a:gd name="T60" fmla="*/ 25 w 994"/>
                <a:gd name="T61" fmla="*/ 963 h 999"/>
                <a:gd name="T62" fmla="*/ 18 w 994"/>
                <a:gd name="T63" fmla="*/ 871 h 999"/>
                <a:gd name="T64" fmla="*/ 13 w 994"/>
                <a:gd name="T65" fmla="*/ 741 h 999"/>
                <a:gd name="T66" fmla="*/ 8 w 994"/>
                <a:gd name="T67" fmla="*/ 590 h 999"/>
                <a:gd name="T68" fmla="*/ 3 w 994"/>
                <a:gd name="T69" fmla="*/ 438 h 999"/>
                <a:gd name="T70" fmla="*/ 0 w 994"/>
                <a:gd name="T71" fmla="*/ 300 h 999"/>
                <a:gd name="T72" fmla="*/ 0 w 994"/>
                <a:gd name="T73" fmla="*/ 196 h 999"/>
                <a:gd name="T74" fmla="*/ 1 w 994"/>
                <a:gd name="T75" fmla="*/ 144 h 999"/>
                <a:gd name="T76" fmla="*/ 147 w 994"/>
                <a:gd name="T77" fmla="*/ 0 h 999"/>
                <a:gd name="T78" fmla="*/ 994 w 994"/>
                <a:gd name="T79" fmla="*/ 22 h 999"/>
                <a:gd name="T80" fmla="*/ 993 w 994"/>
                <a:gd name="T81" fmla="*/ 57 h 999"/>
                <a:gd name="T82" fmla="*/ 988 w 994"/>
                <a:gd name="T83" fmla="*/ 149 h 999"/>
                <a:gd name="T84" fmla="*/ 984 w 994"/>
                <a:gd name="T85" fmla="*/ 279 h 999"/>
                <a:gd name="T86" fmla="*/ 977 w 994"/>
                <a:gd name="T87" fmla="*/ 427 h 999"/>
                <a:gd name="T88" fmla="*/ 970 w 994"/>
                <a:gd name="T89" fmla="*/ 576 h 999"/>
                <a:gd name="T90" fmla="*/ 964 w 994"/>
                <a:gd name="T91" fmla="*/ 706 h 999"/>
                <a:gd name="T92" fmla="*/ 959 w 994"/>
                <a:gd name="T93" fmla="*/ 797 h 999"/>
                <a:gd name="T94" fmla="*/ 957 w 994"/>
                <a:gd name="T95" fmla="*/ 831 h 999"/>
                <a:gd name="T96" fmla="*/ 935 w 994"/>
                <a:gd name="T97" fmla="*/ 816 h 99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94"/>
                <a:gd name="T148" fmla="*/ 0 h 999"/>
                <a:gd name="T149" fmla="*/ 994 w 994"/>
                <a:gd name="T150" fmla="*/ 999 h 99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94" h="999">
                  <a:moveTo>
                    <a:pt x="935" y="816"/>
                  </a:moveTo>
                  <a:lnTo>
                    <a:pt x="964" y="48"/>
                  </a:lnTo>
                  <a:lnTo>
                    <a:pt x="182" y="38"/>
                  </a:lnTo>
                  <a:lnTo>
                    <a:pt x="203" y="875"/>
                  </a:lnTo>
                  <a:lnTo>
                    <a:pt x="198" y="879"/>
                  </a:lnTo>
                  <a:lnTo>
                    <a:pt x="189" y="883"/>
                  </a:lnTo>
                  <a:lnTo>
                    <a:pt x="180" y="884"/>
                  </a:lnTo>
                  <a:lnTo>
                    <a:pt x="175" y="881"/>
                  </a:lnTo>
                  <a:lnTo>
                    <a:pt x="138" y="61"/>
                  </a:lnTo>
                  <a:lnTo>
                    <a:pt x="23" y="166"/>
                  </a:lnTo>
                  <a:lnTo>
                    <a:pt x="27" y="289"/>
                  </a:lnTo>
                  <a:lnTo>
                    <a:pt x="36" y="561"/>
                  </a:lnTo>
                  <a:lnTo>
                    <a:pt x="46" y="835"/>
                  </a:lnTo>
                  <a:lnTo>
                    <a:pt x="52" y="963"/>
                  </a:lnTo>
                  <a:lnTo>
                    <a:pt x="68" y="956"/>
                  </a:lnTo>
                  <a:lnTo>
                    <a:pt x="86" y="948"/>
                  </a:lnTo>
                  <a:lnTo>
                    <a:pt x="107" y="940"/>
                  </a:lnTo>
                  <a:lnTo>
                    <a:pt x="127" y="932"/>
                  </a:lnTo>
                  <a:lnTo>
                    <a:pt x="144" y="925"/>
                  </a:lnTo>
                  <a:lnTo>
                    <a:pt x="159" y="919"/>
                  </a:lnTo>
                  <a:lnTo>
                    <a:pt x="168" y="916"/>
                  </a:lnTo>
                  <a:lnTo>
                    <a:pt x="173" y="916"/>
                  </a:lnTo>
                  <a:lnTo>
                    <a:pt x="157" y="928"/>
                  </a:lnTo>
                  <a:lnTo>
                    <a:pt x="141" y="939"/>
                  </a:lnTo>
                  <a:lnTo>
                    <a:pt x="122" y="948"/>
                  </a:lnTo>
                  <a:lnTo>
                    <a:pt x="103" y="959"/>
                  </a:lnTo>
                  <a:lnTo>
                    <a:pt x="84" y="969"/>
                  </a:lnTo>
                  <a:lnTo>
                    <a:pt x="66" y="978"/>
                  </a:lnTo>
                  <a:lnTo>
                    <a:pt x="47" y="989"/>
                  </a:lnTo>
                  <a:lnTo>
                    <a:pt x="31" y="999"/>
                  </a:lnTo>
                  <a:lnTo>
                    <a:pt x="25" y="963"/>
                  </a:lnTo>
                  <a:lnTo>
                    <a:pt x="18" y="871"/>
                  </a:lnTo>
                  <a:lnTo>
                    <a:pt x="13" y="741"/>
                  </a:lnTo>
                  <a:lnTo>
                    <a:pt x="8" y="590"/>
                  </a:lnTo>
                  <a:lnTo>
                    <a:pt x="3" y="438"/>
                  </a:lnTo>
                  <a:lnTo>
                    <a:pt x="0" y="300"/>
                  </a:lnTo>
                  <a:lnTo>
                    <a:pt x="0" y="196"/>
                  </a:lnTo>
                  <a:lnTo>
                    <a:pt x="1" y="144"/>
                  </a:lnTo>
                  <a:lnTo>
                    <a:pt x="147" y="0"/>
                  </a:lnTo>
                  <a:lnTo>
                    <a:pt x="994" y="22"/>
                  </a:lnTo>
                  <a:lnTo>
                    <a:pt x="993" y="57"/>
                  </a:lnTo>
                  <a:lnTo>
                    <a:pt x="988" y="149"/>
                  </a:lnTo>
                  <a:lnTo>
                    <a:pt x="984" y="279"/>
                  </a:lnTo>
                  <a:lnTo>
                    <a:pt x="977" y="427"/>
                  </a:lnTo>
                  <a:lnTo>
                    <a:pt x="970" y="576"/>
                  </a:lnTo>
                  <a:lnTo>
                    <a:pt x="964" y="706"/>
                  </a:lnTo>
                  <a:lnTo>
                    <a:pt x="959" y="797"/>
                  </a:lnTo>
                  <a:lnTo>
                    <a:pt x="957" y="831"/>
                  </a:lnTo>
                  <a:lnTo>
                    <a:pt x="935" y="8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7" name="Freeform 72"/>
            <p:cNvSpPr>
              <a:spLocks/>
            </p:cNvSpPr>
            <p:nvPr/>
          </p:nvSpPr>
          <p:spPr bwMode="auto">
            <a:xfrm flipH="1">
              <a:off x="847" y="1200"/>
              <a:ext cx="720" cy="628"/>
            </a:xfrm>
            <a:custGeom>
              <a:avLst/>
              <a:gdLst>
                <a:gd name="T0" fmla="*/ 641 w 641"/>
                <a:gd name="T1" fmla="*/ 3 h 699"/>
                <a:gd name="T2" fmla="*/ 641 w 641"/>
                <a:gd name="T3" fmla="*/ 107 h 699"/>
                <a:gd name="T4" fmla="*/ 641 w 641"/>
                <a:gd name="T5" fmla="*/ 334 h 699"/>
                <a:gd name="T6" fmla="*/ 638 w 641"/>
                <a:gd name="T7" fmla="*/ 563 h 699"/>
                <a:gd name="T8" fmla="*/ 629 w 641"/>
                <a:gd name="T9" fmla="*/ 668 h 699"/>
                <a:gd name="T10" fmla="*/ 623 w 641"/>
                <a:gd name="T11" fmla="*/ 668 h 699"/>
                <a:gd name="T12" fmla="*/ 607 w 641"/>
                <a:gd name="T13" fmla="*/ 669 h 699"/>
                <a:gd name="T14" fmla="*/ 583 w 641"/>
                <a:gd name="T15" fmla="*/ 672 h 699"/>
                <a:gd name="T16" fmla="*/ 549 w 641"/>
                <a:gd name="T17" fmla="*/ 673 h 699"/>
                <a:gd name="T18" fmla="*/ 511 w 641"/>
                <a:gd name="T19" fmla="*/ 676 h 699"/>
                <a:gd name="T20" fmla="*/ 466 w 641"/>
                <a:gd name="T21" fmla="*/ 678 h 699"/>
                <a:gd name="T22" fmla="*/ 419 w 641"/>
                <a:gd name="T23" fmla="*/ 682 h 699"/>
                <a:gd name="T24" fmla="*/ 368 w 641"/>
                <a:gd name="T25" fmla="*/ 684 h 699"/>
                <a:gd name="T26" fmla="*/ 318 w 641"/>
                <a:gd name="T27" fmla="*/ 688 h 699"/>
                <a:gd name="T28" fmla="*/ 266 w 641"/>
                <a:gd name="T29" fmla="*/ 690 h 699"/>
                <a:gd name="T30" fmla="*/ 216 w 641"/>
                <a:gd name="T31" fmla="*/ 693 h 699"/>
                <a:gd name="T32" fmla="*/ 169 w 641"/>
                <a:gd name="T33" fmla="*/ 696 h 699"/>
                <a:gd name="T34" fmla="*/ 127 w 641"/>
                <a:gd name="T35" fmla="*/ 697 h 699"/>
                <a:gd name="T36" fmla="*/ 88 w 641"/>
                <a:gd name="T37" fmla="*/ 698 h 699"/>
                <a:gd name="T38" fmla="*/ 57 w 641"/>
                <a:gd name="T39" fmla="*/ 699 h 699"/>
                <a:gd name="T40" fmla="*/ 34 w 641"/>
                <a:gd name="T41" fmla="*/ 699 h 699"/>
                <a:gd name="T42" fmla="*/ 0 w 641"/>
                <a:gd name="T43" fmla="*/ 0 h 699"/>
                <a:gd name="T44" fmla="*/ 641 w 641"/>
                <a:gd name="T45" fmla="*/ 3 h 6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41"/>
                <a:gd name="T70" fmla="*/ 0 h 699"/>
                <a:gd name="T71" fmla="*/ 641 w 641"/>
                <a:gd name="T72" fmla="*/ 699 h 69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41" h="699">
                  <a:moveTo>
                    <a:pt x="641" y="3"/>
                  </a:moveTo>
                  <a:lnTo>
                    <a:pt x="641" y="107"/>
                  </a:lnTo>
                  <a:lnTo>
                    <a:pt x="641" y="334"/>
                  </a:lnTo>
                  <a:lnTo>
                    <a:pt x="638" y="563"/>
                  </a:lnTo>
                  <a:lnTo>
                    <a:pt x="629" y="668"/>
                  </a:lnTo>
                  <a:lnTo>
                    <a:pt x="623" y="668"/>
                  </a:lnTo>
                  <a:lnTo>
                    <a:pt x="607" y="669"/>
                  </a:lnTo>
                  <a:lnTo>
                    <a:pt x="583" y="672"/>
                  </a:lnTo>
                  <a:lnTo>
                    <a:pt x="549" y="673"/>
                  </a:lnTo>
                  <a:lnTo>
                    <a:pt x="511" y="676"/>
                  </a:lnTo>
                  <a:lnTo>
                    <a:pt x="466" y="678"/>
                  </a:lnTo>
                  <a:lnTo>
                    <a:pt x="419" y="682"/>
                  </a:lnTo>
                  <a:lnTo>
                    <a:pt x="368" y="684"/>
                  </a:lnTo>
                  <a:lnTo>
                    <a:pt x="318" y="688"/>
                  </a:lnTo>
                  <a:lnTo>
                    <a:pt x="266" y="690"/>
                  </a:lnTo>
                  <a:lnTo>
                    <a:pt x="216" y="693"/>
                  </a:lnTo>
                  <a:lnTo>
                    <a:pt x="169" y="696"/>
                  </a:lnTo>
                  <a:lnTo>
                    <a:pt x="127" y="697"/>
                  </a:lnTo>
                  <a:lnTo>
                    <a:pt x="88" y="698"/>
                  </a:lnTo>
                  <a:lnTo>
                    <a:pt x="57" y="699"/>
                  </a:lnTo>
                  <a:lnTo>
                    <a:pt x="34" y="699"/>
                  </a:lnTo>
                  <a:lnTo>
                    <a:pt x="0" y="0"/>
                  </a:lnTo>
                  <a:lnTo>
                    <a:pt x="641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8" name="Freeform 73"/>
            <p:cNvSpPr>
              <a:spLocks/>
            </p:cNvSpPr>
            <p:nvPr/>
          </p:nvSpPr>
          <p:spPr bwMode="auto">
            <a:xfrm flipH="1">
              <a:off x="863" y="1213"/>
              <a:ext cx="674" cy="593"/>
            </a:xfrm>
            <a:custGeom>
              <a:avLst/>
              <a:gdLst>
                <a:gd name="T0" fmla="*/ 568 w 578"/>
                <a:gd name="T1" fmla="*/ 622 h 654"/>
                <a:gd name="T2" fmla="*/ 545 w 578"/>
                <a:gd name="T3" fmla="*/ 624 h 654"/>
                <a:gd name="T4" fmla="*/ 517 w 578"/>
                <a:gd name="T5" fmla="*/ 625 h 654"/>
                <a:gd name="T6" fmla="*/ 481 w 578"/>
                <a:gd name="T7" fmla="*/ 629 h 654"/>
                <a:gd name="T8" fmla="*/ 441 w 578"/>
                <a:gd name="T9" fmla="*/ 631 h 654"/>
                <a:gd name="T10" fmla="*/ 398 w 578"/>
                <a:gd name="T11" fmla="*/ 633 h 654"/>
                <a:gd name="T12" fmla="*/ 352 w 578"/>
                <a:gd name="T13" fmla="*/ 636 h 654"/>
                <a:gd name="T14" fmla="*/ 305 w 578"/>
                <a:gd name="T15" fmla="*/ 639 h 654"/>
                <a:gd name="T16" fmla="*/ 258 w 578"/>
                <a:gd name="T17" fmla="*/ 641 h 654"/>
                <a:gd name="T18" fmla="*/ 213 w 578"/>
                <a:gd name="T19" fmla="*/ 644 h 654"/>
                <a:gd name="T20" fmla="*/ 169 w 578"/>
                <a:gd name="T21" fmla="*/ 646 h 654"/>
                <a:gd name="T22" fmla="*/ 129 w 578"/>
                <a:gd name="T23" fmla="*/ 648 h 654"/>
                <a:gd name="T24" fmla="*/ 94 w 578"/>
                <a:gd name="T25" fmla="*/ 651 h 654"/>
                <a:gd name="T26" fmla="*/ 64 w 578"/>
                <a:gd name="T27" fmla="*/ 652 h 654"/>
                <a:gd name="T28" fmla="*/ 42 w 578"/>
                <a:gd name="T29" fmla="*/ 653 h 654"/>
                <a:gd name="T30" fmla="*/ 27 w 578"/>
                <a:gd name="T31" fmla="*/ 654 h 654"/>
                <a:gd name="T32" fmla="*/ 23 w 578"/>
                <a:gd name="T33" fmla="*/ 654 h 654"/>
                <a:gd name="T34" fmla="*/ 0 w 578"/>
                <a:gd name="T35" fmla="*/ 0 h 654"/>
                <a:gd name="T36" fmla="*/ 578 w 578"/>
                <a:gd name="T37" fmla="*/ 8 h 654"/>
                <a:gd name="T38" fmla="*/ 568 w 578"/>
                <a:gd name="T39" fmla="*/ 622 h 65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78"/>
                <a:gd name="T61" fmla="*/ 0 h 654"/>
                <a:gd name="T62" fmla="*/ 578 w 578"/>
                <a:gd name="T63" fmla="*/ 654 h 65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78" h="654">
                  <a:moveTo>
                    <a:pt x="568" y="622"/>
                  </a:moveTo>
                  <a:lnTo>
                    <a:pt x="545" y="624"/>
                  </a:lnTo>
                  <a:lnTo>
                    <a:pt x="517" y="625"/>
                  </a:lnTo>
                  <a:lnTo>
                    <a:pt x="481" y="629"/>
                  </a:lnTo>
                  <a:lnTo>
                    <a:pt x="441" y="631"/>
                  </a:lnTo>
                  <a:lnTo>
                    <a:pt x="398" y="633"/>
                  </a:lnTo>
                  <a:lnTo>
                    <a:pt x="352" y="636"/>
                  </a:lnTo>
                  <a:lnTo>
                    <a:pt x="305" y="639"/>
                  </a:lnTo>
                  <a:lnTo>
                    <a:pt x="258" y="641"/>
                  </a:lnTo>
                  <a:lnTo>
                    <a:pt x="213" y="644"/>
                  </a:lnTo>
                  <a:lnTo>
                    <a:pt x="169" y="646"/>
                  </a:lnTo>
                  <a:lnTo>
                    <a:pt x="129" y="648"/>
                  </a:lnTo>
                  <a:lnTo>
                    <a:pt x="94" y="651"/>
                  </a:lnTo>
                  <a:lnTo>
                    <a:pt x="64" y="652"/>
                  </a:lnTo>
                  <a:lnTo>
                    <a:pt x="42" y="653"/>
                  </a:lnTo>
                  <a:lnTo>
                    <a:pt x="27" y="654"/>
                  </a:lnTo>
                  <a:lnTo>
                    <a:pt x="23" y="654"/>
                  </a:lnTo>
                  <a:lnTo>
                    <a:pt x="0" y="0"/>
                  </a:lnTo>
                  <a:lnTo>
                    <a:pt x="578" y="8"/>
                  </a:lnTo>
                  <a:lnTo>
                    <a:pt x="568" y="6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9" name="Freeform 74"/>
            <p:cNvSpPr>
              <a:spLocks/>
            </p:cNvSpPr>
            <p:nvPr/>
          </p:nvSpPr>
          <p:spPr bwMode="auto">
            <a:xfrm flipH="1">
              <a:off x="812" y="1826"/>
              <a:ext cx="761" cy="177"/>
            </a:xfrm>
            <a:custGeom>
              <a:avLst/>
              <a:gdLst>
                <a:gd name="T0" fmla="*/ 754 w 756"/>
                <a:gd name="T1" fmla="*/ 7 h 226"/>
                <a:gd name="T2" fmla="*/ 741 w 756"/>
                <a:gd name="T3" fmla="*/ 14 h 226"/>
                <a:gd name="T4" fmla="*/ 716 w 756"/>
                <a:gd name="T5" fmla="*/ 27 h 226"/>
                <a:gd name="T6" fmla="*/ 682 w 756"/>
                <a:gd name="T7" fmla="*/ 43 h 226"/>
                <a:gd name="T8" fmla="*/ 643 w 756"/>
                <a:gd name="T9" fmla="*/ 59 h 226"/>
                <a:gd name="T10" fmla="*/ 602 w 756"/>
                <a:gd name="T11" fmla="*/ 74 h 226"/>
                <a:gd name="T12" fmla="*/ 559 w 756"/>
                <a:gd name="T13" fmla="*/ 86 h 226"/>
                <a:gd name="T14" fmla="*/ 519 w 756"/>
                <a:gd name="T15" fmla="*/ 92 h 226"/>
                <a:gd name="T16" fmla="*/ 486 w 756"/>
                <a:gd name="T17" fmla="*/ 128 h 226"/>
                <a:gd name="T18" fmla="*/ 475 w 756"/>
                <a:gd name="T19" fmla="*/ 210 h 226"/>
                <a:gd name="T20" fmla="*/ 458 w 756"/>
                <a:gd name="T21" fmla="*/ 206 h 226"/>
                <a:gd name="T22" fmla="*/ 453 w 756"/>
                <a:gd name="T23" fmla="*/ 151 h 226"/>
                <a:gd name="T24" fmla="*/ 460 w 756"/>
                <a:gd name="T25" fmla="*/ 116 h 226"/>
                <a:gd name="T26" fmla="*/ 467 w 756"/>
                <a:gd name="T27" fmla="*/ 101 h 226"/>
                <a:gd name="T28" fmla="*/ 476 w 756"/>
                <a:gd name="T29" fmla="*/ 90 h 226"/>
                <a:gd name="T30" fmla="*/ 488 w 756"/>
                <a:gd name="T31" fmla="*/ 81 h 226"/>
                <a:gd name="T32" fmla="*/ 505 w 756"/>
                <a:gd name="T33" fmla="*/ 77 h 226"/>
                <a:gd name="T34" fmla="*/ 541 w 756"/>
                <a:gd name="T35" fmla="*/ 69 h 226"/>
                <a:gd name="T36" fmla="*/ 590 w 756"/>
                <a:gd name="T37" fmla="*/ 54 h 226"/>
                <a:gd name="T38" fmla="*/ 636 w 756"/>
                <a:gd name="T39" fmla="*/ 38 h 226"/>
                <a:gd name="T40" fmla="*/ 636 w 756"/>
                <a:gd name="T41" fmla="*/ 32 h 226"/>
                <a:gd name="T42" fmla="*/ 574 w 756"/>
                <a:gd name="T43" fmla="*/ 35 h 226"/>
                <a:gd name="T44" fmla="*/ 483 w 756"/>
                <a:gd name="T45" fmla="*/ 40 h 226"/>
                <a:gd name="T46" fmla="*/ 376 w 756"/>
                <a:gd name="T47" fmla="*/ 47 h 226"/>
                <a:gd name="T48" fmla="*/ 264 w 756"/>
                <a:gd name="T49" fmla="*/ 57 h 226"/>
                <a:gd name="T50" fmla="*/ 159 w 756"/>
                <a:gd name="T51" fmla="*/ 65 h 226"/>
                <a:gd name="T52" fmla="*/ 72 w 756"/>
                <a:gd name="T53" fmla="*/ 71 h 226"/>
                <a:gd name="T54" fmla="*/ 14 w 756"/>
                <a:gd name="T55" fmla="*/ 75 h 226"/>
                <a:gd name="T56" fmla="*/ 2 w 756"/>
                <a:gd name="T57" fmla="*/ 69 h 226"/>
                <a:gd name="T58" fmla="*/ 6 w 756"/>
                <a:gd name="T59" fmla="*/ 59 h 226"/>
                <a:gd name="T60" fmla="*/ 13 w 756"/>
                <a:gd name="T61" fmla="*/ 51 h 226"/>
                <a:gd name="T62" fmla="*/ 36 w 756"/>
                <a:gd name="T63" fmla="*/ 50 h 226"/>
                <a:gd name="T64" fmla="*/ 71 w 756"/>
                <a:gd name="T65" fmla="*/ 46 h 226"/>
                <a:gd name="T66" fmla="*/ 114 w 756"/>
                <a:gd name="T67" fmla="*/ 42 h 226"/>
                <a:gd name="T68" fmla="*/ 167 w 756"/>
                <a:gd name="T69" fmla="*/ 37 h 226"/>
                <a:gd name="T70" fmla="*/ 225 w 756"/>
                <a:gd name="T71" fmla="*/ 31 h 226"/>
                <a:gd name="T72" fmla="*/ 288 w 756"/>
                <a:gd name="T73" fmla="*/ 27 h 226"/>
                <a:gd name="T74" fmla="*/ 354 w 756"/>
                <a:gd name="T75" fmla="*/ 21 h 226"/>
                <a:gd name="T76" fmla="*/ 420 w 756"/>
                <a:gd name="T77" fmla="*/ 15 h 226"/>
                <a:gd name="T78" fmla="*/ 485 w 756"/>
                <a:gd name="T79" fmla="*/ 10 h 226"/>
                <a:gd name="T80" fmla="*/ 548 w 756"/>
                <a:gd name="T81" fmla="*/ 7 h 226"/>
                <a:gd name="T82" fmla="*/ 605 w 756"/>
                <a:gd name="T83" fmla="*/ 4 h 226"/>
                <a:gd name="T84" fmla="*/ 656 w 756"/>
                <a:gd name="T85" fmla="*/ 1 h 226"/>
                <a:gd name="T86" fmla="*/ 698 w 756"/>
                <a:gd name="T87" fmla="*/ 0 h 226"/>
                <a:gd name="T88" fmla="*/ 731 w 756"/>
                <a:gd name="T89" fmla="*/ 1 h 226"/>
                <a:gd name="T90" fmla="*/ 751 w 756"/>
                <a:gd name="T91" fmla="*/ 4 h 22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56"/>
                <a:gd name="T139" fmla="*/ 0 h 226"/>
                <a:gd name="T140" fmla="*/ 756 w 756"/>
                <a:gd name="T141" fmla="*/ 226 h 22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56" h="226">
                  <a:moveTo>
                    <a:pt x="756" y="6"/>
                  </a:moveTo>
                  <a:lnTo>
                    <a:pt x="754" y="7"/>
                  </a:lnTo>
                  <a:lnTo>
                    <a:pt x="749" y="9"/>
                  </a:lnTo>
                  <a:lnTo>
                    <a:pt x="741" y="14"/>
                  </a:lnTo>
                  <a:lnTo>
                    <a:pt x="729" y="20"/>
                  </a:lnTo>
                  <a:lnTo>
                    <a:pt x="716" y="27"/>
                  </a:lnTo>
                  <a:lnTo>
                    <a:pt x="700" y="35"/>
                  </a:lnTo>
                  <a:lnTo>
                    <a:pt x="682" y="43"/>
                  </a:lnTo>
                  <a:lnTo>
                    <a:pt x="664" y="51"/>
                  </a:lnTo>
                  <a:lnTo>
                    <a:pt x="643" y="59"/>
                  </a:lnTo>
                  <a:lnTo>
                    <a:pt x="622" y="67"/>
                  </a:lnTo>
                  <a:lnTo>
                    <a:pt x="602" y="74"/>
                  </a:lnTo>
                  <a:lnTo>
                    <a:pt x="580" y="81"/>
                  </a:lnTo>
                  <a:lnTo>
                    <a:pt x="559" y="86"/>
                  </a:lnTo>
                  <a:lnTo>
                    <a:pt x="538" y="90"/>
                  </a:lnTo>
                  <a:lnTo>
                    <a:pt x="519" y="92"/>
                  </a:lnTo>
                  <a:lnTo>
                    <a:pt x="500" y="92"/>
                  </a:lnTo>
                  <a:lnTo>
                    <a:pt x="486" y="128"/>
                  </a:lnTo>
                  <a:lnTo>
                    <a:pt x="478" y="173"/>
                  </a:lnTo>
                  <a:lnTo>
                    <a:pt x="475" y="210"/>
                  </a:lnTo>
                  <a:lnTo>
                    <a:pt x="475" y="226"/>
                  </a:lnTo>
                  <a:lnTo>
                    <a:pt x="458" y="206"/>
                  </a:lnTo>
                  <a:lnTo>
                    <a:pt x="452" y="180"/>
                  </a:lnTo>
                  <a:lnTo>
                    <a:pt x="453" y="151"/>
                  </a:lnTo>
                  <a:lnTo>
                    <a:pt x="458" y="123"/>
                  </a:lnTo>
                  <a:lnTo>
                    <a:pt x="460" y="116"/>
                  </a:lnTo>
                  <a:lnTo>
                    <a:pt x="463" y="108"/>
                  </a:lnTo>
                  <a:lnTo>
                    <a:pt x="467" y="101"/>
                  </a:lnTo>
                  <a:lnTo>
                    <a:pt x="470" y="96"/>
                  </a:lnTo>
                  <a:lnTo>
                    <a:pt x="476" y="90"/>
                  </a:lnTo>
                  <a:lnTo>
                    <a:pt x="482" y="84"/>
                  </a:lnTo>
                  <a:lnTo>
                    <a:pt x="488" y="81"/>
                  </a:lnTo>
                  <a:lnTo>
                    <a:pt x="496" y="77"/>
                  </a:lnTo>
                  <a:lnTo>
                    <a:pt x="505" y="77"/>
                  </a:lnTo>
                  <a:lnTo>
                    <a:pt x="520" y="75"/>
                  </a:lnTo>
                  <a:lnTo>
                    <a:pt x="541" y="69"/>
                  </a:lnTo>
                  <a:lnTo>
                    <a:pt x="565" y="62"/>
                  </a:lnTo>
                  <a:lnTo>
                    <a:pt x="590" y="54"/>
                  </a:lnTo>
                  <a:lnTo>
                    <a:pt x="614" y="46"/>
                  </a:lnTo>
                  <a:lnTo>
                    <a:pt x="636" y="38"/>
                  </a:lnTo>
                  <a:lnTo>
                    <a:pt x="653" y="33"/>
                  </a:lnTo>
                  <a:lnTo>
                    <a:pt x="636" y="32"/>
                  </a:lnTo>
                  <a:lnTo>
                    <a:pt x="609" y="33"/>
                  </a:lnTo>
                  <a:lnTo>
                    <a:pt x="574" y="35"/>
                  </a:lnTo>
                  <a:lnTo>
                    <a:pt x="531" y="37"/>
                  </a:lnTo>
                  <a:lnTo>
                    <a:pt x="483" y="40"/>
                  </a:lnTo>
                  <a:lnTo>
                    <a:pt x="431" y="44"/>
                  </a:lnTo>
                  <a:lnTo>
                    <a:pt x="376" y="47"/>
                  </a:lnTo>
                  <a:lnTo>
                    <a:pt x="321" y="52"/>
                  </a:lnTo>
                  <a:lnTo>
                    <a:pt x="264" y="57"/>
                  </a:lnTo>
                  <a:lnTo>
                    <a:pt x="210" y="60"/>
                  </a:lnTo>
                  <a:lnTo>
                    <a:pt x="159" y="65"/>
                  </a:lnTo>
                  <a:lnTo>
                    <a:pt x="113" y="68"/>
                  </a:lnTo>
                  <a:lnTo>
                    <a:pt x="72" y="71"/>
                  </a:lnTo>
                  <a:lnTo>
                    <a:pt x="40" y="73"/>
                  </a:lnTo>
                  <a:lnTo>
                    <a:pt x="14" y="75"/>
                  </a:lnTo>
                  <a:lnTo>
                    <a:pt x="0" y="75"/>
                  </a:lnTo>
                  <a:lnTo>
                    <a:pt x="2" y="69"/>
                  </a:lnTo>
                  <a:lnTo>
                    <a:pt x="4" y="63"/>
                  </a:lnTo>
                  <a:lnTo>
                    <a:pt x="6" y="59"/>
                  </a:lnTo>
                  <a:lnTo>
                    <a:pt x="7" y="52"/>
                  </a:lnTo>
                  <a:lnTo>
                    <a:pt x="13" y="51"/>
                  </a:lnTo>
                  <a:lnTo>
                    <a:pt x="23" y="51"/>
                  </a:lnTo>
                  <a:lnTo>
                    <a:pt x="36" y="50"/>
                  </a:lnTo>
                  <a:lnTo>
                    <a:pt x="52" y="47"/>
                  </a:lnTo>
                  <a:lnTo>
                    <a:pt x="71" y="46"/>
                  </a:lnTo>
                  <a:lnTo>
                    <a:pt x="91" y="44"/>
                  </a:lnTo>
                  <a:lnTo>
                    <a:pt x="114" y="42"/>
                  </a:lnTo>
                  <a:lnTo>
                    <a:pt x="140" y="39"/>
                  </a:lnTo>
                  <a:lnTo>
                    <a:pt x="167" y="37"/>
                  </a:lnTo>
                  <a:lnTo>
                    <a:pt x="195" y="35"/>
                  </a:lnTo>
                  <a:lnTo>
                    <a:pt x="225" y="31"/>
                  </a:lnTo>
                  <a:lnTo>
                    <a:pt x="256" y="29"/>
                  </a:lnTo>
                  <a:lnTo>
                    <a:pt x="288" y="27"/>
                  </a:lnTo>
                  <a:lnTo>
                    <a:pt x="321" y="23"/>
                  </a:lnTo>
                  <a:lnTo>
                    <a:pt x="354" y="21"/>
                  </a:lnTo>
                  <a:lnTo>
                    <a:pt x="387" y="18"/>
                  </a:lnTo>
                  <a:lnTo>
                    <a:pt x="420" y="15"/>
                  </a:lnTo>
                  <a:lnTo>
                    <a:pt x="453" y="13"/>
                  </a:lnTo>
                  <a:lnTo>
                    <a:pt x="485" y="10"/>
                  </a:lnTo>
                  <a:lnTo>
                    <a:pt x="516" y="8"/>
                  </a:lnTo>
                  <a:lnTo>
                    <a:pt x="548" y="7"/>
                  </a:lnTo>
                  <a:lnTo>
                    <a:pt x="576" y="5"/>
                  </a:lnTo>
                  <a:lnTo>
                    <a:pt x="605" y="4"/>
                  </a:lnTo>
                  <a:lnTo>
                    <a:pt x="632" y="2"/>
                  </a:lnTo>
                  <a:lnTo>
                    <a:pt x="656" y="1"/>
                  </a:lnTo>
                  <a:lnTo>
                    <a:pt x="678" y="1"/>
                  </a:lnTo>
                  <a:lnTo>
                    <a:pt x="698" y="0"/>
                  </a:lnTo>
                  <a:lnTo>
                    <a:pt x="716" y="1"/>
                  </a:lnTo>
                  <a:lnTo>
                    <a:pt x="731" y="1"/>
                  </a:lnTo>
                  <a:lnTo>
                    <a:pt x="742" y="2"/>
                  </a:lnTo>
                  <a:lnTo>
                    <a:pt x="751" y="4"/>
                  </a:lnTo>
                  <a:lnTo>
                    <a:pt x="75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0" name="Freeform 75"/>
            <p:cNvSpPr>
              <a:spLocks/>
            </p:cNvSpPr>
            <p:nvPr/>
          </p:nvSpPr>
          <p:spPr bwMode="auto">
            <a:xfrm flipH="1">
              <a:off x="824" y="1918"/>
              <a:ext cx="999" cy="178"/>
            </a:xfrm>
            <a:custGeom>
              <a:avLst/>
              <a:gdLst>
                <a:gd name="T0" fmla="*/ 289 w 991"/>
                <a:gd name="T1" fmla="*/ 222 h 225"/>
                <a:gd name="T2" fmla="*/ 235 w 991"/>
                <a:gd name="T3" fmla="*/ 209 h 225"/>
                <a:gd name="T4" fmla="*/ 156 w 991"/>
                <a:gd name="T5" fmla="*/ 190 h 225"/>
                <a:gd name="T6" fmla="*/ 76 w 991"/>
                <a:gd name="T7" fmla="*/ 169 h 225"/>
                <a:gd name="T8" fmla="*/ 17 w 991"/>
                <a:gd name="T9" fmla="*/ 151 h 225"/>
                <a:gd name="T10" fmla="*/ 2 w 991"/>
                <a:gd name="T11" fmla="*/ 139 h 225"/>
                <a:gd name="T12" fmla="*/ 13 w 991"/>
                <a:gd name="T13" fmla="*/ 127 h 225"/>
                <a:gd name="T14" fmla="*/ 335 w 991"/>
                <a:gd name="T15" fmla="*/ 70 h 225"/>
                <a:gd name="T16" fmla="*/ 327 w 991"/>
                <a:gd name="T17" fmla="*/ 24 h 225"/>
                <a:gd name="T18" fmla="*/ 306 w 991"/>
                <a:gd name="T19" fmla="*/ 26 h 225"/>
                <a:gd name="T20" fmla="*/ 258 w 991"/>
                <a:gd name="T21" fmla="*/ 31 h 225"/>
                <a:gd name="T22" fmla="*/ 195 w 991"/>
                <a:gd name="T23" fmla="*/ 36 h 225"/>
                <a:gd name="T24" fmla="*/ 139 w 991"/>
                <a:gd name="T25" fmla="*/ 42 h 225"/>
                <a:gd name="T26" fmla="*/ 103 w 991"/>
                <a:gd name="T27" fmla="*/ 46 h 225"/>
                <a:gd name="T28" fmla="*/ 98 w 991"/>
                <a:gd name="T29" fmla="*/ 40 h 225"/>
                <a:gd name="T30" fmla="*/ 113 w 991"/>
                <a:gd name="T31" fmla="*/ 31 h 225"/>
                <a:gd name="T32" fmla="*/ 159 w 991"/>
                <a:gd name="T33" fmla="*/ 24 h 225"/>
                <a:gd name="T34" fmla="*/ 205 w 991"/>
                <a:gd name="T35" fmla="*/ 17 h 225"/>
                <a:gd name="T36" fmla="*/ 251 w 991"/>
                <a:gd name="T37" fmla="*/ 12 h 225"/>
                <a:gd name="T38" fmla="*/ 297 w 991"/>
                <a:gd name="T39" fmla="*/ 6 h 225"/>
                <a:gd name="T40" fmla="*/ 343 w 991"/>
                <a:gd name="T41" fmla="*/ 0 h 225"/>
                <a:gd name="T42" fmla="*/ 365 w 991"/>
                <a:gd name="T43" fmla="*/ 46 h 225"/>
                <a:gd name="T44" fmla="*/ 368 w 991"/>
                <a:gd name="T45" fmla="*/ 96 h 225"/>
                <a:gd name="T46" fmla="*/ 327 w 991"/>
                <a:gd name="T47" fmla="*/ 131 h 225"/>
                <a:gd name="T48" fmla="*/ 292 w 991"/>
                <a:gd name="T49" fmla="*/ 115 h 225"/>
                <a:gd name="T50" fmla="*/ 245 w 991"/>
                <a:gd name="T51" fmla="*/ 119 h 225"/>
                <a:gd name="T52" fmla="*/ 198 w 991"/>
                <a:gd name="T53" fmla="*/ 126 h 225"/>
                <a:gd name="T54" fmla="*/ 152 w 991"/>
                <a:gd name="T55" fmla="*/ 134 h 225"/>
                <a:gd name="T56" fmla="*/ 106 w 991"/>
                <a:gd name="T57" fmla="*/ 141 h 225"/>
                <a:gd name="T58" fmla="*/ 89 w 991"/>
                <a:gd name="T59" fmla="*/ 149 h 225"/>
                <a:gd name="T60" fmla="*/ 133 w 991"/>
                <a:gd name="T61" fmla="*/ 159 h 225"/>
                <a:gd name="T62" fmla="*/ 176 w 991"/>
                <a:gd name="T63" fmla="*/ 170 h 225"/>
                <a:gd name="T64" fmla="*/ 220 w 991"/>
                <a:gd name="T65" fmla="*/ 180 h 225"/>
                <a:gd name="T66" fmla="*/ 263 w 991"/>
                <a:gd name="T67" fmla="*/ 190 h 225"/>
                <a:gd name="T68" fmla="*/ 307 w 991"/>
                <a:gd name="T69" fmla="*/ 199 h 225"/>
                <a:gd name="T70" fmla="*/ 352 w 991"/>
                <a:gd name="T71" fmla="*/ 192 h 225"/>
                <a:gd name="T72" fmla="*/ 464 w 991"/>
                <a:gd name="T73" fmla="*/ 175 h 225"/>
                <a:gd name="T74" fmla="*/ 610 w 991"/>
                <a:gd name="T75" fmla="*/ 152 h 225"/>
                <a:gd name="T76" fmla="*/ 755 w 991"/>
                <a:gd name="T77" fmla="*/ 129 h 225"/>
                <a:gd name="T78" fmla="*/ 868 w 991"/>
                <a:gd name="T79" fmla="*/ 110 h 225"/>
                <a:gd name="T80" fmla="*/ 743 w 991"/>
                <a:gd name="T81" fmla="*/ 84 h 225"/>
                <a:gd name="T82" fmla="*/ 752 w 991"/>
                <a:gd name="T83" fmla="*/ 68 h 22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91"/>
                <a:gd name="T127" fmla="*/ 0 h 225"/>
                <a:gd name="T128" fmla="*/ 991 w 991"/>
                <a:gd name="T129" fmla="*/ 225 h 22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91" h="225">
                  <a:moveTo>
                    <a:pt x="301" y="225"/>
                  </a:moveTo>
                  <a:lnTo>
                    <a:pt x="298" y="224"/>
                  </a:lnTo>
                  <a:lnTo>
                    <a:pt x="289" y="222"/>
                  </a:lnTo>
                  <a:lnTo>
                    <a:pt x="275" y="218"/>
                  </a:lnTo>
                  <a:lnTo>
                    <a:pt x="256" y="215"/>
                  </a:lnTo>
                  <a:lnTo>
                    <a:pt x="235" y="209"/>
                  </a:lnTo>
                  <a:lnTo>
                    <a:pt x="209" y="204"/>
                  </a:lnTo>
                  <a:lnTo>
                    <a:pt x="183" y="197"/>
                  </a:lnTo>
                  <a:lnTo>
                    <a:pt x="156" y="190"/>
                  </a:lnTo>
                  <a:lnTo>
                    <a:pt x="129" y="183"/>
                  </a:lnTo>
                  <a:lnTo>
                    <a:pt x="101" y="176"/>
                  </a:lnTo>
                  <a:lnTo>
                    <a:pt x="76" y="169"/>
                  </a:lnTo>
                  <a:lnTo>
                    <a:pt x="53" y="162"/>
                  </a:lnTo>
                  <a:lnTo>
                    <a:pt x="33" y="156"/>
                  </a:lnTo>
                  <a:lnTo>
                    <a:pt x="17" y="151"/>
                  </a:lnTo>
                  <a:lnTo>
                    <a:pt x="5" y="147"/>
                  </a:lnTo>
                  <a:lnTo>
                    <a:pt x="0" y="144"/>
                  </a:lnTo>
                  <a:lnTo>
                    <a:pt x="2" y="139"/>
                  </a:lnTo>
                  <a:lnTo>
                    <a:pt x="5" y="136"/>
                  </a:lnTo>
                  <a:lnTo>
                    <a:pt x="10" y="132"/>
                  </a:lnTo>
                  <a:lnTo>
                    <a:pt x="13" y="127"/>
                  </a:lnTo>
                  <a:lnTo>
                    <a:pt x="330" y="85"/>
                  </a:lnTo>
                  <a:lnTo>
                    <a:pt x="333" y="85"/>
                  </a:lnTo>
                  <a:lnTo>
                    <a:pt x="335" y="70"/>
                  </a:lnTo>
                  <a:lnTo>
                    <a:pt x="336" y="54"/>
                  </a:lnTo>
                  <a:lnTo>
                    <a:pt x="334" y="38"/>
                  </a:lnTo>
                  <a:lnTo>
                    <a:pt x="327" y="24"/>
                  </a:lnTo>
                  <a:lnTo>
                    <a:pt x="324" y="24"/>
                  </a:lnTo>
                  <a:lnTo>
                    <a:pt x="318" y="25"/>
                  </a:lnTo>
                  <a:lnTo>
                    <a:pt x="306" y="26"/>
                  </a:lnTo>
                  <a:lnTo>
                    <a:pt x="292" y="27"/>
                  </a:lnTo>
                  <a:lnTo>
                    <a:pt x="276" y="28"/>
                  </a:lnTo>
                  <a:lnTo>
                    <a:pt x="258" y="31"/>
                  </a:lnTo>
                  <a:lnTo>
                    <a:pt x="237" y="33"/>
                  </a:lnTo>
                  <a:lnTo>
                    <a:pt x="216" y="34"/>
                  </a:lnTo>
                  <a:lnTo>
                    <a:pt x="195" y="36"/>
                  </a:lnTo>
                  <a:lnTo>
                    <a:pt x="175" y="39"/>
                  </a:lnTo>
                  <a:lnTo>
                    <a:pt x="156" y="41"/>
                  </a:lnTo>
                  <a:lnTo>
                    <a:pt x="139" y="42"/>
                  </a:lnTo>
                  <a:lnTo>
                    <a:pt x="124" y="43"/>
                  </a:lnTo>
                  <a:lnTo>
                    <a:pt x="111" y="45"/>
                  </a:lnTo>
                  <a:lnTo>
                    <a:pt x="103" y="46"/>
                  </a:lnTo>
                  <a:lnTo>
                    <a:pt x="100" y="46"/>
                  </a:lnTo>
                  <a:lnTo>
                    <a:pt x="98" y="43"/>
                  </a:lnTo>
                  <a:lnTo>
                    <a:pt x="98" y="40"/>
                  </a:lnTo>
                  <a:lnTo>
                    <a:pt x="98" y="36"/>
                  </a:lnTo>
                  <a:lnTo>
                    <a:pt x="98" y="33"/>
                  </a:lnTo>
                  <a:lnTo>
                    <a:pt x="113" y="31"/>
                  </a:lnTo>
                  <a:lnTo>
                    <a:pt x="128" y="27"/>
                  </a:lnTo>
                  <a:lnTo>
                    <a:pt x="144" y="25"/>
                  </a:lnTo>
                  <a:lnTo>
                    <a:pt x="159" y="24"/>
                  </a:lnTo>
                  <a:lnTo>
                    <a:pt x="174" y="21"/>
                  </a:lnTo>
                  <a:lnTo>
                    <a:pt x="189" y="19"/>
                  </a:lnTo>
                  <a:lnTo>
                    <a:pt x="205" y="17"/>
                  </a:lnTo>
                  <a:lnTo>
                    <a:pt x="220" y="16"/>
                  </a:lnTo>
                  <a:lnTo>
                    <a:pt x="235" y="13"/>
                  </a:lnTo>
                  <a:lnTo>
                    <a:pt x="251" y="12"/>
                  </a:lnTo>
                  <a:lnTo>
                    <a:pt x="266" y="10"/>
                  </a:lnTo>
                  <a:lnTo>
                    <a:pt x="282" y="8"/>
                  </a:lnTo>
                  <a:lnTo>
                    <a:pt x="297" y="6"/>
                  </a:lnTo>
                  <a:lnTo>
                    <a:pt x="312" y="4"/>
                  </a:lnTo>
                  <a:lnTo>
                    <a:pt x="328" y="2"/>
                  </a:lnTo>
                  <a:lnTo>
                    <a:pt x="343" y="0"/>
                  </a:lnTo>
                  <a:lnTo>
                    <a:pt x="353" y="13"/>
                  </a:lnTo>
                  <a:lnTo>
                    <a:pt x="360" y="28"/>
                  </a:lnTo>
                  <a:lnTo>
                    <a:pt x="365" y="46"/>
                  </a:lnTo>
                  <a:lnTo>
                    <a:pt x="368" y="62"/>
                  </a:lnTo>
                  <a:lnTo>
                    <a:pt x="372" y="79"/>
                  </a:lnTo>
                  <a:lnTo>
                    <a:pt x="368" y="96"/>
                  </a:lnTo>
                  <a:lnTo>
                    <a:pt x="360" y="112"/>
                  </a:lnTo>
                  <a:lnTo>
                    <a:pt x="352" y="127"/>
                  </a:lnTo>
                  <a:lnTo>
                    <a:pt x="327" y="131"/>
                  </a:lnTo>
                  <a:lnTo>
                    <a:pt x="324" y="112"/>
                  </a:lnTo>
                  <a:lnTo>
                    <a:pt x="308" y="114"/>
                  </a:lnTo>
                  <a:lnTo>
                    <a:pt x="292" y="115"/>
                  </a:lnTo>
                  <a:lnTo>
                    <a:pt x="276" y="116"/>
                  </a:lnTo>
                  <a:lnTo>
                    <a:pt x="261" y="118"/>
                  </a:lnTo>
                  <a:lnTo>
                    <a:pt x="245" y="119"/>
                  </a:lnTo>
                  <a:lnTo>
                    <a:pt x="229" y="122"/>
                  </a:lnTo>
                  <a:lnTo>
                    <a:pt x="214" y="124"/>
                  </a:lnTo>
                  <a:lnTo>
                    <a:pt x="198" y="126"/>
                  </a:lnTo>
                  <a:lnTo>
                    <a:pt x="183" y="129"/>
                  </a:lnTo>
                  <a:lnTo>
                    <a:pt x="168" y="131"/>
                  </a:lnTo>
                  <a:lnTo>
                    <a:pt x="152" y="134"/>
                  </a:lnTo>
                  <a:lnTo>
                    <a:pt x="137" y="137"/>
                  </a:lnTo>
                  <a:lnTo>
                    <a:pt x="121" y="139"/>
                  </a:lnTo>
                  <a:lnTo>
                    <a:pt x="106" y="141"/>
                  </a:lnTo>
                  <a:lnTo>
                    <a:pt x="89" y="144"/>
                  </a:lnTo>
                  <a:lnTo>
                    <a:pt x="75" y="146"/>
                  </a:lnTo>
                  <a:lnTo>
                    <a:pt x="89" y="149"/>
                  </a:lnTo>
                  <a:lnTo>
                    <a:pt x="103" y="153"/>
                  </a:lnTo>
                  <a:lnTo>
                    <a:pt x="118" y="155"/>
                  </a:lnTo>
                  <a:lnTo>
                    <a:pt x="133" y="159"/>
                  </a:lnTo>
                  <a:lnTo>
                    <a:pt x="147" y="162"/>
                  </a:lnTo>
                  <a:lnTo>
                    <a:pt x="162" y="167"/>
                  </a:lnTo>
                  <a:lnTo>
                    <a:pt x="176" y="170"/>
                  </a:lnTo>
                  <a:lnTo>
                    <a:pt x="191" y="174"/>
                  </a:lnTo>
                  <a:lnTo>
                    <a:pt x="205" y="177"/>
                  </a:lnTo>
                  <a:lnTo>
                    <a:pt x="220" y="180"/>
                  </a:lnTo>
                  <a:lnTo>
                    <a:pt x="233" y="184"/>
                  </a:lnTo>
                  <a:lnTo>
                    <a:pt x="248" y="187"/>
                  </a:lnTo>
                  <a:lnTo>
                    <a:pt x="263" y="190"/>
                  </a:lnTo>
                  <a:lnTo>
                    <a:pt x="277" y="193"/>
                  </a:lnTo>
                  <a:lnTo>
                    <a:pt x="292" y="197"/>
                  </a:lnTo>
                  <a:lnTo>
                    <a:pt x="307" y="199"/>
                  </a:lnTo>
                  <a:lnTo>
                    <a:pt x="313" y="198"/>
                  </a:lnTo>
                  <a:lnTo>
                    <a:pt x="328" y="195"/>
                  </a:lnTo>
                  <a:lnTo>
                    <a:pt x="352" y="192"/>
                  </a:lnTo>
                  <a:lnTo>
                    <a:pt x="383" y="187"/>
                  </a:lnTo>
                  <a:lnTo>
                    <a:pt x="421" y="182"/>
                  </a:lnTo>
                  <a:lnTo>
                    <a:pt x="464" y="175"/>
                  </a:lnTo>
                  <a:lnTo>
                    <a:pt x="511" y="168"/>
                  </a:lnTo>
                  <a:lnTo>
                    <a:pt x="559" y="160"/>
                  </a:lnTo>
                  <a:lnTo>
                    <a:pt x="610" y="152"/>
                  </a:lnTo>
                  <a:lnTo>
                    <a:pt x="660" y="145"/>
                  </a:lnTo>
                  <a:lnTo>
                    <a:pt x="709" y="137"/>
                  </a:lnTo>
                  <a:lnTo>
                    <a:pt x="755" y="129"/>
                  </a:lnTo>
                  <a:lnTo>
                    <a:pt x="799" y="122"/>
                  </a:lnTo>
                  <a:lnTo>
                    <a:pt x="836" y="116"/>
                  </a:lnTo>
                  <a:lnTo>
                    <a:pt x="868" y="110"/>
                  </a:lnTo>
                  <a:lnTo>
                    <a:pt x="892" y="106"/>
                  </a:lnTo>
                  <a:lnTo>
                    <a:pt x="744" y="87"/>
                  </a:lnTo>
                  <a:lnTo>
                    <a:pt x="743" y="84"/>
                  </a:lnTo>
                  <a:lnTo>
                    <a:pt x="745" y="78"/>
                  </a:lnTo>
                  <a:lnTo>
                    <a:pt x="748" y="72"/>
                  </a:lnTo>
                  <a:lnTo>
                    <a:pt x="752" y="68"/>
                  </a:lnTo>
                  <a:lnTo>
                    <a:pt x="991" y="106"/>
                  </a:lnTo>
                  <a:lnTo>
                    <a:pt x="301" y="2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5" name="Group 76"/>
          <p:cNvGrpSpPr>
            <a:grpSpLocks/>
          </p:cNvGrpSpPr>
          <p:nvPr/>
        </p:nvGrpSpPr>
        <p:grpSpPr bwMode="auto">
          <a:xfrm>
            <a:off x="5486400" y="3983038"/>
            <a:ext cx="1470025" cy="1663700"/>
            <a:chOff x="3335" y="2969"/>
            <a:chExt cx="584" cy="804"/>
          </a:xfrm>
        </p:grpSpPr>
        <p:sp>
          <p:nvSpPr>
            <p:cNvPr id="62" name="Freeform 77"/>
            <p:cNvSpPr>
              <a:spLocks/>
            </p:cNvSpPr>
            <p:nvPr/>
          </p:nvSpPr>
          <p:spPr bwMode="auto">
            <a:xfrm>
              <a:off x="3362" y="2993"/>
              <a:ext cx="529" cy="780"/>
            </a:xfrm>
            <a:custGeom>
              <a:avLst/>
              <a:gdLst>
                <a:gd name="T0" fmla="*/ 24 w 1057"/>
                <a:gd name="T1" fmla="*/ 61 h 1559"/>
                <a:gd name="T2" fmla="*/ 488 w 1057"/>
                <a:gd name="T3" fmla="*/ 0 h 1559"/>
                <a:gd name="T4" fmla="*/ 1051 w 1057"/>
                <a:gd name="T5" fmla="*/ 135 h 1559"/>
                <a:gd name="T6" fmla="*/ 1057 w 1057"/>
                <a:gd name="T7" fmla="*/ 1435 h 1559"/>
                <a:gd name="T8" fmla="*/ 785 w 1057"/>
                <a:gd name="T9" fmla="*/ 1559 h 1559"/>
                <a:gd name="T10" fmla="*/ 0 w 1057"/>
                <a:gd name="T11" fmla="*/ 1371 h 1559"/>
                <a:gd name="T12" fmla="*/ 24 w 1057"/>
                <a:gd name="T13" fmla="*/ 61 h 1559"/>
                <a:gd name="T14" fmla="*/ 24 w 1057"/>
                <a:gd name="T15" fmla="*/ 61 h 15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57"/>
                <a:gd name="T25" fmla="*/ 0 h 1559"/>
                <a:gd name="T26" fmla="*/ 1057 w 1057"/>
                <a:gd name="T27" fmla="*/ 1559 h 15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57" h="1559">
                  <a:moveTo>
                    <a:pt x="24" y="61"/>
                  </a:moveTo>
                  <a:lnTo>
                    <a:pt x="488" y="0"/>
                  </a:lnTo>
                  <a:lnTo>
                    <a:pt x="1051" y="135"/>
                  </a:lnTo>
                  <a:lnTo>
                    <a:pt x="1057" y="1435"/>
                  </a:lnTo>
                  <a:lnTo>
                    <a:pt x="785" y="1559"/>
                  </a:lnTo>
                  <a:lnTo>
                    <a:pt x="0" y="1371"/>
                  </a:lnTo>
                  <a:lnTo>
                    <a:pt x="24" y="61"/>
                  </a:lnTo>
                  <a:close/>
                </a:path>
              </a:pathLst>
            </a:custGeom>
            <a:solidFill>
              <a:srgbClr val="C9C2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3" name="Freeform 78"/>
            <p:cNvSpPr>
              <a:spLocks/>
            </p:cNvSpPr>
            <p:nvPr/>
          </p:nvSpPr>
          <p:spPr bwMode="auto">
            <a:xfrm>
              <a:off x="3710" y="3372"/>
              <a:ext cx="138" cy="102"/>
            </a:xfrm>
            <a:custGeom>
              <a:avLst/>
              <a:gdLst>
                <a:gd name="T0" fmla="*/ 43 w 275"/>
                <a:gd name="T1" fmla="*/ 0 h 206"/>
                <a:gd name="T2" fmla="*/ 0 w 275"/>
                <a:gd name="T3" fmla="*/ 52 h 206"/>
                <a:gd name="T4" fmla="*/ 7 w 275"/>
                <a:gd name="T5" fmla="*/ 206 h 206"/>
                <a:gd name="T6" fmla="*/ 241 w 275"/>
                <a:gd name="T7" fmla="*/ 141 h 206"/>
                <a:gd name="T8" fmla="*/ 275 w 275"/>
                <a:gd name="T9" fmla="*/ 80 h 206"/>
                <a:gd name="T10" fmla="*/ 43 w 275"/>
                <a:gd name="T11" fmla="*/ 128 h 206"/>
                <a:gd name="T12" fmla="*/ 43 w 275"/>
                <a:gd name="T13" fmla="*/ 0 h 206"/>
                <a:gd name="T14" fmla="*/ 43 w 275"/>
                <a:gd name="T15" fmla="*/ 0 h 2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5"/>
                <a:gd name="T25" fmla="*/ 0 h 206"/>
                <a:gd name="T26" fmla="*/ 275 w 275"/>
                <a:gd name="T27" fmla="*/ 206 h 2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5" h="206">
                  <a:moveTo>
                    <a:pt x="43" y="0"/>
                  </a:moveTo>
                  <a:lnTo>
                    <a:pt x="0" y="52"/>
                  </a:lnTo>
                  <a:lnTo>
                    <a:pt x="7" y="206"/>
                  </a:lnTo>
                  <a:lnTo>
                    <a:pt x="241" y="141"/>
                  </a:lnTo>
                  <a:lnTo>
                    <a:pt x="275" y="80"/>
                  </a:lnTo>
                  <a:lnTo>
                    <a:pt x="43" y="12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7869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4" name="Freeform 79"/>
            <p:cNvSpPr>
              <a:spLocks/>
            </p:cNvSpPr>
            <p:nvPr/>
          </p:nvSpPr>
          <p:spPr bwMode="auto">
            <a:xfrm>
              <a:off x="3368" y="3008"/>
              <a:ext cx="132" cy="624"/>
            </a:xfrm>
            <a:custGeom>
              <a:avLst/>
              <a:gdLst>
                <a:gd name="T0" fmla="*/ 264 w 264"/>
                <a:gd name="T1" fmla="*/ 0 h 1249"/>
                <a:gd name="T2" fmla="*/ 10 w 264"/>
                <a:gd name="T3" fmla="*/ 42 h 1249"/>
                <a:gd name="T4" fmla="*/ 0 w 264"/>
                <a:gd name="T5" fmla="*/ 1249 h 1249"/>
                <a:gd name="T6" fmla="*/ 264 w 264"/>
                <a:gd name="T7" fmla="*/ 1164 h 1249"/>
                <a:gd name="T8" fmla="*/ 264 w 264"/>
                <a:gd name="T9" fmla="*/ 0 h 1249"/>
                <a:gd name="T10" fmla="*/ 264 w 264"/>
                <a:gd name="T11" fmla="*/ 0 h 1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4"/>
                <a:gd name="T19" fmla="*/ 0 h 1249"/>
                <a:gd name="T20" fmla="*/ 264 w 264"/>
                <a:gd name="T21" fmla="*/ 1249 h 1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4" h="1249">
                  <a:moveTo>
                    <a:pt x="264" y="0"/>
                  </a:moveTo>
                  <a:lnTo>
                    <a:pt x="10" y="42"/>
                  </a:lnTo>
                  <a:lnTo>
                    <a:pt x="0" y="1249"/>
                  </a:lnTo>
                  <a:lnTo>
                    <a:pt x="264" y="1164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7869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5" name="Freeform 80"/>
            <p:cNvSpPr>
              <a:spLocks/>
            </p:cNvSpPr>
            <p:nvPr/>
          </p:nvSpPr>
          <p:spPr bwMode="auto">
            <a:xfrm>
              <a:off x="3392" y="3344"/>
              <a:ext cx="90" cy="158"/>
            </a:xfrm>
            <a:custGeom>
              <a:avLst/>
              <a:gdLst>
                <a:gd name="T0" fmla="*/ 165 w 180"/>
                <a:gd name="T1" fmla="*/ 10 h 316"/>
                <a:gd name="T2" fmla="*/ 161 w 180"/>
                <a:gd name="T3" fmla="*/ 12 h 316"/>
                <a:gd name="T4" fmla="*/ 156 w 180"/>
                <a:gd name="T5" fmla="*/ 23 h 316"/>
                <a:gd name="T6" fmla="*/ 146 w 180"/>
                <a:gd name="T7" fmla="*/ 38 h 316"/>
                <a:gd name="T8" fmla="*/ 140 w 180"/>
                <a:gd name="T9" fmla="*/ 48 h 316"/>
                <a:gd name="T10" fmla="*/ 137 w 180"/>
                <a:gd name="T11" fmla="*/ 61 h 316"/>
                <a:gd name="T12" fmla="*/ 129 w 180"/>
                <a:gd name="T13" fmla="*/ 73 h 316"/>
                <a:gd name="T14" fmla="*/ 125 w 180"/>
                <a:gd name="T15" fmla="*/ 84 h 316"/>
                <a:gd name="T16" fmla="*/ 118 w 180"/>
                <a:gd name="T17" fmla="*/ 99 h 316"/>
                <a:gd name="T18" fmla="*/ 116 w 180"/>
                <a:gd name="T19" fmla="*/ 112 h 316"/>
                <a:gd name="T20" fmla="*/ 110 w 180"/>
                <a:gd name="T21" fmla="*/ 126 h 316"/>
                <a:gd name="T22" fmla="*/ 106 w 180"/>
                <a:gd name="T23" fmla="*/ 141 h 316"/>
                <a:gd name="T24" fmla="*/ 104 w 180"/>
                <a:gd name="T25" fmla="*/ 154 h 316"/>
                <a:gd name="T26" fmla="*/ 104 w 180"/>
                <a:gd name="T27" fmla="*/ 168 h 316"/>
                <a:gd name="T28" fmla="*/ 102 w 180"/>
                <a:gd name="T29" fmla="*/ 179 h 316"/>
                <a:gd name="T30" fmla="*/ 104 w 180"/>
                <a:gd name="T31" fmla="*/ 192 h 316"/>
                <a:gd name="T32" fmla="*/ 106 w 180"/>
                <a:gd name="T33" fmla="*/ 204 h 316"/>
                <a:gd name="T34" fmla="*/ 110 w 180"/>
                <a:gd name="T35" fmla="*/ 215 h 316"/>
                <a:gd name="T36" fmla="*/ 118 w 180"/>
                <a:gd name="T37" fmla="*/ 236 h 316"/>
                <a:gd name="T38" fmla="*/ 127 w 180"/>
                <a:gd name="T39" fmla="*/ 253 h 316"/>
                <a:gd name="T40" fmla="*/ 137 w 180"/>
                <a:gd name="T41" fmla="*/ 266 h 316"/>
                <a:gd name="T42" fmla="*/ 144 w 180"/>
                <a:gd name="T43" fmla="*/ 278 h 316"/>
                <a:gd name="T44" fmla="*/ 154 w 180"/>
                <a:gd name="T45" fmla="*/ 287 h 316"/>
                <a:gd name="T46" fmla="*/ 45 w 180"/>
                <a:gd name="T47" fmla="*/ 278 h 316"/>
                <a:gd name="T48" fmla="*/ 42 w 180"/>
                <a:gd name="T49" fmla="*/ 274 h 316"/>
                <a:gd name="T50" fmla="*/ 36 w 180"/>
                <a:gd name="T51" fmla="*/ 263 h 316"/>
                <a:gd name="T52" fmla="*/ 26 w 180"/>
                <a:gd name="T53" fmla="*/ 244 h 316"/>
                <a:gd name="T54" fmla="*/ 19 w 180"/>
                <a:gd name="T55" fmla="*/ 223 h 316"/>
                <a:gd name="T56" fmla="*/ 13 w 180"/>
                <a:gd name="T57" fmla="*/ 209 h 316"/>
                <a:gd name="T58" fmla="*/ 9 w 180"/>
                <a:gd name="T59" fmla="*/ 198 h 316"/>
                <a:gd name="T60" fmla="*/ 5 w 180"/>
                <a:gd name="T61" fmla="*/ 185 h 316"/>
                <a:gd name="T62" fmla="*/ 2 w 180"/>
                <a:gd name="T63" fmla="*/ 171 h 316"/>
                <a:gd name="T64" fmla="*/ 0 w 180"/>
                <a:gd name="T65" fmla="*/ 156 h 316"/>
                <a:gd name="T66" fmla="*/ 0 w 180"/>
                <a:gd name="T67" fmla="*/ 143 h 316"/>
                <a:gd name="T68" fmla="*/ 0 w 180"/>
                <a:gd name="T69" fmla="*/ 130 h 316"/>
                <a:gd name="T70" fmla="*/ 3 w 180"/>
                <a:gd name="T71" fmla="*/ 116 h 316"/>
                <a:gd name="T72" fmla="*/ 7 w 180"/>
                <a:gd name="T73" fmla="*/ 101 h 316"/>
                <a:gd name="T74" fmla="*/ 11 w 180"/>
                <a:gd name="T75" fmla="*/ 90 h 316"/>
                <a:gd name="T76" fmla="*/ 17 w 180"/>
                <a:gd name="T77" fmla="*/ 76 h 316"/>
                <a:gd name="T78" fmla="*/ 26 w 180"/>
                <a:gd name="T79" fmla="*/ 67 h 316"/>
                <a:gd name="T80" fmla="*/ 40 w 180"/>
                <a:gd name="T81" fmla="*/ 46 h 316"/>
                <a:gd name="T82" fmla="*/ 59 w 180"/>
                <a:gd name="T83" fmla="*/ 31 h 316"/>
                <a:gd name="T84" fmla="*/ 72 w 180"/>
                <a:gd name="T85" fmla="*/ 17 h 316"/>
                <a:gd name="T86" fmla="*/ 85 w 180"/>
                <a:gd name="T87" fmla="*/ 8 h 316"/>
                <a:gd name="T88" fmla="*/ 95 w 180"/>
                <a:gd name="T89" fmla="*/ 2 h 316"/>
                <a:gd name="T90" fmla="*/ 99 w 180"/>
                <a:gd name="T91" fmla="*/ 0 h 31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80"/>
                <a:gd name="T139" fmla="*/ 0 h 316"/>
                <a:gd name="T140" fmla="*/ 180 w 180"/>
                <a:gd name="T141" fmla="*/ 316 h 31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80" h="316">
                  <a:moveTo>
                    <a:pt x="99" y="0"/>
                  </a:moveTo>
                  <a:lnTo>
                    <a:pt x="165" y="10"/>
                  </a:lnTo>
                  <a:lnTo>
                    <a:pt x="163" y="10"/>
                  </a:lnTo>
                  <a:lnTo>
                    <a:pt x="161" y="12"/>
                  </a:lnTo>
                  <a:lnTo>
                    <a:pt x="159" y="16"/>
                  </a:lnTo>
                  <a:lnTo>
                    <a:pt x="156" y="23"/>
                  </a:lnTo>
                  <a:lnTo>
                    <a:pt x="150" y="29"/>
                  </a:lnTo>
                  <a:lnTo>
                    <a:pt x="146" y="38"/>
                  </a:lnTo>
                  <a:lnTo>
                    <a:pt x="142" y="44"/>
                  </a:lnTo>
                  <a:lnTo>
                    <a:pt x="140" y="48"/>
                  </a:lnTo>
                  <a:lnTo>
                    <a:pt x="138" y="55"/>
                  </a:lnTo>
                  <a:lnTo>
                    <a:pt x="137" y="61"/>
                  </a:lnTo>
                  <a:lnTo>
                    <a:pt x="133" y="67"/>
                  </a:lnTo>
                  <a:lnTo>
                    <a:pt x="129" y="73"/>
                  </a:lnTo>
                  <a:lnTo>
                    <a:pt x="127" y="78"/>
                  </a:lnTo>
                  <a:lnTo>
                    <a:pt x="125" y="84"/>
                  </a:lnTo>
                  <a:lnTo>
                    <a:pt x="121" y="92"/>
                  </a:lnTo>
                  <a:lnTo>
                    <a:pt x="118" y="99"/>
                  </a:lnTo>
                  <a:lnTo>
                    <a:pt x="116" y="105"/>
                  </a:lnTo>
                  <a:lnTo>
                    <a:pt x="116" y="112"/>
                  </a:lnTo>
                  <a:lnTo>
                    <a:pt x="112" y="118"/>
                  </a:lnTo>
                  <a:lnTo>
                    <a:pt x="110" y="126"/>
                  </a:lnTo>
                  <a:lnTo>
                    <a:pt x="108" y="133"/>
                  </a:lnTo>
                  <a:lnTo>
                    <a:pt x="106" y="141"/>
                  </a:lnTo>
                  <a:lnTo>
                    <a:pt x="104" y="147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68"/>
                  </a:lnTo>
                  <a:lnTo>
                    <a:pt x="102" y="173"/>
                  </a:lnTo>
                  <a:lnTo>
                    <a:pt x="102" y="179"/>
                  </a:lnTo>
                  <a:lnTo>
                    <a:pt x="104" y="187"/>
                  </a:lnTo>
                  <a:lnTo>
                    <a:pt x="104" y="192"/>
                  </a:lnTo>
                  <a:lnTo>
                    <a:pt x="104" y="198"/>
                  </a:lnTo>
                  <a:lnTo>
                    <a:pt x="106" y="204"/>
                  </a:lnTo>
                  <a:lnTo>
                    <a:pt x="108" y="209"/>
                  </a:lnTo>
                  <a:lnTo>
                    <a:pt x="110" y="215"/>
                  </a:lnTo>
                  <a:lnTo>
                    <a:pt x="114" y="227"/>
                  </a:lnTo>
                  <a:lnTo>
                    <a:pt x="118" y="236"/>
                  </a:lnTo>
                  <a:lnTo>
                    <a:pt x="121" y="244"/>
                  </a:lnTo>
                  <a:lnTo>
                    <a:pt x="127" y="253"/>
                  </a:lnTo>
                  <a:lnTo>
                    <a:pt x="131" y="261"/>
                  </a:lnTo>
                  <a:lnTo>
                    <a:pt x="137" y="266"/>
                  </a:lnTo>
                  <a:lnTo>
                    <a:pt x="140" y="272"/>
                  </a:lnTo>
                  <a:lnTo>
                    <a:pt x="144" y="278"/>
                  </a:lnTo>
                  <a:lnTo>
                    <a:pt x="152" y="285"/>
                  </a:lnTo>
                  <a:lnTo>
                    <a:pt x="154" y="287"/>
                  </a:lnTo>
                  <a:lnTo>
                    <a:pt x="180" y="316"/>
                  </a:lnTo>
                  <a:lnTo>
                    <a:pt x="45" y="278"/>
                  </a:lnTo>
                  <a:lnTo>
                    <a:pt x="43" y="276"/>
                  </a:lnTo>
                  <a:lnTo>
                    <a:pt x="42" y="274"/>
                  </a:lnTo>
                  <a:lnTo>
                    <a:pt x="40" y="268"/>
                  </a:lnTo>
                  <a:lnTo>
                    <a:pt x="36" y="263"/>
                  </a:lnTo>
                  <a:lnTo>
                    <a:pt x="30" y="253"/>
                  </a:lnTo>
                  <a:lnTo>
                    <a:pt x="26" y="244"/>
                  </a:lnTo>
                  <a:lnTo>
                    <a:pt x="22" y="234"/>
                  </a:lnTo>
                  <a:lnTo>
                    <a:pt x="19" y="223"/>
                  </a:lnTo>
                  <a:lnTo>
                    <a:pt x="15" y="217"/>
                  </a:lnTo>
                  <a:lnTo>
                    <a:pt x="13" y="209"/>
                  </a:lnTo>
                  <a:lnTo>
                    <a:pt x="11" y="204"/>
                  </a:lnTo>
                  <a:lnTo>
                    <a:pt x="9" y="198"/>
                  </a:lnTo>
                  <a:lnTo>
                    <a:pt x="5" y="190"/>
                  </a:lnTo>
                  <a:lnTo>
                    <a:pt x="5" y="185"/>
                  </a:lnTo>
                  <a:lnTo>
                    <a:pt x="2" y="177"/>
                  </a:lnTo>
                  <a:lnTo>
                    <a:pt x="2" y="171"/>
                  </a:lnTo>
                  <a:lnTo>
                    <a:pt x="0" y="164"/>
                  </a:lnTo>
                  <a:lnTo>
                    <a:pt x="0" y="156"/>
                  </a:lnTo>
                  <a:lnTo>
                    <a:pt x="0" y="150"/>
                  </a:lnTo>
                  <a:lnTo>
                    <a:pt x="0" y="143"/>
                  </a:lnTo>
                  <a:lnTo>
                    <a:pt x="0" y="135"/>
                  </a:lnTo>
                  <a:lnTo>
                    <a:pt x="0" y="130"/>
                  </a:lnTo>
                  <a:lnTo>
                    <a:pt x="2" y="122"/>
                  </a:lnTo>
                  <a:lnTo>
                    <a:pt x="3" y="116"/>
                  </a:lnTo>
                  <a:lnTo>
                    <a:pt x="5" y="109"/>
                  </a:lnTo>
                  <a:lnTo>
                    <a:pt x="7" y="101"/>
                  </a:lnTo>
                  <a:lnTo>
                    <a:pt x="9" y="95"/>
                  </a:lnTo>
                  <a:lnTo>
                    <a:pt x="11" y="90"/>
                  </a:lnTo>
                  <a:lnTo>
                    <a:pt x="13" y="82"/>
                  </a:lnTo>
                  <a:lnTo>
                    <a:pt x="17" y="76"/>
                  </a:lnTo>
                  <a:lnTo>
                    <a:pt x="21" y="71"/>
                  </a:lnTo>
                  <a:lnTo>
                    <a:pt x="26" y="67"/>
                  </a:lnTo>
                  <a:lnTo>
                    <a:pt x="32" y="55"/>
                  </a:lnTo>
                  <a:lnTo>
                    <a:pt x="40" y="46"/>
                  </a:lnTo>
                  <a:lnTo>
                    <a:pt x="49" y="36"/>
                  </a:lnTo>
                  <a:lnTo>
                    <a:pt x="59" y="31"/>
                  </a:lnTo>
                  <a:lnTo>
                    <a:pt x="64" y="23"/>
                  </a:lnTo>
                  <a:lnTo>
                    <a:pt x="72" y="17"/>
                  </a:lnTo>
                  <a:lnTo>
                    <a:pt x="78" y="12"/>
                  </a:lnTo>
                  <a:lnTo>
                    <a:pt x="85" y="8"/>
                  </a:lnTo>
                  <a:lnTo>
                    <a:pt x="91" y="4"/>
                  </a:lnTo>
                  <a:lnTo>
                    <a:pt x="95" y="2"/>
                  </a:lnTo>
                  <a:lnTo>
                    <a:pt x="9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A6BF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6" name="Freeform 81"/>
            <p:cNvSpPr>
              <a:spLocks/>
            </p:cNvSpPr>
            <p:nvPr/>
          </p:nvSpPr>
          <p:spPr bwMode="auto">
            <a:xfrm>
              <a:off x="3481" y="3434"/>
              <a:ext cx="175" cy="251"/>
            </a:xfrm>
            <a:custGeom>
              <a:avLst/>
              <a:gdLst>
                <a:gd name="T0" fmla="*/ 286 w 350"/>
                <a:gd name="T1" fmla="*/ 0 h 502"/>
                <a:gd name="T2" fmla="*/ 308 w 350"/>
                <a:gd name="T3" fmla="*/ 4 h 502"/>
                <a:gd name="T4" fmla="*/ 329 w 350"/>
                <a:gd name="T5" fmla="*/ 11 h 502"/>
                <a:gd name="T6" fmla="*/ 346 w 350"/>
                <a:gd name="T7" fmla="*/ 28 h 502"/>
                <a:gd name="T8" fmla="*/ 350 w 350"/>
                <a:gd name="T9" fmla="*/ 49 h 502"/>
                <a:gd name="T10" fmla="*/ 348 w 350"/>
                <a:gd name="T11" fmla="*/ 68 h 502"/>
                <a:gd name="T12" fmla="*/ 339 w 350"/>
                <a:gd name="T13" fmla="*/ 87 h 502"/>
                <a:gd name="T14" fmla="*/ 324 w 350"/>
                <a:gd name="T15" fmla="*/ 110 h 502"/>
                <a:gd name="T16" fmla="*/ 308 w 350"/>
                <a:gd name="T17" fmla="*/ 137 h 502"/>
                <a:gd name="T18" fmla="*/ 289 w 350"/>
                <a:gd name="T19" fmla="*/ 165 h 502"/>
                <a:gd name="T20" fmla="*/ 268 w 350"/>
                <a:gd name="T21" fmla="*/ 194 h 502"/>
                <a:gd name="T22" fmla="*/ 247 w 350"/>
                <a:gd name="T23" fmla="*/ 224 h 502"/>
                <a:gd name="T24" fmla="*/ 225 w 350"/>
                <a:gd name="T25" fmla="*/ 255 h 502"/>
                <a:gd name="T26" fmla="*/ 208 w 350"/>
                <a:gd name="T27" fmla="*/ 287 h 502"/>
                <a:gd name="T28" fmla="*/ 190 w 350"/>
                <a:gd name="T29" fmla="*/ 316 h 502"/>
                <a:gd name="T30" fmla="*/ 179 w 350"/>
                <a:gd name="T31" fmla="*/ 344 h 502"/>
                <a:gd name="T32" fmla="*/ 171 w 350"/>
                <a:gd name="T33" fmla="*/ 371 h 502"/>
                <a:gd name="T34" fmla="*/ 170 w 350"/>
                <a:gd name="T35" fmla="*/ 395 h 502"/>
                <a:gd name="T36" fmla="*/ 170 w 350"/>
                <a:gd name="T37" fmla="*/ 416 h 502"/>
                <a:gd name="T38" fmla="*/ 175 w 350"/>
                <a:gd name="T39" fmla="*/ 435 h 502"/>
                <a:gd name="T40" fmla="*/ 187 w 350"/>
                <a:gd name="T41" fmla="*/ 456 h 502"/>
                <a:gd name="T42" fmla="*/ 208 w 350"/>
                <a:gd name="T43" fmla="*/ 481 h 502"/>
                <a:gd name="T44" fmla="*/ 225 w 350"/>
                <a:gd name="T45" fmla="*/ 496 h 502"/>
                <a:gd name="T46" fmla="*/ 232 w 350"/>
                <a:gd name="T47" fmla="*/ 502 h 502"/>
                <a:gd name="T48" fmla="*/ 10 w 350"/>
                <a:gd name="T49" fmla="*/ 439 h 502"/>
                <a:gd name="T50" fmla="*/ 4 w 350"/>
                <a:gd name="T51" fmla="*/ 426 h 502"/>
                <a:gd name="T52" fmla="*/ 0 w 350"/>
                <a:gd name="T53" fmla="*/ 405 h 502"/>
                <a:gd name="T54" fmla="*/ 0 w 350"/>
                <a:gd name="T55" fmla="*/ 380 h 502"/>
                <a:gd name="T56" fmla="*/ 14 w 350"/>
                <a:gd name="T57" fmla="*/ 350 h 502"/>
                <a:gd name="T58" fmla="*/ 21 w 350"/>
                <a:gd name="T59" fmla="*/ 331 h 502"/>
                <a:gd name="T60" fmla="*/ 35 w 350"/>
                <a:gd name="T61" fmla="*/ 314 h 502"/>
                <a:gd name="T62" fmla="*/ 48 w 350"/>
                <a:gd name="T63" fmla="*/ 293 h 502"/>
                <a:gd name="T64" fmla="*/ 65 w 350"/>
                <a:gd name="T65" fmla="*/ 274 h 502"/>
                <a:gd name="T66" fmla="*/ 82 w 350"/>
                <a:gd name="T67" fmla="*/ 255 h 502"/>
                <a:gd name="T68" fmla="*/ 99 w 350"/>
                <a:gd name="T69" fmla="*/ 234 h 502"/>
                <a:gd name="T70" fmla="*/ 116 w 350"/>
                <a:gd name="T71" fmla="*/ 213 h 502"/>
                <a:gd name="T72" fmla="*/ 133 w 350"/>
                <a:gd name="T73" fmla="*/ 194 h 502"/>
                <a:gd name="T74" fmla="*/ 149 w 350"/>
                <a:gd name="T75" fmla="*/ 175 h 502"/>
                <a:gd name="T76" fmla="*/ 162 w 350"/>
                <a:gd name="T77" fmla="*/ 156 h 502"/>
                <a:gd name="T78" fmla="*/ 171 w 350"/>
                <a:gd name="T79" fmla="*/ 137 h 502"/>
                <a:gd name="T80" fmla="*/ 179 w 350"/>
                <a:gd name="T81" fmla="*/ 122 h 502"/>
                <a:gd name="T82" fmla="*/ 189 w 350"/>
                <a:gd name="T83" fmla="*/ 91 h 502"/>
                <a:gd name="T84" fmla="*/ 192 w 350"/>
                <a:gd name="T85" fmla="*/ 70 h 502"/>
                <a:gd name="T86" fmla="*/ 190 w 350"/>
                <a:gd name="T87" fmla="*/ 53 h 502"/>
                <a:gd name="T88" fmla="*/ 189 w 350"/>
                <a:gd name="T89" fmla="*/ 44 h 50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50"/>
                <a:gd name="T136" fmla="*/ 0 h 502"/>
                <a:gd name="T137" fmla="*/ 350 w 350"/>
                <a:gd name="T138" fmla="*/ 502 h 50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50" h="502">
                  <a:moveTo>
                    <a:pt x="189" y="44"/>
                  </a:moveTo>
                  <a:lnTo>
                    <a:pt x="282" y="2"/>
                  </a:lnTo>
                  <a:lnTo>
                    <a:pt x="286" y="0"/>
                  </a:lnTo>
                  <a:lnTo>
                    <a:pt x="295" y="2"/>
                  </a:lnTo>
                  <a:lnTo>
                    <a:pt x="301" y="2"/>
                  </a:lnTo>
                  <a:lnTo>
                    <a:pt x="308" y="4"/>
                  </a:lnTo>
                  <a:lnTo>
                    <a:pt x="316" y="6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5" y="15"/>
                  </a:lnTo>
                  <a:lnTo>
                    <a:pt x="341" y="21"/>
                  </a:lnTo>
                  <a:lnTo>
                    <a:pt x="346" y="28"/>
                  </a:lnTo>
                  <a:lnTo>
                    <a:pt x="348" y="34"/>
                  </a:lnTo>
                  <a:lnTo>
                    <a:pt x="350" y="46"/>
                  </a:lnTo>
                  <a:lnTo>
                    <a:pt x="350" y="49"/>
                  </a:lnTo>
                  <a:lnTo>
                    <a:pt x="350" y="53"/>
                  </a:lnTo>
                  <a:lnTo>
                    <a:pt x="350" y="61"/>
                  </a:lnTo>
                  <a:lnTo>
                    <a:pt x="348" y="68"/>
                  </a:lnTo>
                  <a:lnTo>
                    <a:pt x="344" y="74"/>
                  </a:lnTo>
                  <a:lnTo>
                    <a:pt x="343" y="80"/>
                  </a:lnTo>
                  <a:lnTo>
                    <a:pt x="339" y="87"/>
                  </a:lnTo>
                  <a:lnTo>
                    <a:pt x="333" y="95"/>
                  </a:lnTo>
                  <a:lnTo>
                    <a:pt x="329" y="103"/>
                  </a:lnTo>
                  <a:lnTo>
                    <a:pt x="324" y="110"/>
                  </a:lnTo>
                  <a:lnTo>
                    <a:pt x="320" y="120"/>
                  </a:lnTo>
                  <a:lnTo>
                    <a:pt x="314" y="127"/>
                  </a:lnTo>
                  <a:lnTo>
                    <a:pt x="308" y="137"/>
                  </a:lnTo>
                  <a:lnTo>
                    <a:pt x="301" y="146"/>
                  </a:lnTo>
                  <a:lnTo>
                    <a:pt x="295" y="156"/>
                  </a:lnTo>
                  <a:lnTo>
                    <a:pt x="289" y="165"/>
                  </a:lnTo>
                  <a:lnTo>
                    <a:pt x="282" y="175"/>
                  </a:lnTo>
                  <a:lnTo>
                    <a:pt x="276" y="184"/>
                  </a:lnTo>
                  <a:lnTo>
                    <a:pt x="268" y="194"/>
                  </a:lnTo>
                  <a:lnTo>
                    <a:pt x="263" y="205"/>
                  </a:lnTo>
                  <a:lnTo>
                    <a:pt x="253" y="215"/>
                  </a:lnTo>
                  <a:lnTo>
                    <a:pt x="247" y="224"/>
                  </a:lnTo>
                  <a:lnTo>
                    <a:pt x="240" y="236"/>
                  </a:lnTo>
                  <a:lnTo>
                    <a:pt x="232" y="245"/>
                  </a:lnTo>
                  <a:lnTo>
                    <a:pt x="225" y="255"/>
                  </a:lnTo>
                  <a:lnTo>
                    <a:pt x="219" y="266"/>
                  </a:lnTo>
                  <a:lnTo>
                    <a:pt x="213" y="276"/>
                  </a:lnTo>
                  <a:lnTo>
                    <a:pt x="208" y="287"/>
                  </a:lnTo>
                  <a:lnTo>
                    <a:pt x="202" y="297"/>
                  </a:lnTo>
                  <a:lnTo>
                    <a:pt x="196" y="306"/>
                  </a:lnTo>
                  <a:lnTo>
                    <a:pt x="190" y="316"/>
                  </a:lnTo>
                  <a:lnTo>
                    <a:pt x="187" y="327"/>
                  </a:lnTo>
                  <a:lnTo>
                    <a:pt x="181" y="336"/>
                  </a:lnTo>
                  <a:lnTo>
                    <a:pt x="179" y="344"/>
                  </a:lnTo>
                  <a:lnTo>
                    <a:pt x="175" y="354"/>
                  </a:lnTo>
                  <a:lnTo>
                    <a:pt x="175" y="363"/>
                  </a:lnTo>
                  <a:lnTo>
                    <a:pt x="171" y="371"/>
                  </a:lnTo>
                  <a:lnTo>
                    <a:pt x="170" y="380"/>
                  </a:lnTo>
                  <a:lnTo>
                    <a:pt x="170" y="386"/>
                  </a:lnTo>
                  <a:lnTo>
                    <a:pt x="170" y="395"/>
                  </a:lnTo>
                  <a:lnTo>
                    <a:pt x="170" y="403"/>
                  </a:lnTo>
                  <a:lnTo>
                    <a:pt x="170" y="411"/>
                  </a:lnTo>
                  <a:lnTo>
                    <a:pt x="170" y="416"/>
                  </a:lnTo>
                  <a:lnTo>
                    <a:pt x="171" y="424"/>
                  </a:lnTo>
                  <a:lnTo>
                    <a:pt x="173" y="428"/>
                  </a:lnTo>
                  <a:lnTo>
                    <a:pt x="175" y="435"/>
                  </a:lnTo>
                  <a:lnTo>
                    <a:pt x="177" y="441"/>
                  </a:lnTo>
                  <a:lnTo>
                    <a:pt x="181" y="447"/>
                  </a:lnTo>
                  <a:lnTo>
                    <a:pt x="187" y="456"/>
                  </a:lnTo>
                  <a:lnTo>
                    <a:pt x="194" y="468"/>
                  </a:lnTo>
                  <a:lnTo>
                    <a:pt x="200" y="473"/>
                  </a:lnTo>
                  <a:lnTo>
                    <a:pt x="208" y="481"/>
                  </a:lnTo>
                  <a:lnTo>
                    <a:pt x="213" y="487"/>
                  </a:lnTo>
                  <a:lnTo>
                    <a:pt x="219" y="492"/>
                  </a:lnTo>
                  <a:lnTo>
                    <a:pt x="225" y="496"/>
                  </a:lnTo>
                  <a:lnTo>
                    <a:pt x="228" y="498"/>
                  </a:lnTo>
                  <a:lnTo>
                    <a:pt x="230" y="500"/>
                  </a:lnTo>
                  <a:lnTo>
                    <a:pt x="232" y="502"/>
                  </a:lnTo>
                  <a:lnTo>
                    <a:pt x="16" y="447"/>
                  </a:lnTo>
                  <a:lnTo>
                    <a:pt x="14" y="445"/>
                  </a:lnTo>
                  <a:lnTo>
                    <a:pt x="10" y="439"/>
                  </a:lnTo>
                  <a:lnTo>
                    <a:pt x="8" y="435"/>
                  </a:lnTo>
                  <a:lnTo>
                    <a:pt x="6" y="431"/>
                  </a:lnTo>
                  <a:lnTo>
                    <a:pt x="4" y="426"/>
                  </a:lnTo>
                  <a:lnTo>
                    <a:pt x="2" y="420"/>
                  </a:lnTo>
                  <a:lnTo>
                    <a:pt x="0" y="412"/>
                  </a:lnTo>
                  <a:lnTo>
                    <a:pt x="0" y="405"/>
                  </a:lnTo>
                  <a:lnTo>
                    <a:pt x="0" y="397"/>
                  </a:lnTo>
                  <a:lnTo>
                    <a:pt x="0" y="388"/>
                  </a:lnTo>
                  <a:lnTo>
                    <a:pt x="0" y="380"/>
                  </a:lnTo>
                  <a:lnTo>
                    <a:pt x="4" y="371"/>
                  </a:lnTo>
                  <a:lnTo>
                    <a:pt x="6" y="359"/>
                  </a:lnTo>
                  <a:lnTo>
                    <a:pt x="14" y="350"/>
                  </a:lnTo>
                  <a:lnTo>
                    <a:pt x="16" y="342"/>
                  </a:lnTo>
                  <a:lnTo>
                    <a:pt x="17" y="336"/>
                  </a:lnTo>
                  <a:lnTo>
                    <a:pt x="21" y="331"/>
                  </a:lnTo>
                  <a:lnTo>
                    <a:pt x="25" y="325"/>
                  </a:lnTo>
                  <a:lnTo>
                    <a:pt x="29" y="319"/>
                  </a:lnTo>
                  <a:lnTo>
                    <a:pt x="35" y="314"/>
                  </a:lnTo>
                  <a:lnTo>
                    <a:pt x="38" y="306"/>
                  </a:lnTo>
                  <a:lnTo>
                    <a:pt x="44" y="300"/>
                  </a:lnTo>
                  <a:lnTo>
                    <a:pt x="48" y="293"/>
                  </a:lnTo>
                  <a:lnTo>
                    <a:pt x="54" y="287"/>
                  </a:lnTo>
                  <a:lnTo>
                    <a:pt x="59" y="279"/>
                  </a:lnTo>
                  <a:lnTo>
                    <a:pt x="65" y="274"/>
                  </a:lnTo>
                  <a:lnTo>
                    <a:pt x="71" y="266"/>
                  </a:lnTo>
                  <a:lnTo>
                    <a:pt x="76" y="260"/>
                  </a:lnTo>
                  <a:lnTo>
                    <a:pt x="82" y="255"/>
                  </a:lnTo>
                  <a:lnTo>
                    <a:pt x="88" y="247"/>
                  </a:lnTo>
                  <a:lnTo>
                    <a:pt x="94" y="241"/>
                  </a:lnTo>
                  <a:lnTo>
                    <a:pt x="99" y="234"/>
                  </a:lnTo>
                  <a:lnTo>
                    <a:pt x="105" y="228"/>
                  </a:lnTo>
                  <a:lnTo>
                    <a:pt x="111" y="220"/>
                  </a:lnTo>
                  <a:lnTo>
                    <a:pt x="116" y="213"/>
                  </a:lnTo>
                  <a:lnTo>
                    <a:pt x="122" y="207"/>
                  </a:lnTo>
                  <a:lnTo>
                    <a:pt x="128" y="200"/>
                  </a:lnTo>
                  <a:lnTo>
                    <a:pt x="133" y="194"/>
                  </a:lnTo>
                  <a:lnTo>
                    <a:pt x="137" y="186"/>
                  </a:lnTo>
                  <a:lnTo>
                    <a:pt x="143" y="181"/>
                  </a:lnTo>
                  <a:lnTo>
                    <a:pt x="149" y="175"/>
                  </a:lnTo>
                  <a:lnTo>
                    <a:pt x="154" y="167"/>
                  </a:lnTo>
                  <a:lnTo>
                    <a:pt x="158" y="162"/>
                  </a:lnTo>
                  <a:lnTo>
                    <a:pt x="162" y="156"/>
                  </a:lnTo>
                  <a:lnTo>
                    <a:pt x="166" y="148"/>
                  </a:lnTo>
                  <a:lnTo>
                    <a:pt x="170" y="144"/>
                  </a:lnTo>
                  <a:lnTo>
                    <a:pt x="171" y="137"/>
                  </a:lnTo>
                  <a:lnTo>
                    <a:pt x="175" y="131"/>
                  </a:lnTo>
                  <a:lnTo>
                    <a:pt x="177" y="125"/>
                  </a:lnTo>
                  <a:lnTo>
                    <a:pt x="179" y="122"/>
                  </a:lnTo>
                  <a:lnTo>
                    <a:pt x="183" y="110"/>
                  </a:lnTo>
                  <a:lnTo>
                    <a:pt x="187" y="101"/>
                  </a:lnTo>
                  <a:lnTo>
                    <a:pt x="189" y="91"/>
                  </a:lnTo>
                  <a:lnTo>
                    <a:pt x="190" y="84"/>
                  </a:lnTo>
                  <a:lnTo>
                    <a:pt x="190" y="76"/>
                  </a:lnTo>
                  <a:lnTo>
                    <a:pt x="192" y="70"/>
                  </a:lnTo>
                  <a:lnTo>
                    <a:pt x="190" y="63"/>
                  </a:lnTo>
                  <a:lnTo>
                    <a:pt x="190" y="59"/>
                  </a:lnTo>
                  <a:lnTo>
                    <a:pt x="190" y="53"/>
                  </a:lnTo>
                  <a:lnTo>
                    <a:pt x="190" y="49"/>
                  </a:lnTo>
                  <a:lnTo>
                    <a:pt x="189" y="46"/>
                  </a:lnTo>
                  <a:lnTo>
                    <a:pt x="189" y="44"/>
                  </a:lnTo>
                  <a:close/>
                </a:path>
              </a:pathLst>
            </a:custGeom>
            <a:solidFill>
              <a:srgbClr val="A6BF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7" name="Freeform 82"/>
            <p:cNvSpPr>
              <a:spLocks/>
            </p:cNvSpPr>
            <p:nvPr/>
          </p:nvSpPr>
          <p:spPr bwMode="auto">
            <a:xfrm>
              <a:off x="3710" y="3463"/>
              <a:ext cx="138" cy="103"/>
            </a:xfrm>
            <a:custGeom>
              <a:avLst/>
              <a:gdLst>
                <a:gd name="T0" fmla="*/ 43 w 275"/>
                <a:gd name="T1" fmla="*/ 0 h 205"/>
                <a:gd name="T2" fmla="*/ 0 w 275"/>
                <a:gd name="T3" fmla="*/ 49 h 205"/>
                <a:gd name="T4" fmla="*/ 7 w 275"/>
                <a:gd name="T5" fmla="*/ 205 h 205"/>
                <a:gd name="T6" fmla="*/ 245 w 275"/>
                <a:gd name="T7" fmla="*/ 139 h 205"/>
                <a:gd name="T8" fmla="*/ 275 w 275"/>
                <a:gd name="T9" fmla="*/ 80 h 205"/>
                <a:gd name="T10" fmla="*/ 43 w 275"/>
                <a:gd name="T11" fmla="*/ 129 h 205"/>
                <a:gd name="T12" fmla="*/ 43 w 275"/>
                <a:gd name="T13" fmla="*/ 0 h 205"/>
                <a:gd name="T14" fmla="*/ 43 w 275"/>
                <a:gd name="T15" fmla="*/ 0 h 2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5"/>
                <a:gd name="T25" fmla="*/ 0 h 205"/>
                <a:gd name="T26" fmla="*/ 275 w 275"/>
                <a:gd name="T27" fmla="*/ 205 h 2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5" h="205">
                  <a:moveTo>
                    <a:pt x="43" y="0"/>
                  </a:moveTo>
                  <a:lnTo>
                    <a:pt x="0" y="49"/>
                  </a:lnTo>
                  <a:lnTo>
                    <a:pt x="7" y="205"/>
                  </a:lnTo>
                  <a:lnTo>
                    <a:pt x="245" y="139"/>
                  </a:lnTo>
                  <a:lnTo>
                    <a:pt x="275" y="80"/>
                  </a:lnTo>
                  <a:lnTo>
                    <a:pt x="43" y="129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7869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8" name="Freeform 83"/>
            <p:cNvSpPr>
              <a:spLocks/>
            </p:cNvSpPr>
            <p:nvPr/>
          </p:nvSpPr>
          <p:spPr bwMode="auto">
            <a:xfrm>
              <a:off x="3712" y="3553"/>
              <a:ext cx="136" cy="103"/>
            </a:xfrm>
            <a:custGeom>
              <a:avLst/>
              <a:gdLst>
                <a:gd name="T0" fmla="*/ 42 w 272"/>
                <a:gd name="T1" fmla="*/ 0 h 205"/>
                <a:gd name="T2" fmla="*/ 0 w 272"/>
                <a:gd name="T3" fmla="*/ 51 h 205"/>
                <a:gd name="T4" fmla="*/ 4 w 272"/>
                <a:gd name="T5" fmla="*/ 205 h 205"/>
                <a:gd name="T6" fmla="*/ 242 w 272"/>
                <a:gd name="T7" fmla="*/ 142 h 205"/>
                <a:gd name="T8" fmla="*/ 272 w 272"/>
                <a:gd name="T9" fmla="*/ 79 h 205"/>
                <a:gd name="T10" fmla="*/ 42 w 272"/>
                <a:gd name="T11" fmla="*/ 131 h 205"/>
                <a:gd name="T12" fmla="*/ 42 w 272"/>
                <a:gd name="T13" fmla="*/ 0 h 205"/>
                <a:gd name="T14" fmla="*/ 42 w 272"/>
                <a:gd name="T15" fmla="*/ 0 h 2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2"/>
                <a:gd name="T25" fmla="*/ 0 h 205"/>
                <a:gd name="T26" fmla="*/ 272 w 272"/>
                <a:gd name="T27" fmla="*/ 205 h 2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2" h="205">
                  <a:moveTo>
                    <a:pt x="42" y="0"/>
                  </a:moveTo>
                  <a:lnTo>
                    <a:pt x="0" y="51"/>
                  </a:lnTo>
                  <a:lnTo>
                    <a:pt x="4" y="205"/>
                  </a:lnTo>
                  <a:lnTo>
                    <a:pt x="242" y="142"/>
                  </a:lnTo>
                  <a:lnTo>
                    <a:pt x="272" y="79"/>
                  </a:lnTo>
                  <a:lnTo>
                    <a:pt x="42" y="13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69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" name="Freeform 84"/>
            <p:cNvSpPr>
              <a:spLocks/>
            </p:cNvSpPr>
            <p:nvPr/>
          </p:nvSpPr>
          <p:spPr bwMode="auto">
            <a:xfrm>
              <a:off x="3346" y="3003"/>
              <a:ext cx="368" cy="742"/>
            </a:xfrm>
            <a:custGeom>
              <a:avLst/>
              <a:gdLst>
                <a:gd name="T0" fmla="*/ 0 w 736"/>
                <a:gd name="T1" fmla="*/ 1325 h 1485"/>
                <a:gd name="T2" fmla="*/ 12 w 736"/>
                <a:gd name="T3" fmla="*/ 1325 h 1485"/>
                <a:gd name="T4" fmla="*/ 23 w 736"/>
                <a:gd name="T5" fmla="*/ 1329 h 1485"/>
                <a:gd name="T6" fmla="*/ 38 w 736"/>
                <a:gd name="T7" fmla="*/ 1331 h 1485"/>
                <a:gd name="T8" fmla="*/ 57 w 736"/>
                <a:gd name="T9" fmla="*/ 1334 h 1485"/>
                <a:gd name="T10" fmla="*/ 78 w 736"/>
                <a:gd name="T11" fmla="*/ 1338 h 1485"/>
                <a:gd name="T12" fmla="*/ 101 w 736"/>
                <a:gd name="T13" fmla="*/ 1342 h 1485"/>
                <a:gd name="T14" fmla="*/ 128 w 736"/>
                <a:gd name="T15" fmla="*/ 1350 h 1485"/>
                <a:gd name="T16" fmla="*/ 153 w 736"/>
                <a:gd name="T17" fmla="*/ 1353 h 1485"/>
                <a:gd name="T18" fmla="*/ 183 w 736"/>
                <a:gd name="T19" fmla="*/ 1361 h 1485"/>
                <a:gd name="T20" fmla="*/ 211 w 736"/>
                <a:gd name="T21" fmla="*/ 1367 h 1485"/>
                <a:gd name="T22" fmla="*/ 244 w 736"/>
                <a:gd name="T23" fmla="*/ 1374 h 1485"/>
                <a:gd name="T24" fmla="*/ 276 w 736"/>
                <a:gd name="T25" fmla="*/ 1382 h 1485"/>
                <a:gd name="T26" fmla="*/ 310 w 736"/>
                <a:gd name="T27" fmla="*/ 1388 h 1485"/>
                <a:gd name="T28" fmla="*/ 345 w 736"/>
                <a:gd name="T29" fmla="*/ 1395 h 1485"/>
                <a:gd name="T30" fmla="*/ 379 w 736"/>
                <a:gd name="T31" fmla="*/ 1405 h 1485"/>
                <a:gd name="T32" fmla="*/ 413 w 736"/>
                <a:gd name="T33" fmla="*/ 1410 h 1485"/>
                <a:gd name="T34" fmla="*/ 445 w 736"/>
                <a:gd name="T35" fmla="*/ 1418 h 1485"/>
                <a:gd name="T36" fmla="*/ 478 w 736"/>
                <a:gd name="T37" fmla="*/ 1426 h 1485"/>
                <a:gd name="T38" fmla="*/ 510 w 736"/>
                <a:gd name="T39" fmla="*/ 1431 h 1485"/>
                <a:gd name="T40" fmla="*/ 540 w 736"/>
                <a:gd name="T41" fmla="*/ 1439 h 1485"/>
                <a:gd name="T42" fmla="*/ 571 w 736"/>
                <a:gd name="T43" fmla="*/ 1447 h 1485"/>
                <a:gd name="T44" fmla="*/ 597 w 736"/>
                <a:gd name="T45" fmla="*/ 1452 h 1485"/>
                <a:gd name="T46" fmla="*/ 624 w 736"/>
                <a:gd name="T47" fmla="*/ 1458 h 1485"/>
                <a:gd name="T48" fmla="*/ 647 w 736"/>
                <a:gd name="T49" fmla="*/ 1462 h 1485"/>
                <a:gd name="T50" fmla="*/ 670 w 736"/>
                <a:gd name="T51" fmla="*/ 1468 h 1485"/>
                <a:gd name="T52" fmla="*/ 689 w 736"/>
                <a:gd name="T53" fmla="*/ 1471 h 1485"/>
                <a:gd name="T54" fmla="*/ 706 w 736"/>
                <a:gd name="T55" fmla="*/ 1477 h 1485"/>
                <a:gd name="T56" fmla="*/ 717 w 736"/>
                <a:gd name="T57" fmla="*/ 1479 h 1485"/>
                <a:gd name="T58" fmla="*/ 729 w 736"/>
                <a:gd name="T59" fmla="*/ 1483 h 1485"/>
                <a:gd name="T60" fmla="*/ 736 w 736"/>
                <a:gd name="T61" fmla="*/ 1485 h 1485"/>
                <a:gd name="T62" fmla="*/ 33 w 736"/>
                <a:gd name="T63" fmla="*/ 1293 h 1485"/>
                <a:gd name="T64" fmla="*/ 33 w 736"/>
                <a:gd name="T65" fmla="*/ 11 h 1485"/>
                <a:gd name="T66" fmla="*/ 23 w 736"/>
                <a:gd name="T67" fmla="*/ 9 h 1485"/>
                <a:gd name="T68" fmla="*/ 10 w 736"/>
                <a:gd name="T69" fmla="*/ 4 h 1485"/>
                <a:gd name="T70" fmla="*/ 0 w 736"/>
                <a:gd name="T71" fmla="*/ 0 h 1485"/>
                <a:gd name="T72" fmla="*/ 0 w 736"/>
                <a:gd name="T73" fmla="*/ 0 h 148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36"/>
                <a:gd name="T112" fmla="*/ 0 h 1485"/>
                <a:gd name="T113" fmla="*/ 736 w 736"/>
                <a:gd name="T114" fmla="*/ 1485 h 148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36" h="1485">
                  <a:moveTo>
                    <a:pt x="0" y="0"/>
                  </a:moveTo>
                  <a:lnTo>
                    <a:pt x="0" y="1325"/>
                  </a:lnTo>
                  <a:lnTo>
                    <a:pt x="2" y="1325"/>
                  </a:lnTo>
                  <a:lnTo>
                    <a:pt x="12" y="1325"/>
                  </a:lnTo>
                  <a:lnTo>
                    <a:pt x="16" y="1325"/>
                  </a:lnTo>
                  <a:lnTo>
                    <a:pt x="23" y="1329"/>
                  </a:lnTo>
                  <a:lnTo>
                    <a:pt x="31" y="1329"/>
                  </a:lnTo>
                  <a:lnTo>
                    <a:pt x="38" y="1331"/>
                  </a:lnTo>
                  <a:lnTo>
                    <a:pt x="46" y="1333"/>
                  </a:lnTo>
                  <a:lnTo>
                    <a:pt x="57" y="1334"/>
                  </a:lnTo>
                  <a:lnTo>
                    <a:pt x="67" y="1334"/>
                  </a:lnTo>
                  <a:lnTo>
                    <a:pt x="78" y="1338"/>
                  </a:lnTo>
                  <a:lnTo>
                    <a:pt x="88" y="1340"/>
                  </a:lnTo>
                  <a:lnTo>
                    <a:pt x="101" y="1342"/>
                  </a:lnTo>
                  <a:lnTo>
                    <a:pt x="113" y="1346"/>
                  </a:lnTo>
                  <a:lnTo>
                    <a:pt x="128" y="1350"/>
                  </a:lnTo>
                  <a:lnTo>
                    <a:pt x="139" y="1352"/>
                  </a:lnTo>
                  <a:lnTo>
                    <a:pt x="153" y="1353"/>
                  </a:lnTo>
                  <a:lnTo>
                    <a:pt x="166" y="1357"/>
                  </a:lnTo>
                  <a:lnTo>
                    <a:pt x="183" y="1361"/>
                  </a:lnTo>
                  <a:lnTo>
                    <a:pt x="196" y="1363"/>
                  </a:lnTo>
                  <a:lnTo>
                    <a:pt x="211" y="1367"/>
                  </a:lnTo>
                  <a:lnTo>
                    <a:pt x="229" y="1371"/>
                  </a:lnTo>
                  <a:lnTo>
                    <a:pt x="244" y="1374"/>
                  </a:lnTo>
                  <a:lnTo>
                    <a:pt x="261" y="1378"/>
                  </a:lnTo>
                  <a:lnTo>
                    <a:pt x="276" y="1382"/>
                  </a:lnTo>
                  <a:lnTo>
                    <a:pt x="293" y="1384"/>
                  </a:lnTo>
                  <a:lnTo>
                    <a:pt x="310" y="1388"/>
                  </a:lnTo>
                  <a:lnTo>
                    <a:pt x="327" y="1391"/>
                  </a:lnTo>
                  <a:lnTo>
                    <a:pt x="345" y="1395"/>
                  </a:lnTo>
                  <a:lnTo>
                    <a:pt x="362" y="1399"/>
                  </a:lnTo>
                  <a:lnTo>
                    <a:pt x="379" y="1405"/>
                  </a:lnTo>
                  <a:lnTo>
                    <a:pt x="394" y="1407"/>
                  </a:lnTo>
                  <a:lnTo>
                    <a:pt x="413" y="1410"/>
                  </a:lnTo>
                  <a:lnTo>
                    <a:pt x="428" y="1414"/>
                  </a:lnTo>
                  <a:lnTo>
                    <a:pt x="445" y="1418"/>
                  </a:lnTo>
                  <a:lnTo>
                    <a:pt x="460" y="1420"/>
                  </a:lnTo>
                  <a:lnTo>
                    <a:pt x="478" y="1426"/>
                  </a:lnTo>
                  <a:lnTo>
                    <a:pt x="493" y="1428"/>
                  </a:lnTo>
                  <a:lnTo>
                    <a:pt x="510" y="1431"/>
                  </a:lnTo>
                  <a:lnTo>
                    <a:pt x="525" y="1435"/>
                  </a:lnTo>
                  <a:lnTo>
                    <a:pt x="540" y="1439"/>
                  </a:lnTo>
                  <a:lnTo>
                    <a:pt x="556" y="1441"/>
                  </a:lnTo>
                  <a:lnTo>
                    <a:pt x="571" y="1447"/>
                  </a:lnTo>
                  <a:lnTo>
                    <a:pt x="584" y="1448"/>
                  </a:lnTo>
                  <a:lnTo>
                    <a:pt x="597" y="1452"/>
                  </a:lnTo>
                  <a:lnTo>
                    <a:pt x="611" y="1456"/>
                  </a:lnTo>
                  <a:lnTo>
                    <a:pt x="624" y="1458"/>
                  </a:lnTo>
                  <a:lnTo>
                    <a:pt x="635" y="1460"/>
                  </a:lnTo>
                  <a:lnTo>
                    <a:pt x="647" y="1462"/>
                  </a:lnTo>
                  <a:lnTo>
                    <a:pt x="658" y="1464"/>
                  </a:lnTo>
                  <a:lnTo>
                    <a:pt x="670" y="1468"/>
                  </a:lnTo>
                  <a:lnTo>
                    <a:pt x="679" y="1469"/>
                  </a:lnTo>
                  <a:lnTo>
                    <a:pt x="689" y="1471"/>
                  </a:lnTo>
                  <a:lnTo>
                    <a:pt x="696" y="1473"/>
                  </a:lnTo>
                  <a:lnTo>
                    <a:pt x="706" y="1477"/>
                  </a:lnTo>
                  <a:lnTo>
                    <a:pt x="711" y="1479"/>
                  </a:lnTo>
                  <a:lnTo>
                    <a:pt x="717" y="1479"/>
                  </a:lnTo>
                  <a:lnTo>
                    <a:pt x="723" y="1481"/>
                  </a:lnTo>
                  <a:lnTo>
                    <a:pt x="729" y="1483"/>
                  </a:lnTo>
                  <a:lnTo>
                    <a:pt x="732" y="1483"/>
                  </a:lnTo>
                  <a:lnTo>
                    <a:pt x="736" y="1485"/>
                  </a:lnTo>
                  <a:lnTo>
                    <a:pt x="732" y="1439"/>
                  </a:lnTo>
                  <a:lnTo>
                    <a:pt x="33" y="1293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29" y="11"/>
                  </a:lnTo>
                  <a:lnTo>
                    <a:pt x="23" y="9"/>
                  </a:lnTo>
                  <a:lnTo>
                    <a:pt x="18" y="7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0" name="Freeform 85"/>
            <p:cNvSpPr>
              <a:spLocks/>
            </p:cNvSpPr>
            <p:nvPr/>
          </p:nvSpPr>
          <p:spPr bwMode="auto">
            <a:xfrm>
              <a:off x="3380" y="2969"/>
              <a:ext cx="539" cy="784"/>
            </a:xfrm>
            <a:custGeom>
              <a:avLst/>
              <a:gdLst>
                <a:gd name="T0" fmla="*/ 0 w 1078"/>
                <a:gd name="T1" fmla="*/ 46 h 1569"/>
                <a:gd name="T2" fmla="*/ 437 w 1078"/>
                <a:gd name="T3" fmla="*/ 0 h 1569"/>
                <a:gd name="T4" fmla="*/ 1078 w 1078"/>
                <a:gd name="T5" fmla="*/ 137 h 1569"/>
                <a:gd name="T6" fmla="*/ 1078 w 1078"/>
                <a:gd name="T7" fmla="*/ 1415 h 1569"/>
                <a:gd name="T8" fmla="*/ 741 w 1078"/>
                <a:gd name="T9" fmla="*/ 1569 h 1569"/>
                <a:gd name="T10" fmla="*/ 741 w 1078"/>
                <a:gd name="T11" fmla="*/ 1531 h 1569"/>
                <a:gd name="T12" fmla="*/ 1045 w 1078"/>
                <a:gd name="T13" fmla="*/ 1400 h 1569"/>
                <a:gd name="T14" fmla="*/ 1045 w 1078"/>
                <a:gd name="T15" fmla="*/ 166 h 1569"/>
                <a:gd name="T16" fmla="*/ 437 w 1078"/>
                <a:gd name="T17" fmla="*/ 33 h 1569"/>
                <a:gd name="T18" fmla="*/ 6 w 1078"/>
                <a:gd name="T19" fmla="*/ 78 h 1569"/>
                <a:gd name="T20" fmla="*/ 0 w 1078"/>
                <a:gd name="T21" fmla="*/ 46 h 1569"/>
                <a:gd name="T22" fmla="*/ 0 w 1078"/>
                <a:gd name="T23" fmla="*/ 46 h 15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78"/>
                <a:gd name="T37" fmla="*/ 0 h 1569"/>
                <a:gd name="T38" fmla="*/ 1078 w 1078"/>
                <a:gd name="T39" fmla="*/ 1569 h 15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78" h="1569">
                  <a:moveTo>
                    <a:pt x="0" y="46"/>
                  </a:moveTo>
                  <a:lnTo>
                    <a:pt x="437" y="0"/>
                  </a:lnTo>
                  <a:lnTo>
                    <a:pt x="1078" y="137"/>
                  </a:lnTo>
                  <a:lnTo>
                    <a:pt x="1078" y="1415"/>
                  </a:lnTo>
                  <a:lnTo>
                    <a:pt x="741" y="1569"/>
                  </a:lnTo>
                  <a:lnTo>
                    <a:pt x="741" y="1531"/>
                  </a:lnTo>
                  <a:lnTo>
                    <a:pt x="1045" y="1400"/>
                  </a:lnTo>
                  <a:lnTo>
                    <a:pt x="1045" y="166"/>
                  </a:lnTo>
                  <a:lnTo>
                    <a:pt x="437" y="33"/>
                  </a:lnTo>
                  <a:lnTo>
                    <a:pt x="6" y="78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1" name="Freeform 86"/>
            <p:cNvSpPr>
              <a:spLocks/>
            </p:cNvSpPr>
            <p:nvPr/>
          </p:nvSpPr>
          <p:spPr bwMode="auto">
            <a:xfrm>
              <a:off x="3335" y="3029"/>
              <a:ext cx="553" cy="720"/>
            </a:xfrm>
            <a:custGeom>
              <a:avLst/>
              <a:gdLst>
                <a:gd name="T0" fmla="*/ 9 w 1106"/>
                <a:gd name="T1" fmla="*/ 0 h 1441"/>
                <a:gd name="T2" fmla="*/ 716 w 1106"/>
                <a:gd name="T3" fmla="*/ 175 h 1441"/>
                <a:gd name="T4" fmla="*/ 1106 w 1106"/>
                <a:gd name="T5" fmla="*/ 80 h 1441"/>
                <a:gd name="T6" fmla="*/ 1100 w 1106"/>
                <a:gd name="T7" fmla="*/ 126 h 1441"/>
                <a:gd name="T8" fmla="*/ 741 w 1106"/>
                <a:gd name="T9" fmla="*/ 213 h 1441"/>
                <a:gd name="T10" fmla="*/ 731 w 1106"/>
                <a:gd name="T11" fmla="*/ 1441 h 1441"/>
                <a:gd name="T12" fmla="*/ 690 w 1106"/>
                <a:gd name="T13" fmla="*/ 1424 h 1441"/>
                <a:gd name="T14" fmla="*/ 690 w 1106"/>
                <a:gd name="T15" fmla="*/ 223 h 1441"/>
                <a:gd name="T16" fmla="*/ 0 w 1106"/>
                <a:gd name="T17" fmla="*/ 38 h 1441"/>
                <a:gd name="T18" fmla="*/ 9 w 1106"/>
                <a:gd name="T19" fmla="*/ 0 h 1441"/>
                <a:gd name="T20" fmla="*/ 9 w 1106"/>
                <a:gd name="T21" fmla="*/ 0 h 14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6"/>
                <a:gd name="T34" fmla="*/ 0 h 1441"/>
                <a:gd name="T35" fmla="*/ 1106 w 1106"/>
                <a:gd name="T36" fmla="*/ 1441 h 144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6" h="1441">
                  <a:moveTo>
                    <a:pt x="9" y="0"/>
                  </a:moveTo>
                  <a:lnTo>
                    <a:pt x="716" y="175"/>
                  </a:lnTo>
                  <a:lnTo>
                    <a:pt x="1106" y="80"/>
                  </a:lnTo>
                  <a:lnTo>
                    <a:pt x="1100" y="126"/>
                  </a:lnTo>
                  <a:lnTo>
                    <a:pt x="741" y="213"/>
                  </a:lnTo>
                  <a:lnTo>
                    <a:pt x="731" y="1441"/>
                  </a:lnTo>
                  <a:lnTo>
                    <a:pt x="690" y="1424"/>
                  </a:lnTo>
                  <a:lnTo>
                    <a:pt x="690" y="223"/>
                  </a:lnTo>
                  <a:lnTo>
                    <a:pt x="0" y="3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2" name="Freeform 87"/>
            <p:cNvSpPr>
              <a:spLocks/>
            </p:cNvSpPr>
            <p:nvPr/>
          </p:nvSpPr>
          <p:spPr bwMode="auto">
            <a:xfrm>
              <a:off x="3390" y="3112"/>
              <a:ext cx="340" cy="135"/>
            </a:xfrm>
            <a:custGeom>
              <a:avLst/>
              <a:gdLst>
                <a:gd name="T0" fmla="*/ 0 w 680"/>
                <a:gd name="T1" fmla="*/ 46 h 270"/>
                <a:gd name="T2" fmla="*/ 0 w 680"/>
                <a:gd name="T3" fmla="*/ 101 h 270"/>
                <a:gd name="T4" fmla="*/ 680 w 680"/>
                <a:gd name="T5" fmla="*/ 270 h 270"/>
                <a:gd name="T6" fmla="*/ 671 w 680"/>
                <a:gd name="T7" fmla="*/ 229 h 270"/>
                <a:gd name="T8" fmla="*/ 61 w 680"/>
                <a:gd name="T9" fmla="*/ 78 h 270"/>
                <a:gd name="T10" fmla="*/ 247 w 680"/>
                <a:gd name="T11" fmla="*/ 37 h 270"/>
                <a:gd name="T12" fmla="*/ 519 w 680"/>
                <a:gd name="T13" fmla="*/ 97 h 270"/>
                <a:gd name="T14" fmla="*/ 519 w 680"/>
                <a:gd name="T15" fmla="*/ 71 h 270"/>
                <a:gd name="T16" fmla="*/ 215 w 680"/>
                <a:gd name="T17" fmla="*/ 0 h 270"/>
                <a:gd name="T18" fmla="*/ 0 w 680"/>
                <a:gd name="T19" fmla="*/ 46 h 270"/>
                <a:gd name="T20" fmla="*/ 0 w 680"/>
                <a:gd name="T21" fmla="*/ 46 h 2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80"/>
                <a:gd name="T34" fmla="*/ 0 h 270"/>
                <a:gd name="T35" fmla="*/ 680 w 680"/>
                <a:gd name="T36" fmla="*/ 270 h 2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80" h="270">
                  <a:moveTo>
                    <a:pt x="0" y="46"/>
                  </a:moveTo>
                  <a:lnTo>
                    <a:pt x="0" y="101"/>
                  </a:lnTo>
                  <a:lnTo>
                    <a:pt x="680" y="270"/>
                  </a:lnTo>
                  <a:lnTo>
                    <a:pt x="671" y="229"/>
                  </a:lnTo>
                  <a:lnTo>
                    <a:pt x="61" y="78"/>
                  </a:lnTo>
                  <a:lnTo>
                    <a:pt x="247" y="37"/>
                  </a:lnTo>
                  <a:lnTo>
                    <a:pt x="519" y="97"/>
                  </a:lnTo>
                  <a:lnTo>
                    <a:pt x="519" y="71"/>
                  </a:lnTo>
                  <a:lnTo>
                    <a:pt x="215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3" name="Freeform 88"/>
            <p:cNvSpPr>
              <a:spLocks/>
            </p:cNvSpPr>
            <p:nvPr/>
          </p:nvSpPr>
          <p:spPr bwMode="auto">
            <a:xfrm>
              <a:off x="3393" y="3216"/>
              <a:ext cx="340" cy="135"/>
            </a:xfrm>
            <a:custGeom>
              <a:avLst/>
              <a:gdLst>
                <a:gd name="T0" fmla="*/ 0 w 680"/>
                <a:gd name="T1" fmla="*/ 45 h 270"/>
                <a:gd name="T2" fmla="*/ 0 w 680"/>
                <a:gd name="T3" fmla="*/ 100 h 270"/>
                <a:gd name="T4" fmla="*/ 680 w 680"/>
                <a:gd name="T5" fmla="*/ 270 h 270"/>
                <a:gd name="T6" fmla="*/ 671 w 680"/>
                <a:gd name="T7" fmla="*/ 228 h 270"/>
                <a:gd name="T8" fmla="*/ 59 w 680"/>
                <a:gd name="T9" fmla="*/ 78 h 270"/>
                <a:gd name="T10" fmla="*/ 245 w 680"/>
                <a:gd name="T11" fmla="*/ 36 h 270"/>
                <a:gd name="T12" fmla="*/ 520 w 680"/>
                <a:gd name="T13" fmla="*/ 95 h 270"/>
                <a:gd name="T14" fmla="*/ 520 w 680"/>
                <a:gd name="T15" fmla="*/ 68 h 270"/>
                <a:gd name="T16" fmla="*/ 214 w 680"/>
                <a:gd name="T17" fmla="*/ 0 h 270"/>
                <a:gd name="T18" fmla="*/ 0 w 680"/>
                <a:gd name="T19" fmla="*/ 45 h 270"/>
                <a:gd name="T20" fmla="*/ 0 w 680"/>
                <a:gd name="T21" fmla="*/ 45 h 2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80"/>
                <a:gd name="T34" fmla="*/ 0 h 270"/>
                <a:gd name="T35" fmla="*/ 680 w 680"/>
                <a:gd name="T36" fmla="*/ 270 h 2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80" h="270">
                  <a:moveTo>
                    <a:pt x="0" y="45"/>
                  </a:moveTo>
                  <a:lnTo>
                    <a:pt x="0" y="100"/>
                  </a:lnTo>
                  <a:lnTo>
                    <a:pt x="680" y="270"/>
                  </a:lnTo>
                  <a:lnTo>
                    <a:pt x="671" y="228"/>
                  </a:lnTo>
                  <a:lnTo>
                    <a:pt x="59" y="78"/>
                  </a:lnTo>
                  <a:lnTo>
                    <a:pt x="245" y="36"/>
                  </a:lnTo>
                  <a:lnTo>
                    <a:pt x="520" y="95"/>
                  </a:lnTo>
                  <a:lnTo>
                    <a:pt x="520" y="68"/>
                  </a:lnTo>
                  <a:lnTo>
                    <a:pt x="214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4" name="Freeform 89"/>
            <p:cNvSpPr>
              <a:spLocks/>
            </p:cNvSpPr>
            <p:nvPr/>
          </p:nvSpPr>
          <p:spPr bwMode="auto">
            <a:xfrm>
              <a:off x="3392" y="3010"/>
              <a:ext cx="486" cy="656"/>
            </a:xfrm>
            <a:custGeom>
              <a:avLst/>
              <a:gdLst>
                <a:gd name="T0" fmla="*/ 266 w 971"/>
                <a:gd name="T1" fmla="*/ 17 h 1314"/>
                <a:gd name="T2" fmla="*/ 260 w 971"/>
                <a:gd name="T3" fmla="*/ 1162 h 1314"/>
                <a:gd name="T4" fmla="*/ 258 w 971"/>
                <a:gd name="T5" fmla="*/ 1162 h 1314"/>
                <a:gd name="T6" fmla="*/ 251 w 971"/>
                <a:gd name="T7" fmla="*/ 1166 h 1314"/>
                <a:gd name="T8" fmla="*/ 243 w 971"/>
                <a:gd name="T9" fmla="*/ 1167 h 1314"/>
                <a:gd name="T10" fmla="*/ 237 w 971"/>
                <a:gd name="T11" fmla="*/ 1169 h 1314"/>
                <a:gd name="T12" fmla="*/ 228 w 971"/>
                <a:gd name="T13" fmla="*/ 1171 h 1314"/>
                <a:gd name="T14" fmla="*/ 222 w 971"/>
                <a:gd name="T15" fmla="*/ 1177 h 1314"/>
                <a:gd name="T16" fmla="*/ 211 w 971"/>
                <a:gd name="T17" fmla="*/ 1179 h 1314"/>
                <a:gd name="T18" fmla="*/ 201 w 971"/>
                <a:gd name="T19" fmla="*/ 1183 h 1314"/>
                <a:gd name="T20" fmla="*/ 190 w 971"/>
                <a:gd name="T21" fmla="*/ 1186 h 1314"/>
                <a:gd name="T22" fmla="*/ 180 w 971"/>
                <a:gd name="T23" fmla="*/ 1190 h 1314"/>
                <a:gd name="T24" fmla="*/ 173 w 971"/>
                <a:gd name="T25" fmla="*/ 1192 h 1314"/>
                <a:gd name="T26" fmla="*/ 167 w 971"/>
                <a:gd name="T27" fmla="*/ 1194 h 1314"/>
                <a:gd name="T28" fmla="*/ 161 w 971"/>
                <a:gd name="T29" fmla="*/ 1198 h 1314"/>
                <a:gd name="T30" fmla="*/ 156 w 971"/>
                <a:gd name="T31" fmla="*/ 1200 h 1314"/>
                <a:gd name="T32" fmla="*/ 150 w 971"/>
                <a:gd name="T33" fmla="*/ 1202 h 1314"/>
                <a:gd name="T34" fmla="*/ 142 w 971"/>
                <a:gd name="T35" fmla="*/ 1204 h 1314"/>
                <a:gd name="T36" fmla="*/ 137 w 971"/>
                <a:gd name="T37" fmla="*/ 1207 h 1314"/>
                <a:gd name="T38" fmla="*/ 131 w 971"/>
                <a:gd name="T39" fmla="*/ 1209 h 1314"/>
                <a:gd name="T40" fmla="*/ 125 w 971"/>
                <a:gd name="T41" fmla="*/ 1211 h 1314"/>
                <a:gd name="T42" fmla="*/ 119 w 971"/>
                <a:gd name="T43" fmla="*/ 1213 h 1314"/>
                <a:gd name="T44" fmla="*/ 114 w 971"/>
                <a:gd name="T45" fmla="*/ 1215 h 1314"/>
                <a:gd name="T46" fmla="*/ 106 w 971"/>
                <a:gd name="T47" fmla="*/ 1219 h 1314"/>
                <a:gd name="T48" fmla="*/ 100 w 971"/>
                <a:gd name="T49" fmla="*/ 1219 h 1314"/>
                <a:gd name="T50" fmla="*/ 95 w 971"/>
                <a:gd name="T51" fmla="*/ 1221 h 1314"/>
                <a:gd name="T52" fmla="*/ 87 w 971"/>
                <a:gd name="T53" fmla="*/ 1223 h 1314"/>
                <a:gd name="T54" fmla="*/ 83 w 971"/>
                <a:gd name="T55" fmla="*/ 1226 h 1314"/>
                <a:gd name="T56" fmla="*/ 76 w 971"/>
                <a:gd name="T57" fmla="*/ 1226 h 1314"/>
                <a:gd name="T58" fmla="*/ 70 w 971"/>
                <a:gd name="T59" fmla="*/ 1230 h 1314"/>
                <a:gd name="T60" fmla="*/ 64 w 971"/>
                <a:gd name="T61" fmla="*/ 1232 h 1314"/>
                <a:gd name="T62" fmla="*/ 61 w 971"/>
                <a:gd name="T63" fmla="*/ 1234 h 1314"/>
                <a:gd name="T64" fmla="*/ 49 w 971"/>
                <a:gd name="T65" fmla="*/ 1238 h 1314"/>
                <a:gd name="T66" fmla="*/ 40 w 971"/>
                <a:gd name="T67" fmla="*/ 1242 h 1314"/>
                <a:gd name="T68" fmla="*/ 30 w 971"/>
                <a:gd name="T69" fmla="*/ 1243 h 1314"/>
                <a:gd name="T70" fmla="*/ 22 w 971"/>
                <a:gd name="T71" fmla="*/ 1247 h 1314"/>
                <a:gd name="T72" fmla="*/ 15 w 971"/>
                <a:gd name="T73" fmla="*/ 1249 h 1314"/>
                <a:gd name="T74" fmla="*/ 9 w 971"/>
                <a:gd name="T75" fmla="*/ 1253 h 1314"/>
                <a:gd name="T76" fmla="*/ 2 w 971"/>
                <a:gd name="T77" fmla="*/ 1255 h 1314"/>
                <a:gd name="T78" fmla="*/ 0 w 971"/>
                <a:gd name="T79" fmla="*/ 1257 h 1314"/>
                <a:gd name="T80" fmla="*/ 49 w 971"/>
                <a:gd name="T81" fmla="*/ 1276 h 1314"/>
                <a:gd name="T82" fmla="*/ 298 w 971"/>
                <a:gd name="T83" fmla="*/ 1190 h 1314"/>
                <a:gd name="T84" fmla="*/ 971 w 971"/>
                <a:gd name="T85" fmla="*/ 1314 h 1314"/>
                <a:gd name="T86" fmla="*/ 960 w 971"/>
                <a:gd name="T87" fmla="*/ 483 h 1314"/>
                <a:gd name="T88" fmla="*/ 933 w 971"/>
                <a:gd name="T89" fmla="*/ 1278 h 1314"/>
                <a:gd name="T90" fmla="*/ 310 w 971"/>
                <a:gd name="T91" fmla="*/ 1156 h 1314"/>
                <a:gd name="T92" fmla="*/ 298 w 971"/>
                <a:gd name="T93" fmla="*/ 0 h 1314"/>
                <a:gd name="T94" fmla="*/ 266 w 971"/>
                <a:gd name="T95" fmla="*/ 17 h 1314"/>
                <a:gd name="T96" fmla="*/ 266 w 971"/>
                <a:gd name="T97" fmla="*/ 17 h 13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71"/>
                <a:gd name="T148" fmla="*/ 0 h 1314"/>
                <a:gd name="T149" fmla="*/ 971 w 971"/>
                <a:gd name="T150" fmla="*/ 1314 h 13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71" h="1314">
                  <a:moveTo>
                    <a:pt x="266" y="17"/>
                  </a:moveTo>
                  <a:lnTo>
                    <a:pt x="260" y="1162"/>
                  </a:lnTo>
                  <a:lnTo>
                    <a:pt x="258" y="1162"/>
                  </a:lnTo>
                  <a:lnTo>
                    <a:pt x="251" y="1166"/>
                  </a:lnTo>
                  <a:lnTo>
                    <a:pt x="243" y="1167"/>
                  </a:lnTo>
                  <a:lnTo>
                    <a:pt x="237" y="1169"/>
                  </a:lnTo>
                  <a:lnTo>
                    <a:pt x="228" y="1171"/>
                  </a:lnTo>
                  <a:lnTo>
                    <a:pt x="222" y="1177"/>
                  </a:lnTo>
                  <a:lnTo>
                    <a:pt x="211" y="1179"/>
                  </a:lnTo>
                  <a:lnTo>
                    <a:pt x="201" y="1183"/>
                  </a:lnTo>
                  <a:lnTo>
                    <a:pt x="190" y="1186"/>
                  </a:lnTo>
                  <a:lnTo>
                    <a:pt x="180" y="1190"/>
                  </a:lnTo>
                  <a:lnTo>
                    <a:pt x="173" y="1192"/>
                  </a:lnTo>
                  <a:lnTo>
                    <a:pt x="167" y="1194"/>
                  </a:lnTo>
                  <a:lnTo>
                    <a:pt x="161" y="1198"/>
                  </a:lnTo>
                  <a:lnTo>
                    <a:pt x="156" y="1200"/>
                  </a:lnTo>
                  <a:lnTo>
                    <a:pt x="150" y="1202"/>
                  </a:lnTo>
                  <a:lnTo>
                    <a:pt x="142" y="1204"/>
                  </a:lnTo>
                  <a:lnTo>
                    <a:pt x="137" y="1207"/>
                  </a:lnTo>
                  <a:lnTo>
                    <a:pt x="131" y="1209"/>
                  </a:lnTo>
                  <a:lnTo>
                    <a:pt x="125" y="1211"/>
                  </a:lnTo>
                  <a:lnTo>
                    <a:pt x="119" y="1213"/>
                  </a:lnTo>
                  <a:lnTo>
                    <a:pt x="114" y="1215"/>
                  </a:lnTo>
                  <a:lnTo>
                    <a:pt x="106" y="1219"/>
                  </a:lnTo>
                  <a:lnTo>
                    <a:pt x="100" y="1219"/>
                  </a:lnTo>
                  <a:lnTo>
                    <a:pt x="95" y="1221"/>
                  </a:lnTo>
                  <a:lnTo>
                    <a:pt x="87" y="1223"/>
                  </a:lnTo>
                  <a:lnTo>
                    <a:pt x="83" y="1226"/>
                  </a:lnTo>
                  <a:lnTo>
                    <a:pt x="76" y="1226"/>
                  </a:lnTo>
                  <a:lnTo>
                    <a:pt x="70" y="1230"/>
                  </a:lnTo>
                  <a:lnTo>
                    <a:pt x="64" y="1232"/>
                  </a:lnTo>
                  <a:lnTo>
                    <a:pt x="61" y="1234"/>
                  </a:lnTo>
                  <a:lnTo>
                    <a:pt x="49" y="1238"/>
                  </a:lnTo>
                  <a:lnTo>
                    <a:pt x="40" y="1242"/>
                  </a:lnTo>
                  <a:lnTo>
                    <a:pt x="30" y="1243"/>
                  </a:lnTo>
                  <a:lnTo>
                    <a:pt x="22" y="1247"/>
                  </a:lnTo>
                  <a:lnTo>
                    <a:pt x="15" y="1249"/>
                  </a:lnTo>
                  <a:lnTo>
                    <a:pt x="9" y="1253"/>
                  </a:lnTo>
                  <a:lnTo>
                    <a:pt x="2" y="1255"/>
                  </a:lnTo>
                  <a:lnTo>
                    <a:pt x="0" y="1257"/>
                  </a:lnTo>
                  <a:lnTo>
                    <a:pt x="49" y="1276"/>
                  </a:lnTo>
                  <a:lnTo>
                    <a:pt x="298" y="1190"/>
                  </a:lnTo>
                  <a:lnTo>
                    <a:pt x="971" y="1314"/>
                  </a:lnTo>
                  <a:lnTo>
                    <a:pt x="960" y="483"/>
                  </a:lnTo>
                  <a:lnTo>
                    <a:pt x="933" y="1278"/>
                  </a:lnTo>
                  <a:lnTo>
                    <a:pt x="310" y="1156"/>
                  </a:lnTo>
                  <a:lnTo>
                    <a:pt x="298" y="0"/>
                  </a:lnTo>
                  <a:lnTo>
                    <a:pt x="266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5" name="Freeform 90"/>
            <p:cNvSpPr>
              <a:spLocks/>
            </p:cNvSpPr>
            <p:nvPr/>
          </p:nvSpPr>
          <p:spPr bwMode="auto">
            <a:xfrm>
              <a:off x="3725" y="3374"/>
              <a:ext cx="127" cy="72"/>
            </a:xfrm>
            <a:custGeom>
              <a:avLst/>
              <a:gdLst>
                <a:gd name="T0" fmla="*/ 0 w 253"/>
                <a:gd name="T1" fmla="*/ 14 h 145"/>
                <a:gd name="T2" fmla="*/ 0 w 253"/>
                <a:gd name="T3" fmla="*/ 145 h 145"/>
                <a:gd name="T4" fmla="*/ 253 w 253"/>
                <a:gd name="T5" fmla="*/ 88 h 145"/>
                <a:gd name="T6" fmla="*/ 253 w 253"/>
                <a:gd name="T7" fmla="*/ 63 h 145"/>
                <a:gd name="T8" fmla="*/ 23 w 253"/>
                <a:gd name="T9" fmla="*/ 118 h 145"/>
                <a:gd name="T10" fmla="*/ 23 w 253"/>
                <a:gd name="T11" fmla="*/ 0 h 145"/>
                <a:gd name="T12" fmla="*/ 0 w 253"/>
                <a:gd name="T13" fmla="*/ 14 h 145"/>
                <a:gd name="T14" fmla="*/ 0 w 253"/>
                <a:gd name="T15" fmla="*/ 14 h 1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3"/>
                <a:gd name="T25" fmla="*/ 0 h 145"/>
                <a:gd name="T26" fmla="*/ 253 w 253"/>
                <a:gd name="T27" fmla="*/ 145 h 1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3" h="145">
                  <a:moveTo>
                    <a:pt x="0" y="14"/>
                  </a:moveTo>
                  <a:lnTo>
                    <a:pt x="0" y="145"/>
                  </a:lnTo>
                  <a:lnTo>
                    <a:pt x="253" y="88"/>
                  </a:lnTo>
                  <a:lnTo>
                    <a:pt x="253" y="63"/>
                  </a:lnTo>
                  <a:lnTo>
                    <a:pt x="23" y="118"/>
                  </a:lnTo>
                  <a:lnTo>
                    <a:pt x="23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6" name="Freeform 91"/>
            <p:cNvSpPr>
              <a:spLocks/>
            </p:cNvSpPr>
            <p:nvPr/>
          </p:nvSpPr>
          <p:spPr bwMode="auto">
            <a:xfrm>
              <a:off x="3725" y="3463"/>
              <a:ext cx="127" cy="72"/>
            </a:xfrm>
            <a:custGeom>
              <a:avLst/>
              <a:gdLst>
                <a:gd name="T0" fmla="*/ 0 w 255"/>
                <a:gd name="T1" fmla="*/ 11 h 144"/>
                <a:gd name="T2" fmla="*/ 0 w 255"/>
                <a:gd name="T3" fmla="*/ 144 h 144"/>
                <a:gd name="T4" fmla="*/ 255 w 255"/>
                <a:gd name="T5" fmla="*/ 87 h 144"/>
                <a:gd name="T6" fmla="*/ 255 w 255"/>
                <a:gd name="T7" fmla="*/ 61 h 144"/>
                <a:gd name="T8" fmla="*/ 25 w 255"/>
                <a:gd name="T9" fmla="*/ 114 h 144"/>
                <a:gd name="T10" fmla="*/ 25 w 255"/>
                <a:gd name="T11" fmla="*/ 0 h 144"/>
                <a:gd name="T12" fmla="*/ 0 w 255"/>
                <a:gd name="T13" fmla="*/ 11 h 144"/>
                <a:gd name="T14" fmla="*/ 0 w 255"/>
                <a:gd name="T15" fmla="*/ 11 h 1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5"/>
                <a:gd name="T25" fmla="*/ 0 h 144"/>
                <a:gd name="T26" fmla="*/ 255 w 255"/>
                <a:gd name="T27" fmla="*/ 144 h 1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5" h="144">
                  <a:moveTo>
                    <a:pt x="0" y="11"/>
                  </a:moveTo>
                  <a:lnTo>
                    <a:pt x="0" y="144"/>
                  </a:lnTo>
                  <a:lnTo>
                    <a:pt x="255" y="87"/>
                  </a:lnTo>
                  <a:lnTo>
                    <a:pt x="255" y="61"/>
                  </a:lnTo>
                  <a:lnTo>
                    <a:pt x="25" y="114"/>
                  </a:lnTo>
                  <a:lnTo>
                    <a:pt x="25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7" name="Freeform 92"/>
            <p:cNvSpPr>
              <a:spLocks/>
            </p:cNvSpPr>
            <p:nvPr/>
          </p:nvSpPr>
          <p:spPr bwMode="auto">
            <a:xfrm>
              <a:off x="3725" y="3551"/>
              <a:ext cx="126" cy="74"/>
            </a:xfrm>
            <a:custGeom>
              <a:avLst/>
              <a:gdLst>
                <a:gd name="T0" fmla="*/ 0 w 253"/>
                <a:gd name="T1" fmla="*/ 11 h 146"/>
                <a:gd name="T2" fmla="*/ 0 w 253"/>
                <a:gd name="T3" fmla="*/ 146 h 146"/>
                <a:gd name="T4" fmla="*/ 253 w 253"/>
                <a:gd name="T5" fmla="*/ 87 h 146"/>
                <a:gd name="T6" fmla="*/ 253 w 253"/>
                <a:gd name="T7" fmla="*/ 63 h 146"/>
                <a:gd name="T8" fmla="*/ 25 w 253"/>
                <a:gd name="T9" fmla="*/ 118 h 146"/>
                <a:gd name="T10" fmla="*/ 25 w 253"/>
                <a:gd name="T11" fmla="*/ 0 h 146"/>
                <a:gd name="T12" fmla="*/ 0 w 253"/>
                <a:gd name="T13" fmla="*/ 11 h 146"/>
                <a:gd name="T14" fmla="*/ 0 w 253"/>
                <a:gd name="T15" fmla="*/ 11 h 1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3"/>
                <a:gd name="T25" fmla="*/ 0 h 146"/>
                <a:gd name="T26" fmla="*/ 253 w 253"/>
                <a:gd name="T27" fmla="*/ 146 h 1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3" h="146">
                  <a:moveTo>
                    <a:pt x="0" y="11"/>
                  </a:moveTo>
                  <a:lnTo>
                    <a:pt x="0" y="146"/>
                  </a:lnTo>
                  <a:lnTo>
                    <a:pt x="253" y="87"/>
                  </a:lnTo>
                  <a:lnTo>
                    <a:pt x="253" y="63"/>
                  </a:lnTo>
                  <a:lnTo>
                    <a:pt x="25" y="118"/>
                  </a:lnTo>
                  <a:lnTo>
                    <a:pt x="25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8" name="Freeform 93"/>
            <p:cNvSpPr>
              <a:spLocks/>
            </p:cNvSpPr>
            <p:nvPr/>
          </p:nvSpPr>
          <p:spPr bwMode="auto">
            <a:xfrm>
              <a:off x="3381" y="3314"/>
              <a:ext cx="281" cy="367"/>
            </a:xfrm>
            <a:custGeom>
              <a:avLst/>
              <a:gdLst>
                <a:gd name="T0" fmla="*/ 133 w 561"/>
                <a:gd name="T1" fmla="*/ 12 h 734"/>
                <a:gd name="T2" fmla="*/ 95 w 561"/>
                <a:gd name="T3" fmla="*/ 35 h 734"/>
                <a:gd name="T4" fmla="*/ 53 w 561"/>
                <a:gd name="T5" fmla="*/ 67 h 734"/>
                <a:gd name="T6" fmla="*/ 19 w 561"/>
                <a:gd name="T7" fmla="*/ 109 h 734"/>
                <a:gd name="T8" fmla="*/ 4 w 561"/>
                <a:gd name="T9" fmla="*/ 156 h 734"/>
                <a:gd name="T10" fmla="*/ 0 w 561"/>
                <a:gd name="T11" fmla="*/ 202 h 734"/>
                <a:gd name="T12" fmla="*/ 4 w 561"/>
                <a:gd name="T13" fmla="*/ 238 h 734"/>
                <a:gd name="T14" fmla="*/ 9 w 561"/>
                <a:gd name="T15" fmla="*/ 278 h 734"/>
                <a:gd name="T16" fmla="*/ 26 w 561"/>
                <a:gd name="T17" fmla="*/ 326 h 734"/>
                <a:gd name="T18" fmla="*/ 171 w 561"/>
                <a:gd name="T19" fmla="*/ 386 h 734"/>
                <a:gd name="T20" fmla="*/ 216 w 561"/>
                <a:gd name="T21" fmla="*/ 375 h 734"/>
                <a:gd name="T22" fmla="*/ 266 w 561"/>
                <a:gd name="T23" fmla="*/ 354 h 734"/>
                <a:gd name="T24" fmla="*/ 313 w 561"/>
                <a:gd name="T25" fmla="*/ 326 h 734"/>
                <a:gd name="T26" fmla="*/ 357 w 561"/>
                <a:gd name="T27" fmla="*/ 299 h 734"/>
                <a:gd name="T28" fmla="*/ 401 w 561"/>
                <a:gd name="T29" fmla="*/ 280 h 734"/>
                <a:gd name="T30" fmla="*/ 443 w 561"/>
                <a:gd name="T31" fmla="*/ 267 h 734"/>
                <a:gd name="T32" fmla="*/ 479 w 561"/>
                <a:gd name="T33" fmla="*/ 265 h 734"/>
                <a:gd name="T34" fmla="*/ 517 w 561"/>
                <a:gd name="T35" fmla="*/ 282 h 734"/>
                <a:gd name="T36" fmla="*/ 519 w 561"/>
                <a:gd name="T37" fmla="*/ 329 h 734"/>
                <a:gd name="T38" fmla="*/ 494 w 561"/>
                <a:gd name="T39" fmla="*/ 379 h 734"/>
                <a:gd name="T40" fmla="*/ 452 w 561"/>
                <a:gd name="T41" fmla="*/ 436 h 734"/>
                <a:gd name="T42" fmla="*/ 405 w 561"/>
                <a:gd name="T43" fmla="*/ 499 h 734"/>
                <a:gd name="T44" fmla="*/ 363 w 561"/>
                <a:gd name="T45" fmla="*/ 558 h 734"/>
                <a:gd name="T46" fmla="*/ 336 w 561"/>
                <a:gd name="T47" fmla="*/ 609 h 734"/>
                <a:gd name="T48" fmla="*/ 334 w 561"/>
                <a:gd name="T49" fmla="*/ 649 h 734"/>
                <a:gd name="T50" fmla="*/ 378 w 561"/>
                <a:gd name="T51" fmla="*/ 702 h 734"/>
                <a:gd name="T52" fmla="*/ 437 w 561"/>
                <a:gd name="T53" fmla="*/ 731 h 734"/>
                <a:gd name="T54" fmla="*/ 416 w 561"/>
                <a:gd name="T55" fmla="*/ 685 h 734"/>
                <a:gd name="T56" fmla="*/ 376 w 561"/>
                <a:gd name="T57" fmla="*/ 660 h 734"/>
                <a:gd name="T58" fmla="*/ 369 w 561"/>
                <a:gd name="T59" fmla="*/ 611 h 734"/>
                <a:gd name="T60" fmla="*/ 393 w 561"/>
                <a:gd name="T61" fmla="*/ 569 h 734"/>
                <a:gd name="T62" fmla="*/ 433 w 561"/>
                <a:gd name="T63" fmla="*/ 516 h 734"/>
                <a:gd name="T64" fmla="*/ 479 w 561"/>
                <a:gd name="T65" fmla="*/ 459 h 734"/>
                <a:gd name="T66" fmla="*/ 523 w 561"/>
                <a:gd name="T67" fmla="*/ 398 h 734"/>
                <a:gd name="T68" fmla="*/ 551 w 561"/>
                <a:gd name="T69" fmla="*/ 343 h 734"/>
                <a:gd name="T70" fmla="*/ 561 w 561"/>
                <a:gd name="T71" fmla="*/ 295 h 734"/>
                <a:gd name="T72" fmla="*/ 545 w 561"/>
                <a:gd name="T73" fmla="*/ 253 h 734"/>
                <a:gd name="T74" fmla="*/ 507 w 561"/>
                <a:gd name="T75" fmla="*/ 231 h 734"/>
                <a:gd name="T76" fmla="*/ 467 w 561"/>
                <a:gd name="T77" fmla="*/ 229 h 734"/>
                <a:gd name="T78" fmla="*/ 427 w 561"/>
                <a:gd name="T79" fmla="*/ 240 h 734"/>
                <a:gd name="T80" fmla="*/ 380 w 561"/>
                <a:gd name="T81" fmla="*/ 259 h 734"/>
                <a:gd name="T82" fmla="*/ 329 w 561"/>
                <a:gd name="T83" fmla="*/ 291 h 734"/>
                <a:gd name="T84" fmla="*/ 275 w 561"/>
                <a:gd name="T85" fmla="*/ 322 h 734"/>
                <a:gd name="T86" fmla="*/ 224 w 561"/>
                <a:gd name="T87" fmla="*/ 346 h 734"/>
                <a:gd name="T88" fmla="*/ 177 w 561"/>
                <a:gd name="T89" fmla="*/ 358 h 734"/>
                <a:gd name="T90" fmla="*/ 40 w 561"/>
                <a:gd name="T91" fmla="*/ 295 h 734"/>
                <a:gd name="T92" fmla="*/ 26 w 561"/>
                <a:gd name="T93" fmla="*/ 246 h 734"/>
                <a:gd name="T94" fmla="*/ 23 w 561"/>
                <a:gd name="T95" fmla="*/ 204 h 734"/>
                <a:gd name="T96" fmla="*/ 30 w 561"/>
                <a:gd name="T97" fmla="*/ 145 h 734"/>
                <a:gd name="T98" fmla="*/ 51 w 561"/>
                <a:gd name="T99" fmla="*/ 105 h 734"/>
                <a:gd name="T100" fmla="*/ 83 w 561"/>
                <a:gd name="T101" fmla="*/ 71 h 734"/>
                <a:gd name="T102" fmla="*/ 131 w 561"/>
                <a:gd name="T103" fmla="*/ 35 h 734"/>
                <a:gd name="T104" fmla="*/ 268 w 561"/>
                <a:gd name="T105" fmla="*/ 54 h 73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61"/>
                <a:gd name="T160" fmla="*/ 0 h 734"/>
                <a:gd name="T161" fmla="*/ 561 w 561"/>
                <a:gd name="T162" fmla="*/ 734 h 73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61" h="734">
                  <a:moveTo>
                    <a:pt x="304" y="33"/>
                  </a:moveTo>
                  <a:lnTo>
                    <a:pt x="156" y="0"/>
                  </a:lnTo>
                  <a:lnTo>
                    <a:pt x="154" y="0"/>
                  </a:lnTo>
                  <a:lnTo>
                    <a:pt x="148" y="2"/>
                  </a:lnTo>
                  <a:lnTo>
                    <a:pt x="140" y="4"/>
                  </a:lnTo>
                  <a:lnTo>
                    <a:pt x="133" y="12"/>
                  </a:lnTo>
                  <a:lnTo>
                    <a:pt x="127" y="14"/>
                  </a:lnTo>
                  <a:lnTo>
                    <a:pt x="120" y="18"/>
                  </a:lnTo>
                  <a:lnTo>
                    <a:pt x="114" y="21"/>
                  </a:lnTo>
                  <a:lnTo>
                    <a:pt x="108" y="25"/>
                  </a:lnTo>
                  <a:lnTo>
                    <a:pt x="102" y="29"/>
                  </a:lnTo>
                  <a:lnTo>
                    <a:pt x="95" y="35"/>
                  </a:lnTo>
                  <a:lnTo>
                    <a:pt x="87" y="40"/>
                  </a:lnTo>
                  <a:lnTo>
                    <a:pt x="82" y="46"/>
                  </a:lnTo>
                  <a:lnTo>
                    <a:pt x="74" y="50"/>
                  </a:lnTo>
                  <a:lnTo>
                    <a:pt x="68" y="56"/>
                  </a:lnTo>
                  <a:lnTo>
                    <a:pt x="61" y="61"/>
                  </a:lnTo>
                  <a:lnTo>
                    <a:pt x="53" y="67"/>
                  </a:lnTo>
                  <a:lnTo>
                    <a:pt x="47" y="75"/>
                  </a:lnTo>
                  <a:lnTo>
                    <a:pt x="40" y="80"/>
                  </a:lnTo>
                  <a:lnTo>
                    <a:pt x="34" y="88"/>
                  </a:lnTo>
                  <a:lnTo>
                    <a:pt x="28" y="96"/>
                  </a:lnTo>
                  <a:lnTo>
                    <a:pt x="23" y="101"/>
                  </a:lnTo>
                  <a:lnTo>
                    <a:pt x="19" y="109"/>
                  </a:lnTo>
                  <a:lnTo>
                    <a:pt x="13" y="116"/>
                  </a:lnTo>
                  <a:lnTo>
                    <a:pt x="9" y="126"/>
                  </a:lnTo>
                  <a:lnTo>
                    <a:pt x="7" y="132"/>
                  </a:lnTo>
                  <a:lnTo>
                    <a:pt x="5" y="141"/>
                  </a:lnTo>
                  <a:lnTo>
                    <a:pt x="4" y="149"/>
                  </a:lnTo>
                  <a:lnTo>
                    <a:pt x="4" y="156"/>
                  </a:lnTo>
                  <a:lnTo>
                    <a:pt x="2" y="168"/>
                  </a:lnTo>
                  <a:lnTo>
                    <a:pt x="0" y="177"/>
                  </a:lnTo>
                  <a:lnTo>
                    <a:pt x="0" y="183"/>
                  </a:lnTo>
                  <a:lnTo>
                    <a:pt x="0" y="189"/>
                  </a:lnTo>
                  <a:lnTo>
                    <a:pt x="0" y="194"/>
                  </a:lnTo>
                  <a:lnTo>
                    <a:pt x="0" y="202"/>
                  </a:lnTo>
                  <a:lnTo>
                    <a:pt x="0" y="206"/>
                  </a:lnTo>
                  <a:lnTo>
                    <a:pt x="0" y="213"/>
                  </a:lnTo>
                  <a:lnTo>
                    <a:pt x="0" y="219"/>
                  </a:lnTo>
                  <a:lnTo>
                    <a:pt x="2" y="225"/>
                  </a:lnTo>
                  <a:lnTo>
                    <a:pt x="2" y="231"/>
                  </a:lnTo>
                  <a:lnTo>
                    <a:pt x="4" y="238"/>
                  </a:lnTo>
                  <a:lnTo>
                    <a:pt x="4" y="246"/>
                  </a:lnTo>
                  <a:lnTo>
                    <a:pt x="5" y="251"/>
                  </a:lnTo>
                  <a:lnTo>
                    <a:pt x="5" y="259"/>
                  </a:lnTo>
                  <a:lnTo>
                    <a:pt x="7" y="265"/>
                  </a:lnTo>
                  <a:lnTo>
                    <a:pt x="7" y="270"/>
                  </a:lnTo>
                  <a:lnTo>
                    <a:pt x="9" y="278"/>
                  </a:lnTo>
                  <a:lnTo>
                    <a:pt x="11" y="284"/>
                  </a:lnTo>
                  <a:lnTo>
                    <a:pt x="13" y="289"/>
                  </a:lnTo>
                  <a:lnTo>
                    <a:pt x="15" y="295"/>
                  </a:lnTo>
                  <a:lnTo>
                    <a:pt x="17" y="303"/>
                  </a:lnTo>
                  <a:lnTo>
                    <a:pt x="21" y="314"/>
                  </a:lnTo>
                  <a:lnTo>
                    <a:pt x="26" y="326"/>
                  </a:lnTo>
                  <a:lnTo>
                    <a:pt x="32" y="335"/>
                  </a:lnTo>
                  <a:lnTo>
                    <a:pt x="38" y="345"/>
                  </a:lnTo>
                  <a:lnTo>
                    <a:pt x="148" y="386"/>
                  </a:lnTo>
                  <a:lnTo>
                    <a:pt x="154" y="386"/>
                  </a:lnTo>
                  <a:lnTo>
                    <a:pt x="163" y="386"/>
                  </a:lnTo>
                  <a:lnTo>
                    <a:pt x="171" y="386"/>
                  </a:lnTo>
                  <a:lnTo>
                    <a:pt x="178" y="386"/>
                  </a:lnTo>
                  <a:lnTo>
                    <a:pt x="186" y="385"/>
                  </a:lnTo>
                  <a:lnTo>
                    <a:pt x="194" y="383"/>
                  </a:lnTo>
                  <a:lnTo>
                    <a:pt x="201" y="381"/>
                  </a:lnTo>
                  <a:lnTo>
                    <a:pt x="211" y="379"/>
                  </a:lnTo>
                  <a:lnTo>
                    <a:pt x="216" y="375"/>
                  </a:lnTo>
                  <a:lnTo>
                    <a:pt x="226" y="373"/>
                  </a:lnTo>
                  <a:lnTo>
                    <a:pt x="234" y="369"/>
                  </a:lnTo>
                  <a:lnTo>
                    <a:pt x="241" y="365"/>
                  </a:lnTo>
                  <a:lnTo>
                    <a:pt x="249" y="362"/>
                  </a:lnTo>
                  <a:lnTo>
                    <a:pt x="258" y="358"/>
                  </a:lnTo>
                  <a:lnTo>
                    <a:pt x="266" y="354"/>
                  </a:lnTo>
                  <a:lnTo>
                    <a:pt x="275" y="350"/>
                  </a:lnTo>
                  <a:lnTo>
                    <a:pt x="281" y="345"/>
                  </a:lnTo>
                  <a:lnTo>
                    <a:pt x="291" y="341"/>
                  </a:lnTo>
                  <a:lnTo>
                    <a:pt x="298" y="335"/>
                  </a:lnTo>
                  <a:lnTo>
                    <a:pt x="306" y="331"/>
                  </a:lnTo>
                  <a:lnTo>
                    <a:pt x="313" y="326"/>
                  </a:lnTo>
                  <a:lnTo>
                    <a:pt x="321" y="322"/>
                  </a:lnTo>
                  <a:lnTo>
                    <a:pt x="329" y="316"/>
                  </a:lnTo>
                  <a:lnTo>
                    <a:pt x="336" y="314"/>
                  </a:lnTo>
                  <a:lnTo>
                    <a:pt x="344" y="308"/>
                  </a:lnTo>
                  <a:lnTo>
                    <a:pt x="351" y="305"/>
                  </a:lnTo>
                  <a:lnTo>
                    <a:pt x="357" y="299"/>
                  </a:lnTo>
                  <a:lnTo>
                    <a:pt x="367" y="295"/>
                  </a:lnTo>
                  <a:lnTo>
                    <a:pt x="372" y="291"/>
                  </a:lnTo>
                  <a:lnTo>
                    <a:pt x="380" y="289"/>
                  </a:lnTo>
                  <a:lnTo>
                    <a:pt x="388" y="286"/>
                  </a:lnTo>
                  <a:lnTo>
                    <a:pt x="395" y="284"/>
                  </a:lnTo>
                  <a:lnTo>
                    <a:pt x="401" y="280"/>
                  </a:lnTo>
                  <a:lnTo>
                    <a:pt x="408" y="278"/>
                  </a:lnTo>
                  <a:lnTo>
                    <a:pt x="414" y="274"/>
                  </a:lnTo>
                  <a:lnTo>
                    <a:pt x="422" y="272"/>
                  </a:lnTo>
                  <a:lnTo>
                    <a:pt x="429" y="270"/>
                  </a:lnTo>
                  <a:lnTo>
                    <a:pt x="435" y="269"/>
                  </a:lnTo>
                  <a:lnTo>
                    <a:pt x="443" y="267"/>
                  </a:lnTo>
                  <a:lnTo>
                    <a:pt x="450" y="267"/>
                  </a:lnTo>
                  <a:lnTo>
                    <a:pt x="454" y="267"/>
                  </a:lnTo>
                  <a:lnTo>
                    <a:pt x="462" y="265"/>
                  </a:lnTo>
                  <a:lnTo>
                    <a:pt x="467" y="265"/>
                  </a:lnTo>
                  <a:lnTo>
                    <a:pt x="473" y="265"/>
                  </a:lnTo>
                  <a:lnTo>
                    <a:pt x="479" y="265"/>
                  </a:lnTo>
                  <a:lnTo>
                    <a:pt x="485" y="267"/>
                  </a:lnTo>
                  <a:lnTo>
                    <a:pt x="490" y="267"/>
                  </a:lnTo>
                  <a:lnTo>
                    <a:pt x="496" y="269"/>
                  </a:lnTo>
                  <a:lnTo>
                    <a:pt x="504" y="270"/>
                  </a:lnTo>
                  <a:lnTo>
                    <a:pt x="511" y="276"/>
                  </a:lnTo>
                  <a:lnTo>
                    <a:pt x="517" y="282"/>
                  </a:lnTo>
                  <a:lnTo>
                    <a:pt x="521" y="291"/>
                  </a:lnTo>
                  <a:lnTo>
                    <a:pt x="523" y="299"/>
                  </a:lnTo>
                  <a:lnTo>
                    <a:pt x="523" y="310"/>
                  </a:lnTo>
                  <a:lnTo>
                    <a:pt x="521" y="316"/>
                  </a:lnTo>
                  <a:lnTo>
                    <a:pt x="521" y="322"/>
                  </a:lnTo>
                  <a:lnTo>
                    <a:pt x="519" y="329"/>
                  </a:lnTo>
                  <a:lnTo>
                    <a:pt x="517" y="337"/>
                  </a:lnTo>
                  <a:lnTo>
                    <a:pt x="513" y="345"/>
                  </a:lnTo>
                  <a:lnTo>
                    <a:pt x="509" y="352"/>
                  </a:lnTo>
                  <a:lnTo>
                    <a:pt x="504" y="362"/>
                  </a:lnTo>
                  <a:lnTo>
                    <a:pt x="500" y="369"/>
                  </a:lnTo>
                  <a:lnTo>
                    <a:pt x="494" y="379"/>
                  </a:lnTo>
                  <a:lnTo>
                    <a:pt x="486" y="388"/>
                  </a:lnTo>
                  <a:lnTo>
                    <a:pt x="481" y="398"/>
                  </a:lnTo>
                  <a:lnTo>
                    <a:pt x="475" y="407"/>
                  </a:lnTo>
                  <a:lnTo>
                    <a:pt x="466" y="417"/>
                  </a:lnTo>
                  <a:lnTo>
                    <a:pt x="458" y="426"/>
                  </a:lnTo>
                  <a:lnTo>
                    <a:pt x="452" y="436"/>
                  </a:lnTo>
                  <a:lnTo>
                    <a:pt x="445" y="447"/>
                  </a:lnTo>
                  <a:lnTo>
                    <a:pt x="435" y="457"/>
                  </a:lnTo>
                  <a:lnTo>
                    <a:pt x="429" y="468"/>
                  </a:lnTo>
                  <a:lnTo>
                    <a:pt x="420" y="478"/>
                  </a:lnTo>
                  <a:lnTo>
                    <a:pt x="412" y="489"/>
                  </a:lnTo>
                  <a:lnTo>
                    <a:pt x="405" y="499"/>
                  </a:lnTo>
                  <a:lnTo>
                    <a:pt x="397" y="508"/>
                  </a:lnTo>
                  <a:lnTo>
                    <a:pt x="389" y="518"/>
                  </a:lnTo>
                  <a:lnTo>
                    <a:pt x="384" y="529"/>
                  </a:lnTo>
                  <a:lnTo>
                    <a:pt x="376" y="539"/>
                  </a:lnTo>
                  <a:lnTo>
                    <a:pt x="369" y="548"/>
                  </a:lnTo>
                  <a:lnTo>
                    <a:pt x="363" y="558"/>
                  </a:lnTo>
                  <a:lnTo>
                    <a:pt x="357" y="569"/>
                  </a:lnTo>
                  <a:lnTo>
                    <a:pt x="351" y="577"/>
                  </a:lnTo>
                  <a:lnTo>
                    <a:pt x="348" y="584"/>
                  </a:lnTo>
                  <a:lnTo>
                    <a:pt x="344" y="594"/>
                  </a:lnTo>
                  <a:lnTo>
                    <a:pt x="340" y="601"/>
                  </a:lnTo>
                  <a:lnTo>
                    <a:pt x="336" y="609"/>
                  </a:lnTo>
                  <a:lnTo>
                    <a:pt x="334" y="616"/>
                  </a:lnTo>
                  <a:lnTo>
                    <a:pt x="334" y="624"/>
                  </a:lnTo>
                  <a:lnTo>
                    <a:pt x="334" y="632"/>
                  </a:lnTo>
                  <a:lnTo>
                    <a:pt x="332" y="637"/>
                  </a:lnTo>
                  <a:lnTo>
                    <a:pt x="334" y="643"/>
                  </a:lnTo>
                  <a:lnTo>
                    <a:pt x="334" y="649"/>
                  </a:lnTo>
                  <a:lnTo>
                    <a:pt x="336" y="656"/>
                  </a:lnTo>
                  <a:lnTo>
                    <a:pt x="342" y="666"/>
                  </a:lnTo>
                  <a:lnTo>
                    <a:pt x="350" y="677"/>
                  </a:lnTo>
                  <a:lnTo>
                    <a:pt x="359" y="687"/>
                  </a:lnTo>
                  <a:lnTo>
                    <a:pt x="369" y="696"/>
                  </a:lnTo>
                  <a:lnTo>
                    <a:pt x="378" y="702"/>
                  </a:lnTo>
                  <a:lnTo>
                    <a:pt x="389" y="710"/>
                  </a:lnTo>
                  <a:lnTo>
                    <a:pt x="401" y="715"/>
                  </a:lnTo>
                  <a:lnTo>
                    <a:pt x="410" y="721"/>
                  </a:lnTo>
                  <a:lnTo>
                    <a:pt x="420" y="725"/>
                  </a:lnTo>
                  <a:lnTo>
                    <a:pt x="431" y="729"/>
                  </a:lnTo>
                  <a:lnTo>
                    <a:pt x="437" y="731"/>
                  </a:lnTo>
                  <a:lnTo>
                    <a:pt x="443" y="732"/>
                  </a:lnTo>
                  <a:lnTo>
                    <a:pt x="446" y="734"/>
                  </a:lnTo>
                  <a:lnTo>
                    <a:pt x="450" y="734"/>
                  </a:lnTo>
                  <a:lnTo>
                    <a:pt x="429" y="689"/>
                  </a:lnTo>
                  <a:lnTo>
                    <a:pt x="426" y="687"/>
                  </a:lnTo>
                  <a:lnTo>
                    <a:pt x="416" y="685"/>
                  </a:lnTo>
                  <a:lnTo>
                    <a:pt x="408" y="681"/>
                  </a:lnTo>
                  <a:lnTo>
                    <a:pt x="403" y="679"/>
                  </a:lnTo>
                  <a:lnTo>
                    <a:pt x="395" y="675"/>
                  </a:lnTo>
                  <a:lnTo>
                    <a:pt x="389" y="672"/>
                  </a:lnTo>
                  <a:lnTo>
                    <a:pt x="382" y="666"/>
                  </a:lnTo>
                  <a:lnTo>
                    <a:pt x="376" y="660"/>
                  </a:lnTo>
                  <a:lnTo>
                    <a:pt x="369" y="654"/>
                  </a:lnTo>
                  <a:lnTo>
                    <a:pt x="367" y="647"/>
                  </a:lnTo>
                  <a:lnTo>
                    <a:pt x="363" y="639"/>
                  </a:lnTo>
                  <a:lnTo>
                    <a:pt x="363" y="630"/>
                  </a:lnTo>
                  <a:lnTo>
                    <a:pt x="365" y="620"/>
                  </a:lnTo>
                  <a:lnTo>
                    <a:pt x="369" y="611"/>
                  </a:lnTo>
                  <a:lnTo>
                    <a:pt x="370" y="603"/>
                  </a:lnTo>
                  <a:lnTo>
                    <a:pt x="374" y="597"/>
                  </a:lnTo>
                  <a:lnTo>
                    <a:pt x="378" y="590"/>
                  </a:lnTo>
                  <a:lnTo>
                    <a:pt x="384" y="584"/>
                  </a:lnTo>
                  <a:lnTo>
                    <a:pt x="388" y="575"/>
                  </a:lnTo>
                  <a:lnTo>
                    <a:pt x="393" y="569"/>
                  </a:lnTo>
                  <a:lnTo>
                    <a:pt x="399" y="559"/>
                  </a:lnTo>
                  <a:lnTo>
                    <a:pt x="407" y="552"/>
                  </a:lnTo>
                  <a:lnTo>
                    <a:pt x="412" y="542"/>
                  </a:lnTo>
                  <a:lnTo>
                    <a:pt x="418" y="533"/>
                  </a:lnTo>
                  <a:lnTo>
                    <a:pt x="426" y="525"/>
                  </a:lnTo>
                  <a:lnTo>
                    <a:pt x="433" y="516"/>
                  </a:lnTo>
                  <a:lnTo>
                    <a:pt x="441" y="506"/>
                  </a:lnTo>
                  <a:lnTo>
                    <a:pt x="450" y="497"/>
                  </a:lnTo>
                  <a:lnTo>
                    <a:pt x="456" y="487"/>
                  </a:lnTo>
                  <a:lnTo>
                    <a:pt x="466" y="478"/>
                  </a:lnTo>
                  <a:lnTo>
                    <a:pt x="471" y="468"/>
                  </a:lnTo>
                  <a:lnTo>
                    <a:pt x="479" y="459"/>
                  </a:lnTo>
                  <a:lnTo>
                    <a:pt x="486" y="447"/>
                  </a:lnTo>
                  <a:lnTo>
                    <a:pt x="494" y="438"/>
                  </a:lnTo>
                  <a:lnTo>
                    <a:pt x="502" y="428"/>
                  </a:lnTo>
                  <a:lnTo>
                    <a:pt x="509" y="417"/>
                  </a:lnTo>
                  <a:lnTo>
                    <a:pt x="515" y="407"/>
                  </a:lnTo>
                  <a:lnTo>
                    <a:pt x="523" y="398"/>
                  </a:lnTo>
                  <a:lnTo>
                    <a:pt x="528" y="388"/>
                  </a:lnTo>
                  <a:lnTo>
                    <a:pt x="534" y="379"/>
                  </a:lnTo>
                  <a:lnTo>
                    <a:pt x="538" y="369"/>
                  </a:lnTo>
                  <a:lnTo>
                    <a:pt x="543" y="362"/>
                  </a:lnTo>
                  <a:lnTo>
                    <a:pt x="547" y="352"/>
                  </a:lnTo>
                  <a:lnTo>
                    <a:pt x="551" y="343"/>
                  </a:lnTo>
                  <a:lnTo>
                    <a:pt x="555" y="335"/>
                  </a:lnTo>
                  <a:lnTo>
                    <a:pt x="557" y="327"/>
                  </a:lnTo>
                  <a:lnTo>
                    <a:pt x="559" y="318"/>
                  </a:lnTo>
                  <a:lnTo>
                    <a:pt x="561" y="310"/>
                  </a:lnTo>
                  <a:lnTo>
                    <a:pt x="561" y="303"/>
                  </a:lnTo>
                  <a:lnTo>
                    <a:pt x="561" y="295"/>
                  </a:lnTo>
                  <a:lnTo>
                    <a:pt x="561" y="289"/>
                  </a:lnTo>
                  <a:lnTo>
                    <a:pt x="559" y="284"/>
                  </a:lnTo>
                  <a:lnTo>
                    <a:pt x="557" y="278"/>
                  </a:lnTo>
                  <a:lnTo>
                    <a:pt x="557" y="272"/>
                  </a:lnTo>
                  <a:lnTo>
                    <a:pt x="551" y="261"/>
                  </a:lnTo>
                  <a:lnTo>
                    <a:pt x="545" y="253"/>
                  </a:lnTo>
                  <a:lnTo>
                    <a:pt x="538" y="246"/>
                  </a:lnTo>
                  <a:lnTo>
                    <a:pt x="528" y="240"/>
                  </a:lnTo>
                  <a:lnTo>
                    <a:pt x="523" y="238"/>
                  </a:lnTo>
                  <a:lnTo>
                    <a:pt x="519" y="234"/>
                  </a:lnTo>
                  <a:lnTo>
                    <a:pt x="511" y="232"/>
                  </a:lnTo>
                  <a:lnTo>
                    <a:pt x="507" y="231"/>
                  </a:lnTo>
                  <a:lnTo>
                    <a:pt x="500" y="231"/>
                  </a:lnTo>
                  <a:lnTo>
                    <a:pt x="494" y="229"/>
                  </a:lnTo>
                  <a:lnTo>
                    <a:pt x="488" y="229"/>
                  </a:lnTo>
                  <a:lnTo>
                    <a:pt x="483" y="229"/>
                  </a:lnTo>
                  <a:lnTo>
                    <a:pt x="475" y="229"/>
                  </a:lnTo>
                  <a:lnTo>
                    <a:pt x="467" y="229"/>
                  </a:lnTo>
                  <a:lnTo>
                    <a:pt x="462" y="229"/>
                  </a:lnTo>
                  <a:lnTo>
                    <a:pt x="454" y="231"/>
                  </a:lnTo>
                  <a:lnTo>
                    <a:pt x="446" y="232"/>
                  </a:lnTo>
                  <a:lnTo>
                    <a:pt x="441" y="234"/>
                  </a:lnTo>
                  <a:lnTo>
                    <a:pt x="433" y="236"/>
                  </a:lnTo>
                  <a:lnTo>
                    <a:pt x="427" y="240"/>
                  </a:lnTo>
                  <a:lnTo>
                    <a:pt x="420" y="242"/>
                  </a:lnTo>
                  <a:lnTo>
                    <a:pt x="412" y="246"/>
                  </a:lnTo>
                  <a:lnTo>
                    <a:pt x="403" y="248"/>
                  </a:lnTo>
                  <a:lnTo>
                    <a:pt x="397" y="251"/>
                  </a:lnTo>
                  <a:lnTo>
                    <a:pt x="388" y="255"/>
                  </a:lnTo>
                  <a:lnTo>
                    <a:pt x="380" y="259"/>
                  </a:lnTo>
                  <a:lnTo>
                    <a:pt x="370" y="265"/>
                  </a:lnTo>
                  <a:lnTo>
                    <a:pt x="365" y="270"/>
                  </a:lnTo>
                  <a:lnTo>
                    <a:pt x="355" y="274"/>
                  </a:lnTo>
                  <a:lnTo>
                    <a:pt x="346" y="280"/>
                  </a:lnTo>
                  <a:lnTo>
                    <a:pt x="336" y="284"/>
                  </a:lnTo>
                  <a:lnTo>
                    <a:pt x="329" y="291"/>
                  </a:lnTo>
                  <a:lnTo>
                    <a:pt x="319" y="295"/>
                  </a:lnTo>
                  <a:lnTo>
                    <a:pt x="312" y="301"/>
                  </a:lnTo>
                  <a:lnTo>
                    <a:pt x="302" y="307"/>
                  </a:lnTo>
                  <a:lnTo>
                    <a:pt x="294" y="312"/>
                  </a:lnTo>
                  <a:lnTo>
                    <a:pt x="285" y="316"/>
                  </a:lnTo>
                  <a:lnTo>
                    <a:pt x="275" y="322"/>
                  </a:lnTo>
                  <a:lnTo>
                    <a:pt x="268" y="326"/>
                  </a:lnTo>
                  <a:lnTo>
                    <a:pt x="258" y="331"/>
                  </a:lnTo>
                  <a:lnTo>
                    <a:pt x="249" y="335"/>
                  </a:lnTo>
                  <a:lnTo>
                    <a:pt x="241" y="339"/>
                  </a:lnTo>
                  <a:lnTo>
                    <a:pt x="234" y="343"/>
                  </a:lnTo>
                  <a:lnTo>
                    <a:pt x="224" y="346"/>
                  </a:lnTo>
                  <a:lnTo>
                    <a:pt x="215" y="348"/>
                  </a:lnTo>
                  <a:lnTo>
                    <a:pt x="207" y="352"/>
                  </a:lnTo>
                  <a:lnTo>
                    <a:pt x="199" y="354"/>
                  </a:lnTo>
                  <a:lnTo>
                    <a:pt x="192" y="356"/>
                  </a:lnTo>
                  <a:lnTo>
                    <a:pt x="184" y="356"/>
                  </a:lnTo>
                  <a:lnTo>
                    <a:pt x="177" y="358"/>
                  </a:lnTo>
                  <a:lnTo>
                    <a:pt x="171" y="358"/>
                  </a:lnTo>
                  <a:lnTo>
                    <a:pt x="163" y="358"/>
                  </a:lnTo>
                  <a:lnTo>
                    <a:pt x="57" y="324"/>
                  </a:lnTo>
                  <a:lnTo>
                    <a:pt x="49" y="314"/>
                  </a:lnTo>
                  <a:lnTo>
                    <a:pt x="43" y="305"/>
                  </a:lnTo>
                  <a:lnTo>
                    <a:pt x="40" y="295"/>
                  </a:lnTo>
                  <a:lnTo>
                    <a:pt x="36" y="284"/>
                  </a:lnTo>
                  <a:lnTo>
                    <a:pt x="32" y="272"/>
                  </a:lnTo>
                  <a:lnTo>
                    <a:pt x="28" y="263"/>
                  </a:lnTo>
                  <a:lnTo>
                    <a:pt x="28" y="257"/>
                  </a:lnTo>
                  <a:lnTo>
                    <a:pt x="26" y="251"/>
                  </a:lnTo>
                  <a:lnTo>
                    <a:pt x="26" y="246"/>
                  </a:lnTo>
                  <a:lnTo>
                    <a:pt x="26" y="240"/>
                  </a:lnTo>
                  <a:lnTo>
                    <a:pt x="24" y="234"/>
                  </a:lnTo>
                  <a:lnTo>
                    <a:pt x="23" y="227"/>
                  </a:lnTo>
                  <a:lnTo>
                    <a:pt x="23" y="221"/>
                  </a:lnTo>
                  <a:lnTo>
                    <a:pt x="23" y="215"/>
                  </a:lnTo>
                  <a:lnTo>
                    <a:pt x="23" y="204"/>
                  </a:lnTo>
                  <a:lnTo>
                    <a:pt x="23" y="192"/>
                  </a:lnTo>
                  <a:lnTo>
                    <a:pt x="23" y="181"/>
                  </a:lnTo>
                  <a:lnTo>
                    <a:pt x="24" y="172"/>
                  </a:lnTo>
                  <a:lnTo>
                    <a:pt x="26" y="162"/>
                  </a:lnTo>
                  <a:lnTo>
                    <a:pt x="30" y="153"/>
                  </a:lnTo>
                  <a:lnTo>
                    <a:pt x="30" y="145"/>
                  </a:lnTo>
                  <a:lnTo>
                    <a:pt x="32" y="137"/>
                  </a:lnTo>
                  <a:lnTo>
                    <a:pt x="36" y="130"/>
                  </a:lnTo>
                  <a:lnTo>
                    <a:pt x="40" y="124"/>
                  </a:lnTo>
                  <a:lnTo>
                    <a:pt x="43" y="116"/>
                  </a:lnTo>
                  <a:lnTo>
                    <a:pt x="47" y="111"/>
                  </a:lnTo>
                  <a:lnTo>
                    <a:pt x="51" y="105"/>
                  </a:lnTo>
                  <a:lnTo>
                    <a:pt x="59" y="99"/>
                  </a:lnTo>
                  <a:lnTo>
                    <a:pt x="63" y="94"/>
                  </a:lnTo>
                  <a:lnTo>
                    <a:pt x="68" y="86"/>
                  </a:lnTo>
                  <a:lnTo>
                    <a:pt x="72" y="80"/>
                  </a:lnTo>
                  <a:lnTo>
                    <a:pt x="78" y="77"/>
                  </a:lnTo>
                  <a:lnTo>
                    <a:pt x="83" y="71"/>
                  </a:lnTo>
                  <a:lnTo>
                    <a:pt x="89" y="65"/>
                  </a:lnTo>
                  <a:lnTo>
                    <a:pt x="95" y="59"/>
                  </a:lnTo>
                  <a:lnTo>
                    <a:pt x="102" y="57"/>
                  </a:lnTo>
                  <a:lnTo>
                    <a:pt x="112" y="48"/>
                  </a:lnTo>
                  <a:lnTo>
                    <a:pt x="123" y="42"/>
                  </a:lnTo>
                  <a:lnTo>
                    <a:pt x="131" y="35"/>
                  </a:lnTo>
                  <a:lnTo>
                    <a:pt x="140" y="31"/>
                  </a:lnTo>
                  <a:lnTo>
                    <a:pt x="148" y="25"/>
                  </a:lnTo>
                  <a:lnTo>
                    <a:pt x="154" y="23"/>
                  </a:lnTo>
                  <a:lnTo>
                    <a:pt x="158" y="21"/>
                  </a:lnTo>
                  <a:lnTo>
                    <a:pt x="159" y="21"/>
                  </a:lnTo>
                  <a:lnTo>
                    <a:pt x="268" y="54"/>
                  </a:lnTo>
                  <a:lnTo>
                    <a:pt x="304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9" name="Freeform 94"/>
            <p:cNvSpPr>
              <a:spLocks/>
            </p:cNvSpPr>
            <p:nvPr/>
          </p:nvSpPr>
          <p:spPr bwMode="auto">
            <a:xfrm>
              <a:off x="3477" y="3455"/>
              <a:ext cx="113" cy="232"/>
            </a:xfrm>
            <a:custGeom>
              <a:avLst/>
              <a:gdLst>
                <a:gd name="T0" fmla="*/ 152 w 226"/>
                <a:gd name="T1" fmla="*/ 13 h 464"/>
                <a:gd name="T2" fmla="*/ 161 w 226"/>
                <a:gd name="T3" fmla="*/ 17 h 464"/>
                <a:gd name="T4" fmla="*/ 167 w 226"/>
                <a:gd name="T5" fmla="*/ 24 h 464"/>
                <a:gd name="T6" fmla="*/ 169 w 226"/>
                <a:gd name="T7" fmla="*/ 32 h 464"/>
                <a:gd name="T8" fmla="*/ 169 w 226"/>
                <a:gd name="T9" fmla="*/ 45 h 464"/>
                <a:gd name="T10" fmla="*/ 165 w 226"/>
                <a:gd name="T11" fmla="*/ 62 h 464"/>
                <a:gd name="T12" fmla="*/ 159 w 226"/>
                <a:gd name="T13" fmla="*/ 80 h 464"/>
                <a:gd name="T14" fmla="*/ 152 w 226"/>
                <a:gd name="T15" fmla="*/ 91 h 464"/>
                <a:gd name="T16" fmla="*/ 144 w 226"/>
                <a:gd name="T17" fmla="*/ 104 h 464"/>
                <a:gd name="T18" fmla="*/ 135 w 226"/>
                <a:gd name="T19" fmla="*/ 120 h 464"/>
                <a:gd name="T20" fmla="*/ 123 w 226"/>
                <a:gd name="T21" fmla="*/ 135 h 464"/>
                <a:gd name="T22" fmla="*/ 112 w 226"/>
                <a:gd name="T23" fmla="*/ 152 h 464"/>
                <a:gd name="T24" fmla="*/ 101 w 226"/>
                <a:gd name="T25" fmla="*/ 169 h 464"/>
                <a:gd name="T26" fmla="*/ 89 w 226"/>
                <a:gd name="T27" fmla="*/ 186 h 464"/>
                <a:gd name="T28" fmla="*/ 78 w 226"/>
                <a:gd name="T29" fmla="*/ 203 h 464"/>
                <a:gd name="T30" fmla="*/ 64 w 226"/>
                <a:gd name="T31" fmla="*/ 220 h 464"/>
                <a:gd name="T32" fmla="*/ 53 w 226"/>
                <a:gd name="T33" fmla="*/ 237 h 464"/>
                <a:gd name="T34" fmla="*/ 42 w 226"/>
                <a:gd name="T35" fmla="*/ 255 h 464"/>
                <a:gd name="T36" fmla="*/ 30 w 226"/>
                <a:gd name="T37" fmla="*/ 270 h 464"/>
                <a:gd name="T38" fmla="*/ 23 w 226"/>
                <a:gd name="T39" fmla="*/ 285 h 464"/>
                <a:gd name="T40" fmla="*/ 15 w 226"/>
                <a:gd name="T41" fmla="*/ 298 h 464"/>
                <a:gd name="T42" fmla="*/ 9 w 226"/>
                <a:gd name="T43" fmla="*/ 310 h 464"/>
                <a:gd name="T44" fmla="*/ 4 w 226"/>
                <a:gd name="T45" fmla="*/ 329 h 464"/>
                <a:gd name="T46" fmla="*/ 0 w 226"/>
                <a:gd name="T47" fmla="*/ 348 h 464"/>
                <a:gd name="T48" fmla="*/ 0 w 226"/>
                <a:gd name="T49" fmla="*/ 365 h 464"/>
                <a:gd name="T50" fmla="*/ 2 w 226"/>
                <a:gd name="T51" fmla="*/ 382 h 464"/>
                <a:gd name="T52" fmla="*/ 5 w 226"/>
                <a:gd name="T53" fmla="*/ 395 h 464"/>
                <a:gd name="T54" fmla="*/ 9 w 226"/>
                <a:gd name="T55" fmla="*/ 405 h 464"/>
                <a:gd name="T56" fmla="*/ 15 w 226"/>
                <a:gd name="T57" fmla="*/ 414 h 464"/>
                <a:gd name="T58" fmla="*/ 226 w 226"/>
                <a:gd name="T59" fmla="*/ 464 h 464"/>
                <a:gd name="T60" fmla="*/ 47 w 226"/>
                <a:gd name="T61" fmla="*/ 388 h 464"/>
                <a:gd name="T62" fmla="*/ 42 w 226"/>
                <a:gd name="T63" fmla="*/ 384 h 464"/>
                <a:gd name="T64" fmla="*/ 30 w 226"/>
                <a:gd name="T65" fmla="*/ 374 h 464"/>
                <a:gd name="T66" fmla="*/ 24 w 226"/>
                <a:gd name="T67" fmla="*/ 365 h 464"/>
                <a:gd name="T68" fmla="*/ 24 w 226"/>
                <a:gd name="T69" fmla="*/ 353 h 464"/>
                <a:gd name="T70" fmla="*/ 26 w 226"/>
                <a:gd name="T71" fmla="*/ 334 h 464"/>
                <a:gd name="T72" fmla="*/ 38 w 226"/>
                <a:gd name="T73" fmla="*/ 315 h 464"/>
                <a:gd name="T74" fmla="*/ 43 w 226"/>
                <a:gd name="T75" fmla="*/ 302 h 464"/>
                <a:gd name="T76" fmla="*/ 53 w 226"/>
                <a:gd name="T77" fmla="*/ 289 h 464"/>
                <a:gd name="T78" fmla="*/ 61 w 226"/>
                <a:gd name="T79" fmla="*/ 274 h 464"/>
                <a:gd name="T80" fmla="*/ 74 w 226"/>
                <a:gd name="T81" fmla="*/ 258 h 464"/>
                <a:gd name="T82" fmla="*/ 83 w 226"/>
                <a:gd name="T83" fmla="*/ 241 h 464"/>
                <a:gd name="T84" fmla="*/ 97 w 226"/>
                <a:gd name="T85" fmla="*/ 224 h 464"/>
                <a:gd name="T86" fmla="*/ 108 w 226"/>
                <a:gd name="T87" fmla="*/ 209 h 464"/>
                <a:gd name="T88" fmla="*/ 121 w 226"/>
                <a:gd name="T89" fmla="*/ 192 h 464"/>
                <a:gd name="T90" fmla="*/ 133 w 226"/>
                <a:gd name="T91" fmla="*/ 175 h 464"/>
                <a:gd name="T92" fmla="*/ 146 w 226"/>
                <a:gd name="T93" fmla="*/ 158 h 464"/>
                <a:gd name="T94" fmla="*/ 158 w 226"/>
                <a:gd name="T95" fmla="*/ 140 h 464"/>
                <a:gd name="T96" fmla="*/ 169 w 226"/>
                <a:gd name="T97" fmla="*/ 125 h 464"/>
                <a:gd name="T98" fmla="*/ 177 w 226"/>
                <a:gd name="T99" fmla="*/ 108 h 464"/>
                <a:gd name="T100" fmla="*/ 186 w 226"/>
                <a:gd name="T101" fmla="*/ 95 h 464"/>
                <a:gd name="T102" fmla="*/ 192 w 226"/>
                <a:gd name="T103" fmla="*/ 80 h 464"/>
                <a:gd name="T104" fmla="*/ 197 w 226"/>
                <a:gd name="T105" fmla="*/ 68 h 464"/>
                <a:gd name="T106" fmla="*/ 199 w 226"/>
                <a:gd name="T107" fmla="*/ 55 h 464"/>
                <a:gd name="T108" fmla="*/ 203 w 226"/>
                <a:gd name="T109" fmla="*/ 43 h 464"/>
                <a:gd name="T110" fmla="*/ 203 w 226"/>
                <a:gd name="T111" fmla="*/ 28 h 464"/>
                <a:gd name="T112" fmla="*/ 197 w 226"/>
                <a:gd name="T113" fmla="*/ 15 h 464"/>
                <a:gd name="T114" fmla="*/ 192 w 226"/>
                <a:gd name="T115" fmla="*/ 7 h 464"/>
                <a:gd name="T116" fmla="*/ 175 w 226"/>
                <a:gd name="T117" fmla="*/ 0 h 464"/>
                <a:gd name="T118" fmla="*/ 167 w 226"/>
                <a:gd name="T119" fmla="*/ 0 h 464"/>
                <a:gd name="T120" fmla="*/ 150 w 226"/>
                <a:gd name="T121" fmla="*/ 13 h 4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6"/>
                <a:gd name="T184" fmla="*/ 0 h 464"/>
                <a:gd name="T185" fmla="*/ 226 w 226"/>
                <a:gd name="T186" fmla="*/ 464 h 46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6" h="464">
                  <a:moveTo>
                    <a:pt x="150" y="13"/>
                  </a:moveTo>
                  <a:lnTo>
                    <a:pt x="152" y="13"/>
                  </a:lnTo>
                  <a:lnTo>
                    <a:pt x="156" y="15"/>
                  </a:lnTo>
                  <a:lnTo>
                    <a:pt x="161" y="17"/>
                  </a:lnTo>
                  <a:lnTo>
                    <a:pt x="165" y="21"/>
                  </a:lnTo>
                  <a:lnTo>
                    <a:pt x="167" y="24"/>
                  </a:lnTo>
                  <a:lnTo>
                    <a:pt x="169" y="28"/>
                  </a:lnTo>
                  <a:lnTo>
                    <a:pt x="169" y="32"/>
                  </a:lnTo>
                  <a:lnTo>
                    <a:pt x="171" y="40"/>
                  </a:lnTo>
                  <a:lnTo>
                    <a:pt x="169" y="45"/>
                  </a:lnTo>
                  <a:lnTo>
                    <a:pt x="169" y="53"/>
                  </a:lnTo>
                  <a:lnTo>
                    <a:pt x="165" y="62"/>
                  </a:lnTo>
                  <a:lnTo>
                    <a:pt x="163" y="74"/>
                  </a:lnTo>
                  <a:lnTo>
                    <a:pt x="159" y="80"/>
                  </a:lnTo>
                  <a:lnTo>
                    <a:pt x="156" y="85"/>
                  </a:lnTo>
                  <a:lnTo>
                    <a:pt x="152" y="91"/>
                  </a:lnTo>
                  <a:lnTo>
                    <a:pt x="150" y="97"/>
                  </a:lnTo>
                  <a:lnTo>
                    <a:pt x="144" y="104"/>
                  </a:lnTo>
                  <a:lnTo>
                    <a:pt x="140" y="112"/>
                  </a:lnTo>
                  <a:lnTo>
                    <a:pt x="135" y="120"/>
                  </a:lnTo>
                  <a:lnTo>
                    <a:pt x="131" y="127"/>
                  </a:lnTo>
                  <a:lnTo>
                    <a:pt x="123" y="135"/>
                  </a:lnTo>
                  <a:lnTo>
                    <a:pt x="120" y="144"/>
                  </a:lnTo>
                  <a:lnTo>
                    <a:pt x="112" y="152"/>
                  </a:lnTo>
                  <a:lnTo>
                    <a:pt x="108" y="161"/>
                  </a:lnTo>
                  <a:lnTo>
                    <a:pt x="101" y="169"/>
                  </a:lnTo>
                  <a:lnTo>
                    <a:pt x="95" y="178"/>
                  </a:lnTo>
                  <a:lnTo>
                    <a:pt x="89" y="186"/>
                  </a:lnTo>
                  <a:lnTo>
                    <a:pt x="83" y="196"/>
                  </a:lnTo>
                  <a:lnTo>
                    <a:pt x="78" y="203"/>
                  </a:lnTo>
                  <a:lnTo>
                    <a:pt x="70" y="213"/>
                  </a:lnTo>
                  <a:lnTo>
                    <a:pt x="64" y="220"/>
                  </a:lnTo>
                  <a:lnTo>
                    <a:pt x="59" y="230"/>
                  </a:lnTo>
                  <a:lnTo>
                    <a:pt x="53" y="237"/>
                  </a:lnTo>
                  <a:lnTo>
                    <a:pt x="45" y="245"/>
                  </a:lnTo>
                  <a:lnTo>
                    <a:pt x="42" y="255"/>
                  </a:lnTo>
                  <a:lnTo>
                    <a:pt x="36" y="262"/>
                  </a:lnTo>
                  <a:lnTo>
                    <a:pt x="30" y="270"/>
                  </a:lnTo>
                  <a:lnTo>
                    <a:pt x="26" y="277"/>
                  </a:lnTo>
                  <a:lnTo>
                    <a:pt x="23" y="285"/>
                  </a:lnTo>
                  <a:lnTo>
                    <a:pt x="19" y="291"/>
                  </a:lnTo>
                  <a:lnTo>
                    <a:pt x="15" y="298"/>
                  </a:lnTo>
                  <a:lnTo>
                    <a:pt x="11" y="304"/>
                  </a:lnTo>
                  <a:lnTo>
                    <a:pt x="9" y="310"/>
                  </a:lnTo>
                  <a:lnTo>
                    <a:pt x="7" y="317"/>
                  </a:lnTo>
                  <a:lnTo>
                    <a:pt x="4" y="329"/>
                  </a:lnTo>
                  <a:lnTo>
                    <a:pt x="2" y="338"/>
                  </a:lnTo>
                  <a:lnTo>
                    <a:pt x="0" y="348"/>
                  </a:lnTo>
                  <a:lnTo>
                    <a:pt x="0" y="357"/>
                  </a:lnTo>
                  <a:lnTo>
                    <a:pt x="0" y="365"/>
                  </a:lnTo>
                  <a:lnTo>
                    <a:pt x="2" y="374"/>
                  </a:lnTo>
                  <a:lnTo>
                    <a:pt x="2" y="382"/>
                  </a:lnTo>
                  <a:lnTo>
                    <a:pt x="4" y="389"/>
                  </a:lnTo>
                  <a:lnTo>
                    <a:pt x="5" y="395"/>
                  </a:lnTo>
                  <a:lnTo>
                    <a:pt x="7" y="401"/>
                  </a:lnTo>
                  <a:lnTo>
                    <a:pt x="9" y="405"/>
                  </a:lnTo>
                  <a:lnTo>
                    <a:pt x="13" y="409"/>
                  </a:lnTo>
                  <a:lnTo>
                    <a:pt x="15" y="414"/>
                  </a:lnTo>
                  <a:lnTo>
                    <a:pt x="19" y="418"/>
                  </a:lnTo>
                  <a:lnTo>
                    <a:pt x="226" y="464"/>
                  </a:lnTo>
                  <a:lnTo>
                    <a:pt x="201" y="435"/>
                  </a:lnTo>
                  <a:lnTo>
                    <a:pt x="47" y="388"/>
                  </a:lnTo>
                  <a:lnTo>
                    <a:pt x="45" y="386"/>
                  </a:lnTo>
                  <a:lnTo>
                    <a:pt x="42" y="384"/>
                  </a:lnTo>
                  <a:lnTo>
                    <a:pt x="36" y="382"/>
                  </a:lnTo>
                  <a:lnTo>
                    <a:pt x="30" y="374"/>
                  </a:lnTo>
                  <a:lnTo>
                    <a:pt x="26" y="370"/>
                  </a:lnTo>
                  <a:lnTo>
                    <a:pt x="24" y="365"/>
                  </a:lnTo>
                  <a:lnTo>
                    <a:pt x="24" y="359"/>
                  </a:lnTo>
                  <a:lnTo>
                    <a:pt x="24" y="353"/>
                  </a:lnTo>
                  <a:lnTo>
                    <a:pt x="24" y="344"/>
                  </a:lnTo>
                  <a:lnTo>
                    <a:pt x="26" y="334"/>
                  </a:lnTo>
                  <a:lnTo>
                    <a:pt x="32" y="327"/>
                  </a:lnTo>
                  <a:lnTo>
                    <a:pt x="38" y="315"/>
                  </a:lnTo>
                  <a:lnTo>
                    <a:pt x="40" y="308"/>
                  </a:lnTo>
                  <a:lnTo>
                    <a:pt x="43" y="302"/>
                  </a:lnTo>
                  <a:lnTo>
                    <a:pt x="47" y="294"/>
                  </a:lnTo>
                  <a:lnTo>
                    <a:pt x="53" y="289"/>
                  </a:lnTo>
                  <a:lnTo>
                    <a:pt x="55" y="279"/>
                  </a:lnTo>
                  <a:lnTo>
                    <a:pt x="61" y="274"/>
                  </a:lnTo>
                  <a:lnTo>
                    <a:pt x="66" y="266"/>
                  </a:lnTo>
                  <a:lnTo>
                    <a:pt x="74" y="258"/>
                  </a:lnTo>
                  <a:lnTo>
                    <a:pt x="78" y="249"/>
                  </a:lnTo>
                  <a:lnTo>
                    <a:pt x="83" y="241"/>
                  </a:lnTo>
                  <a:lnTo>
                    <a:pt x="89" y="232"/>
                  </a:lnTo>
                  <a:lnTo>
                    <a:pt x="97" y="224"/>
                  </a:lnTo>
                  <a:lnTo>
                    <a:pt x="102" y="215"/>
                  </a:lnTo>
                  <a:lnTo>
                    <a:pt x="108" y="209"/>
                  </a:lnTo>
                  <a:lnTo>
                    <a:pt x="116" y="199"/>
                  </a:lnTo>
                  <a:lnTo>
                    <a:pt x="121" y="192"/>
                  </a:lnTo>
                  <a:lnTo>
                    <a:pt x="127" y="182"/>
                  </a:lnTo>
                  <a:lnTo>
                    <a:pt x="133" y="175"/>
                  </a:lnTo>
                  <a:lnTo>
                    <a:pt x="140" y="165"/>
                  </a:lnTo>
                  <a:lnTo>
                    <a:pt x="146" y="158"/>
                  </a:lnTo>
                  <a:lnTo>
                    <a:pt x="152" y="148"/>
                  </a:lnTo>
                  <a:lnTo>
                    <a:pt x="158" y="140"/>
                  </a:lnTo>
                  <a:lnTo>
                    <a:pt x="163" y="133"/>
                  </a:lnTo>
                  <a:lnTo>
                    <a:pt x="169" y="125"/>
                  </a:lnTo>
                  <a:lnTo>
                    <a:pt x="173" y="116"/>
                  </a:lnTo>
                  <a:lnTo>
                    <a:pt x="177" y="108"/>
                  </a:lnTo>
                  <a:lnTo>
                    <a:pt x="182" y="101"/>
                  </a:lnTo>
                  <a:lnTo>
                    <a:pt x="186" y="95"/>
                  </a:lnTo>
                  <a:lnTo>
                    <a:pt x="188" y="85"/>
                  </a:lnTo>
                  <a:lnTo>
                    <a:pt x="192" y="80"/>
                  </a:lnTo>
                  <a:lnTo>
                    <a:pt x="196" y="74"/>
                  </a:lnTo>
                  <a:lnTo>
                    <a:pt x="197" y="68"/>
                  </a:lnTo>
                  <a:lnTo>
                    <a:pt x="199" y="61"/>
                  </a:lnTo>
                  <a:lnTo>
                    <a:pt x="199" y="55"/>
                  </a:lnTo>
                  <a:lnTo>
                    <a:pt x="201" y="49"/>
                  </a:lnTo>
                  <a:lnTo>
                    <a:pt x="203" y="43"/>
                  </a:lnTo>
                  <a:lnTo>
                    <a:pt x="203" y="36"/>
                  </a:lnTo>
                  <a:lnTo>
                    <a:pt x="203" y="28"/>
                  </a:lnTo>
                  <a:lnTo>
                    <a:pt x="199" y="21"/>
                  </a:lnTo>
                  <a:lnTo>
                    <a:pt x="197" y="15"/>
                  </a:lnTo>
                  <a:lnTo>
                    <a:pt x="194" y="11"/>
                  </a:lnTo>
                  <a:lnTo>
                    <a:pt x="192" y="7"/>
                  </a:lnTo>
                  <a:lnTo>
                    <a:pt x="182" y="4"/>
                  </a:lnTo>
                  <a:lnTo>
                    <a:pt x="175" y="0"/>
                  </a:lnTo>
                  <a:lnTo>
                    <a:pt x="169" y="0"/>
                  </a:lnTo>
                  <a:lnTo>
                    <a:pt x="167" y="0"/>
                  </a:lnTo>
                  <a:lnTo>
                    <a:pt x="15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0" name="Freeform 95"/>
            <p:cNvSpPr>
              <a:spLocks/>
            </p:cNvSpPr>
            <p:nvPr/>
          </p:nvSpPr>
          <p:spPr bwMode="auto">
            <a:xfrm>
              <a:off x="3454" y="3330"/>
              <a:ext cx="179" cy="135"/>
            </a:xfrm>
            <a:custGeom>
              <a:avLst/>
              <a:gdLst>
                <a:gd name="T0" fmla="*/ 166 w 360"/>
                <a:gd name="T1" fmla="*/ 173 h 270"/>
                <a:gd name="T2" fmla="*/ 156 w 360"/>
                <a:gd name="T3" fmla="*/ 182 h 270"/>
                <a:gd name="T4" fmla="*/ 147 w 360"/>
                <a:gd name="T5" fmla="*/ 192 h 270"/>
                <a:gd name="T6" fmla="*/ 135 w 360"/>
                <a:gd name="T7" fmla="*/ 205 h 270"/>
                <a:gd name="T8" fmla="*/ 118 w 360"/>
                <a:gd name="T9" fmla="*/ 217 h 270"/>
                <a:gd name="T10" fmla="*/ 105 w 360"/>
                <a:gd name="T11" fmla="*/ 228 h 270"/>
                <a:gd name="T12" fmla="*/ 88 w 360"/>
                <a:gd name="T13" fmla="*/ 237 h 270"/>
                <a:gd name="T14" fmla="*/ 72 w 360"/>
                <a:gd name="T15" fmla="*/ 245 h 270"/>
                <a:gd name="T16" fmla="*/ 57 w 360"/>
                <a:gd name="T17" fmla="*/ 243 h 270"/>
                <a:gd name="T18" fmla="*/ 46 w 360"/>
                <a:gd name="T19" fmla="*/ 236 h 270"/>
                <a:gd name="T20" fmla="*/ 36 w 360"/>
                <a:gd name="T21" fmla="*/ 222 h 270"/>
                <a:gd name="T22" fmla="*/ 34 w 360"/>
                <a:gd name="T23" fmla="*/ 207 h 270"/>
                <a:gd name="T24" fmla="*/ 33 w 360"/>
                <a:gd name="T25" fmla="*/ 188 h 270"/>
                <a:gd name="T26" fmla="*/ 36 w 360"/>
                <a:gd name="T27" fmla="*/ 167 h 270"/>
                <a:gd name="T28" fmla="*/ 40 w 360"/>
                <a:gd name="T29" fmla="*/ 156 h 270"/>
                <a:gd name="T30" fmla="*/ 46 w 360"/>
                <a:gd name="T31" fmla="*/ 144 h 270"/>
                <a:gd name="T32" fmla="*/ 57 w 360"/>
                <a:gd name="T33" fmla="*/ 121 h 270"/>
                <a:gd name="T34" fmla="*/ 63 w 360"/>
                <a:gd name="T35" fmla="*/ 110 h 270"/>
                <a:gd name="T36" fmla="*/ 72 w 360"/>
                <a:gd name="T37" fmla="*/ 99 h 270"/>
                <a:gd name="T38" fmla="*/ 91 w 360"/>
                <a:gd name="T39" fmla="*/ 78 h 270"/>
                <a:gd name="T40" fmla="*/ 112 w 360"/>
                <a:gd name="T41" fmla="*/ 57 h 270"/>
                <a:gd name="T42" fmla="*/ 133 w 360"/>
                <a:gd name="T43" fmla="*/ 40 h 270"/>
                <a:gd name="T44" fmla="*/ 150 w 360"/>
                <a:gd name="T45" fmla="*/ 24 h 270"/>
                <a:gd name="T46" fmla="*/ 166 w 360"/>
                <a:gd name="T47" fmla="*/ 13 h 270"/>
                <a:gd name="T48" fmla="*/ 175 w 360"/>
                <a:gd name="T49" fmla="*/ 7 h 270"/>
                <a:gd name="T50" fmla="*/ 179 w 360"/>
                <a:gd name="T51" fmla="*/ 4 h 270"/>
                <a:gd name="T52" fmla="*/ 145 w 360"/>
                <a:gd name="T53" fmla="*/ 0 h 270"/>
                <a:gd name="T54" fmla="*/ 135 w 360"/>
                <a:gd name="T55" fmla="*/ 5 h 270"/>
                <a:gd name="T56" fmla="*/ 122 w 360"/>
                <a:gd name="T57" fmla="*/ 15 h 270"/>
                <a:gd name="T58" fmla="*/ 103 w 360"/>
                <a:gd name="T59" fmla="*/ 32 h 270"/>
                <a:gd name="T60" fmla="*/ 82 w 360"/>
                <a:gd name="T61" fmla="*/ 49 h 270"/>
                <a:gd name="T62" fmla="*/ 67 w 360"/>
                <a:gd name="T63" fmla="*/ 64 h 270"/>
                <a:gd name="T64" fmla="*/ 55 w 360"/>
                <a:gd name="T65" fmla="*/ 76 h 270"/>
                <a:gd name="T66" fmla="*/ 44 w 360"/>
                <a:gd name="T67" fmla="*/ 87 h 270"/>
                <a:gd name="T68" fmla="*/ 34 w 360"/>
                <a:gd name="T69" fmla="*/ 101 h 270"/>
                <a:gd name="T70" fmla="*/ 27 w 360"/>
                <a:gd name="T71" fmla="*/ 112 h 270"/>
                <a:gd name="T72" fmla="*/ 19 w 360"/>
                <a:gd name="T73" fmla="*/ 125 h 270"/>
                <a:gd name="T74" fmla="*/ 12 w 360"/>
                <a:gd name="T75" fmla="*/ 139 h 270"/>
                <a:gd name="T76" fmla="*/ 6 w 360"/>
                <a:gd name="T77" fmla="*/ 152 h 270"/>
                <a:gd name="T78" fmla="*/ 2 w 360"/>
                <a:gd name="T79" fmla="*/ 163 h 270"/>
                <a:gd name="T80" fmla="*/ 2 w 360"/>
                <a:gd name="T81" fmla="*/ 177 h 270"/>
                <a:gd name="T82" fmla="*/ 0 w 360"/>
                <a:gd name="T83" fmla="*/ 190 h 270"/>
                <a:gd name="T84" fmla="*/ 0 w 360"/>
                <a:gd name="T85" fmla="*/ 201 h 270"/>
                <a:gd name="T86" fmla="*/ 4 w 360"/>
                <a:gd name="T87" fmla="*/ 217 h 270"/>
                <a:gd name="T88" fmla="*/ 12 w 360"/>
                <a:gd name="T89" fmla="*/ 237 h 270"/>
                <a:gd name="T90" fmla="*/ 25 w 360"/>
                <a:gd name="T91" fmla="*/ 253 h 270"/>
                <a:gd name="T92" fmla="*/ 40 w 360"/>
                <a:gd name="T93" fmla="*/ 264 h 270"/>
                <a:gd name="T94" fmla="*/ 61 w 360"/>
                <a:gd name="T95" fmla="*/ 270 h 270"/>
                <a:gd name="T96" fmla="*/ 82 w 360"/>
                <a:gd name="T97" fmla="*/ 268 h 270"/>
                <a:gd name="T98" fmla="*/ 101 w 360"/>
                <a:gd name="T99" fmla="*/ 260 h 270"/>
                <a:gd name="T100" fmla="*/ 120 w 360"/>
                <a:gd name="T101" fmla="*/ 251 h 270"/>
                <a:gd name="T102" fmla="*/ 135 w 360"/>
                <a:gd name="T103" fmla="*/ 239 h 270"/>
                <a:gd name="T104" fmla="*/ 150 w 360"/>
                <a:gd name="T105" fmla="*/ 226 h 270"/>
                <a:gd name="T106" fmla="*/ 160 w 360"/>
                <a:gd name="T107" fmla="*/ 213 h 270"/>
                <a:gd name="T108" fmla="*/ 171 w 360"/>
                <a:gd name="T109" fmla="*/ 201 h 270"/>
                <a:gd name="T110" fmla="*/ 291 w 360"/>
                <a:gd name="T111" fmla="*/ 220 h 270"/>
                <a:gd name="T112" fmla="*/ 360 w 360"/>
                <a:gd name="T113" fmla="*/ 203 h 2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60"/>
                <a:gd name="T172" fmla="*/ 0 h 270"/>
                <a:gd name="T173" fmla="*/ 360 w 360"/>
                <a:gd name="T174" fmla="*/ 270 h 27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60" h="270">
                  <a:moveTo>
                    <a:pt x="360" y="203"/>
                  </a:moveTo>
                  <a:lnTo>
                    <a:pt x="166" y="173"/>
                  </a:lnTo>
                  <a:lnTo>
                    <a:pt x="164" y="175"/>
                  </a:lnTo>
                  <a:lnTo>
                    <a:pt x="156" y="182"/>
                  </a:lnTo>
                  <a:lnTo>
                    <a:pt x="150" y="186"/>
                  </a:lnTo>
                  <a:lnTo>
                    <a:pt x="147" y="192"/>
                  </a:lnTo>
                  <a:lnTo>
                    <a:pt x="141" y="198"/>
                  </a:lnTo>
                  <a:lnTo>
                    <a:pt x="135" y="205"/>
                  </a:lnTo>
                  <a:lnTo>
                    <a:pt x="126" y="211"/>
                  </a:lnTo>
                  <a:lnTo>
                    <a:pt x="118" y="217"/>
                  </a:lnTo>
                  <a:lnTo>
                    <a:pt x="112" y="222"/>
                  </a:lnTo>
                  <a:lnTo>
                    <a:pt x="105" y="228"/>
                  </a:lnTo>
                  <a:lnTo>
                    <a:pt x="95" y="234"/>
                  </a:lnTo>
                  <a:lnTo>
                    <a:pt x="88" y="237"/>
                  </a:lnTo>
                  <a:lnTo>
                    <a:pt x="80" y="241"/>
                  </a:lnTo>
                  <a:lnTo>
                    <a:pt x="72" y="245"/>
                  </a:lnTo>
                  <a:lnTo>
                    <a:pt x="63" y="243"/>
                  </a:lnTo>
                  <a:lnTo>
                    <a:pt x="57" y="243"/>
                  </a:lnTo>
                  <a:lnTo>
                    <a:pt x="50" y="237"/>
                  </a:lnTo>
                  <a:lnTo>
                    <a:pt x="46" y="236"/>
                  </a:lnTo>
                  <a:lnTo>
                    <a:pt x="40" y="228"/>
                  </a:lnTo>
                  <a:lnTo>
                    <a:pt x="36" y="222"/>
                  </a:lnTo>
                  <a:lnTo>
                    <a:pt x="34" y="215"/>
                  </a:lnTo>
                  <a:lnTo>
                    <a:pt x="34" y="207"/>
                  </a:lnTo>
                  <a:lnTo>
                    <a:pt x="31" y="198"/>
                  </a:lnTo>
                  <a:lnTo>
                    <a:pt x="33" y="188"/>
                  </a:lnTo>
                  <a:lnTo>
                    <a:pt x="34" y="178"/>
                  </a:lnTo>
                  <a:lnTo>
                    <a:pt x="36" y="167"/>
                  </a:lnTo>
                  <a:lnTo>
                    <a:pt x="38" y="161"/>
                  </a:lnTo>
                  <a:lnTo>
                    <a:pt x="40" y="156"/>
                  </a:lnTo>
                  <a:lnTo>
                    <a:pt x="42" y="150"/>
                  </a:lnTo>
                  <a:lnTo>
                    <a:pt x="46" y="144"/>
                  </a:lnTo>
                  <a:lnTo>
                    <a:pt x="50" y="133"/>
                  </a:lnTo>
                  <a:lnTo>
                    <a:pt x="57" y="121"/>
                  </a:lnTo>
                  <a:lnTo>
                    <a:pt x="61" y="116"/>
                  </a:lnTo>
                  <a:lnTo>
                    <a:pt x="63" y="110"/>
                  </a:lnTo>
                  <a:lnTo>
                    <a:pt x="69" y="104"/>
                  </a:lnTo>
                  <a:lnTo>
                    <a:pt x="72" y="99"/>
                  </a:lnTo>
                  <a:lnTo>
                    <a:pt x="82" y="87"/>
                  </a:lnTo>
                  <a:lnTo>
                    <a:pt x="91" y="78"/>
                  </a:lnTo>
                  <a:lnTo>
                    <a:pt x="101" y="66"/>
                  </a:lnTo>
                  <a:lnTo>
                    <a:pt x="112" y="57"/>
                  </a:lnTo>
                  <a:lnTo>
                    <a:pt x="122" y="47"/>
                  </a:lnTo>
                  <a:lnTo>
                    <a:pt x="133" y="40"/>
                  </a:lnTo>
                  <a:lnTo>
                    <a:pt x="141" y="30"/>
                  </a:lnTo>
                  <a:lnTo>
                    <a:pt x="150" y="24"/>
                  </a:lnTo>
                  <a:lnTo>
                    <a:pt x="158" y="19"/>
                  </a:lnTo>
                  <a:lnTo>
                    <a:pt x="166" y="13"/>
                  </a:lnTo>
                  <a:lnTo>
                    <a:pt x="169" y="9"/>
                  </a:lnTo>
                  <a:lnTo>
                    <a:pt x="175" y="7"/>
                  </a:lnTo>
                  <a:lnTo>
                    <a:pt x="177" y="4"/>
                  </a:lnTo>
                  <a:lnTo>
                    <a:pt x="179" y="4"/>
                  </a:lnTo>
                  <a:lnTo>
                    <a:pt x="147" y="0"/>
                  </a:lnTo>
                  <a:lnTo>
                    <a:pt x="145" y="0"/>
                  </a:lnTo>
                  <a:lnTo>
                    <a:pt x="141" y="2"/>
                  </a:lnTo>
                  <a:lnTo>
                    <a:pt x="135" y="5"/>
                  </a:lnTo>
                  <a:lnTo>
                    <a:pt x="131" y="11"/>
                  </a:lnTo>
                  <a:lnTo>
                    <a:pt x="122" y="15"/>
                  </a:lnTo>
                  <a:lnTo>
                    <a:pt x="114" y="23"/>
                  </a:lnTo>
                  <a:lnTo>
                    <a:pt x="103" y="32"/>
                  </a:lnTo>
                  <a:lnTo>
                    <a:pt x="93" y="42"/>
                  </a:lnTo>
                  <a:lnTo>
                    <a:pt x="82" y="49"/>
                  </a:lnTo>
                  <a:lnTo>
                    <a:pt x="72" y="61"/>
                  </a:lnTo>
                  <a:lnTo>
                    <a:pt x="67" y="64"/>
                  </a:lnTo>
                  <a:lnTo>
                    <a:pt x="61" y="70"/>
                  </a:lnTo>
                  <a:lnTo>
                    <a:pt x="55" y="76"/>
                  </a:lnTo>
                  <a:lnTo>
                    <a:pt x="50" y="83"/>
                  </a:lnTo>
                  <a:lnTo>
                    <a:pt x="44" y="87"/>
                  </a:lnTo>
                  <a:lnTo>
                    <a:pt x="40" y="95"/>
                  </a:lnTo>
                  <a:lnTo>
                    <a:pt x="34" y="101"/>
                  </a:lnTo>
                  <a:lnTo>
                    <a:pt x="31" y="106"/>
                  </a:lnTo>
                  <a:lnTo>
                    <a:pt x="27" y="112"/>
                  </a:lnTo>
                  <a:lnTo>
                    <a:pt x="21" y="120"/>
                  </a:lnTo>
                  <a:lnTo>
                    <a:pt x="19" y="125"/>
                  </a:lnTo>
                  <a:lnTo>
                    <a:pt x="15" y="133"/>
                  </a:lnTo>
                  <a:lnTo>
                    <a:pt x="12" y="139"/>
                  </a:lnTo>
                  <a:lnTo>
                    <a:pt x="8" y="146"/>
                  </a:lnTo>
                  <a:lnTo>
                    <a:pt x="6" y="152"/>
                  </a:lnTo>
                  <a:lnTo>
                    <a:pt x="6" y="158"/>
                  </a:lnTo>
                  <a:lnTo>
                    <a:pt x="2" y="163"/>
                  </a:lnTo>
                  <a:lnTo>
                    <a:pt x="2" y="171"/>
                  </a:lnTo>
                  <a:lnTo>
                    <a:pt x="2" y="177"/>
                  </a:lnTo>
                  <a:lnTo>
                    <a:pt x="2" y="184"/>
                  </a:lnTo>
                  <a:lnTo>
                    <a:pt x="0" y="190"/>
                  </a:lnTo>
                  <a:lnTo>
                    <a:pt x="0" y="196"/>
                  </a:lnTo>
                  <a:lnTo>
                    <a:pt x="0" y="201"/>
                  </a:lnTo>
                  <a:lnTo>
                    <a:pt x="2" y="207"/>
                  </a:lnTo>
                  <a:lnTo>
                    <a:pt x="4" y="217"/>
                  </a:lnTo>
                  <a:lnTo>
                    <a:pt x="8" y="228"/>
                  </a:lnTo>
                  <a:lnTo>
                    <a:pt x="12" y="237"/>
                  </a:lnTo>
                  <a:lnTo>
                    <a:pt x="17" y="245"/>
                  </a:lnTo>
                  <a:lnTo>
                    <a:pt x="25" y="253"/>
                  </a:lnTo>
                  <a:lnTo>
                    <a:pt x="34" y="260"/>
                  </a:lnTo>
                  <a:lnTo>
                    <a:pt x="40" y="264"/>
                  </a:lnTo>
                  <a:lnTo>
                    <a:pt x="52" y="268"/>
                  </a:lnTo>
                  <a:lnTo>
                    <a:pt x="61" y="270"/>
                  </a:lnTo>
                  <a:lnTo>
                    <a:pt x="72" y="270"/>
                  </a:lnTo>
                  <a:lnTo>
                    <a:pt x="82" y="268"/>
                  </a:lnTo>
                  <a:lnTo>
                    <a:pt x="91" y="266"/>
                  </a:lnTo>
                  <a:lnTo>
                    <a:pt x="101" y="260"/>
                  </a:lnTo>
                  <a:lnTo>
                    <a:pt x="112" y="258"/>
                  </a:lnTo>
                  <a:lnTo>
                    <a:pt x="120" y="251"/>
                  </a:lnTo>
                  <a:lnTo>
                    <a:pt x="128" y="245"/>
                  </a:lnTo>
                  <a:lnTo>
                    <a:pt x="135" y="239"/>
                  </a:lnTo>
                  <a:lnTo>
                    <a:pt x="145" y="234"/>
                  </a:lnTo>
                  <a:lnTo>
                    <a:pt x="150" y="226"/>
                  </a:lnTo>
                  <a:lnTo>
                    <a:pt x="156" y="218"/>
                  </a:lnTo>
                  <a:lnTo>
                    <a:pt x="160" y="213"/>
                  </a:lnTo>
                  <a:lnTo>
                    <a:pt x="166" y="209"/>
                  </a:lnTo>
                  <a:lnTo>
                    <a:pt x="171" y="201"/>
                  </a:lnTo>
                  <a:lnTo>
                    <a:pt x="175" y="198"/>
                  </a:lnTo>
                  <a:lnTo>
                    <a:pt x="291" y="220"/>
                  </a:lnTo>
                  <a:lnTo>
                    <a:pt x="360" y="20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1" name="Freeform 96"/>
            <p:cNvSpPr>
              <a:spLocks/>
            </p:cNvSpPr>
            <p:nvPr/>
          </p:nvSpPr>
          <p:spPr bwMode="auto">
            <a:xfrm>
              <a:off x="3430" y="3344"/>
              <a:ext cx="64" cy="139"/>
            </a:xfrm>
            <a:custGeom>
              <a:avLst/>
              <a:gdLst>
                <a:gd name="T0" fmla="*/ 104 w 129"/>
                <a:gd name="T1" fmla="*/ 0 h 278"/>
                <a:gd name="T2" fmla="*/ 99 w 129"/>
                <a:gd name="T3" fmla="*/ 6 h 278"/>
                <a:gd name="T4" fmla="*/ 85 w 129"/>
                <a:gd name="T5" fmla="*/ 16 h 278"/>
                <a:gd name="T6" fmla="*/ 70 w 129"/>
                <a:gd name="T7" fmla="*/ 31 h 278"/>
                <a:gd name="T8" fmla="*/ 53 w 129"/>
                <a:gd name="T9" fmla="*/ 48 h 278"/>
                <a:gd name="T10" fmla="*/ 38 w 129"/>
                <a:gd name="T11" fmla="*/ 69 h 278"/>
                <a:gd name="T12" fmla="*/ 26 w 129"/>
                <a:gd name="T13" fmla="*/ 86 h 278"/>
                <a:gd name="T14" fmla="*/ 19 w 129"/>
                <a:gd name="T15" fmla="*/ 99 h 278"/>
                <a:gd name="T16" fmla="*/ 11 w 129"/>
                <a:gd name="T17" fmla="*/ 111 h 278"/>
                <a:gd name="T18" fmla="*/ 7 w 129"/>
                <a:gd name="T19" fmla="*/ 124 h 278"/>
                <a:gd name="T20" fmla="*/ 4 w 129"/>
                <a:gd name="T21" fmla="*/ 135 h 278"/>
                <a:gd name="T22" fmla="*/ 0 w 129"/>
                <a:gd name="T23" fmla="*/ 149 h 278"/>
                <a:gd name="T24" fmla="*/ 0 w 129"/>
                <a:gd name="T25" fmla="*/ 162 h 278"/>
                <a:gd name="T26" fmla="*/ 0 w 129"/>
                <a:gd name="T27" fmla="*/ 173 h 278"/>
                <a:gd name="T28" fmla="*/ 0 w 129"/>
                <a:gd name="T29" fmla="*/ 185 h 278"/>
                <a:gd name="T30" fmla="*/ 2 w 129"/>
                <a:gd name="T31" fmla="*/ 196 h 278"/>
                <a:gd name="T32" fmla="*/ 5 w 129"/>
                <a:gd name="T33" fmla="*/ 213 h 278"/>
                <a:gd name="T34" fmla="*/ 11 w 129"/>
                <a:gd name="T35" fmla="*/ 232 h 278"/>
                <a:gd name="T36" fmla="*/ 19 w 129"/>
                <a:gd name="T37" fmla="*/ 249 h 278"/>
                <a:gd name="T38" fmla="*/ 26 w 129"/>
                <a:gd name="T39" fmla="*/ 265 h 278"/>
                <a:gd name="T40" fmla="*/ 59 w 129"/>
                <a:gd name="T41" fmla="*/ 278 h 278"/>
                <a:gd name="T42" fmla="*/ 57 w 129"/>
                <a:gd name="T43" fmla="*/ 276 h 278"/>
                <a:gd name="T44" fmla="*/ 53 w 129"/>
                <a:gd name="T45" fmla="*/ 266 h 278"/>
                <a:gd name="T46" fmla="*/ 45 w 129"/>
                <a:gd name="T47" fmla="*/ 253 h 278"/>
                <a:gd name="T48" fmla="*/ 40 w 129"/>
                <a:gd name="T49" fmla="*/ 236 h 278"/>
                <a:gd name="T50" fmla="*/ 34 w 129"/>
                <a:gd name="T51" fmla="*/ 215 h 278"/>
                <a:gd name="T52" fmla="*/ 30 w 129"/>
                <a:gd name="T53" fmla="*/ 204 h 278"/>
                <a:gd name="T54" fmla="*/ 30 w 129"/>
                <a:gd name="T55" fmla="*/ 192 h 278"/>
                <a:gd name="T56" fmla="*/ 28 w 129"/>
                <a:gd name="T57" fmla="*/ 179 h 278"/>
                <a:gd name="T58" fmla="*/ 30 w 129"/>
                <a:gd name="T59" fmla="*/ 168 h 278"/>
                <a:gd name="T60" fmla="*/ 30 w 129"/>
                <a:gd name="T61" fmla="*/ 154 h 278"/>
                <a:gd name="T62" fmla="*/ 34 w 129"/>
                <a:gd name="T63" fmla="*/ 143 h 278"/>
                <a:gd name="T64" fmla="*/ 38 w 129"/>
                <a:gd name="T65" fmla="*/ 130 h 278"/>
                <a:gd name="T66" fmla="*/ 43 w 129"/>
                <a:gd name="T67" fmla="*/ 114 h 278"/>
                <a:gd name="T68" fmla="*/ 49 w 129"/>
                <a:gd name="T69" fmla="*/ 103 h 278"/>
                <a:gd name="T70" fmla="*/ 55 w 129"/>
                <a:gd name="T71" fmla="*/ 90 h 278"/>
                <a:gd name="T72" fmla="*/ 62 w 129"/>
                <a:gd name="T73" fmla="*/ 78 h 278"/>
                <a:gd name="T74" fmla="*/ 70 w 129"/>
                <a:gd name="T75" fmla="*/ 67 h 278"/>
                <a:gd name="T76" fmla="*/ 87 w 129"/>
                <a:gd name="T77" fmla="*/ 46 h 278"/>
                <a:gd name="T78" fmla="*/ 102 w 129"/>
                <a:gd name="T79" fmla="*/ 27 h 278"/>
                <a:gd name="T80" fmla="*/ 116 w 129"/>
                <a:gd name="T81" fmla="*/ 14 h 278"/>
                <a:gd name="T82" fmla="*/ 129 w 129"/>
                <a:gd name="T83" fmla="*/ 2 h 278"/>
                <a:gd name="T84" fmla="*/ 106 w 129"/>
                <a:gd name="T85" fmla="*/ 0 h 27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9"/>
                <a:gd name="T130" fmla="*/ 0 h 278"/>
                <a:gd name="T131" fmla="*/ 129 w 129"/>
                <a:gd name="T132" fmla="*/ 278 h 27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9" h="278">
                  <a:moveTo>
                    <a:pt x="106" y="0"/>
                  </a:moveTo>
                  <a:lnTo>
                    <a:pt x="104" y="0"/>
                  </a:lnTo>
                  <a:lnTo>
                    <a:pt x="102" y="2"/>
                  </a:lnTo>
                  <a:lnTo>
                    <a:pt x="99" y="6"/>
                  </a:lnTo>
                  <a:lnTo>
                    <a:pt x="93" y="12"/>
                  </a:lnTo>
                  <a:lnTo>
                    <a:pt x="85" y="16"/>
                  </a:lnTo>
                  <a:lnTo>
                    <a:pt x="78" y="23"/>
                  </a:lnTo>
                  <a:lnTo>
                    <a:pt x="70" y="31"/>
                  </a:lnTo>
                  <a:lnTo>
                    <a:pt x="62" y="40"/>
                  </a:lnTo>
                  <a:lnTo>
                    <a:pt x="53" y="48"/>
                  </a:lnTo>
                  <a:lnTo>
                    <a:pt x="45" y="59"/>
                  </a:lnTo>
                  <a:lnTo>
                    <a:pt x="38" y="69"/>
                  </a:lnTo>
                  <a:lnTo>
                    <a:pt x="30" y="80"/>
                  </a:lnTo>
                  <a:lnTo>
                    <a:pt x="26" y="86"/>
                  </a:lnTo>
                  <a:lnTo>
                    <a:pt x="21" y="92"/>
                  </a:lnTo>
                  <a:lnTo>
                    <a:pt x="19" y="99"/>
                  </a:lnTo>
                  <a:lnTo>
                    <a:pt x="15" y="105"/>
                  </a:lnTo>
                  <a:lnTo>
                    <a:pt x="11" y="111"/>
                  </a:lnTo>
                  <a:lnTo>
                    <a:pt x="9" y="118"/>
                  </a:lnTo>
                  <a:lnTo>
                    <a:pt x="7" y="124"/>
                  </a:lnTo>
                  <a:lnTo>
                    <a:pt x="7" y="131"/>
                  </a:lnTo>
                  <a:lnTo>
                    <a:pt x="4" y="135"/>
                  </a:lnTo>
                  <a:lnTo>
                    <a:pt x="2" y="143"/>
                  </a:lnTo>
                  <a:lnTo>
                    <a:pt x="0" y="149"/>
                  </a:lnTo>
                  <a:lnTo>
                    <a:pt x="0" y="154"/>
                  </a:lnTo>
                  <a:lnTo>
                    <a:pt x="0" y="162"/>
                  </a:lnTo>
                  <a:lnTo>
                    <a:pt x="0" y="168"/>
                  </a:lnTo>
                  <a:lnTo>
                    <a:pt x="0" y="173"/>
                  </a:lnTo>
                  <a:lnTo>
                    <a:pt x="0" y="179"/>
                  </a:lnTo>
                  <a:lnTo>
                    <a:pt x="0" y="185"/>
                  </a:lnTo>
                  <a:lnTo>
                    <a:pt x="0" y="190"/>
                  </a:lnTo>
                  <a:lnTo>
                    <a:pt x="2" y="196"/>
                  </a:lnTo>
                  <a:lnTo>
                    <a:pt x="2" y="204"/>
                  </a:lnTo>
                  <a:lnTo>
                    <a:pt x="5" y="213"/>
                  </a:lnTo>
                  <a:lnTo>
                    <a:pt x="9" y="225"/>
                  </a:lnTo>
                  <a:lnTo>
                    <a:pt x="11" y="232"/>
                  </a:lnTo>
                  <a:lnTo>
                    <a:pt x="15" y="242"/>
                  </a:lnTo>
                  <a:lnTo>
                    <a:pt x="19" y="249"/>
                  </a:lnTo>
                  <a:lnTo>
                    <a:pt x="21" y="255"/>
                  </a:lnTo>
                  <a:lnTo>
                    <a:pt x="26" y="265"/>
                  </a:lnTo>
                  <a:lnTo>
                    <a:pt x="28" y="268"/>
                  </a:lnTo>
                  <a:lnTo>
                    <a:pt x="59" y="278"/>
                  </a:lnTo>
                  <a:lnTo>
                    <a:pt x="57" y="278"/>
                  </a:lnTo>
                  <a:lnTo>
                    <a:pt x="57" y="276"/>
                  </a:lnTo>
                  <a:lnTo>
                    <a:pt x="55" y="272"/>
                  </a:lnTo>
                  <a:lnTo>
                    <a:pt x="53" y="266"/>
                  </a:lnTo>
                  <a:lnTo>
                    <a:pt x="49" y="259"/>
                  </a:lnTo>
                  <a:lnTo>
                    <a:pt x="45" y="253"/>
                  </a:lnTo>
                  <a:lnTo>
                    <a:pt x="43" y="244"/>
                  </a:lnTo>
                  <a:lnTo>
                    <a:pt x="40" y="236"/>
                  </a:lnTo>
                  <a:lnTo>
                    <a:pt x="38" y="227"/>
                  </a:lnTo>
                  <a:lnTo>
                    <a:pt x="34" y="215"/>
                  </a:lnTo>
                  <a:lnTo>
                    <a:pt x="32" y="209"/>
                  </a:lnTo>
                  <a:lnTo>
                    <a:pt x="30" y="204"/>
                  </a:lnTo>
                  <a:lnTo>
                    <a:pt x="30" y="198"/>
                  </a:lnTo>
                  <a:lnTo>
                    <a:pt x="30" y="192"/>
                  </a:lnTo>
                  <a:lnTo>
                    <a:pt x="30" y="187"/>
                  </a:lnTo>
                  <a:lnTo>
                    <a:pt x="28" y="179"/>
                  </a:lnTo>
                  <a:lnTo>
                    <a:pt x="28" y="173"/>
                  </a:lnTo>
                  <a:lnTo>
                    <a:pt x="30" y="168"/>
                  </a:lnTo>
                  <a:lnTo>
                    <a:pt x="30" y="162"/>
                  </a:lnTo>
                  <a:lnTo>
                    <a:pt x="30" y="154"/>
                  </a:lnTo>
                  <a:lnTo>
                    <a:pt x="32" y="149"/>
                  </a:lnTo>
                  <a:lnTo>
                    <a:pt x="34" y="143"/>
                  </a:lnTo>
                  <a:lnTo>
                    <a:pt x="36" y="135"/>
                  </a:lnTo>
                  <a:lnTo>
                    <a:pt x="38" y="130"/>
                  </a:lnTo>
                  <a:lnTo>
                    <a:pt x="40" y="122"/>
                  </a:lnTo>
                  <a:lnTo>
                    <a:pt x="43" y="114"/>
                  </a:lnTo>
                  <a:lnTo>
                    <a:pt x="45" y="109"/>
                  </a:lnTo>
                  <a:lnTo>
                    <a:pt x="49" y="103"/>
                  </a:lnTo>
                  <a:lnTo>
                    <a:pt x="51" y="95"/>
                  </a:lnTo>
                  <a:lnTo>
                    <a:pt x="55" y="90"/>
                  </a:lnTo>
                  <a:lnTo>
                    <a:pt x="59" y="84"/>
                  </a:lnTo>
                  <a:lnTo>
                    <a:pt x="62" y="78"/>
                  </a:lnTo>
                  <a:lnTo>
                    <a:pt x="66" y="71"/>
                  </a:lnTo>
                  <a:lnTo>
                    <a:pt x="70" y="67"/>
                  </a:lnTo>
                  <a:lnTo>
                    <a:pt x="78" y="55"/>
                  </a:lnTo>
                  <a:lnTo>
                    <a:pt x="87" y="46"/>
                  </a:lnTo>
                  <a:lnTo>
                    <a:pt x="95" y="35"/>
                  </a:lnTo>
                  <a:lnTo>
                    <a:pt x="102" y="27"/>
                  </a:lnTo>
                  <a:lnTo>
                    <a:pt x="108" y="19"/>
                  </a:lnTo>
                  <a:lnTo>
                    <a:pt x="116" y="14"/>
                  </a:lnTo>
                  <a:lnTo>
                    <a:pt x="125" y="4"/>
                  </a:lnTo>
                  <a:lnTo>
                    <a:pt x="129" y="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2" name="Freeform 97"/>
            <p:cNvSpPr>
              <a:spLocks/>
            </p:cNvSpPr>
            <p:nvPr/>
          </p:nvSpPr>
          <p:spPr bwMode="auto">
            <a:xfrm>
              <a:off x="3403" y="3334"/>
              <a:ext cx="64" cy="138"/>
            </a:xfrm>
            <a:custGeom>
              <a:avLst/>
              <a:gdLst>
                <a:gd name="T0" fmla="*/ 107 w 128"/>
                <a:gd name="T1" fmla="*/ 0 h 278"/>
                <a:gd name="T2" fmla="*/ 99 w 128"/>
                <a:gd name="T3" fmla="*/ 4 h 278"/>
                <a:gd name="T4" fmla="*/ 88 w 128"/>
                <a:gd name="T5" fmla="*/ 16 h 278"/>
                <a:gd name="T6" fmla="*/ 73 w 128"/>
                <a:gd name="T7" fmla="*/ 31 h 278"/>
                <a:gd name="T8" fmla="*/ 56 w 128"/>
                <a:gd name="T9" fmla="*/ 48 h 278"/>
                <a:gd name="T10" fmla="*/ 42 w 128"/>
                <a:gd name="T11" fmla="*/ 65 h 278"/>
                <a:gd name="T12" fmla="*/ 33 w 128"/>
                <a:gd name="T13" fmla="*/ 76 h 278"/>
                <a:gd name="T14" fmla="*/ 27 w 128"/>
                <a:gd name="T15" fmla="*/ 88 h 278"/>
                <a:gd name="T16" fmla="*/ 20 w 128"/>
                <a:gd name="T17" fmla="*/ 99 h 278"/>
                <a:gd name="T18" fmla="*/ 14 w 128"/>
                <a:gd name="T19" fmla="*/ 111 h 278"/>
                <a:gd name="T20" fmla="*/ 8 w 128"/>
                <a:gd name="T21" fmla="*/ 124 h 278"/>
                <a:gd name="T22" fmla="*/ 4 w 128"/>
                <a:gd name="T23" fmla="*/ 135 h 278"/>
                <a:gd name="T24" fmla="*/ 2 w 128"/>
                <a:gd name="T25" fmla="*/ 147 h 278"/>
                <a:gd name="T26" fmla="*/ 0 w 128"/>
                <a:gd name="T27" fmla="*/ 160 h 278"/>
                <a:gd name="T28" fmla="*/ 0 w 128"/>
                <a:gd name="T29" fmla="*/ 173 h 278"/>
                <a:gd name="T30" fmla="*/ 2 w 128"/>
                <a:gd name="T31" fmla="*/ 185 h 278"/>
                <a:gd name="T32" fmla="*/ 2 w 128"/>
                <a:gd name="T33" fmla="*/ 196 h 278"/>
                <a:gd name="T34" fmla="*/ 6 w 128"/>
                <a:gd name="T35" fmla="*/ 211 h 278"/>
                <a:gd name="T36" fmla="*/ 12 w 128"/>
                <a:gd name="T37" fmla="*/ 232 h 278"/>
                <a:gd name="T38" fmla="*/ 18 w 128"/>
                <a:gd name="T39" fmla="*/ 248 h 278"/>
                <a:gd name="T40" fmla="*/ 25 w 128"/>
                <a:gd name="T41" fmla="*/ 263 h 278"/>
                <a:gd name="T42" fmla="*/ 61 w 128"/>
                <a:gd name="T43" fmla="*/ 278 h 278"/>
                <a:gd name="T44" fmla="*/ 59 w 128"/>
                <a:gd name="T45" fmla="*/ 274 h 278"/>
                <a:gd name="T46" fmla="*/ 54 w 128"/>
                <a:gd name="T47" fmla="*/ 265 h 278"/>
                <a:gd name="T48" fmla="*/ 48 w 128"/>
                <a:gd name="T49" fmla="*/ 251 h 278"/>
                <a:gd name="T50" fmla="*/ 40 w 128"/>
                <a:gd name="T51" fmla="*/ 236 h 278"/>
                <a:gd name="T52" fmla="*/ 33 w 128"/>
                <a:gd name="T53" fmla="*/ 215 h 278"/>
                <a:gd name="T54" fmla="*/ 31 w 128"/>
                <a:gd name="T55" fmla="*/ 202 h 278"/>
                <a:gd name="T56" fmla="*/ 31 w 128"/>
                <a:gd name="T57" fmla="*/ 191 h 278"/>
                <a:gd name="T58" fmla="*/ 29 w 128"/>
                <a:gd name="T59" fmla="*/ 179 h 278"/>
                <a:gd name="T60" fmla="*/ 29 w 128"/>
                <a:gd name="T61" fmla="*/ 166 h 278"/>
                <a:gd name="T62" fmla="*/ 31 w 128"/>
                <a:gd name="T63" fmla="*/ 154 h 278"/>
                <a:gd name="T64" fmla="*/ 35 w 128"/>
                <a:gd name="T65" fmla="*/ 141 h 278"/>
                <a:gd name="T66" fmla="*/ 39 w 128"/>
                <a:gd name="T67" fmla="*/ 128 h 278"/>
                <a:gd name="T68" fmla="*/ 42 w 128"/>
                <a:gd name="T69" fmla="*/ 114 h 278"/>
                <a:gd name="T70" fmla="*/ 48 w 128"/>
                <a:gd name="T71" fmla="*/ 103 h 278"/>
                <a:gd name="T72" fmla="*/ 56 w 128"/>
                <a:gd name="T73" fmla="*/ 90 h 278"/>
                <a:gd name="T74" fmla="*/ 61 w 128"/>
                <a:gd name="T75" fmla="*/ 78 h 278"/>
                <a:gd name="T76" fmla="*/ 71 w 128"/>
                <a:gd name="T77" fmla="*/ 67 h 278"/>
                <a:gd name="T78" fmla="*/ 86 w 128"/>
                <a:gd name="T79" fmla="*/ 46 h 278"/>
                <a:gd name="T80" fmla="*/ 101 w 128"/>
                <a:gd name="T81" fmla="*/ 27 h 278"/>
                <a:gd name="T82" fmla="*/ 115 w 128"/>
                <a:gd name="T83" fmla="*/ 14 h 278"/>
                <a:gd name="T84" fmla="*/ 128 w 128"/>
                <a:gd name="T85" fmla="*/ 2 h 278"/>
                <a:gd name="T86" fmla="*/ 109 w 128"/>
                <a:gd name="T87" fmla="*/ 0 h 2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8"/>
                <a:gd name="T133" fmla="*/ 0 h 278"/>
                <a:gd name="T134" fmla="*/ 128 w 128"/>
                <a:gd name="T135" fmla="*/ 278 h 2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8" h="278">
                  <a:moveTo>
                    <a:pt x="109" y="0"/>
                  </a:moveTo>
                  <a:lnTo>
                    <a:pt x="107" y="0"/>
                  </a:lnTo>
                  <a:lnTo>
                    <a:pt x="105" y="2"/>
                  </a:lnTo>
                  <a:lnTo>
                    <a:pt x="99" y="4"/>
                  </a:lnTo>
                  <a:lnTo>
                    <a:pt x="96" y="10"/>
                  </a:lnTo>
                  <a:lnTo>
                    <a:pt x="88" y="16"/>
                  </a:lnTo>
                  <a:lnTo>
                    <a:pt x="80" y="23"/>
                  </a:lnTo>
                  <a:lnTo>
                    <a:pt x="73" y="31"/>
                  </a:lnTo>
                  <a:lnTo>
                    <a:pt x="65" y="40"/>
                  </a:lnTo>
                  <a:lnTo>
                    <a:pt x="56" y="48"/>
                  </a:lnTo>
                  <a:lnTo>
                    <a:pt x="48" y="59"/>
                  </a:lnTo>
                  <a:lnTo>
                    <a:pt x="42" y="65"/>
                  </a:lnTo>
                  <a:lnTo>
                    <a:pt x="39" y="69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27" y="88"/>
                  </a:lnTo>
                  <a:lnTo>
                    <a:pt x="21" y="92"/>
                  </a:lnTo>
                  <a:lnTo>
                    <a:pt x="20" y="99"/>
                  </a:lnTo>
                  <a:lnTo>
                    <a:pt x="16" y="105"/>
                  </a:lnTo>
                  <a:lnTo>
                    <a:pt x="14" y="111"/>
                  </a:lnTo>
                  <a:lnTo>
                    <a:pt x="10" y="116"/>
                  </a:lnTo>
                  <a:lnTo>
                    <a:pt x="8" y="124"/>
                  </a:lnTo>
                  <a:lnTo>
                    <a:pt x="8" y="130"/>
                  </a:lnTo>
                  <a:lnTo>
                    <a:pt x="4" y="135"/>
                  </a:lnTo>
                  <a:lnTo>
                    <a:pt x="4" y="141"/>
                  </a:lnTo>
                  <a:lnTo>
                    <a:pt x="2" y="147"/>
                  </a:lnTo>
                  <a:lnTo>
                    <a:pt x="2" y="154"/>
                  </a:lnTo>
                  <a:lnTo>
                    <a:pt x="0" y="160"/>
                  </a:lnTo>
                  <a:lnTo>
                    <a:pt x="0" y="166"/>
                  </a:lnTo>
                  <a:lnTo>
                    <a:pt x="0" y="173"/>
                  </a:lnTo>
                  <a:lnTo>
                    <a:pt x="2" y="179"/>
                  </a:lnTo>
                  <a:lnTo>
                    <a:pt x="2" y="185"/>
                  </a:lnTo>
                  <a:lnTo>
                    <a:pt x="2" y="191"/>
                  </a:lnTo>
                  <a:lnTo>
                    <a:pt x="2" y="196"/>
                  </a:lnTo>
                  <a:lnTo>
                    <a:pt x="4" y="202"/>
                  </a:lnTo>
                  <a:lnTo>
                    <a:pt x="6" y="211"/>
                  </a:lnTo>
                  <a:lnTo>
                    <a:pt x="10" y="225"/>
                  </a:lnTo>
                  <a:lnTo>
                    <a:pt x="12" y="232"/>
                  </a:lnTo>
                  <a:lnTo>
                    <a:pt x="16" y="240"/>
                  </a:lnTo>
                  <a:lnTo>
                    <a:pt x="18" y="248"/>
                  </a:lnTo>
                  <a:lnTo>
                    <a:pt x="21" y="255"/>
                  </a:lnTo>
                  <a:lnTo>
                    <a:pt x="25" y="263"/>
                  </a:lnTo>
                  <a:lnTo>
                    <a:pt x="27" y="268"/>
                  </a:lnTo>
                  <a:lnTo>
                    <a:pt x="61" y="278"/>
                  </a:lnTo>
                  <a:lnTo>
                    <a:pt x="59" y="276"/>
                  </a:lnTo>
                  <a:lnTo>
                    <a:pt x="59" y="274"/>
                  </a:lnTo>
                  <a:lnTo>
                    <a:pt x="56" y="270"/>
                  </a:lnTo>
                  <a:lnTo>
                    <a:pt x="54" y="265"/>
                  </a:lnTo>
                  <a:lnTo>
                    <a:pt x="50" y="259"/>
                  </a:lnTo>
                  <a:lnTo>
                    <a:pt x="48" y="251"/>
                  </a:lnTo>
                  <a:lnTo>
                    <a:pt x="44" y="244"/>
                  </a:lnTo>
                  <a:lnTo>
                    <a:pt x="40" y="236"/>
                  </a:lnTo>
                  <a:lnTo>
                    <a:pt x="37" y="225"/>
                  </a:lnTo>
                  <a:lnTo>
                    <a:pt x="33" y="215"/>
                  </a:lnTo>
                  <a:lnTo>
                    <a:pt x="31" y="208"/>
                  </a:lnTo>
                  <a:lnTo>
                    <a:pt x="31" y="202"/>
                  </a:lnTo>
                  <a:lnTo>
                    <a:pt x="31" y="196"/>
                  </a:lnTo>
                  <a:lnTo>
                    <a:pt x="31" y="191"/>
                  </a:lnTo>
                  <a:lnTo>
                    <a:pt x="29" y="185"/>
                  </a:lnTo>
                  <a:lnTo>
                    <a:pt x="29" y="179"/>
                  </a:lnTo>
                  <a:lnTo>
                    <a:pt x="29" y="173"/>
                  </a:lnTo>
                  <a:lnTo>
                    <a:pt x="29" y="166"/>
                  </a:lnTo>
                  <a:lnTo>
                    <a:pt x="29" y="160"/>
                  </a:lnTo>
                  <a:lnTo>
                    <a:pt x="31" y="154"/>
                  </a:lnTo>
                  <a:lnTo>
                    <a:pt x="31" y="147"/>
                  </a:lnTo>
                  <a:lnTo>
                    <a:pt x="35" y="141"/>
                  </a:lnTo>
                  <a:lnTo>
                    <a:pt x="37" y="133"/>
                  </a:lnTo>
                  <a:lnTo>
                    <a:pt x="39" y="128"/>
                  </a:lnTo>
                  <a:lnTo>
                    <a:pt x="40" y="122"/>
                  </a:lnTo>
                  <a:lnTo>
                    <a:pt x="42" y="114"/>
                  </a:lnTo>
                  <a:lnTo>
                    <a:pt x="44" y="109"/>
                  </a:lnTo>
                  <a:lnTo>
                    <a:pt x="48" y="103"/>
                  </a:lnTo>
                  <a:lnTo>
                    <a:pt x="52" y="97"/>
                  </a:lnTo>
                  <a:lnTo>
                    <a:pt x="56" y="90"/>
                  </a:lnTo>
                  <a:lnTo>
                    <a:pt x="59" y="84"/>
                  </a:lnTo>
                  <a:lnTo>
                    <a:pt x="61" y="78"/>
                  </a:lnTo>
                  <a:lnTo>
                    <a:pt x="65" y="71"/>
                  </a:lnTo>
                  <a:lnTo>
                    <a:pt x="71" y="67"/>
                  </a:lnTo>
                  <a:lnTo>
                    <a:pt x="78" y="56"/>
                  </a:lnTo>
                  <a:lnTo>
                    <a:pt x="86" y="46"/>
                  </a:lnTo>
                  <a:lnTo>
                    <a:pt x="94" y="35"/>
                  </a:lnTo>
                  <a:lnTo>
                    <a:pt x="101" y="27"/>
                  </a:lnTo>
                  <a:lnTo>
                    <a:pt x="107" y="19"/>
                  </a:lnTo>
                  <a:lnTo>
                    <a:pt x="115" y="14"/>
                  </a:lnTo>
                  <a:lnTo>
                    <a:pt x="122" y="4"/>
                  </a:lnTo>
                  <a:lnTo>
                    <a:pt x="128" y="2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3" name="Freeform 98"/>
            <p:cNvSpPr>
              <a:spLocks/>
            </p:cNvSpPr>
            <p:nvPr/>
          </p:nvSpPr>
          <p:spPr bwMode="auto">
            <a:xfrm>
              <a:off x="3534" y="3458"/>
              <a:ext cx="73" cy="121"/>
            </a:xfrm>
            <a:custGeom>
              <a:avLst/>
              <a:gdLst>
                <a:gd name="T0" fmla="*/ 110 w 144"/>
                <a:gd name="T1" fmla="*/ 12 h 242"/>
                <a:gd name="T2" fmla="*/ 116 w 144"/>
                <a:gd name="T3" fmla="*/ 23 h 242"/>
                <a:gd name="T4" fmla="*/ 116 w 144"/>
                <a:gd name="T5" fmla="*/ 31 h 242"/>
                <a:gd name="T6" fmla="*/ 114 w 144"/>
                <a:gd name="T7" fmla="*/ 42 h 242"/>
                <a:gd name="T8" fmla="*/ 110 w 144"/>
                <a:gd name="T9" fmla="*/ 56 h 242"/>
                <a:gd name="T10" fmla="*/ 104 w 144"/>
                <a:gd name="T11" fmla="*/ 75 h 242"/>
                <a:gd name="T12" fmla="*/ 91 w 144"/>
                <a:gd name="T13" fmla="*/ 96 h 242"/>
                <a:gd name="T14" fmla="*/ 82 w 144"/>
                <a:gd name="T15" fmla="*/ 105 h 242"/>
                <a:gd name="T16" fmla="*/ 74 w 144"/>
                <a:gd name="T17" fmla="*/ 118 h 242"/>
                <a:gd name="T18" fmla="*/ 64 w 144"/>
                <a:gd name="T19" fmla="*/ 130 h 242"/>
                <a:gd name="T20" fmla="*/ 57 w 144"/>
                <a:gd name="T21" fmla="*/ 141 h 242"/>
                <a:gd name="T22" fmla="*/ 49 w 144"/>
                <a:gd name="T23" fmla="*/ 153 h 242"/>
                <a:gd name="T24" fmla="*/ 40 w 144"/>
                <a:gd name="T25" fmla="*/ 166 h 242"/>
                <a:gd name="T26" fmla="*/ 25 w 144"/>
                <a:gd name="T27" fmla="*/ 185 h 242"/>
                <a:gd name="T28" fmla="*/ 11 w 144"/>
                <a:gd name="T29" fmla="*/ 204 h 242"/>
                <a:gd name="T30" fmla="*/ 2 w 144"/>
                <a:gd name="T31" fmla="*/ 213 h 242"/>
                <a:gd name="T32" fmla="*/ 0 w 144"/>
                <a:gd name="T33" fmla="*/ 219 h 242"/>
                <a:gd name="T34" fmla="*/ 0 w 144"/>
                <a:gd name="T35" fmla="*/ 240 h 242"/>
                <a:gd name="T36" fmla="*/ 7 w 144"/>
                <a:gd name="T37" fmla="*/ 230 h 242"/>
                <a:gd name="T38" fmla="*/ 23 w 144"/>
                <a:gd name="T39" fmla="*/ 215 h 242"/>
                <a:gd name="T40" fmla="*/ 36 w 144"/>
                <a:gd name="T41" fmla="*/ 198 h 242"/>
                <a:gd name="T42" fmla="*/ 47 w 144"/>
                <a:gd name="T43" fmla="*/ 185 h 242"/>
                <a:gd name="T44" fmla="*/ 59 w 144"/>
                <a:gd name="T45" fmla="*/ 173 h 242"/>
                <a:gd name="T46" fmla="*/ 68 w 144"/>
                <a:gd name="T47" fmla="*/ 158 h 242"/>
                <a:gd name="T48" fmla="*/ 80 w 144"/>
                <a:gd name="T49" fmla="*/ 145 h 242"/>
                <a:gd name="T50" fmla="*/ 89 w 144"/>
                <a:gd name="T51" fmla="*/ 132 h 242"/>
                <a:gd name="T52" fmla="*/ 101 w 144"/>
                <a:gd name="T53" fmla="*/ 118 h 242"/>
                <a:gd name="T54" fmla="*/ 108 w 144"/>
                <a:gd name="T55" fmla="*/ 103 h 242"/>
                <a:gd name="T56" fmla="*/ 118 w 144"/>
                <a:gd name="T57" fmla="*/ 92 h 242"/>
                <a:gd name="T58" fmla="*/ 125 w 144"/>
                <a:gd name="T59" fmla="*/ 80 h 242"/>
                <a:gd name="T60" fmla="*/ 133 w 144"/>
                <a:gd name="T61" fmla="*/ 69 h 242"/>
                <a:gd name="T62" fmla="*/ 137 w 144"/>
                <a:gd name="T63" fmla="*/ 57 h 242"/>
                <a:gd name="T64" fmla="*/ 140 w 144"/>
                <a:gd name="T65" fmla="*/ 44 h 242"/>
                <a:gd name="T66" fmla="*/ 144 w 144"/>
                <a:gd name="T67" fmla="*/ 29 h 242"/>
                <a:gd name="T68" fmla="*/ 142 w 144"/>
                <a:gd name="T69" fmla="*/ 18 h 242"/>
                <a:gd name="T70" fmla="*/ 137 w 144"/>
                <a:gd name="T71" fmla="*/ 6 h 242"/>
                <a:gd name="T72" fmla="*/ 129 w 144"/>
                <a:gd name="T73" fmla="*/ 0 h 242"/>
                <a:gd name="T74" fmla="*/ 108 w 144"/>
                <a:gd name="T75" fmla="*/ 10 h 24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4"/>
                <a:gd name="T115" fmla="*/ 0 h 242"/>
                <a:gd name="T116" fmla="*/ 144 w 144"/>
                <a:gd name="T117" fmla="*/ 242 h 24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4" h="242">
                  <a:moveTo>
                    <a:pt x="108" y="10"/>
                  </a:moveTo>
                  <a:lnTo>
                    <a:pt x="110" y="12"/>
                  </a:lnTo>
                  <a:lnTo>
                    <a:pt x="112" y="16"/>
                  </a:lnTo>
                  <a:lnTo>
                    <a:pt x="116" y="23"/>
                  </a:lnTo>
                  <a:lnTo>
                    <a:pt x="116" y="25"/>
                  </a:lnTo>
                  <a:lnTo>
                    <a:pt x="116" y="31"/>
                  </a:lnTo>
                  <a:lnTo>
                    <a:pt x="114" y="35"/>
                  </a:lnTo>
                  <a:lnTo>
                    <a:pt x="114" y="42"/>
                  </a:lnTo>
                  <a:lnTo>
                    <a:pt x="112" y="48"/>
                  </a:lnTo>
                  <a:lnTo>
                    <a:pt x="110" y="56"/>
                  </a:lnTo>
                  <a:lnTo>
                    <a:pt x="106" y="65"/>
                  </a:lnTo>
                  <a:lnTo>
                    <a:pt x="104" y="75"/>
                  </a:lnTo>
                  <a:lnTo>
                    <a:pt x="97" y="84"/>
                  </a:lnTo>
                  <a:lnTo>
                    <a:pt x="91" y="96"/>
                  </a:lnTo>
                  <a:lnTo>
                    <a:pt x="85" y="99"/>
                  </a:lnTo>
                  <a:lnTo>
                    <a:pt x="82" y="105"/>
                  </a:lnTo>
                  <a:lnTo>
                    <a:pt x="78" y="111"/>
                  </a:lnTo>
                  <a:lnTo>
                    <a:pt x="74" y="118"/>
                  </a:lnTo>
                  <a:lnTo>
                    <a:pt x="70" y="122"/>
                  </a:lnTo>
                  <a:lnTo>
                    <a:pt x="64" y="130"/>
                  </a:lnTo>
                  <a:lnTo>
                    <a:pt x="61" y="135"/>
                  </a:lnTo>
                  <a:lnTo>
                    <a:pt x="57" y="141"/>
                  </a:lnTo>
                  <a:lnTo>
                    <a:pt x="51" y="147"/>
                  </a:lnTo>
                  <a:lnTo>
                    <a:pt x="49" y="153"/>
                  </a:lnTo>
                  <a:lnTo>
                    <a:pt x="44" y="160"/>
                  </a:lnTo>
                  <a:lnTo>
                    <a:pt x="40" y="166"/>
                  </a:lnTo>
                  <a:lnTo>
                    <a:pt x="30" y="175"/>
                  </a:lnTo>
                  <a:lnTo>
                    <a:pt x="25" y="185"/>
                  </a:lnTo>
                  <a:lnTo>
                    <a:pt x="17" y="194"/>
                  </a:lnTo>
                  <a:lnTo>
                    <a:pt x="11" y="204"/>
                  </a:lnTo>
                  <a:lnTo>
                    <a:pt x="6" y="208"/>
                  </a:lnTo>
                  <a:lnTo>
                    <a:pt x="2" y="213"/>
                  </a:lnTo>
                  <a:lnTo>
                    <a:pt x="0" y="217"/>
                  </a:lnTo>
                  <a:lnTo>
                    <a:pt x="0" y="219"/>
                  </a:lnTo>
                  <a:lnTo>
                    <a:pt x="0" y="242"/>
                  </a:lnTo>
                  <a:lnTo>
                    <a:pt x="0" y="240"/>
                  </a:lnTo>
                  <a:lnTo>
                    <a:pt x="4" y="238"/>
                  </a:lnTo>
                  <a:lnTo>
                    <a:pt x="7" y="230"/>
                  </a:lnTo>
                  <a:lnTo>
                    <a:pt x="15" y="225"/>
                  </a:lnTo>
                  <a:lnTo>
                    <a:pt x="23" y="215"/>
                  </a:lnTo>
                  <a:lnTo>
                    <a:pt x="32" y="204"/>
                  </a:lnTo>
                  <a:lnTo>
                    <a:pt x="36" y="198"/>
                  </a:lnTo>
                  <a:lnTo>
                    <a:pt x="42" y="192"/>
                  </a:lnTo>
                  <a:lnTo>
                    <a:pt x="47" y="185"/>
                  </a:lnTo>
                  <a:lnTo>
                    <a:pt x="53" y="181"/>
                  </a:lnTo>
                  <a:lnTo>
                    <a:pt x="59" y="173"/>
                  </a:lnTo>
                  <a:lnTo>
                    <a:pt x="63" y="166"/>
                  </a:lnTo>
                  <a:lnTo>
                    <a:pt x="68" y="158"/>
                  </a:lnTo>
                  <a:lnTo>
                    <a:pt x="74" y="153"/>
                  </a:lnTo>
                  <a:lnTo>
                    <a:pt x="80" y="145"/>
                  </a:lnTo>
                  <a:lnTo>
                    <a:pt x="83" y="139"/>
                  </a:lnTo>
                  <a:lnTo>
                    <a:pt x="89" y="132"/>
                  </a:lnTo>
                  <a:lnTo>
                    <a:pt x="95" y="124"/>
                  </a:lnTo>
                  <a:lnTo>
                    <a:pt x="101" y="118"/>
                  </a:lnTo>
                  <a:lnTo>
                    <a:pt x="104" y="111"/>
                  </a:lnTo>
                  <a:lnTo>
                    <a:pt x="108" y="103"/>
                  </a:lnTo>
                  <a:lnTo>
                    <a:pt x="114" y="97"/>
                  </a:lnTo>
                  <a:lnTo>
                    <a:pt x="118" y="92"/>
                  </a:lnTo>
                  <a:lnTo>
                    <a:pt x="123" y="86"/>
                  </a:lnTo>
                  <a:lnTo>
                    <a:pt x="125" y="80"/>
                  </a:lnTo>
                  <a:lnTo>
                    <a:pt x="129" y="75"/>
                  </a:lnTo>
                  <a:lnTo>
                    <a:pt x="133" y="69"/>
                  </a:lnTo>
                  <a:lnTo>
                    <a:pt x="135" y="63"/>
                  </a:lnTo>
                  <a:lnTo>
                    <a:pt x="137" y="57"/>
                  </a:lnTo>
                  <a:lnTo>
                    <a:pt x="139" y="54"/>
                  </a:lnTo>
                  <a:lnTo>
                    <a:pt x="140" y="44"/>
                  </a:lnTo>
                  <a:lnTo>
                    <a:pt x="144" y="37"/>
                  </a:lnTo>
                  <a:lnTo>
                    <a:pt x="144" y="29"/>
                  </a:lnTo>
                  <a:lnTo>
                    <a:pt x="144" y="23"/>
                  </a:lnTo>
                  <a:lnTo>
                    <a:pt x="142" y="18"/>
                  </a:lnTo>
                  <a:lnTo>
                    <a:pt x="140" y="14"/>
                  </a:lnTo>
                  <a:lnTo>
                    <a:pt x="137" y="6"/>
                  </a:lnTo>
                  <a:lnTo>
                    <a:pt x="133" y="2"/>
                  </a:lnTo>
                  <a:lnTo>
                    <a:pt x="129" y="0"/>
                  </a:lnTo>
                  <a:lnTo>
                    <a:pt x="127" y="0"/>
                  </a:lnTo>
                  <a:lnTo>
                    <a:pt x="108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4" name="Freeform 99"/>
            <p:cNvSpPr>
              <a:spLocks/>
            </p:cNvSpPr>
            <p:nvPr/>
          </p:nvSpPr>
          <p:spPr bwMode="auto">
            <a:xfrm>
              <a:off x="3560" y="3458"/>
              <a:ext cx="72" cy="121"/>
            </a:xfrm>
            <a:custGeom>
              <a:avLst/>
              <a:gdLst>
                <a:gd name="T0" fmla="*/ 112 w 145"/>
                <a:gd name="T1" fmla="*/ 12 h 242"/>
                <a:gd name="T2" fmla="*/ 116 w 145"/>
                <a:gd name="T3" fmla="*/ 21 h 242"/>
                <a:gd name="T4" fmla="*/ 116 w 145"/>
                <a:gd name="T5" fmla="*/ 29 h 242"/>
                <a:gd name="T6" fmla="*/ 116 w 145"/>
                <a:gd name="T7" fmla="*/ 40 h 242"/>
                <a:gd name="T8" fmla="*/ 110 w 145"/>
                <a:gd name="T9" fmla="*/ 54 h 242"/>
                <a:gd name="T10" fmla="*/ 105 w 145"/>
                <a:gd name="T11" fmla="*/ 73 h 242"/>
                <a:gd name="T12" fmla="*/ 91 w 145"/>
                <a:gd name="T13" fmla="*/ 92 h 242"/>
                <a:gd name="T14" fmla="*/ 84 w 145"/>
                <a:gd name="T15" fmla="*/ 103 h 242"/>
                <a:gd name="T16" fmla="*/ 76 w 145"/>
                <a:gd name="T17" fmla="*/ 116 h 242"/>
                <a:gd name="T18" fmla="*/ 67 w 145"/>
                <a:gd name="T19" fmla="*/ 128 h 242"/>
                <a:gd name="T20" fmla="*/ 57 w 145"/>
                <a:gd name="T21" fmla="*/ 139 h 242"/>
                <a:gd name="T22" fmla="*/ 50 w 145"/>
                <a:gd name="T23" fmla="*/ 151 h 242"/>
                <a:gd name="T24" fmla="*/ 42 w 145"/>
                <a:gd name="T25" fmla="*/ 164 h 242"/>
                <a:gd name="T26" fmla="*/ 25 w 145"/>
                <a:gd name="T27" fmla="*/ 183 h 242"/>
                <a:gd name="T28" fmla="*/ 12 w 145"/>
                <a:gd name="T29" fmla="*/ 200 h 242"/>
                <a:gd name="T30" fmla="*/ 2 w 145"/>
                <a:gd name="T31" fmla="*/ 211 h 242"/>
                <a:gd name="T32" fmla="*/ 0 w 145"/>
                <a:gd name="T33" fmla="*/ 217 h 242"/>
                <a:gd name="T34" fmla="*/ 0 w 145"/>
                <a:gd name="T35" fmla="*/ 240 h 242"/>
                <a:gd name="T36" fmla="*/ 8 w 145"/>
                <a:gd name="T37" fmla="*/ 230 h 242"/>
                <a:gd name="T38" fmla="*/ 23 w 145"/>
                <a:gd name="T39" fmla="*/ 215 h 242"/>
                <a:gd name="T40" fmla="*/ 36 w 145"/>
                <a:gd name="T41" fmla="*/ 198 h 242"/>
                <a:gd name="T42" fmla="*/ 46 w 145"/>
                <a:gd name="T43" fmla="*/ 185 h 242"/>
                <a:gd name="T44" fmla="*/ 57 w 145"/>
                <a:gd name="T45" fmla="*/ 173 h 242"/>
                <a:gd name="T46" fmla="*/ 69 w 145"/>
                <a:gd name="T47" fmla="*/ 158 h 242"/>
                <a:gd name="T48" fmla="*/ 80 w 145"/>
                <a:gd name="T49" fmla="*/ 145 h 242"/>
                <a:gd name="T50" fmla="*/ 89 w 145"/>
                <a:gd name="T51" fmla="*/ 132 h 242"/>
                <a:gd name="T52" fmla="*/ 101 w 145"/>
                <a:gd name="T53" fmla="*/ 118 h 242"/>
                <a:gd name="T54" fmla="*/ 110 w 145"/>
                <a:gd name="T55" fmla="*/ 103 h 242"/>
                <a:gd name="T56" fmla="*/ 120 w 145"/>
                <a:gd name="T57" fmla="*/ 90 h 242"/>
                <a:gd name="T58" fmla="*/ 128 w 145"/>
                <a:gd name="T59" fmla="*/ 78 h 242"/>
                <a:gd name="T60" fmla="*/ 135 w 145"/>
                <a:gd name="T61" fmla="*/ 61 h 242"/>
                <a:gd name="T62" fmla="*/ 141 w 145"/>
                <a:gd name="T63" fmla="*/ 42 h 242"/>
                <a:gd name="T64" fmla="*/ 145 w 145"/>
                <a:gd name="T65" fmla="*/ 29 h 242"/>
                <a:gd name="T66" fmla="*/ 143 w 145"/>
                <a:gd name="T67" fmla="*/ 18 h 242"/>
                <a:gd name="T68" fmla="*/ 137 w 145"/>
                <a:gd name="T69" fmla="*/ 6 h 242"/>
                <a:gd name="T70" fmla="*/ 129 w 145"/>
                <a:gd name="T71" fmla="*/ 0 h 242"/>
                <a:gd name="T72" fmla="*/ 110 w 145"/>
                <a:gd name="T73" fmla="*/ 10 h 2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5"/>
                <a:gd name="T112" fmla="*/ 0 h 242"/>
                <a:gd name="T113" fmla="*/ 145 w 145"/>
                <a:gd name="T114" fmla="*/ 242 h 2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5" h="242">
                  <a:moveTo>
                    <a:pt x="110" y="10"/>
                  </a:moveTo>
                  <a:lnTo>
                    <a:pt x="112" y="12"/>
                  </a:lnTo>
                  <a:lnTo>
                    <a:pt x="114" y="16"/>
                  </a:lnTo>
                  <a:lnTo>
                    <a:pt x="116" y="21"/>
                  </a:lnTo>
                  <a:lnTo>
                    <a:pt x="116" y="25"/>
                  </a:lnTo>
                  <a:lnTo>
                    <a:pt x="116" y="29"/>
                  </a:lnTo>
                  <a:lnTo>
                    <a:pt x="116" y="35"/>
                  </a:lnTo>
                  <a:lnTo>
                    <a:pt x="116" y="40"/>
                  </a:lnTo>
                  <a:lnTo>
                    <a:pt x="112" y="46"/>
                  </a:lnTo>
                  <a:lnTo>
                    <a:pt x="110" y="54"/>
                  </a:lnTo>
                  <a:lnTo>
                    <a:pt x="109" y="63"/>
                  </a:lnTo>
                  <a:lnTo>
                    <a:pt x="105" y="73"/>
                  </a:lnTo>
                  <a:lnTo>
                    <a:pt x="97" y="82"/>
                  </a:lnTo>
                  <a:lnTo>
                    <a:pt x="91" y="92"/>
                  </a:lnTo>
                  <a:lnTo>
                    <a:pt x="88" y="97"/>
                  </a:lnTo>
                  <a:lnTo>
                    <a:pt x="84" y="103"/>
                  </a:lnTo>
                  <a:lnTo>
                    <a:pt x="78" y="111"/>
                  </a:lnTo>
                  <a:lnTo>
                    <a:pt x="76" y="116"/>
                  </a:lnTo>
                  <a:lnTo>
                    <a:pt x="70" y="122"/>
                  </a:lnTo>
                  <a:lnTo>
                    <a:pt x="67" y="128"/>
                  </a:lnTo>
                  <a:lnTo>
                    <a:pt x="63" y="134"/>
                  </a:lnTo>
                  <a:lnTo>
                    <a:pt x="57" y="139"/>
                  </a:lnTo>
                  <a:lnTo>
                    <a:pt x="53" y="145"/>
                  </a:lnTo>
                  <a:lnTo>
                    <a:pt x="50" y="151"/>
                  </a:lnTo>
                  <a:lnTo>
                    <a:pt x="44" y="156"/>
                  </a:lnTo>
                  <a:lnTo>
                    <a:pt x="42" y="164"/>
                  </a:lnTo>
                  <a:lnTo>
                    <a:pt x="32" y="173"/>
                  </a:lnTo>
                  <a:lnTo>
                    <a:pt x="25" y="183"/>
                  </a:lnTo>
                  <a:lnTo>
                    <a:pt x="17" y="192"/>
                  </a:lnTo>
                  <a:lnTo>
                    <a:pt x="12" y="200"/>
                  </a:lnTo>
                  <a:lnTo>
                    <a:pt x="6" y="206"/>
                  </a:lnTo>
                  <a:lnTo>
                    <a:pt x="2" y="211"/>
                  </a:lnTo>
                  <a:lnTo>
                    <a:pt x="0" y="215"/>
                  </a:lnTo>
                  <a:lnTo>
                    <a:pt x="0" y="217"/>
                  </a:lnTo>
                  <a:lnTo>
                    <a:pt x="0" y="242"/>
                  </a:lnTo>
                  <a:lnTo>
                    <a:pt x="0" y="240"/>
                  </a:lnTo>
                  <a:lnTo>
                    <a:pt x="4" y="238"/>
                  </a:lnTo>
                  <a:lnTo>
                    <a:pt x="8" y="230"/>
                  </a:lnTo>
                  <a:lnTo>
                    <a:pt x="15" y="225"/>
                  </a:lnTo>
                  <a:lnTo>
                    <a:pt x="23" y="215"/>
                  </a:lnTo>
                  <a:lnTo>
                    <a:pt x="32" y="204"/>
                  </a:lnTo>
                  <a:lnTo>
                    <a:pt x="36" y="198"/>
                  </a:lnTo>
                  <a:lnTo>
                    <a:pt x="42" y="192"/>
                  </a:lnTo>
                  <a:lnTo>
                    <a:pt x="46" y="185"/>
                  </a:lnTo>
                  <a:lnTo>
                    <a:pt x="53" y="181"/>
                  </a:lnTo>
                  <a:lnTo>
                    <a:pt x="57" y="173"/>
                  </a:lnTo>
                  <a:lnTo>
                    <a:pt x="63" y="166"/>
                  </a:lnTo>
                  <a:lnTo>
                    <a:pt x="69" y="158"/>
                  </a:lnTo>
                  <a:lnTo>
                    <a:pt x="74" y="153"/>
                  </a:lnTo>
                  <a:lnTo>
                    <a:pt x="80" y="145"/>
                  </a:lnTo>
                  <a:lnTo>
                    <a:pt x="86" y="139"/>
                  </a:lnTo>
                  <a:lnTo>
                    <a:pt x="89" y="132"/>
                  </a:lnTo>
                  <a:lnTo>
                    <a:pt x="97" y="124"/>
                  </a:lnTo>
                  <a:lnTo>
                    <a:pt x="101" y="118"/>
                  </a:lnTo>
                  <a:lnTo>
                    <a:pt x="107" y="111"/>
                  </a:lnTo>
                  <a:lnTo>
                    <a:pt x="110" y="103"/>
                  </a:lnTo>
                  <a:lnTo>
                    <a:pt x="116" y="97"/>
                  </a:lnTo>
                  <a:lnTo>
                    <a:pt x="120" y="90"/>
                  </a:lnTo>
                  <a:lnTo>
                    <a:pt x="124" y="84"/>
                  </a:lnTo>
                  <a:lnTo>
                    <a:pt x="128" y="78"/>
                  </a:lnTo>
                  <a:lnTo>
                    <a:pt x="131" y="73"/>
                  </a:lnTo>
                  <a:lnTo>
                    <a:pt x="135" y="61"/>
                  </a:lnTo>
                  <a:lnTo>
                    <a:pt x="139" y="52"/>
                  </a:lnTo>
                  <a:lnTo>
                    <a:pt x="141" y="42"/>
                  </a:lnTo>
                  <a:lnTo>
                    <a:pt x="145" y="37"/>
                  </a:lnTo>
                  <a:lnTo>
                    <a:pt x="145" y="29"/>
                  </a:lnTo>
                  <a:lnTo>
                    <a:pt x="145" y="23"/>
                  </a:lnTo>
                  <a:lnTo>
                    <a:pt x="143" y="18"/>
                  </a:lnTo>
                  <a:lnTo>
                    <a:pt x="143" y="14"/>
                  </a:lnTo>
                  <a:lnTo>
                    <a:pt x="137" y="6"/>
                  </a:lnTo>
                  <a:lnTo>
                    <a:pt x="133" y="2"/>
                  </a:lnTo>
                  <a:lnTo>
                    <a:pt x="129" y="0"/>
                  </a:lnTo>
                  <a:lnTo>
                    <a:pt x="11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  <p:pic>
        <p:nvPicPr>
          <p:cNvPr id="1063" name="Picture 39" descr="C:\Users\Junguk Cho\AppData\Local\Microsoft\Windows\Temporary Internet Files\Content.IE5\VCGODIYT\MPj0438418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754438"/>
            <a:ext cx="2667000" cy="2009140"/>
          </a:xfrm>
          <a:prstGeom prst="rect">
            <a:avLst/>
          </a:prstGeom>
          <a:noFill/>
        </p:spPr>
      </p:pic>
      <p:pic>
        <p:nvPicPr>
          <p:cNvPr id="94" name="Picture 39" descr="C:\Users\Junguk Cho\AppData\Local\Microsoft\Windows\Temporary Internet Files\Content.IE5\VCGODIYT\MPj0438418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7569" y="4273395"/>
            <a:ext cx="1107626" cy="943130"/>
          </a:xfrm>
          <a:prstGeom prst="rect">
            <a:avLst/>
          </a:prstGeom>
          <a:noFill/>
        </p:spPr>
      </p:pic>
      <p:sp>
        <p:nvSpPr>
          <p:cNvPr id="95" name="Rectangle 94"/>
          <p:cNvSpPr/>
          <p:nvPr/>
        </p:nvSpPr>
        <p:spPr bwMode="auto">
          <a:xfrm>
            <a:off x="7634365" y="4294630"/>
            <a:ext cx="152400" cy="1524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6" name="Rectangle 95"/>
          <p:cNvSpPr/>
          <p:nvPr/>
        </p:nvSpPr>
        <p:spPr bwMode="auto">
          <a:xfrm>
            <a:off x="7289590" y="4302125"/>
            <a:ext cx="152400" cy="152400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7" name="Rectangle 96"/>
          <p:cNvSpPr/>
          <p:nvPr/>
        </p:nvSpPr>
        <p:spPr bwMode="auto">
          <a:xfrm>
            <a:off x="8062835" y="4279640"/>
            <a:ext cx="152400" cy="152400"/>
          </a:xfrm>
          <a:prstGeom prst="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 descr="C:\Users\Junguk Cho\AppData\Local\Microsoft\Windows\Temporary Internet Files\Content.IE5\VCGODIYT\MCj04315700000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4592638"/>
            <a:ext cx="1180981" cy="1188854"/>
          </a:xfrm>
          <a:prstGeom prst="rect">
            <a:avLst/>
          </a:prstGeom>
          <a:noFill/>
        </p:spPr>
      </p:pic>
      <p:grpSp>
        <p:nvGrpSpPr>
          <p:cNvPr id="6" name="Group 214"/>
          <p:cNvGrpSpPr/>
          <p:nvPr/>
        </p:nvGrpSpPr>
        <p:grpSpPr>
          <a:xfrm rot="4410711">
            <a:off x="5231900" y="4529484"/>
            <a:ext cx="1212851" cy="973137"/>
            <a:chOff x="1381126" y="4102100"/>
            <a:chExt cx="1889125" cy="1290637"/>
          </a:xfrm>
        </p:grpSpPr>
        <p:sp>
          <p:nvSpPr>
            <p:cNvPr id="216" name="Freeform 20"/>
            <p:cNvSpPr>
              <a:spLocks/>
            </p:cNvSpPr>
            <p:nvPr/>
          </p:nvSpPr>
          <p:spPr bwMode="auto">
            <a:xfrm>
              <a:off x="2509838" y="4826000"/>
              <a:ext cx="144463" cy="117475"/>
            </a:xfrm>
            <a:custGeom>
              <a:avLst/>
              <a:gdLst/>
              <a:ahLst/>
              <a:cxnLst>
                <a:cxn ang="0">
                  <a:pos x="112" y="0"/>
                </a:cxn>
                <a:cxn ang="0">
                  <a:pos x="182" y="19"/>
                </a:cxn>
                <a:cxn ang="0">
                  <a:pos x="102" y="146"/>
                </a:cxn>
                <a:cxn ang="0">
                  <a:pos x="0" y="125"/>
                </a:cxn>
                <a:cxn ang="0">
                  <a:pos x="85" y="23"/>
                </a:cxn>
                <a:cxn ang="0">
                  <a:pos x="112" y="0"/>
                </a:cxn>
                <a:cxn ang="0">
                  <a:pos x="112" y="0"/>
                </a:cxn>
              </a:cxnLst>
              <a:rect l="0" t="0" r="r" b="b"/>
              <a:pathLst>
                <a:path w="182" h="146">
                  <a:moveTo>
                    <a:pt x="112" y="0"/>
                  </a:moveTo>
                  <a:lnTo>
                    <a:pt x="182" y="19"/>
                  </a:lnTo>
                  <a:lnTo>
                    <a:pt x="102" y="146"/>
                  </a:lnTo>
                  <a:lnTo>
                    <a:pt x="0" y="125"/>
                  </a:lnTo>
                  <a:lnTo>
                    <a:pt x="85" y="23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7D47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21"/>
            <p:cNvSpPr>
              <a:spLocks/>
            </p:cNvSpPr>
            <p:nvPr/>
          </p:nvSpPr>
          <p:spPr bwMode="auto">
            <a:xfrm>
              <a:off x="1670051" y="4122738"/>
              <a:ext cx="1595438" cy="836612"/>
            </a:xfrm>
            <a:custGeom>
              <a:avLst/>
              <a:gdLst/>
              <a:ahLst/>
              <a:cxnLst>
                <a:cxn ang="0">
                  <a:pos x="11" y="789"/>
                </a:cxn>
                <a:cxn ang="0">
                  <a:pos x="36" y="762"/>
                </a:cxn>
                <a:cxn ang="0">
                  <a:pos x="74" y="722"/>
                </a:cxn>
                <a:cxn ang="0">
                  <a:pos x="121" y="673"/>
                </a:cxn>
                <a:cxn ang="0">
                  <a:pos x="177" y="614"/>
                </a:cxn>
                <a:cxn ang="0">
                  <a:pos x="239" y="549"/>
                </a:cxn>
                <a:cxn ang="0">
                  <a:pos x="306" y="479"/>
                </a:cxn>
                <a:cxn ang="0">
                  <a:pos x="374" y="409"/>
                </a:cxn>
                <a:cxn ang="0">
                  <a:pos x="443" y="336"/>
                </a:cxn>
                <a:cxn ang="0">
                  <a:pos x="511" y="266"/>
                </a:cxn>
                <a:cxn ang="0">
                  <a:pos x="576" y="199"/>
                </a:cxn>
                <a:cxn ang="0">
                  <a:pos x="637" y="140"/>
                </a:cxn>
                <a:cxn ang="0">
                  <a:pos x="690" y="89"/>
                </a:cxn>
                <a:cxn ang="0">
                  <a:pos x="732" y="49"/>
                </a:cxn>
                <a:cxn ang="0">
                  <a:pos x="764" y="21"/>
                </a:cxn>
                <a:cxn ang="0">
                  <a:pos x="783" y="9"/>
                </a:cxn>
                <a:cxn ang="0">
                  <a:pos x="813" y="7"/>
                </a:cxn>
                <a:cxn ang="0">
                  <a:pos x="859" y="7"/>
                </a:cxn>
                <a:cxn ang="0">
                  <a:pos x="920" y="5"/>
                </a:cxn>
                <a:cxn ang="0">
                  <a:pos x="996" y="3"/>
                </a:cxn>
                <a:cxn ang="0">
                  <a:pos x="1082" y="3"/>
                </a:cxn>
                <a:cxn ang="0">
                  <a:pos x="1177" y="2"/>
                </a:cxn>
                <a:cxn ang="0">
                  <a:pos x="1277" y="2"/>
                </a:cxn>
                <a:cxn ang="0">
                  <a:pos x="1382" y="0"/>
                </a:cxn>
                <a:cxn ang="0">
                  <a:pos x="1486" y="0"/>
                </a:cxn>
                <a:cxn ang="0">
                  <a:pos x="1591" y="0"/>
                </a:cxn>
                <a:cxn ang="0">
                  <a:pos x="1690" y="0"/>
                </a:cxn>
                <a:cxn ang="0">
                  <a:pos x="1783" y="0"/>
                </a:cxn>
                <a:cxn ang="0">
                  <a:pos x="1867" y="2"/>
                </a:cxn>
                <a:cxn ang="0">
                  <a:pos x="1939" y="3"/>
                </a:cxn>
                <a:cxn ang="0">
                  <a:pos x="1996" y="7"/>
                </a:cxn>
                <a:cxn ang="0">
                  <a:pos x="1583" y="433"/>
                </a:cxn>
                <a:cxn ang="0">
                  <a:pos x="1196" y="892"/>
                </a:cxn>
                <a:cxn ang="0">
                  <a:pos x="1089" y="1017"/>
                </a:cxn>
                <a:cxn ang="0">
                  <a:pos x="1066" y="1013"/>
                </a:cxn>
                <a:cxn ang="0">
                  <a:pos x="1032" y="1006"/>
                </a:cxn>
                <a:cxn ang="0">
                  <a:pos x="990" y="998"/>
                </a:cxn>
                <a:cxn ang="0">
                  <a:pos x="939" y="987"/>
                </a:cxn>
                <a:cxn ang="0">
                  <a:pos x="882" y="975"/>
                </a:cxn>
                <a:cxn ang="0">
                  <a:pos x="819" y="962"/>
                </a:cxn>
                <a:cxn ang="0">
                  <a:pos x="753" y="949"/>
                </a:cxn>
                <a:cxn ang="0">
                  <a:pos x="684" y="933"/>
                </a:cxn>
                <a:cxn ang="0">
                  <a:pos x="612" y="920"/>
                </a:cxn>
                <a:cxn ang="0">
                  <a:pos x="543" y="907"/>
                </a:cxn>
                <a:cxn ang="0">
                  <a:pos x="475" y="893"/>
                </a:cxn>
                <a:cxn ang="0">
                  <a:pos x="409" y="880"/>
                </a:cxn>
                <a:cxn ang="0">
                  <a:pos x="348" y="869"/>
                </a:cxn>
                <a:cxn ang="0">
                  <a:pos x="293" y="857"/>
                </a:cxn>
                <a:cxn ang="0">
                  <a:pos x="247" y="852"/>
                </a:cxn>
                <a:cxn ang="0">
                  <a:pos x="203" y="842"/>
                </a:cxn>
                <a:cxn ang="0">
                  <a:pos x="167" y="836"/>
                </a:cxn>
                <a:cxn ang="0">
                  <a:pos x="135" y="831"/>
                </a:cxn>
                <a:cxn ang="0">
                  <a:pos x="106" y="827"/>
                </a:cxn>
                <a:cxn ang="0">
                  <a:pos x="83" y="821"/>
                </a:cxn>
                <a:cxn ang="0">
                  <a:pos x="59" y="817"/>
                </a:cxn>
                <a:cxn ang="0">
                  <a:pos x="30" y="812"/>
                </a:cxn>
                <a:cxn ang="0">
                  <a:pos x="11" y="806"/>
                </a:cxn>
                <a:cxn ang="0">
                  <a:pos x="0" y="804"/>
                </a:cxn>
              </a:cxnLst>
              <a:rect l="0" t="0" r="r" b="b"/>
              <a:pathLst>
                <a:path w="2009" h="1053">
                  <a:moveTo>
                    <a:pt x="0" y="804"/>
                  </a:moveTo>
                  <a:lnTo>
                    <a:pt x="2" y="800"/>
                  </a:lnTo>
                  <a:lnTo>
                    <a:pt x="7" y="795"/>
                  </a:lnTo>
                  <a:lnTo>
                    <a:pt x="11" y="789"/>
                  </a:lnTo>
                  <a:lnTo>
                    <a:pt x="15" y="785"/>
                  </a:lnTo>
                  <a:lnTo>
                    <a:pt x="21" y="777"/>
                  </a:lnTo>
                  <a:lnTo>
                    <a:pt x="30" y="772"/>
                  </a:lnTo>
                  <a:lnTo>
                    <a:pt x="36" y="762"/>
                  </a:lnTo>
                  <a:lnTo>
                    <a:pt x="45" y="755"/>
                  </a:lnTo>
                  <a:lnTo>
                    <a:pt x="53" y="743"/>
                  </a:lnTo>
                  <a:lnTo>
                    <a:pt x="64" y="734"/>
                  </a:lnTo>
                  <a:lnTo>
                    <a:pt x="74" y="722"/>
                  </a:lnTo>
                  <a:lnTo>
                    <a:pt x="85" y="711"/>
                  </a:lnTo>
                  <a:lnTo>
                    <a:pt x="97" y="699"/>
                  </a:lnTo>
                  <a:lnTo>
                    <a:pt x="110" y="686"/>
                  </a:lnTo>
                  <a:lnTo>
                    <a:pt x="121" y="673"/>
                  </a:lnTo>
                  <a:lnTo>
                    <a:pt x="135" y="660"/>
                  </a:lnTo>
                  <a:lnTo>
                    <a:pt x="148" y="644"/>
                  </a:lnTo>
                  <a:lnTo>
                    <a:pt x="163" y="629"/>
                  </a:lnTo>
                  <a:lnTo>
                    <a:pt x="177" y="614"/>
                  </a:lnTo>
                  <a:lnTo>
                    <a:pt x="192" y="599"/>
                  </a:lnTo>
                  <a:lnTo>
                    <a:pt x="207" y="582"/>
                  </a:lnTo>
                  <a:lnTo>
                    <a:pt x="224" y="566"/>
                  </a:lnTo>
                  <a:lnTo>
                    <a:pt x="239" y="549"/>
                  </a:lnTo>
                  <a:lnTo>
                    <a:pt x="256" y="532"/>
                  </a:lnTo>
                  <a:lnTo>
                    <a:pt x="274" y="515"/>
                  </a:lnTo>
                  <a:lnTo>
                    <a:pt x="289" y="498"/>
                  </a:lnTo>
                  <a:lnTo>
                    <a:pt x="306" y="479"/>
                  </a:lnTo>
                  <a:lnTo>
                    <a:pt x="323" y="462"/>
                  </a:lnTo>
                  <a:lnTo>
                    <a:pt x="340" y="445"/>
                  </a:lnTo>
                  <a:lnTo>
                    <a:pt x="359" y="426"/>
                  </a:lnTo>
                  <a:lnTo>
                    <a:pt x="374" y="409"/>
                  </a:lnTo>
                  <a:lnTo>
                    <a:pt x="393" y="389"/>
                  </a:lnTo>
                  <a:lnTo>
                    <a:pt x="409" y="370"/>
                  </a:lnTo>
                  <a:lnTo>
                    <a:pt x="426" y="353"/>
                  </a:lnTo>
                  <a:lnTo>
                    <a:pt x="443" y="336"/>
                  </a:lnTo>
                  <a:lnTo>
                    <a:pt x="460" y="317"/>
                  </a:lnTo>
                  <a:lnTo>
                    <a:pt x="479" y="300"/>
                  </a:lnTo>
                  <a:lnTo>
                    <a:pt x="496" y="283"/>
                  </a:lnTo>
                  <a:lnTo>
                    <a:pt x="511" y="266"/>
                  </a:lnTo>
                  <a:lnTo>
                    <a:pt x="528" y="249"/>
                  </a:lnTo>
                  <a:lnTo>
                    <a:pt x="545" y="232"/>
                  </a:lnTo>
                  <a:lnTo>
                    <a:pt x="561" y="216"/>
                  </a:lnTo>
                  <a:lnTo>
                    <a:pt x="576" y="199"/>
                  </a:lnTo>
                  <a:lnTo>
                    <a:pt x="593" y="184"/>
                  </a:lnTo>
                  <a:lnTo>
                    <a:pt x="606" y="169"/>
                  </a:lnTo>
                  <a:lnTo>
                    <a:pt x="623" y="156"/>
                  </a:lnTo>
                  <a:lnTo>
                    <a:pt x="637" y="140"/>
                  </a:lnTo>
                  <a:lnTo>
                    <a:pt x="650" y="127"/>
                  </a:lnTo>
                  <a:lnTo>
                    <a:pt x="663" y="114"/>
                  </a:lnTo>
                  <a:lnTo>
                    <a:pt x="677" y="100"/>
                  </a:lnTo>
                  <a:lnTo>
                    <a:pt x="690" y="89"/>
                  </a:lnTo>
                  <a:lnTo>
                    <a:pt x="701" y="78"/>
                  </a:lnTo>
                  <a:lnTo>
                    <a:pt x="713" y="66"/>
                  </a:lnTo>
                  <a:lnTo>
                    <a:pt x="724" y="59"/>
                  </a:lnTo>
                  <a:lnTo>
                    <a:pt x="732" y="49"/>
                  </a:lnTo>
                  <a:lnTo>
                    <a:pt x="741" y="40"/>
                  </a:lnTo>
                  <a:lnTo>
                    <a:pt x="751" y="32"/>
                  </a:lnTo>
                  <a:lnTo>
                    <a:pt x="758" y="26"/>
                  </a:lnTo>
                  <a:lnTo>
                    <a:pt x="764" y="21"/>
                  </a:lnTo>
                  <a:lnTo>
                    <a:pt x="772" y="15"/>
                  </a:lnTo>
                  <a:lnTo>
                    <a:pt x="777" y="11"/>
                  </a:lnTo>
                  <a:lnTo>
                    <a:pt x="781" y="9"/>
                  </a:lnTo>
                  <a:lnTo>
                    <a:pt x="783" y="9"/>
                  </a:lnTo>
                  <a:lnTo>
                    <a:pt x="793" y="9"/>
                  </a:lnTo>
                  <a:lnTo>
                    <a:pt x="798" y="7"/>
                  </a:lnTo>
                  <a:lnTo>
                    <a:pt x="806" y="7"/>
                  </a:lnTo>
                  <a:lnTo>
                    <a:pt x="813" y="7"/>
                  </a:lnTo>
                  <a:lnTo>
                    <a:pt x="825" y="7"/>
                  </a:lnTo>
                  <a:lnTo>
                    <a:pt x="834" y="7"/>
                  </a:lnTo>
                  <a:lnTo>
                    <a:pt x="846" y="7"/>
                  </a:lnTo>
                  <a:lnTo>
                    <a:pt x="859" y="7"/>
                  </a:lnTo>
                  <a:lnTo>
                    <a:pt x="872" y="7"/>
                  </a:lnTo>
                  <a:lnTo>
                    <a:pt x="888" y="5"/>
                  </a:lnTo>
                  <a:lnTo>
                    <a:pt x="903" y="5"/>
                  </a:lnTo>
                  <a:lnTo>
                    <a:pt x="920" y="5"/>
                  </a:lnTo>
                  <a:lnTo>
                    <a:pt x="939" y="5"/>
                  </a:lnTo>
                  <a:lnTo>
                    <a:pt x="958" y="5"/>
                  </a:lnTo>
                  <a:lnTo>
                    <a:pt x="977" y="5"/>
                  </a:lnTo>
                  <a:lnTo>
                    <a:pt x="996" y="3"/>
                  </a:lnTo>
                  <a:lnTo>
                    <a:pt x="1017" y="3"/>
                  </a:lnTo>
                  <a:lnTo>
                    <a:pt x="1038" y="3"/>
                  </a:lnTo>
                  <a:lnTo>
                    <a:pt x="1059" y="3"/>
                  </a:lnTo>
                  <a:lnTo>
                    <a:pt x="1082" y="3"/>
                  </a:lnTo>
                  <a:lnTo>
                    <a:pt x="1106" y="3"/>
                  </a:lnTo>
                  <a:lnTo>
                    <a:pt x="1129" y="3"/>
                  </a:lnTo>
                  <a:lnTo>
                    <a:pt x="1152" y="3"/>
                  </a:lnTo>
                  <a:lnTo>
                    <a:pt x="1177" y="2"/>
                  </a:lnTo>
                  <a:lnTo>
                    <a:pt x="1201" y="2"/>
                  </a:lnTo>
                  <a:lnTo>
                    <a:pt x="1228" y="2"/>
                  </a:lnTo>
                  <a:lnTo>
                    <a:pt x="1253" y="2"/>
                  </a:lnTo>
                  <a:lnTo>
                    <a:pt x="1277" y="2"/>
                  </a:lnTo>
                  <a:lnTo>
                    <a:pt x="1304" y="2"/>
                  </a:lnTo>
                  <a:lnTo>
                    <a:pt x="1329" y="2"/>
                  </a:lnTo>
                  <a:lnTo>
                    <a:pt x="1355" y="2"/>
                  </a:lnTo>
                  <a:lnTo>
                    <a:pt x="1382" y="0"/>
                  </a:lnTo>
                  <a:lnTo>
                    <a:pt x="1409" y="0"/>
                  </a:lnTo>
                  <a:lnTo>
                    <a:pt x="1435" y="0"/>
                  </a:lnTo>
                  <a:lnTo>
                    <a:pt x="1462" y="0"/>
                  </a:lnTo>
                  <a:lnTo>
                    <a:pt x="1486" y="0"/>
                  </a:lnTo>
                  <a:lnTo>
                    <a:pt x="1513" y="0"/>
                  </a:lnTo>
                  <a:lnTo>
                    <a:pt x="1540" y="0"/>
                  </a:lnTo>
                  <a:lnTo>
                    <a:pt x="1564" y="0"/>
                  </a:lnTo>
                  <a:lnTo>
                    <a:pt x="1591" y="0"/>
                  </a:lnTo>
                  <a:lnTo>
                    <a:pt x="1616" y="0"/>
                  </a:lnTo>
                  <a:lnTo>
                    <a:pt x="1640" y="0"/>
                  </a:lnTo>
                  <a:lnTo>
                    <a:pt x="1665" y="0"/>
                  </a:lnTo>
                  <a:lnTo>
                    <a:pt x="1690" y="0"/>
                  </a:lnTo>
                  <a:lnTo>
                    <a:pt x="1715" y="0"/>
                  </a:lnTo>
                  <a:lnTo>
                    <a:pt x="1737" y="0"/>
                  </a:lnTo>
                  <a:lnTo>
                    <a:pt x="1760" y="0"/>
                  </a:lnTo>
                  <a:lnTo>
                    <a:pt x="1783" y="0"/>
                  </a:lnTo>
                  <a:lnTo>
                    <a:pt x="1806" y="0"/>
                  </a:lnTo>
                  <a:lnTo>
                    <a:pt x="1825" y="0"/>
                  </a:lnTo>
                  <a:lnTo>
                    <a:pt x="1848" y="2"/>
                  </a:lnTo>
                  <a:lnTo>
                    <a:pt x="1867" y="2"/>
                  </a:lnTo>
                  <a:lnTo>
                    <a:pt x="1886" y="3"/>
                  </a:lnTo>
                  <a:lnTo>
                    <a:pt x="1905" y="3"/>
                  </a:lnTo>
                  <a:lnTo>
                    <a:pt x="1922" y="3"/>
                  </a:lnTo>
                  <a:lnTo>
                    <a:pt x="1939" y="3"/>
                  </a:lnTo>
                  <a:lnTo>
                    <a:pt x="1956" y="5"/>
                  </a:lnTo>
                  <a:lnTo>
                    <a:pt x="1969" y="5"/>
                  </a:lnTo>
                  <a:lnTo>
                    <a:pt x="1985" y="7"/>
                  </a:lnTo>
                  <a:lnTo>
                    <a:pt x="1996" y="7"/>
                  </a:lnTo>
                  <a:lnTo>
                    <a:pt x="2009" y="9"/>
                  </a:lnTo>
                  <a:lnTo>
                    <a:pt x="1285" y="1053"/>
                  </a:lnTo>
                  <a:lnTo>
                    <a:pt x="1140" y="1027"/>
                  </a:lnTo>
                  <a:lnTo>
                    <a:pt x="1583" y="433"/>
                  </a:lnTo>
                  <a:lnTo>
                    <a:pt x="1578" y="384"/>
                  </a:lnTo>
                  <a:lnTo>
                    <a:pt x="1420" y="391"/>
                  </a:lnTo>
                  <a:lnTo>
                    <a:pt x="1074" y="857"/>
                  </a:lnTo>
                  <a:lnTo>
                    <a:pt x="1196" y="892"/>
                  </a:lnTo>
                  <a:lnTo>
                    <a:pt x="1101" y="1021"/>
                  </a:lnTo>
                  <a:lnTo>
                    <a:pt x="1099" y="1019"/>
                  </a:lnTo>
                  <a:lnTo>
                    <a:pt x="1093" y="1019"/>
                  </a:lnTo>
                  <a:lnTo>
                    <a:pt x="1089" y="1017"/>
                  </a:lnTo>
                  <a:lnTo>
                    <a:pt x="1085" y="1015"/>
                  </a:lnTo>
                  <a:lnTo>
                    <a:pt x="1080" y="1015"/>
                  </a:lnTo>
                  <a:lnTo>
                    <a:pt x="1074" y="1013"/>
                  </a:lnTo>
                  <a:lnTo>
                    <a:pt x="1066" y="1013"/>
                  </a:lnTo>
                  <a:lnTo>
                    <a:pt x="1059" y="1011"/>
                  </a:lnTo>
                  <a:lnTo>
                    <a:pt x="1051" y="1009"/>
                  </a:lnTo>
                  <a:lnTo>
                    <a:pt x="1043" y="1008"/>
                  </a:lnTo>
                  <a:lnTo>
                    <a:pt x="1032" y="1006"/>
                  </a:lnTo>
                  <a:lnTo>
                    <a:pt x="1023" y="1004"/>
                  </a:lnTo>
                  <a:lnTo>
                    <a:pt x="1013" y="1002"/>
                  </a:lnTo>
                  <a:lnTo>
                    <a:pt x="1004" y="1000"/>
                  </a:lnTo>
                  <a:lnTo>
                    <a:pt x="990" y="998"/>
                  </a:lnTo>
                  <a:lnTo>
                    <a:pt x="979" y="994"/>
                  </a:lnTo>
                  <a:lnTo>
                    <a:pt x="966" y="992"/>
                  </a:lnTo>
                  <a:lnTo>
                    <a:pt x="954" y="988"/>
                  </a:lnTo>
                  <a:lnTo>
                    <a:pt x="939" y="987"/>
                  </a:lnTo>
                  <a:lnTo>
                    <a:pt x="926" y="985"/>
                  </a:lnTo>
                  <a:lnTo>
                    <a:pt x="912" y="981"/>
                  </a:lnTo>
                  <a:lnTo>
                    <a:pt x="899" y="979"/>
                  </a:lnTo>
                  <a:lnTo>
                    <a:pt x="882" y="975"/>
                  </a:lnTo>
                  <a:lnTo>
                    <a:pt x="867" y="971"/>
                  </a:lnTo>
                  <a:lnTo>
                    <a:pt x="851" y="968"/>
                  </a:lnTo>
                  <a:lnTo>
                    <a:pt x="836" y="966"/>
                  </a:lnTo>
                  <a:lnTo>
                    <a:pt x="819" y="962"/>
                  </a:lnTo>
                  <a:lnTo>
                    <a:pt x="804" y="958"/>
                  </a:lnTo>
                  <a:lnTo>
                    <a:pt x="787" y="954"/>
                  </a:lnTo>
                  <a:lnTo>
                    <a:pt x="772" y="952"/>
                  </a:lnTo>
                  <a:lnTo>
                    <a:pt x="753" y="949"/>
                  </a:lnTo>
                  <a:lnTo>
                    <a:pt x="736" y="945"/>
                  </a:lnTo>
                  <a:lnTo>
                    <a:pt x="718" y="941"/>
                  </a:lnTo>
                  <a:lnTo>
                    <a:pt x="701" y="937"/>
                  </a:lnTo>
                  <a:lnTo>
                    <a:pt x="684" y="933"/>
                  </a:lnTo>
                  <a:lnTo>
                    <a:pt x="665" y="930"/>
                  </a:lnTo>
                  <a:lnTo>
                    <a:pt x="648" y="926"/>
                  </a:lnTo>
                  <a:lnTo>
                    <a:pt x="631" y="924"/>
                  </a:lnTo>
                  <a:lnTo>
                    <a:pt x="612" y="920"/>
                  </a:lnTo>
                  <a:lnTo>
                    <a:pt x="595" y="916"/>
                  </a:lnTo>
                  <a:lnTo>
                    <a:pt x="578" y="912"/>
                  </a:lnTo>
                  <a:lnTo>
                    <a:pt x="561" y="911"/>
                  </a:lnTo>
                  <a:lnTo>
                    <a:pt x="543" y="907"/>
                  </a:lnTo>
                  <a:lnTo>
                    <a:pt x="524" y="903"/>
                  </a:lnTo>
                  <a:lnTo>
                    <a:pt x="509" y="899"/>
                  </a:lnTo>
                  <a:lnTo>
                    <a:pt x="492" y="897"/>
                  </a:lnTo>
                  <a:lnTo>
                    <a:pt x="475" y="893"/>
                  </a:lnTo>
                  <a:lnTo>
                    <a:pt x="458" y="890"/>
                  </a:lnTo>
                  <a:lnTo>
                    <a:pt x="441" y="886"/>
                  </a:lnTo>
                  <a:lnTo>
                    <a:pt x="426" y="884"/>
                  </a:lnTo>
                  <a:lnTo>
                    <a:pt x="409" y="880"/>
                  </a:lnTo>
                  <a:lnTo>
                    <a:pt x="393" y="878"/>
                  </a:lnTo>
                  <a:lnTo>
                    <a:pt x="378" y="874"/>
                  </a:lnTo>
                  <a:lnTo>
                    <a:pt x="365" y="872"/>
                  </a:lnTo>
                  <a:lnTo>
                    <a:pt x="348" y="869"/>
                  </a:lnTo>
                  <a:lnTo>
                    <a:pt x="334" y="867"/>
                  </a:lnTo>
                  <a:lnTo>
                    <a:pt x="321" y="863"/>
                  </a:lnTo>
                  <a:lnTo>
                    <a:pt x="306" y="861"/>
                  </a:lnTo>
                  <a:lnTo>
                    <a:pt x="293" y="857"/>
                  </a:lnTo>
                  <a:lnTo>
                    <a:pt x="281" y="857"/>
                  </a:lnTo>
                  <a:lnTo>
                    <a:pt x="270" y="855"/>
                  </a:lnTo>
                  <a:lnTo>
                    <a:pt x="258" y="853"/>
                  </a:lnTo>
                  <a:lnTo>
                    <a:pt x="247" y="852"/>
                  </a:lnTo>
                  <a:lnTo>
                    <a:pt x="235" y="850"/>
                  </a:lnTo>
                  <a:lnTo>
                    <a:pt x="224" y="848"/>
                  </a:lnTo>
                  <a:lnTo>
                    <a:pt x="215" y="846"/>
                  </a:lnTo>
                  <a:lnTo>
                    <a:pt x="203" y="842"/>
                  </a:lnTo>
                  <a:lnTo>
                    <a:pt x="194" y="842"/>
                  </a:lnTo>
                  <a:lnTo>
                    <a:pt x="184" y="840"/>
                  </a:lnTo>
                  <a:lnTo>
                    <a:pt x="177" y="838"/>
                  </a:lnTo>
                  <a:lnTo>
                    <a:pt x="167" y="836"/>
                  </a:lnTo>
                  <a:lnTo>
                    <a:pt x="158" y="834"/>
                  </a:lnTo>
                  <a:lnTo>
                    <a:pt x="150" y="833"/>
                  </a:lnTo>
                  <a:lnTo>
                    <a:pt x="142" y="833"/>
                  </a:lnTo>
                  <a:lnTo>
                    <a:pt x="135" y="831"/>
                  </a:lnTo>
                  <a:lnTo>
                    <a:pt x="127" y="829"/>
                  </a:lnTo>
                  <a:lnTo>
                    <a:pt x="120" y="829"/>
                  </a:lnTo>
                  <a:lnTo>
                    <a:pt x="114" y="829"/>
                  </a:lnTo>
                  <a:lnTo>
                    <a:pt x="106" y="827"/>
                  </a:lnTo>
                  <a:lnTo>
                    <a:pt x="101" y="825"/>
                  </a:lnTo>
                  <a:lnTo>
                    <a:pt x="95" y="823"/>
                  </a:lnTo>
                  <a:lnTo>
                    <a:pt x="89" y="823"/>
                  </a:lnTo>
                  <a:lnTo>
                    <a:pt x="83" y="821"/>
                  </a:lnTo>
                  <a:lnTo>
                    <a:pt x="78" y="821"/>
                  </a:lnTo>
                  <a:lnTo>
                    <a:pt x="72" y="819"/>
                  </a:lnTo>
                  <a:lnTo>
                    <a:pt x="70" y="819"/>
                  </a:lnTo>
                  <a:lnTo>
                    <a:pt x="59" y="817"/>
                  </a:lnTo>
                  <a:lnTo>
                    <a:pt x="51" y="815"/>
                  </a:lnTo>
                  <a:lnTo>
                    <a:pt x="43" y="814"/>
                  </a:lnTo>
                  <a:lnTo>
                    <a:pt x="38" y="814"/>
                  </a:lnTo>
                  <a:lnTo>
                    <a:pt x="30" y="812"/>
                  </a:lnTo>
                  <a:lnTo>
                    <a:pt x="26" y="810"/>
                  </a:lnTo>
                  <a:lnTo>
                    <a:pt x="21" y="808"/>
                  </a:lnTo>
                  <a:lnTo>
                    <a:pt x="17" y="808"/>
                  </a:lnTo>
                  <a:lnTo>
                    <a:pt x="11" y="806"/>
                  </a:lnTo>
                  <a:lnTo>
                    <a:pt x="5" y="806"/>
                  </a:lnTo>
                  <a:lnTo>
                    <a:pt x="2" y="804"/>
                  </a:lnTo>
                  <a:lnTo>
                    <a:pt x="0" y="804"/>
                  </a:lnTo>
                  <a:lnTo>
                    <a:pt x="0" y="804"/>
                  </a:lnTo>
                  <a:close/>
                </a:path>
              </a:pathLst>
            </a:custGeom>
            <a:solidFill>
              <a:srgbClr val="63B86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22"/>
            <p:cNvSpPr>
              <a:spLocks/>
            </p:cNvSpPr>
            <p:nvPr/>
          </p:nvSpPr>
          <p:spPr bwMode="auto">
            <a:xfrm>
              <a:off x="2371726" y="4230688"/>
              <a:ext cx="582613" cy="385762"/>
            </a:xfrm>
            <a:custGeom>
              <a:avLst/>
              <a:gdLst/>
              <a:ahLst/>
              <a:cxnLst>
                <a:cxn ang="0">
                  <a:pos x="397" y="486"/>
                </a:cxn>
                <a:cxn ang="0">
                  <a:pos x="169" y="464"/>
                </a:cxn>
                <a:cxn ang="0">
                  <a:pos x="317" y="283"/>
                </a:cxn>
                <a:cxn ang="0">
                  <a:pos x="0" y="262"/>
                </a:cxn>
                <a:cxn ang="0">
                  <a:pos x="104" y="131"/>
                </a:cxn>
                <a:cxn ang="0">
                  <a:pos x="338" y="148"/>
                </a:cxn>
                <a:cxn ang="0">
                  <a:pos x="441" y="0"/>
                </a:cxn>
                <a:cxn ang="0">
                  <a:pos x="637" y="9"/>
                </a:cxn>
                <a:cxn ang="0">
                  <a:pos x="580" y="102"/>
                </a:cxn>
                <a:cxn ang="0">
                  <a:pos x="675" y="104"/>
                </a:cxn>
                <a:cxn ang="0">
                  <a:pos x="696" y="159"/>
                </a:cxn>
                <a:cxn ang="0">
                  <a:pos x="734" y="173"/>
                </a:cxn>
                <a:cxn ang="0">
                  <a:pos x="690" y="234"/>
                </a:cxn>
                <a:cxn ang="0">
                  <a:pos x="580" y="237"/>
                </a:cxn>
                <a:cxn ang="0">
                  <a:pos x="397" y="486"/>
                </a:cxn>
                <a:cxn ang="0">
                  <a:pos x="397" y="486"/>
                </a:cxn>
              </a:cxnLst>
              <a:rect l="0" t="0" r="r" b="b"/>
              <a:pathLst>
                <a:path w="734" h="486">
                  <a:moveTo>
                    <a:pt x="397" y="486"/>
                  </a:moveTo>
                  <a:lnTo>
                    <a:pt x="169" y="464"/>
                  </a:lnTo>
                  <a:lnTo>
                    <a:pt x="317" y="283"/>
                  </a:lnTo>
                  <a:lnTo>
                    <a:pt x="0" y="262"/>
                  </a:lnTo>
                  <a:lnTo>
                    <a:pt x="104" y="131"/>
                  </a:lnTo>
                  <a:lnTo>
                    <a:pt x="338" y="148"/>
                  </a:lnTo>
                  <a:lnTo>
                    <a:pt x="441" y="0"/>
                  </a:lnTo>
                  <a:lnTo>
                    <a:pt x="637" y="9"/>
                  </a:lnTo>
                  <a:lnTo>
                    <a:pt x="580" y="102"/>
                  </a:lnTo>
                  <a:lnTo>
                    <a:pt x="675" y="104"/>
                  </a:lnTo>
                  <a:lnTo>
                    <a:pt x="696" y="159"/>
                  </a:lnTo>
                  <a:lnTo>
                    <a:pt x="734" y="173"/>
                  </a:lnTo>
                  <a:lnTo>
                    <a:pt x="690" y="234"/>
                  </a:lnTo>
                  <a:lnTo>
                    <a:pt x="580" y="237"/>
                  </a:lnTo>
                  <a:lnTo>
                    <a:pt x="397" y="486"/>
                  </a:lnTo>
                  <a:lnTo>
                    <a:pt x="397" y="486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24"/>
            <p:cNvSpPr>
              <a:spLocks/>
            </p:cNvSpPr>
            <p:nvPr/>
          </p:nvSpPr>
          <p:spPr bwMode="auto">
            <a:xfrm>
              <a:off x="2425701" y="4179888"/>
              <a:ext cx="371475" cy="163512"/>
            </a:xfrm>
            <a:custGeom>
              <a:avLst/>
              <a:gdLst/>
              <a:ahLst/>
              <a:cxnLst>
                <a:cxn ang="0">
                  <a:pos x="0" y="194"/>
                </a:cxn>
                <a:cxn ang="0">
                  <a:pos x="36" y="144"/>
                </a:cxn>
                <a:cxn ang="0">
                  <a:pos x="198" y="150"/>
                </a:cxn>
                <a:cxn ang="0">
                  <a:pos x="318" y="0"/>
                </a:cxn>
                <a:cxn ang="0">
                  <a:pos x="470" y="0"/>
                </a:cxn>
                <a:cxn ang="0">
                  <a:pos x="438" y="65"/>
                </a:cxn>
                <a:cxn ang="0">
                  <a:pos x="318" y="59"/>
                </a:cxn>
                <a:cxn ang="0">
                  <a:pos x="219" y="205"/>
                </a:cxn>
                <a:cxn ang="0">
                  <a:pos x="0" y="194"/>
                </a:cxn>
                <a:cxn ang="0">
                  <a:pos x="0" y="194"/>
                </a:cxn>
              </a:cxnLst>
              <a:rect l="0" t="0" r="r" b="b"/>
              <a:pathLst>
                <a:path w="470" h="205">
                  <a:moveTo>
                    <a:pt x="0" y="194"/>
                  </a:moveTo>
                  <a:lnTo>
                    <a:pt x="36" y="144"/>
                  </a:lnTo>
                  <a:lnTo>
                    <a:pt x="198" y="150"/>
                  </a:lnTo>
                  <a:lnTo>
                    <a:pt x="318" y="0"/>
                  </a:lnTo>
                  <a:lnTo>
                    <a:pt x="470" y="0"/>
                  </a:lnTo>
                  <a:lnTo>
                    <a:pt x="438" y="65"/>
                  </a:lnTo>
                  <a:lnTo>
                    <a:pt x="318" y="59"/>
                  </a:lnTo>
                  <a:lnTo>
                    <a:pt x="219" y="205"/>
                  </a:lnTo>
                  <a:lnTo>
                    <a:pt x="0" y="194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FFB3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25"/>
            <p:cNvSpPr>
              <a:spLocks/>
            </p:cNvSpPr>
            <p:nvPr/>
          </p:nvSpPr>
          <p:spPr bwMode="auto">
            <a:xfrm>
              <a:off x="2103438" y="4487863"/>
              <a:ext cx="328613" cy="200025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92" y="6"/>
                </a:cxn>
                <a:cxn ang="0">
                  <a:pos x="206" y="26"/>
                </a:cxn>
                <a:cxn ang="0">
                  <a:pos x="236" y="0"/>
                </a:cxn>
                <a:cxn ang="0">
                  <a:pos x="415" y="11"/>
                </a:cxn>
                <a:cxn ang="0">
                  <a:pos x="217" y="251"/>
                </a:cxn>
                <a:cxn ang="0">
                  <a:pos x="40" y="243"/>
                </a:cxn>
                <a:cxn ang="0">
                  <a:pos x="40" y="148"/>
                </a:cxn>
                <a:cxn ang="0">
                  <a:pos x="0" y="114"/>
                </a:cxn>
                <a:cxn ang="0">
                  <a:pos x="0" y="114"/>
                </a:cxn>
              </a:cxnLst>
              <a:rect l="0" t="0" r="r" b="b"/>
              <a:pathLst>
                <a:path w="415" h="251">
                  <a:moveTo>
                    <a:pt x="0" y="114"/>
                  </a:moveTo>
                  <a:lnTo>
                    <a:pt x="92" y="6"/>
                  </a:lnTo>
                  <a:lnTo>
                    <a:pt x="206" y="26"/>
                  </a:lnTo>
                  <a:lnTo>
                    <a:pt x="236" y="0"/>
                  </a:lnTo>
                  <a:lnTo>
                    <a:pt x="415" y="11"/>
                  </a:lnTo>
                  <a:lnTo>
                    <a:pt x="217" y="251"/>
                  </a:lnTo>
                  <a:lnTo>
                    <a:pt x="40" y="243"/>
                  </a:lnTo>
                  <a:lnTo>
                    <a:pt x="40" y="148"/>
                  </a:lnTo>
                  <a:lnTo>
                    <a:pt x="0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DEAD9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26"/>
            <p:cNvSpPr>
              <a:spLocks/>
            </p:cNvSpPr>
            <p:nvPr/>
          </p:nvSpPr>
          <p:spPr bwMode="auto">
            <a:xfrm>
              <a:off x="3005138" y="4530725"/>
              <a:ext cx="217488" cy="354012"/>
            </a:xfrm>
            <a:custGeom>
              <a:avLst/>
              <a:gdLst/>
              <a:ahLst/>
              <a:cxnLst>
                <a:cxn ang="0">
                  <a:pos x="0" y="398"/>
                </a:cxn>
                <a:cxn ang="0">
                  <a:pos x="244" y="0"/>
                </a:cxn>
                <a:cxn ang="0">
                  <a:pos x="274" y="72"/>
                </a:cxn>
                <a:cxn ang="0">
                  <a:pos x="52" y="447"/>
                </a:cxn>
                <a:cxn ang="0">
                  <a:pos x="19" y="443"/>
                </a:cxn>
                <a:cxn ang="0">
                  <a:pos x="0" y="398"/>
                </a:cxn>
                <a:cxn ang="0">
                  <a:pos x="0" y="398"/>
                </a:cxn>
              </a:cxnLst>
              <a:rect l="0" t="0" r="r" b="b"/>
              <a:pathLst>
                <a:path w="274" h="447">
                  <a:moveTo>
                    <a:pt x="0" y="398"/>
                  </a:moveTo>
                  <a:lnTo>
                    <a:pt x="244" y="0"/>
                  </a:lnTo>
                  <a:lnTo>
                    <a:pt x="274" y="72"/>
                  </a:lnTo>
                  <a:lnTo>
                    <a:pt x="52" y="447"/>
                  </a:lnTo>
                  <a:lnTo>
                    <a:pt x="19" y="443"/>
                  </a:lnTo>
                  <a:lnTo>
                    <a:pt x="0" y="398"/>
                  </a:lnTo>
                  <a:lnTo>
                    <a:pt x="0" y="398"/>
                  </a:lnTo>
                  <a:close/>
                </a:path>
              </a:pathLst>
            </a:custGeom>
            <a:solidFill>
              <a:srgbClr val="E69C3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27"/>
            <p:cNvSpPr>
              <a:spLocks/>
            </p:cNvSpPr>
            <p:nvPr/>
          </p:nvSpPr>
          <p:spPr bwMode="auto">
            <a:xfrm>
              <a:off x="2895601" y="4524375"/>
              <a:ext cx="301625" cy="312737"/>
            </a:xfrm>
            <a:custGeom>
              <a:avLst/>
              <a:gdLst/>
              <a:ahLst/>
              <a:cxnLst>
                <a:cxn ang="0">
                  <a:pos x="14" y="362"/>
                </a:cxn>
                <a:cxn ang="0">
                  <a:pos x="276" y="0"/>
                </a:cxn>
                <a:cxn ang="0">
                  <a:pos x="381" y="12"/>
                </a:cxn>
                <a:cxn ang="0">
                  <a:pos x="149" y="394"/>
                </a:cxn>
                <a:cxn ang="0">
                  <a:pos x="0" y="385"/>
                </a:cxn>
                <a:cxn ang="0">
                  <a:pos x="14" y="362"/>
                </a:cxn>
                <a:cxn ang="0">
                  <a:pos x="14" y="362"/>
                </a:cxn>
              </a:cxnLst>
              <a:rect l="0" t="0" r="r" b="b"/>
              <a:pathLst>
                <a:path w="381" h="394">
                  <a:moveTo>
                    <a:pt x="14" y="362"/>
                  </a:moveTo>
                  <a:lnTo>
                    <a:pt x="276" y="0"/>
                  </a:lnTo>
                  <a:lnTo>
                    <a:pt x="381" y="12"/>
                  </a:lnTo>
                  <a:lnTo>
                    <a:pt x="149" y="394"/>
                  </a:lnTo>
                  <a:lnTo>
                    <a:pt x="0" y="385"/>
                  </a:lnTo>
                  <a:lnTo>
                    <a:pt x="14" y="362"/>
                  </a:lnTo>
                  <a:lnTo>
                    <a:pt x="14" y="362"/>
                  </a:lnTo>
                  <a:close/>
                </a:path>
              </a:pathLst>
            </a:custGeom>
            <a:solidFill>
              <a:srgbClr val="F7D47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28"/>
            <p:cNvSpPr>
              <a:spLocks/>
            </p:cNvSpPr>
            <p:nvPr/>
          </p:nvSpPr>
          <p:spPr bwMode="auto">
            <a:xfrm>
              <a:off x="2728913" y="4135438"/>
              <a:ext cx="541338" cy="849312"/>
            </a:xfrm>
            <a:custGeom>
              <a:avLst/>
              <a:gdLst/>
              <a:ahLst/>
              <a:cxnLst>
                <a:cxn ang="0">
                  <a:pos x="29" y="991"/>
                </a:cxn>
                <a:cxn ang="0">
                  <a:pos x="673" y="0"/>
                </a:cxn>
                <a:cxn ang="0">
                  <a:pos x="683" y="198"/>
                </a:cxn>
                <a:cxn ang="0">
                  <a:pos x="523" y="473"/>
                </a:cxn>
                <a:cxn ang="0">
                  <a:pos x="474" y="462"/>
                </a:cxn>
                <a:cxn ang="0">
                  <a:pos x="177" y="888"/>
                </a:cxn>
                <a:cxn ang="0">
                  <a:pos x="240" y="894"/>
                </a:cxn>
                <a:cxn ang="0">
                  <a:pos x="301" y="899"/>
                </a:cxn>
                <a:cxn ang="0">
                  <a:pos x="192" y="1070"/>
                </a:cxn>
                <a:cxn ang="0">
                  <a:pos x="0" y="1032"/>
                </a:cxn>
                <a:cxn ang="0">
                  <a:pos x="29" y="991"/>
                </a:cxn>
                <a:cxn ang="0">
                  <a:pos x="29" y="991"/>
                </a:cxn>
              </a:cxnLst>
              <a:rect l="0" t="0" r="r" b="b"/>
              <a:pathLst>
                <a:path w="683" h="1070">
                  <a:moveTo>
                    <a:pt x="29" y="991"/>
                  </a:moveTo>
                  <a:lnTo>
                    <a:pt x="673" y="0"/>
                  </a:lnTo>
                  <a:lnTo>
                    <a:pt x="683" y="198"/>
                  </a:lnTo>
                  <a:lnTo>
                    <a:pt x="523" y="473"/>
                  </a:lnTo>
                  <a:lnTo>
                    <a:pt x="474" y="462"/>
                  </a:lnTo>
                  <a:lnTo>
                    <a:pt x="177" y="888"/>
                  </a:lnTo>
                  <a:lnTo>
                    <a:pt x="240" y="894"/>
                  </a:lnTo>
                  <a:lnTo>
                    <a:pt x="301" y="899"/>
                  </a:lnTo>
                  <a:lnTo>
                    <a:pt x="192" y="1070"/>
                  </a:lnTo>
                  <a:lnTo>
                    <a:pt x="0" y="1032"/>
                  </a:lnTo>
                  <a:lnTo>
                    <a:pt x="29" y="991"/>
                  </a:lnTo>
                  <a:lnTo>
                    <a:pt x="29" y="991"/>
                  </a:lnTo>
                  <a:close/>
                </a:path>
              </a:pathLst>
            </a:custGeom>
            <a:solidFill>
              <a:srgbClr val="D48A2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29"/>
            <p:cNvSpPr>
              <a:spLocks/>
            </p:cNvSpPr>
            <p:nvPr/>
          </p:nvSpPr>
          <p:spPr bwMode="auto">
            <a:xfrm>
              <a:off x="2871788" y="4311650"/>
              <a:ext cx="169863" cy="68262"/>
            </a:xfrm>
            <a:custGeom>
              <a:avLst/>
              <a:gdLst/>
              <a:ahLst/>
              <a:cxnLst>
                <a:cxn ang="0">
                  <a:pos x="15" y="6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8" y="2"/>
                </a:cxn>
                <a:cxn ang="0">
                  <a:pos x="10" y="2"/>
                </a:cxn>
                <a:cxn ang="0">
                  <a:pos x="13" y="2"/>
                </a:cxn>
                <a:cxn ang="0">
                  <a:pos x="19" y="4"/>
                </a:cxn>
                <a:cxn ang="0">
                  <a:pos x="25" y="4"/>
                </a:cxn>
                <a:cxn ang="0">
                  <a:pos x="30" y="4"/>
                </a:cxn>
                <a:cxn ang="0">
                  <a:pos x="36" y="6"/>
                </a:cxn>
                <a:cxn ang="0">
                  <a:pos x="42" y="8"/>
                </a:cxn>
                <a:cxn ang="0">
                  <a:pos x="50" y="10"/>
                </a:cxn>
                <a:cxn ang="0">
                  <a:pos x="57" y="10"/>
                </a:cxn>
                <a:cxn ang="0">
                  <a:pos x="65" y="12"/>
                </a:cxn>
                <a:cxn ang="0">
                  <a:pos x="72" y="12"/>
                </a:cxn>
                <a:cxn ang="0">
                  <a:pos x="82" y="14"/>
                </a:cxn>
                <a:cxn ang="0">
                  <a:pos x="89" y="14"/>
                </a:cxn>
                <a:cxn ang="0">
                  <a:pos x="99" y="16"/>
                </a:cxn>
                <a:cxn ang="0">
                  <a:pos x="107" y="16"/>
                </a:cxn>
                <a:cxn ang="0">
                  <a:pos x="116" y="16"/>
                </a:cxn>
                <a:cxn ang="0">
                  <a:pos x="124" y="16"/>
                </a:cxn>
                <a:cxn ang="0">
                  <a:pos x="133" y="16"/>
                </a:cxn>
                <a:cxn ang="0">
                  <a:pos x="141" y="16"/>
                </a:cxn>
                <a:cxn ang="0">
                  <a:pos x="150" y="16"/>
                </a:cxn>
                <a:cxn ang="0">
                  <a:pos x="158" y="16"/>
                </a:cxn>
                <a:cxn ang="0">
                  <a:pos x="165" y="14"/>
                </a:cxn>
                <a:cxn ang="0">
                  <a:pos x="175" y="12"/>
                </a:cxn>
                <a:cxn ang="0">
                  <a:pos x="183" y="12"/>
                </a:cxn>
                <a:cxn ang="0">
                  <a:pos x="190" y="8"/>
                </a:cxn>
                <a:cxn ang="0">
                  <a:pos x="196" y="6"/>
                </a:cxn>
                <a:cxn ang="0">
                  <a:pos x="203" y="4"/>
                </a:cxn>
                <a:cxn ang="0">
                  <a:pos x="211" y="2"/>
                </a:cxn>
                <a:cxn ang="0">
                  <a:pos x="215" y="71"/>
                </a:cxn>
                <a:cxn ang="0">
                  <a:pos x="213" y="71"/>
                </a:cxn>
                <a:cxn ang="0">
                  <a:pos x="211" y="73"/>
                </a:cxn>
                <a:cxn ang="0">
                  <a:pos x="207" y="73"/>
                </a:cxn>
                <a:cxn ang="0">
                  <a:pos x="202" y="76"/>
                </a:cxn>
                <a:cxn ang="0">
                  <a:pos x="194" y="78"/>
                </a:cxn>
                <a:cxn ang="0">
                  <a:pos x="188" y="80"/>
                </a:cxn>
                <a:cxn ang="0">
                  <a:pos x="183" y="80"/>
                </a:cxn>
                <a:cxn ang="0">
                  <a:pos x="179" y="82"/>
                </a:cxn>
                <a:cxn ang="0">
                  <a:pos x="173" y="82"/>
                </a:cxn>
                <a:cxn ang="0">
                  <a:pos x="167" y="84"/>
                </a:cxn>
                <a:cxn ang="0">
                  <a:pos x="162" y="84"/>
                </a:cxn>
                <a:cxn ang="0">
                  <a:pos x="156" y="86"/>
                </a:cxn>
                <a:cxn ang="0">
                  <a:pos x="150" y="86"/>
                </a:cxn>
                <a:cxn ang="0">
                  <a:pos x="143" y="86"/>
                </a:cxn>
                <a:cxn ang="0">
                  <a:pos x="135" y="86"/>
                </a:cxn>
                <a:cxn ang="0">
                  <a:pos x="127" y="86"/>
                </a:cxn>
                <a:cxn ang="0">
                  <a:pos x="120" y="86"/>
                </a:cxn>
                <a:cxn ang="0">
                  <a:pos x="112" y="86"/>
                </a:cxn>
                <a:cxn ang="0">
                  <a:pos x="103" y="84"/>
                </a:cxn>
                <a:cxn ang="0">
                  <a:pos x="95" y="82"/>
                </a:cxn>
                <a:cxn ang="0">
                  <a:pos x="86" y="80"/>
                </a:cxn>
                <a:cxn ang="0">
                  <a:pos x="78" y="80"/>
                </a:cxn>
                <a:cxn ang="0">
                  <a:pos x="69" y="76"/>
                </a:cxn>
                <a:cxn ang="0">
                  <a:pos x="59" y="75"/>
                </a:cxn>
                <a:cxn ang="0">
                  <a:pos x="48" y="73"/>
                </a:cxn>
                <a:cxn ang="0">
                  <a:pos x="40" y="69"/>
                </a:cxn>
                <a:cxn ang="0">
                  <a:pos x="15" y="61"/>
                </a:cxn>
                <a:cxn ang="0">
                  <a:pos x="15" y="61"/>
                </a:cxn>
              </a:cxnLst>
              <a:rect l="0" t="0" r="r" b="b"/>
              <a:pathLst>
                <a:path w="215" h="86">
                  <a:moveTo>
                    <a:pt x="15" y="61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9" y="4"/>
                  </a:lnTo>
                  <a:lnTo>
                    <a:pt x="25" y="4"/>
                  </a:lnTo>
                  <a:lnTo>
                    <a:pt x="30" y="4"/>
                  </a:lnTo>
                  <a:lnTo>
                    <a:pt x="36" y="6"/>
                  </a:lnTo>
                  <a:lnTo>
                    <a:pt x="42" y="8"/>
                  </a:lnTo>
                  <a:lnTo>
                    <a:pt x="50" y="10"/>
                  </a:lnTo>
                  <a:lnTo>
                    <a:pt x="57" y="10"/>
                  </a:lnTo>
                  <a:lnTo>
                    <a:pt x="65" y="12"/>
                  </a:lnTo>
                  <a:lnTo>
                    <a:pt x="72" y="12"/>
                  </a:lnTo>
                  <a:lnTo>
                    <a:pt x="82" y="14"/>
                  </a:lnTo>
                  <a:lnTo>
                    <a:pt x="89" y="14"/>
                  </a:lnTo>
                  <a:lnTo>
                    <a:pt x="99" y="16"/>
                  </a:lnTo>
                  <a:lnTo>
                    <a:pt x="107" y="16"/>
                  </a:lnTo>
                  <a:lnTo>
                    <a:pt x="116" y="16"/>
                  </a:lnTo>
                  <a:lnTo>
                    <a:pt x="124" y="16"/>
                  </a:lnTo>
                  <a:lnTo>
                    <a:pt x="133" y="16"/>
                  </a:lnTo>
                  <a:lnTo>
                    <a:pt x="141" y="16"/>
                  </a:lnTo>
                  <a:lnTo>
                    <a:pt x="150" y="16"/>
                  </a:lnTo>
                  <a:lnTo>
                    <a:pt x="158" y="16"/>
                  </a:lnTo>
                  <a:lnTo>
                    <a:pt x="165" y="14"/>
                  </a:lnTo>
                  <a:lnTo>
                    <a:pt x="175" y="12"/>
                  </a:lnTo>
                  <a:lnTo>
                    <a:pt x="183" y="12"/>
                  </a:lnTo>
                  <a:lnTo>
                    <a:pt x="190" y="8"/>
                  </a:lnTo>
                  <a:lnTo>
                    <a:pt x="196" y="6"/>
                  </a:lnTo>
                  <a:lnTo>
                    <a:pt x="203" y="4"/>
                  </a:lnTo>
                  <a:lnTo>
                    <a:pt x="211" y="2"/>
                  </a:lnTo>
                  <a:lnTo>
                    <a:pt x="215" y="71"/>
                  </a:lnTo>
                  <a:lnTo>
                    <a:pt x="213" y="71"/>
                  </a:lnTo>
                  <a:lnTo>
                    <a:pt x="211" y="73"/>
                  </a:lnTo>
                  <a:lnTo>
                    <a:pt x="207" y="73"/>
                  </a:lnTo>
                  <a:lnTo>
                    <a:pt x="202" y="76"/>
                  </a:lnTo>
                  <a:lnTo>
                    <a:pt x="194" y="78"/>
                  </a:lnTo>
                  <a:lnTo>
                    <a:pt x="188" y="80"/>
                  </a:lnTo>
                  <a:lnTo>
                    <a:pt x="183" y="80"/>
                  </a:lnTo>
                  <a:lnTo>
                    <a:pt x="179" y="82"/>
                  </a:lnTo>
                  <a:lnTo>
                    <a:pt x="173" y="82"/>
                  </a:lnTo>
                  <a:lnTo>
                    <a:pt x="167" y="84"/>
                  </a:lnTo>
                  <a:lnTo>
                    <a:pt x="162" y="84"/>
                  </a:lnTo>
                  <a:lnTo>
                    <a:pt x="156" y="86"/>
                  </a:lnTo>
                  <a:lnTo>
                    <a:pt x="150" y="86"/>
                  </a:lnTo>
                  <a:lnTo>
                    <a:pt x="143" y="86"/>
                  </a:lnTo>
                  <a:lnTo>
                    <a:pt x="135" y="86"/>
                  </a:lnTo>
                  <a:lnTo>
                    <a:pt x="127" y="86"/>
                  </a:lnTo>
                  <a:lnTo>
                    <a:pt x="120" y="86"/>
                  </a:lnTo>
                  <a:lnTo>
                    <a:pt x="112" y="86"/>
                  </a:lnTo>
                  <a:lnTo>
                    <a:pt x="103" y="84"/>
                  </a:lnTo>
                  <a:lnTo>
                    <a:pt x="95" y="82"/>
                  </a:lnTo>
                  <a:lnTo>
                    <a:pt x="86" y="80"/>
                  </a:lnTo>
                  <a:lnTo>
                    <a:pt x="78" y="80"/>
                  </a:lnTo>
                  <a:lnTo>
                    <a:pt x="69" y="76"/>
                  </a:lnTo>
                  <a:lnTo>
                    <a:pt x="59" y="75"/>
                  </a:lnTo>
                  <a:lnTo>
                    <a:pt x="48" y="73"/>
                  </a:lnTo>
                  <a:lnTo>
                    <a:pt x="40" y="69"/>
                  </a:lnTo>
                  <a:lnTo>
                    <a:pt x="15" y="61"/>
                  </a:lnTo>
                  <a:lnTo>
                    <a:pt x="15" y="61"/>
                  </a:lnTo>
                  <a:close/>
                </a:path>
              </a:pathLst>
            </a:custGeom>
            <a:solidFill>
              <a:srgbClr val="FF805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30"/>
            <p:cNvSpPr>
              <a:spLocks/>
            </p:cNvSpPr>
            <p:nvPr/>
          </p:nvSpPr>
          <p:spPr bwMode="auto">
            <a:xfrm>
              <a:off x="2860676" y="4210050"/>
              <a:ext cx="188913" cy="74612"/>
            </a:xfrm>
            <a:custGeom>
              <a:avLst/>
              <a:gdLst/>
              <a:ahLst/>
              <a:cxnLst>
                <a:cxn ang="0">
                  <a:pos x="24" y="70"/>
                </a:cxn>
                <a:cxn ang="0">
                  <a:pos x="11" y="59"/>
                </a:cxn>
                <a:cxn ang="0">
                  <a:pos x="2" y="42"/>
                </a:cxn>
                <a:cxn ang="0">
                  <a:pos x="0" y="28"/>
                </a:cxn>
                <a:cxn ang="0">
                  <a:pos x="7" y="19"/>
                </a:cxn>
                <a:cxn ang="0">
                  <a:pos x="19" y="13"/>
                </a:cxn>
                <a:cxn ang="0">
                  <a:pos x="26" y="9"/>
                </a:cxn>
                <a:cxn ang="0">
                  <a:pos x="38" y="6"/>
                </a:cxn>
                <a:cxn ang="0">
                  <a:pos x="51" y="4"/>
                </a:cxn>
                <a:cxn ang="0">
                  <a:pos x="66" y="2"/>
                </a:cxn>
                <a:cxn ang="0">
                  <a:pos x="82" y="2"/>
                </a:cxn>
                <a:cxn ang="0">
                  <a:pos x="99" y="0"/>
                </a:cxn>
                <a:cxn ang="0">
                  <a:pos x="114" y="2"/>
                </a:cxn>
                <a:cxn ang="0">
                  <a:pos x="131" y="2"/>
                </a:cxn>
                <a:cxn ang="0">
                  <a:pos x="146" y="4"/>
                </a:cxn>
                <a:cxn ang="0">
                  <a:pos x="163" y="6"/>
                </a:cxn>
                <a:cxn ang="0">
                  <a:pos x="178" y="9"/>
                </a:cxn>
                <a:cxn ang="0">
                  <a:pos x="194" y="13"/>
                </a:cxn>
                <a:cxn ang="0">
                  <a:pos x="205" y="17"/>
                </a:cxn>
                <a:cxn ang="0">
                  <a:pos x="216" y="23"/>
                </a:cxn>
                <a:cxn ang="0">
                  <a:pos x="226" y="30"/>
                </a:cxn>
                <a:cxn ang="0">
                  <a:pos x="236" y="42"/>
                </a:cxn>
                <a:cxn ang="0">
                  <a:pos x="237" y="55"/>
                </a:cxn>
                <a:cxn ang="0">
                  <a:pos x="230" y="67"/>
                </a:cxn>
                <a:cxn ang="0">
                  <a:pos x="218" y="74"/>
                </a:cxn>
                <a:cxn ang="0">
                  <a:pos x="201" y="82"/>
                </a:cxn>
                <a:cxn ang="0">
                  <a:pos x="184" y="86"/>
                </a:cxn>
                <a:cxn ang="0">
                  <a:pos x="173" y="89"/>
                </a:cxn>
                <a:cxn ang="0">
                  <a:pos x="163" y="91"/>
                </a:cxn>
                <a:cxn ang="0">
                  <a:pos x="161" y="91"/>
                </a:cxn>
                <a:cxn ang="0">
                  <a:pos x="150" y="91"/>
                </a:cxn>
                <a:cxn ang="0">
                  <a:pos x="140" y="93"/>
                </a:cxn>
                <a:cxn ang="0">
                  <a:pos x="127" y="93"/>
                </a:cxn>
                <a:cxn ang="0">
                  <a:pos x="112" y="91"/>
                </a:cxn>
                <a:cxn ang="0">
                  <a:pos x="93" y="91"/>
                </a:cxn>
                <a:cxn ang="0">
                  <a:pos x="74" y="87"/>
                </a:cxn>
                <a:cxn ang="0">
                  <a:pos x="26" y="70"/>
                </a:cxn>
              </a:cxnLst>
              <a:rect l="0" t="0" r="r" b="b"/>
              <a:pathLst>
                <a:path w="237" h="93">
                  <a:moveTo>
                    <a:pt x="26" y="70"/>
                  </a:moveTo>
                  <a:lnTo>
                    <a:pt x="24" y="70"/>
                  </a:lnTo>
                  <a:lnTo>
                    <a:pt x="19" y="65"/>
                  </a:lnTo>
                  <a:lnTo>
                    <a:pt x="11" y="59"/>
                  </a:lnTo>
                  <a:lnTo>
                    <a:pt x="5" y="51"/>
                  </a:lnTo>
                  <a:lnTo>
                    <a:pt x="2" y="4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4" y="23"/>
                  </a:lnTo>
                  <a:lnTo>
                    <a:pt x="7" y="19"/>
                  </a:lnTo>
                  <a:lnTo>
                    <a:pt x="15" y="15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6" y="9"/>
                  </a:lnTo>
                  <a:lnTo>
                    <a:pt x="32" y="8"/>
                  </a:lnTo>
                  <a:lnTo>
                    <a:pt x="38" y="6"/>
                  </a:lnTo>
                  <a:lnTo>
                    <a:pt x="45" y="6"/>
                  </a:lnTo>
                  <a:lnTo>
                    <a:pt x="51" y="4"/>
                  </a:lnTo>
                  <a:lnTo>
                    <a:pt x="59" y="4"/>
                  </a:lnTo>
                  <a:lnTo>
                    <a:pt x="66" y="2"/>
                  </a:lnTo>
                  <a:lnTo>
                    <a:pt x="74" y="2"/>
                  </a:lnTo>
                  <a:lnTo>
                    <a:pt x="82" y="2"/>
                  </a:lnTo>
                  <a:lnTo>
                    <a:pt x="89" y="2"/>
                  </a:lnTo>
                  <a:lnTo>
                    <a:pt x="99" y="0"/>
                  </a:lnTo>
                  <a:lnTo>
                    <a:pt x="106" y="0"/>
                  </a:lnTo>
                  <a:lnTo>
                    <a:pt x="114" y="2"/>
                  </a:lnTo>
                  <a:lnTo>
                    <a:pt x="123" y="2"/>
                  </a:lnTo>
                  <a:lnTo>
                    <a:pt x="131" y="2"/>
                  </a:lnTo>
                  <a:lnTo>
                    <a:pt x="139" y="2"/>
                  </a:lnTo>
                  <a:lnTo>
                    <a:pt x="146" y="4"/>
                  </a:lnTo>
                  <a:lnTo>
                    <a:pt x="156" y="6"/>
                  </a:lnTo>
                  <a:lnTo>
                    <a:pt x="163" y="6"/>
                  </a:lnTo>
                  <a:lnTo>
                    <a:pt x="171" y="8"/>
                  </a:lnTo>
                  <a:lnTo>
                    <a:pt x="178" y="9"/>
                  </a:lnTo>
                  <a:lnTo>
                    <a:pt x="186" y="11"/>
                  </a:lnTo>
                  <a:lnTo>
                    <a:pt x="194" y="13"/>
                  </a:lnTo>
                  <a:lnTo>
                    <a:pt x="199" y="15"/>
                  </a:lnTo>
                  <a:lnTo>
                    <a:pt x="205" y="17"/>
                  </a:lnTo>
                  <a:lnTo>
                    <a:pt x="213" y="21"/>
                  </a:lnTo>
                  <a:lnTo>
                    <a:pt x="216" y="23"/>
                  </a:lnTo>
                  <a:lnTo>
                    <a:pt x="222" y="27"/>
                  </a:lnTo>
                  <a:lnTo>
                    <a:pt x="226" y="30"/>
                  </a:lnTo>
                  <a:lnTo>
                    <a:pt x="232" y="36"/>
                  </a:lnTo>
                  <a:lnTo>
                    <a:pt x="236" y="42"/>
                  </a:lnTo>
                  <a:lnTo>
                    <a:pt x="237" y="49"/>
                  </a:lnTo>
                  <a:lnTo>
                    <a:pt x="237" y="55"/>
                  </a:lnTo>
                  <a:lnTo>
                    <a:pt x="236" y="61"/>
                  </a:lnTo>
                  <a:lnTo>
                    <a:pt x="230" y="67"/>
                  </a:lnTo>
                  <a:lnTo>
                    <a:pt x="226" y="70"/>
                  </a:lnTo>
                  <a:lnTo>
                    <a:pt x="218" y="74"/>
                  </a:lnTo>
                  <a:lnTo>
                    <a:pt x="211" y="78"/>
                  </a:lnTo>
                  <a:lnTo>
                    <a:pt x="201" y="82"/>
                  </a:lnTo>
                  <a:lnTo>
                    <a:pt x="194" y="84"/>
                  </a:lnTo>
                  <a:lnTo>
                    <a:pt x="184" y="86"/>
                  </a:lnTo>
                  <a:lnTo>
                    <a:pt x="178" y="87"/>
                  </a:lnTo>
                  <a:lnTo>
                    <a:pt x="173" y="89"/>
                  </a:lnTo>
                  <a:lnTo>
                    <a:pt x="167" y="91"/>
                  </a:lnTo>
                  <a:lnTo>
                    <a:pt x="163" y="91"/>
                  </a:lnTo>
                  <a:lnTo>
                    <a:pt x="163" y="91"/>
                  </a:lnTo>
                  <a:lnTo>
                    <a:pt x="161" y="91"/>
                  </a:lnTo>
                  <a:lnTo>
                    <a:pt x="156" y="91"/>
                  </a:lnTo>
                  <a:lnTo>
                    <a:pt x="150" y="91"/>
                  </a:lnTo>
                  <a:lnTo>
                    <a:pt x="146" y="93"/>
                  </a:lnTo>
                  <a:lnTo>
                    <a:pt x="140" y="93"/>
                  </a:lnTo>
                  <a:lnTo>
                    <a:pt x="135" y="93"/>
                  </a:lnTo>
                  <a:lnTo>
                    <a:pt x="127" y="93"/>
                  </a:lnTo>
                  <a:lnTo>
                    <a:pt x="120" y="93"/>
                  </a:lnTo>
                  <a:lnTo>
                    <a:pt x="112" y="91"/>
                  </a:lnTo>
                  <a:lnTo>
                    <a:pt x="102" y="91"/>
                  </a:lnTo>
                  <a:lnTo>
                    <a:pt x="93" y="91"/>
                  </a:lnTo>
                  <a:lnTo>
                    <a:pt x="83" y="89"/>
                  </a:lnTo>
                  <a:lnTo>
                    <a:pt x="74" y="87"/>
                  </a:lnTo>
                  <a:lnTo>
                    <a:pt x="64" y="87"/>
                  </a:lnTo>
                  <a:lnTo>
                    <a:pt x="26" y="70"/>
                  </a:lnTo>
                  <a:lnTo>
                    <a:pt x="26" y="70"/>
                  </a:lnTo>
                  <a:close/>
                </a:path>
              </a:pathLst>
            </a:custGeom>
            <a:solidFill>
              <a:srgbClr val="FFBF8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31"/>
            <p:cNvSpPr>
              <a:spLocks/>
            </p:cNvSpPr>
            <p:nvPr/>
          </p:nvSpPr>
          <p:spPr bwMode="auto">
            <a:xfrm>
              <a:off x="2025651" y="4583113"/>
              <a:ext cx="95250" cy="49212"/>
            </a:xfrm>
            <a:custGeom>
              <a:avLst/>
              <a:gdLst/>
              <a:ahLst/>
              <a:cxnLst>
                <a:cxn ang="0">
                  <a:pos x="96" y="43"/>
                </a:cxn>
                <a:cxn ang="0">
                  <a:pos x="95" y="43"/>
                </a:cxn>
                <a:cxn ang="0">
                  <a:pos x="93" y="43"/>
                </a:cxn>
                <a:cxn ang="0">
                  <a:pos x="89" y="45"/>
                </a:cxn>
                <a:cxn ang="0">
                  <a:pos x="85" y="49"/>
                </a:cxn>
                <a:cxn ang="0">
                  <a:pos x="77" y="51"/>
                </a:cxn>
                <a:cxn ang="0">
                  <a:pos x="72" y="53"/>
                </a:cxn>
                <a:cxn ang="0">
                  <a:pos x="64" y="55"/>
                </a:cxn>
                <a:cxn ang="0">
                  <a:pos x="58" y="59"/>
                </a:cxn>
                <a:cxn ang="0">
                  <a:pos x="49" y="59"/>
                </a:cxn>
                <a:cxn ang="0">
                  <a:pos x="41" y="60"/>
                </a:cxn>
                <a:cxn ang="0">
                  <a:pos x="34" y="60"/>
                </a:cxn>
                <a:cxn ang="0">
                  <a:pos x="26" y="60"/>
                </a:cxn>
                <a:cxn ang="0">
                  <a:pos x="19" y="57"/>
                </a:cxn>
                <a:cxn ang="0">
                  <a:pos x="13" y="55"/>
                </a:cxn>
                <a:cxn ang="0">
                  <a:pos x="7" y="49"/>
                </a:cxn>
                <a:cxn ang="0">
                  <a:pos x="3" y="43"/>
                </a:cxn>
                <a:cxn ang="0">
                  <a:pos x="0" y="34"/>
                </a:cxn>
                <a:cxn ang="0">
                  <a:pos x="0" y="26"/>
                </a:cxn>
                <a:cxn ang="0">
                  <a:pos x="3" y="21"/>
                </a:cxn>
                <a:cxn ang="0">
                  <a:pos x="9" y="15"/>
                </a:cxn>
                <a:cxn ang="0">
                  <a:pos x="13" y="11"/>
                </a:cxn>
                <a:cxn ang="0">
                  <a:pos x="19" y="9"/>
                </a:cxn>
                <a:cxn ang="0">
                  <a:pos x="24" y="7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3" y="2"/>
                </a:cxn>
                <a:cxn ang="0">
                  <a:pos x="49" y="2"/>
                </a:cxn>
                <a:cxn ang="0">
                  <a:pos x="57" y="2"/>
                </a:cxn>
                <a:cxn ang="0">
                  <a:pos x="62" y="2"/>
                </a:cxn>
                <a:cxn ang="0">
                  <a:pos x="70" y="0"/>
                </a:cxn>
                <a:cxn ang="0">
                  <a:pos x="74" y="0"/>
                </a:cxn>
                <a:cxn ang="0">
                  <a:pos x="81" y="2"/>
                </a:cxn>
                <a:cxn ang="0">
                  <a:pos x="89" y="2"/>
                </a:cxn>
                <a:cxn ang="0">
                  <a:pos x="96" y="3"/>
                </a:cxn>
                <a:cxn ang="0">
                  <a:pos x="102" y="7"/>
                </a:cxn>
                <a:cxn ang="0">
                  <a:pos x="108" y="11"/>
                </a:cxn>
                <a:cxn ang="0">
                  <a:pos x="112" y="15"/>
                </a:cxn>
                <a:cxn ang="0">
                  <a:pos x="115" y="19"/>
                </a:cxn>
                <a:cxn ang="0">
                  <a:pos x="117" y="21"/>
                </a:cxn>
                <a:cxn ang="0">
                  <a:pos x="119" y="24"/>
                </a:cxn>
                <a:cxn ang="0">
                  <a:pos x="117" y="30"/>
                </a:cxn>
                <a:cxn ang="0">
                  <a:pos x="115" y="36"/>
                </a:cxn>
                <a:cxn ang="0">
                  <a:pos x="96" y="43"/>
                </a:cxn>
                <a:cxn ang="0">
                  <a:pos x="96" y="43"/>
                </a:cxn>
              </a:cxnLst>
              <a:rect l="0" t="0" r="r" b="b"/>
              <a:pathLst>
                <a:path w="119" h="60">
                  <a:moveTo>
                    <a:pt x="96" y="43"/>
                  </a:moveTo>
                  <a:lnTo>
                    <a:pt x="95" y="43"/>
                  </a:lnTo>
                  <a:lnTo>
                    <a:pt x="93" y="43"/>
                  </a:lnTo>
                  <a:lnTo>
                    <a:pt x="89" y="45"/>
                  </a:lnTo>
                  <a:lnTo>
                    <a:pt x="85" y="49"/>
                  </a:lnTo>
                  <a:lnTo>
                    <a:pt x="77" y="51"/>
                  </a:lnTo>
                  <a:lnTo>
                    <a:pt x="72" y="53"/>
                  </a:lnTo>
                  <a:lnTo>
                    <a:pt x="64" y="55"/>
                  </a:lnTo>
                  <a:lnTo>
                    <a:pt x="58" y="59"/>
                  </a:lnTo>
                  <a:lnTo>
                    <a:pt x="49" y="59"/>
                  </a:lnTo>
                  <a:lnTo>
                    <a:pt x="41" y="60"/>
                  </a:lnTo>
                  <a:lnTo>
                    <a:pt x="34" y="60"/>
                  </a:lnTo>
                  <a:lnTo>
                    <a:pt x="26" y="60"/>
                  </a:lnTo>
                  <a:lnTo>
                    <a:pt x="19" y="57"/>
                  </a:lnTo>
                  <a:lnTo>
                    <a:pt x="13" y="55"/>
                  </a:lnTo>
                  <a:lnTo>
                    <a:pt x="7" y="49"/>
                  </a:lnTo>
                  <a:lnTo>
                    <a:pt x="3" y="43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3" y="21"/>
                  </a:lnTo>
                  <a:lnTo>
                    <a:pt x="9" y="15"/>
                  </a:lnTo>
                  <a:lnTo>
                    <a:pt x="13" y="11"/>
                  </a:lnTo>
                  <a:lnTo>
                    <a:pt x="19" y="9"/>
                  </a:lnTo>
                  <a:lnTo>
                    <a:pt x="24" y="7"/>
                  </a:lnTo>
                  <a:lnTo>
                    <a:pt x="30" y="5"/>
                  </a:lnTo>
                  <a:lnTo>
                    <a:pt x="36" y="3"/>
                  </a:lnTo>
                  <a:lnTo>
                    <a:pt x="43" y="2"/>
                  </a:lnTo>
                  <a:lnTo>
                    <a:pt x="49" y="2"/>
                  </a:lnTo>
                  <a:lnTo>
                    <a:pt x="57" y="2"/>
                  </a:lnTo>
                  <a:lnTo>
                    <a:pt x="62" y="2"/>
                  </a:lnTo>
                  <a:lnTo>
                    <a:pt x="70" y="0"/>
                  </a:lnTo>
                  <a:lnTo>
                    <a:pt x="74" y="0"/>
                  </a:lnTo>
                  <a:lnTo>
                    <a:pt x="81" y="2"/>
                  </a:lnTo>
                  <a:lnTo>
                    <a:pt x="89" y="2"/>
                  </a:lnTo>
                  <a:lnTo>
                    <a:pt x="96" y="3"/>
                  </a:lnTo>
                  <a:lnTo>
                    <a:pt x="102" y="7"/>
                  </a:lnTo>
                  <a:lnTo>
                    <a:pt x="108" y="11"/>
                  </a:lnTo>
                  <a:lnTo>
                    <a:pt x="112" y="15"/>
                  </a:lnTo>
                  <a:lnTo>
                    <a:pt x="115" y="19"/>
                  </a:lnTo>
                  <a:lnTo>
                    <a:pt x="117" y="21"/>
                  </a:lnTo>
                  <a:lnTo>
                    <a:pt x="119" y="24"/>
                  </a:lnTo>
                  <a:lnTo>
                    <a:pt x="117" y="30"/>
                  </a:lnTo>
                  <a:lnTo>
                    <a:pt x="115" y="36"/>
                  </a:lnTo>
                  <a:lnTo>
                    <a:pt x="96" y="43"/>
                  </a:lnTo>
                  <a:lnTo>
                    <a:pt x="96" y="43"/>
                  </a:lnTo>
                  <a:close/>
                </a:path>
              </a:pathLst>
            </a:custGeom>
            <a:solidFill>
              <a:srgbClr val="FFBF8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32"/>
            <p:cNvSpPr>
              <a:spLocks/>
            </p:cNvSpPr>
            <p:nvPr/>
          </p:nvSpPr>
          <p:spPr bwMode="auto">
            <a:xfrm>
              <a:off x="1874838" y="4602163"/>
              <a:ext cx="87313" cy="119062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14" y="6"/>
                </a:cxn>
                <a:cxn ang="0">
                  <a:pos x="19" y="8"/>
                </a:cxn>
                <a:cxn ang="0">
                  <a:pos x="25" y="10"/>
                </a:cxn>
                <a:cxn ang="0">
                  <a:pos x="33" y="14"/>
                </a:cxn>
                <a:cxn ang="0">
                  <a:pos x="40" y="16"/>
                </a:cxn>
                <a:cxn ang="0">
                  <a:pos x="48" y="18"/>
                </a:cxn>
                <a:cxn ang="0">
                  <a:pos x="56" y="19"/>
                </a:cxn>
                <a:cxn ang="0">
                  <a:pos x="65" y="19"/>
                </a:cxn>
                <a:cxn ang="0">
                  <a:pos x="75" y="21"/>
                </a:cxn>
                <a:cxn ang="0">
                  <a:pos x="82" y="19"/>
                </a:cxn>
                <a:cxn ang="0">
                  <a:pos x="90" y="18"/>
                </a:cxn>
                <a:cxn ang="0">
                  <a:pos x="99" y="16"/>
                </a:cxn>
                <a:cxn ang="0">
                  <a:pos x="107" y="12"/>
                </a:cxn>
                <a:cxn ang="0">
                  <a:pos x="109" y="10"/>
                </a:cxn>
                <a:cxn ang="0">
                  <a:pos x="109" y="14"/>
                </a:cxn>
                <a:cxn ang="0">
                  <a:pos x="109" y="19"/>
                </a:cxn>
                <a:cxn ang="0">
                  <a:pos x="111" y="27"/>
                </a:cxn>
                <a:cxn ang="0">
                  <a:pos x="111" y="31"/>
                </a:cxn>
                <a:cxn ang="0">
                  <a:pos x="111" y="37"/>
                </a:cxn>
                <a:cxn ang="0">
                  <a:pos x="111" y="42"/>
                </a:cxn>
                <a:cxn ang="0">
                  <a:pos x="111" y="48"/>
                </a:cxn>
                <a:cxn ang="0">
                  <a:pos x="109" y="54"/>
                </a:cxn>
                <a:cxn ang="0">
                  <a:pos x="109" y="59"/>
                </a:cxn>
                <a:cxn ang="0">
                  <a:pos x="109" y="67"/>
                </a:cxn>
                <a:cxn ang="0">
                  <a:pos x="109" y="73"/>
                </a:cxn>
                <a:cxn ang="0">
                  <a:pos x="107" y="78"/>
                </a:cxn>
                <a:cxn ang="0">
                  <a:pos x="105" y="86"/>
                </a:cxn>
                <a:cxn ang="0">
                  <a:pos x="103" y="92"/>
                </a:cxn>
                <a:cxn ang="0">
                  <a:pos x="103" y="99"/>
                </a:cxn>
                <a:cxn ang="0">
                  <a:pos x="101" y="103"/>
                </a:cxn>
                <a:cxn ang="0">
                  <a:pos x="99" y="111"/>
                </a:cxn>
                <a:cxn ang="0">
                  <a:pos x="97" y="116"/>
                </a:cxn>
                <a:cxn ang="0">
                  <a:pos x="95" y="122"/>
                </a:cxn>
                <a:cxn ang="0">
                  <a:pos x="90" y="132"/>
                </a:cxn>
                <a:cxn ang="0">
                  <a:pos x="86" y="139"/>
                </a:cxn>
                <a:cxn ang="0">
                  <a:pos x="80" y="145"/>
                </a:cxn>
                <a:cxn ang="0">
                  <a:pos x="73" y="151"/>
                </a:cxn>
                <a:cxn ang="0">
                  <a:pos x="35" y="151"/>
                </a:cxn>
                <a:cxn ang="0">
                  <a:pos x="0" y="135"/>
                </a:cxn>
                <a:cxn ang="0">
                  <a:pos x="0" y="135"/>
                </a:cxn>
              </a:cxnLst>
              <a:rect l="0" t="0" r="r" b="b"/>
              <a:pathLst>
                <a:path w="111" h="151">
                  <a:moveTo>
                    <a:pt x="0" y="135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14" y="6"/>
                  </a:lnTo>
                  <a:lnTo>
                    <a:pt x="19" y="8"/>
                  </a:lnTo>
                  <a:lnTo>
                    <a:pt x="25" y="10"/>
                  </a:lnTo>
                  <a:lnTo>
                    <a:pt x="33" y="14"/>
                  </a:lnTo>
                  <a:lnTo>
                    <a:pt x="40" y="16"/>
                  </a:lnTo>
                  <a:lnTo>
                    <a:pt x="48" y="18"/>
                  </a:lnTo>
                  <a:lnTo>
                    <a:pt x="56" y="19"/>
                  </a:lnTo>
                  <a:lnTo>
                    <a:pt x="65" y="19"/>
                  </a:lnTo>
                  <a:lnTo>
                    <a:pt x="75" y="21"/>
                  </a:lnTo>
                  <a:lnTo>
                    <a:pt x="82" y="19"/>
                  </a:lnTo>
                  <a:lnTo>
                    <a:pt x="90" y="18"/>
                  </a:lnTo>
                  <a:lnTo>
                    <a:pt x="99" y="16"/>
                  </a:lnTo>
                  <a:lnTo>
                    <a:pt x="107" y="12"/>
                  </a:lnTo>
                  <a:lnTo>
                    <a:pt x="109" y="10"/>
                  </a:lnTo>
                  <a:lnTo>
                    <a:pt x="109" y="14"/>
                  </a:lnTo>
                  <a:lnTo>
                    <a:pt x="109" y="19"/>
                  </a:lnTo>
                  <a:lnTo>
                    <a:pt x="111" y="27"/>
                  </a:lnTo>
                  <a:lnTo>
                    <a:pt x="111" y="31"/>
                  </a:lnTo>
                  <a:lnTo>
                    <a:pt x="111" y="37"/>
                  </a:lnTo>
                  <a:lnTo>
                    <a:pt x="111" y="42"/>
                  </a:lnTo>
                  <a:lnTo>
                    <a:pt x="111" y="48"/>
                  </a:lnTo>
                  <a:lnTo>
                    <a:pt x="109" y="54"/>
                  </a:lnTo>
                  <a:lnTo>
                    <a:pt x="109" y="59"/>
                  </a:lnTo>
                  <a:lnTo>
                    <a:pt x="109" y="67"/>
                  </a:lnTo>
                  <a:lnTo>
                    <a:pt x="109" y="73"/>
                  </a:lnTo>
                  <a:lnTo>
                    <a:pt x="107" y="78"/>
                  </a:lnTo>
                  <a:lnTo>
                    <a:pt x="105" y="86"/>
                  </a:lnTo>
                  <a:lnTo>
                    <a:pt x="103" y="92"/>
                  </a:lnTo>
                  <a:lnTo>
                    <a:pt x="103" y="99"/>
                  </a:lnTo>
                  <a:lnTo>
                    <a:pt x="101" y="103"/>
                  </a:lnTo>
                  <a:lnTo>
                    <a:pt x="99" y="111"/>
                  </a:lnTo>
                  <a:lnTo>
                    <a:pt x="97" y="116"/>
                  </a:lnTo>
                  <a:lnTo>
                    <a:pt x="95" y="122"/>
                  </a:lnTo>
                  <a:lnTo>
                    <a:pt x="90" y="132"/>
                  </a:lnTo>
                  <a:lnTo>
                    <a:pt x="86" y="139"/>
                  </a:lnTo>
                  <a:lnTo>
                    <a:pt x="80" y="145"/>
                  </a:lnTo>
                  <a:lnTo>
                    <a:pt x="73" y="151"/>
                  </a:lnTo>
                  <a:lnTo>
                    <a:pt x="35" y="15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805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33"/>
            <p:cNvSpPr>
              <a:spLocks/>
            </p:cNvSpPr>
            <p:nvPr/>
          </p:nvSpPr>
          <p:spPr bwMode="auto">
            <a:xfrm>
              <a:off x="2027238" y="4630738"/>
              <a:ext cx="82550" cy="128587"/>
            </a:xfrm>
            <a:custGeom>
              <a:avLst/>
              <a:gdLst/>
              <a:ahLst/>
              <a:cxnLst>
                <a:cxn ang="0">
                  <a:pos x="0" y="146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14" y="11"/>
                </a:cxn>
                <a:cxn ang="0">
                  <a:pos x="19" y="13"/>
                </a:cxn>
                <a:cxn ang="0">
                  <a:pos x="25" y="13"/>
                </a:cxn>
                <a:cxn ang="0">
                  <a:pos x="33" y="15"/>
                </a:cxn>
                <a:cxn ang="0">
                  <a:pos x="40" y="15"/>
                </a:cxn>
                <a:cxn ang="0">
                  <a:pos x="48" y="15"/>
                </a:cxn>
                <a:cxn ang="0">
                  <a:pos x="56" y="15"/>
                </a:cxn>
                <a:cxn ang="0">
                  <a:pos x="65" y="13"/>
                </a:cxn>
                <a:cxn ang="0">
                  <a:pos x="73" y="13"/>
                </a:cxn>
                <a:cxn ang="0">
                  <a:pos x="80" y="9"/>
                </a:cxn>
                <a:cxn ang="0">
                  <a:pos x="90" y="7"/>
                </a:cxn>
                <a:cxn ang="0">
                  <a:pos x="97" y="3"/>
                </a:cxn>
                <a:cxn ang="0">
                  <a:pos x="105" y="0"/>
                </a:cxn>
                <a:cxn ang="0">
                  <a:pos x="105" y="0"/>
                </a:cxn>
                <a:cxn ang="0">
                  <a:pos x="105" y="5"/>
                </a:cxn>
                <a:cxn ang="0">
                  <a:pos x="105" y="7"/>
                </a:cxn>
                <a:cxn ang="0">
                  <a:pos x="105" y="11"/>
                </a:cxn>
                <a:cxn ang="0">
                  <a:pos x="105" y="17"/>
                </a:cxn>
                <a:cxn ang="0">
                  <a:pos x="105" y="22"/>
                </a:cxn>
                <a:cxn ang="0">
                  <a:pos x="103" y="26"/>
                </a:cxn>
                <a:cxn ang="0">
                  <a:pos x="103" y="32"/>
                </a:cxn>
                <a:cxn ang="0">
                  <a:pos x="103" y="38"/>
                </a:cxn>
                <a:cxn ang="0">
                  <a:pos x="103" y="45"/>
                </a:cxn>
                <a:cxn ang="0">
                  <a:pos x="103" y="53"/>
                </a:cxn>
                <a:cxn ang="0">
                  <a:pos x="103" y="60"/>
                </a:cxn>
                <a:cxn ang="0">
                  <a:pos x="103" y="66"/>
                </a:cxn>
                <a:cxn ang="0">
                  <a:pos x="103" y="76"/>
                </a:cxn>
                <a:cxn ang="0">
                  <a:pos x="101" y="81"/>
                </a:cxn>
                <a:cxn ang="0">
                  <a:pos x="101" y="89"/>
                </a:cxn>
                <a:cxn ang="0">
                  <a:pos x="99" y="97"/>
                </a:cxn>
                <a:cxn ang="0">
                  <a:pos x="99" y="104"/>
                </a:cxn>
                <a:cxn ang="0">
                  <a:pos x="97" y="110"/>
                </a:cxn>
                <a:cxn ang="0">
                  <a:pos x="97" y="117"/>
                </a:cxn>
                <a:cxn ang="0">
                  <a:pos x="95" y="123"/>
                </a:cxn>
                <a:cxn ang="0">
                  <a:pos x="95" y="129"/>
                </a:cxn>
                <a:cxn ang="0">
                  <a:pos x="92" y="135"/>
                </a:cxn>
                <a:cxn ang="0">
                  <a:pos x="90" y="140"/>
                </a:cxn>
                <a:cxn ang="0">
                  <a:pos x="88" y="144"/>
                </a:cxn>
                <a:cxn ang="0">
                  <a:pos x="86" y="150"/>
                </a:cxn>
                <a:cxn ang="0">
                  <a:pos x="78" y="156"/>
                </a:cxn>
                <a:cxn ang="0">
                  <a:pos x="73" y="161"/>
                </a:cxn>
                <a:cxn ang="0">
                  <a:pos x="35" y="161"/>
                </a:cxn>
                <a:cxn ang="0">
                  <a:pos x="0" y="146"/>
                </a:cxn>
                <a:cxn ang="0">
                  <a:pos x="0" y="146"/>
                </a:cxn>
              </a:cxnLst>
              <a:rect l="0" t="0" r="r" b="b"/>
              <a:pathLst>
                <a:path w="105" h="161">
                  <a:moveTo>
                    <a:pt x="0" y="146"/>
                  </a:moveTo>
                  <a:lnTo>
                    <a:pt x="4" y="9"/>
                  </a:lnTo>
                  <a:lnTo>
                    <a:pt x="6" y="9"/>
                  </a:lnTo>
                  <a:lnTo>
                    <a:pt x="14" y="11"/>
                  </a:lnTo>
                  <a:lnTo>
                    <a:pt x="19" y="13"/>
                  </a:lnTo>
                  <a:lnTo>
                    <a:pt x="25" y="13"/>
                  </a:lnTo>
                  <a:lnTo>
                    <a:pt x="33" y="15"/>
                  </a:lnTo>
                  <a:lnTo>
                    <a:pt x="40" y="15"/>
                  </a:lnTo>
                  <a:lnTo>
                    <a:pt x="48" y="15"/>
                  </a:lnTo>
                  <a:lnTo>
                    <a:pt x="56" y="15"/>
                  </a:lnTo>
                  <a:lnTo>
                    <a:pt x="65" y="13"/>
                  </a:lnTo>
                  <a:lnTo>
                    <a:pt x="73" y="13"/>
                  </a:lnTo>
                  <a:lnTo>
                    <a:pt x="80" y="9"/>
                  </a:lnTo>
                  <a:lnTo>
                    <a:pt x="90" y="7"/>
                  </a:lnTo>
                  <a:lnTo>
                    <a:pt x="97" y="3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105" y="5"/>
                  </a:lnTo>
                  <a:lnTo>
                    <a:pt x="105" y="7"/>
                  </a:lnTo>
                  <a:lnTo>
                    <a:pt x="105" y="11"/>
                  </a:lnTo>
                  <a:lnTo>
                    <a:pt x="105" y="17"/>
                  </a:lnTo>
                  <a:lnTo>
                    <a:pt x="105" y="22"/>
                  </a:lnTo>
                  <a:lnTo>
                    <a:pt x="103" y="26"/>
                  </a:lnTo>
                  <a:lnTo>
                    <a:pt x="103" y="32"/>
                  </a:lnTo>
                  <a:lnTo>
                    <a:pt x="103" y="38"/>
                  </a:lnTo>
                  <a:lnTo>
                    <a:pt x="103" y="45"/>
                  </a:lnTo>
                  <a:lnTo>
                    <a:pt x="103" y="53"/>
                  </a:lnTo>
                  <a:lnTo>
                    <a:pt x="103" y="60"/>
                  </a:lnTo>
                  <a:lnTo>
                    <a:pt x="103" y="66"/>
                  </a:lnTo>
                  <a:lnTo>
                    <a:pt x="103" y="76"/>
                  </a:lnTo>
                  <a:lnTo>
                    <a:pt x="101" y="81"/>
                  </a:lnTo>
                  <a:lnTo>
                    <a:pt x="101" y="89"/>
                  </a:lnTo>
                  <a:lnTo>
                    <a:pt x="99" y="97"/>
                  </a:lnTo>
                  <a:lnTo>
                    <a:pt x="99" y="104"/>
                  </a:lnTo>
                  <a:lnTo>
                    <a:pt x="97" y="110"/>
                  </a:lnTo>
                  <a:lnTo>
                    <a:pt x="97" y="117"/>
                  </a:lnTo>
                  <a:lnTo>
                    <a:pt x="95" y="123"/>
                  </a:lnTo>
                  <a:lnTo>
                    <a:pt x="95" y="129"/>
                  </a:lnTo>
                  <a:lnTo>
                    <a:pt x="92" y="135"/>
                  </a:lnTo>
                  <a:lnTo>
                    <a:pt x="90" y="140"/>
                  </a:lnTo>
                  <a:lnTo>
                    <a:pt x="88" y="144"/>
                  </a:lnTo>
                  <a:lnTo>
                    <a:pt x="86" y="150"/>
                  </a:lnTo>
                  <a:lnTo>
                    <a:pt x="78" y="156"/>
                  </a:lnTo>
                  <a:lnTo>
                    <a:pt x="73" y="161"/>
                  </a:lnTo>
                  <a:lnTo>
                    <a:pt x="35" y="161"/>
                  </a:lnTo>
                  <a:lnTo>
                    <a:pt x="0" y="146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805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34"/>
            <p:cNvSpPr>
              <a:spLocks/>
            </p:cNvSpPr>
            <p:nvPr/>
          </p:nvSpPr>
          <p:spPr bwMode="auto">
            <a:xfrm>
              <a:off x="2087563" y="4210050"/>
              <a:ext cx="393700" cy="241300"/>
            </a:xfrm>
            <a:custGeom>
              <a:avLst/>
              <a:gdLst/>
              <a:ahLst/>
              <a:cxnLst>
                <a:cxn ang="0">
                  <a:pos x="221" y="302"/>
                </a:cxn>
                <a:cxn ang="0">
                  <a:pos x="0" y="266"/>
                </a:cxn>
                <a:cxn ang="0">
                  <a:pos x="263" y="4"/>
                </a:cxn>
                <a:cxn ang="0">
                  <a:pos x="497" y="0"/>
                </a:cxn>
                <a:cxn ang="0">
                  <a:pos x="246" y="276"/>
                </a:cxn>
                <a:cxn ang="0">
                  <a:pos x="221" y="302"/>
                </a:cxn>
                <a:cxn ang="0">
                  <a:pos x="221" y="302"/>
                </a:cxn>
              </a:cxnLst>
              <a:rect l="0" t="0" r="r" b="b"/>
              <a:pathLst>
                <a:path w="497" h="302">
                  <a:moveTo>
                    <a:pt x="221" y="302"/>
                  </a:moveTo>
                  <a:lnTo>
                    <a:pt x="0" y="266"/>
                  </a:lnTo>
                  <a:lnTo>
                    <a:pt x="263" y="4"/>
                  </a:lnTo>
                  <a:lnTo>
                    <a:pt x="497" y="0"/>
                  </a:lnTo>
                  <a:lnTo>
                    <a:pt x="246" y="276"/>
                  </a:lnTo>
                  <a:lnTo>
                    <a:pt x="221" y="302"/>
                  </a:lnTo>
                  <a:lnTo>
                    <a:pt x="221" y="302"/>
                  </a:lnTo>
                  <a:close/>
                </a:path>
              </a:pathLst>
            </a:custGeom>
            <a:solidFill>
              <a:srgbClr val="D4EBD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35"/>
            <p:cNvSpPr>
              <a:spLocks/>
            </p:cNvSpPr>
            <p:nvPr/>
          </p:nvSpPr>
          <p:spPr bwMode="auto">
            <a:xfrm>
              <a:off x="1381126" y="4738688"/>
              <a:ext cx="1530350" cy="569912"/>
            </a:xfrm>
            <a:custGeom>
              <a:avLst/>
              <a:gdLst/>
              <a:ahLst/>
              <a:cxnLst>
                <a:cxn ang="0">
                  <a:pos x="7" y="1"/>
                </a:cxn>
                <a:cxn ang="0">
                  <a:pos x="19" y="3"/>
                </a:cxn>
                <a:cxn ang="0">
                  <a:pos x="40" y="7"/>
                </a:cxn>
                <a:cxn ang="0">
                  <a:pos x="64" y="11"/>
                </a:cxn>
                <a:cxn ang="0">
                  <a:pos x="99" y="19"/>
                </a:cxn>
                <a:cxn ang="0">
                  <a:pos x="133" y="24"/>
                </a:cxn>
                <a:cxn ang="0">
                  <a:pos x="175" y="30"/>
                </a:cxn>
                <a:cxn ang="0">
                  <a:pos x="218" y="39"/>
                </a:cxn>
                <a:cxn ang="0">
                  <a:pos x="266" y="47"/>
                </a:cxn>
                <a:cxn ang="0">
                  <a:pos x="315" y="57"/>
                </a:cxn>
                <a:cxn ang="0">
                  <a:pos x="365" y="66"/>
                </a:cxn>
                <a:cxn ang="0">
                  <a:pos x="416" y="76"/>
                </a:cxn>
                <a:cxn ang="0">
                  <a:pos x="469" y="87"/>
                </a:cxn>
                <a:cxn ang="0">
                  <a:pos x="523" y="96"/>
                </a:cxn>
                <a:cxn ang="0">
                  <a:pos x="574" y="106"/>
                </a:cxn>
                <a:cxn ang="0">
                  <a:pos x="623" y="116"/>
                </a:cxn>
                <a:cxn ang="0">
                  <a:pos x="675" y="125"/>
                </a:cxn>
                <a:cxn ang="0">
                  <a:pos x="718" y="135"/>
                </a:cxn>
                <a:cxn ang="0">
                  <a:pos x="762" y="144"/>
                </a:cxn>
                <a:cxn ang="0">
                  <a:pos x="802" y="152"/>
                </a:cxn>
                <a:cxn ang="0">
                  <a:pos x="838" y="161"/>
                </a:cxn>
                <a:cxn ang="0">
                  <a:pos x="874" y="169"/>
                </a:cxn>
                <a:cxn ang="0">
                  <a:pos x="914" y="176"/>
                </a:cxn>
                <a:cxn ang="0">
                  <a:pos x="964" y="188"/>
                </a:cxn>
                <a:cxn ang="0">
                  <a:pos x="1015" y="197"/>
                </a:cxn>
                <a:cxn ang="0">
                  <a:pos x="1072" y="209"/>
                </a:cxn>
                <a:cxn ang="0">
                  <a:pos x="1131" y="222"/>
                </a:cxn>
                <a:cxn ang="0">
                  <a:pos x="1192" y="233"/>
                </a:cxn>
                <a:cxn ang="0">
                  <a:pos x="1256" y="247"/>
                </a:cxn>
                <a:cxn ang="0">
                  <a:pos x="1321" y="260"/>
                </a:cxn>
                <a:cxn ang="0">
                  <a:pos x="1386" y="273"/>
                </a:cxn>
                <a:cxn ang="0">
                  <a:pos x="1450" y="287"/>
                </a:cxn>
                <a:cxn ang="0">
                  <a:pos x="1515" y="300"/>
                </a:cxn>
                <a:cxn ang="0">
                  <a:pos x="1576" y="311"/>
                </a:cxn>
                <a:cxn ang="0">
                  <a:pos x="1637" y="323"/>
                </a:cxn>
                <a:cxn ang="0">
                  <a:pos x="1692" y="334"/>
                </a:cxn>
                <a:cxn ang="0">
                  <a:pos x="1745" y="348"/>
                </a:cxn>
                <a:cxn ang="0">
                  <a:pos x="1793" y="357"/>
                </a:cxn>
                <a:cxn ang="0">
                  <a:pos x="1834" y="367"/>
                </a:cxn>
                <a:cxn ang="0">
                  <a:pos x="1870" y="374"/>
                </a:cxn>
                <a:cxn ang="0">
                  <a:pos x="1899" y="384"/>
                </a:cxn>
                <a:cxn ang="0">
                  <a:pos x="1920" y="389"/>
                </a:cxn>
                <a:cxn ang="0">
                  <a:pos x="1677" y="652"/>
                </a:cxn>
                <a:cxn ang="0">
                  <a:pos x="1720" y="560"/>
                </a:cxn>
                <a:cxn ang="0">
                  <a:pos x="1715" y="541"/>
                </a:cxn>
                <a:cxn ang="0">
                  <a:pos x="1711" y="524"/>
                </a:cxn>
                <a:cxn ang="0">
                  <a:pos x="1701" y="509"/>
                </a:cxn>
                <a:cxn ang="0">
                  <a:pos x="1690" y="490"/>
                </a:cxn>
                <a:cxn ang="0">
                  <a:pos x="1673" y="475"/>
                </a:cxn>
                <a:cxn ang="0">
                  <a:pos x="1650" y="464"/>
                </a:cxn>
                <a:cxn ang="0">
                  <a:pos x="1627" y="456"/>
                </a:cxn>
                <a:cxn ang="0">
                  <a:pos x="1612" y="456"/>
                </a:cxn>
                <a:cxn ang="0">
                  <a:pos x="1593" y="454"/>
                </a:cxn>
                <a:cxn ang="0">
                  <a:pos x="1574" y="458"/>
                </a:cxn>
                <a:cxn ang="0">
                  <a:pos x="1542" y="471"/>
                </a:cxn>
                <a:cxn ang="0">
                  <a:pos x="1433" y="502"/>
                </a:cxn>
                <a:cxn ang="0">
                  <a:pos x="620" y="281"/>
                </a:cxn>
                <a:cxn ang="0">
                  <a:pos x="0" y="0"/>
                </a:cxn>
              </a:cxnLst>
              <a:rect l="0" t="0" r="r" b="b"/>
              <a:pathLst>
                <a:path w="1928" h="716">
                  <a:moveTo>
                    <a:pt x="0" y="0"/>
                  </a:moveTo>
                  <a:lnTo>
                    <a:pt x="2" y="0"/>
                  </a:lnTo>
                  <a:lnTo>
                    <a:pt x="7" y="1"/>
                  </a:lnTo>
                  <a:lnTo>
                    <a:pt x="9" y="1"/>
                  </a:lnTo>
                  <a:lnTo>
                    <a:pt x="15" y="1"/>
                  </a:lnTo>
                  <a:lnTo>
                    <a:pt x="19" y="3"/>
                  </a:lnTo>
                  <a:lnTo>
                    <a:pt x="26" y="5"/>
                  </a:lnTo>
                  <a:lnTo>
                    <a:pt x="32" y="5"/>
                  </a:lnTo>
                  <a:lnTo>
                    <a:pt x="40" y="7"/>
                  </a:lnTo>
                  <a:lnTo>
                    <a:pt x="47" y="7"/>
                  </a:lnTo>
                  <a:lnTo>
                    <a:pt x="57" y="9"/>
                  </a:lnTo>
                  <a:lnTo>
                    <a:pt x="64" y="11"/>
                  </a:lnTo>
                  <a:lnTo>
                    <a:pt x="76" y="13"/>
                  </a:lnTo>
                  <a:lnTo>
                    <a:pt x="85" y="15"/>
                  </a:lnTo>
                  <a:lnTo>
                    <a:pt x="99" y="19"/>
                  </a:lnTo>
                  <a:lnTo>
                    <a:pt x="110" y="20"/>
                  </a:lnTo>
                  <a:lnTo>
                    <a:pt x="121" y="20"/>
                  </a:lnTo>
                  <a:lnTo>
                    <a:pt x="133" y="24"/>
                  </a:lnTo>
                  <a:lnTo>
                    <a:pt x="146" y="26"/>
                  </a:lnTo>
                  <a:lnTo>
                    <a:pt x="161" y="28"/>
                  </a:lnTo>
                  <a:lnTo>
                    <a:pt x="175" y="30"/>
                  </a:lnTo>
                  <a:lnTo>
                    <a:pt x="188" y="34"/>
                  </a:lnTo>
                  <a:lnTo>
                    <a:pt x="203" y="36"/>
                  </a:lnTo>
                  <a:lnTo>
                    <a:pt x="218" y="39"/>
                  </a:lnTo>
                  <a:lnTo>
                    <a:pt x="234" y="41"/>
                  </a:lnTo>
                  <a:lnTo>
                    <a:pt x="249" y="45"/>
                  </a:lnTo>
                  <a:lnTo>
                    <a:pt x="266" y="47"/>
                  </a:lnTo>
                  <a:lnTo>
                    <a:pt x="281" y="51"/>
                  </a:lnTo>
                  <a:lnTo>
                    <a:pt x="298" y="53"/>
                  </a:lnTo>
                  <a:lnTo>
                    <a:pt x="315" y="57"/>
                  </a:lnTo>
                  <a:lnTo>
                    <a:pt x="332" y="60"/>
                  </a:lnTo>
                  <a:lnTo>
                    <a:pt x="350" y="64"/>
                  </a:lnTo>
                  <a:lnTo>
                    <a:pt x="365" y="66"/>
                  </a:lnTo>
                  <a:lnTo>
                    <a:pt x="382" y="70"/>
                  </a:lnTo>
                  <a:lnTo>
                    <a:pt x="401" y="74"/>
                  </a:lnTo>
                  <a:lnTo>
                    <a:pt x="416" y="76"/>
                  </a:lnTo>
                  <a:lnTo>
                    <a:pt x="435" y="79"/>
                  </a:lnTo>
                  <a:lnTo>
                    <a:pt x="452" y="83"/>
                  </a:lnTo>
                  <a:lnTo>
                    <a:pt x="469" y="87"/>
                  </a:lnTo>
                  <a:lnTo>
                    <a:pt x="486" y="89"/>
                  </a:lnTo>
                  <a:lnTo>
                    <a:pt x="504" y="93"/>
                  </a:lnTo>
                  <a:lnTo>
                    <a:pt x="523" y="96"/>
                  </a:lnTo>
                  <a:lnTo>
                    <a:pt x="540" y="100"/>
                  </a:lnTo>
                  <a:lnTo>
                    <a:pt x="555" y="102"/>
                  </a:lnTo>
                  <a:lnTo>
                    <a:pt x="574" y="106"/>
                  </a:lnTo>
                  <a:lnTo>
                    <a:pt x="591" y="110"/>
                  </a:lnTo>
                  <a:lnTo>
                    <a:pt x="608" y="114"/>
                  </a:lnTo>
                  <a:lnTo>
                    <a:pt x="623" y="116"/>
                  </a:lnTo>
                  <a:lnTo>
                    <a:pt x="640" y="119"/>
                  </a:lnTo>
                  <a:lnTo>
                    <a:pt x="658" y="121"/>
                  </a:lnTo>
                  <a:lnTo>
                    <a:pt x="675" y="125"/>
                  </a:lnTo>
                  <a:lnTo>
                    <a:pt x="688" y="129"/>
                  </a:lnTo>
                  <a:lnTo>
                    <a:pt x="705" y="133"/>
                  </a:lnTo>
                  <a:lnTo>
                    <a:pt x="718" y="135"/>
                  </a:lnTo>
                  <a:lnTo>
                    <a:pt x="734" y="138"/>
                  </a:lnTo>
                  <a:lnTo>
                    <a:pt x="749" y="142"/>
                  </a:lnTo>
                  <a:lnTo>
                    <a:pt x="762" y="144"/>
                  </a:lnTo>
                  <a:lnTo>
                    <a:pt x="775" y="146"/>
                  </a:lnTo>
                  <a:lnTo>
                    <a:pt x="791" y="150"/>
                  </a:lnTo>
                  <a:lnTo>
                    <a:pt x="802" y="152"/>
                  </a:lnTo>
                  <a:lnTo>
                    <a:pt x="815" y="155"/>
                  </a:lnTo>
                  <a:lnTo>
                    <a:pt x="827" y="157"/>
                  </a:lnTo>
                  <a:lnTo>
                    <a:pt x="838" y="161"/>
                  </a:lnTo>
                  <a:lnTo>
                    <a:pt x="850" y="163"/>
                  </a:lnTo>
                  <a:lnTo>
                    <a:pt x="861" y="167"/>
                  </a:lnTo>
                  <a:lnTo>
                    <a:pt x="874" y="169"/>
                  </a:lnTo>
                  <a:lnTo>
                    <a:pt x="888" y="173"/>
                  </a:lnTo>
                  <a:lnTo>
                    <a:pt x="901" y="174"/>
                  </a:lnTo>
                  <a:lnTo>
                    <a:pt x="914" y="176"/>
                  </a:lnTo>
                  <a:lnTo>
                    <a:pt x="931" y="180"/>
                  </a:lnTo>
                  <a:lnTo>
                    <a:pt x="947" y="184"/>
                  </a:lnTo>
                  <a:lnTo>
                    <a:pt x="964" y="188"/>
                  </a:lnTo>
                  <a:lnTo>
                    <a:pt x="979" y="190"/>
                  </a:lnTo>
                  <a:lnTo>
                    <a:pt x="998" y="193"/>
                  </a:lnTo>
                  <a:lnTo>
                    <a:pt x="1015" y="197"/>
                  </a:lnTo>
                  <a:lnTo>
                    <a:pt x="1034" y="201"/>
                  </a:lnTo>
                  <a:lnTo>
                    <a:pt x="1053" y="205"/>
                  </a:lnTo>
                  <a:lnTo>
                    <a:pt x="1072" y="209"/>
                  </a:lnTo>
                  <a:lnTo>
                    <a:pt x="1091" y="214"/>
                  </a:lnTo>
                  <a:lnTo>
                    <a:pt x="1112" y="216"/>
                  </a:lnTo>
                  <a:lnTo>
                    <a:pt x="1131" y="222"/>
                  </a:lnTo>
                  <a:lnTo>
                    <a:pt x="1150" y="226"/>
                  </a:lnTo>
                  <a:lnTo>
                    <a:pt x="1173" y="230"/>
                  </a:lnTo>
                  <a:lnTo>
                    <a:pt x="1192" y="233"/>
                  </a:lnTo>
                  <a:lnTo>
                    <a:pt x="1213" y="237"/>
                  </a:lnTo>
                  <a:lnTo>
                    <a:pt x="1235" y="241"/>
                  </a:lnTo>
                  <a:lnTo>
                    <a:pt x="1256" y="247"/>
                  </a:lnTo>
                  <a:lnTo>
                    <a:pt x="1277" y="251"/>
                  </a:lnTo>
                  <a:lnTo>
                    <a:pt x="1298" y="256"/>
                  </a:lnTo>
                  <a:lnTo>
                    <a:pt x="1321" y="260"/>
                  </a:lnTo>
                  <a:lnTo>
                    <a:pt x="1344" y="264"/>
                  </a:lnTo>
                  <a:lnTo>
                    <a:pt x="1365" y="268"/>
                  </a:lnTo>
                  <a:lnTo>
                    <a:pt x="1386" y="273"/>
                  </a:lnTo>
                  <a:lnTo>
                    <a:pt x="1408" y="277"/>
                  </a:lnTo>
                  <a:lnTo>
                    <a:pt x="1431" y="283"/>
                  </a:lnTo>
                  <a:lnTo>
                    <a:pt x="1450" y="287"/>
                  </a:lnTo>
                  <a:lnTo>
                    <a:pt x="1473" y="290"/>
                  </a:lnTo>
                  <a:lnTo>
                    <a:pt x="1494" y="294"/>
                  </a:lnTo>
                  <a:lnTo>
                    <a:pt x="1515" y="300"/>
                  </a:lnTo>
                  <a:lnTo>
                    <a:pt x="1536" y="302"/>
                  </a:lnTo>
                  <a:lnTo>
                    <a:pt x="1557" y="308"/>
                  </a:lnTo>
                  <a:lnTo>
                    <a:pt x="1576" y="311"/>
                  </a:lnTo>
                  <a:lnTo>
                    <a:pt x="1597" y="315"/>
                  </a:lnTo>
                  <a:lnTo>
                    <a:pt x="1618" y="319"/>
                  </a:lnTo>
                  <a:lnTo>
                    <a:pt x="1637" y="323"/>
                  </a:lnTo>
                  <a:lnTo>
                    <a:pt x="1654" y="327"/>
                  </a:lnTo>
                  <a:lnTo>
                    <a:pt x="1675" y="332"/>
                  </a:lnTo>
                  <a:lnTo>
                    <a:pt x="1692" y="334"/>
                  </a:lnTo>
                  <a:lnTo>
                    <a:pt x="1711" y="338"/>
                  </a:lnTo>
                  <a:lnTo>
                    <a:pt x="1728" y="342"/>
                  </a:lnTo>
                  <a:lnTo>
                    <a:pt x="1745" y="348"/>
                  </a:lnTo>
                  <a:lnTo>
                    <a:pt x="1762" y="349"/>
                  </a:lnTo>
                  <a:lnTo>
                    <a:pt x="1777" y="353"/>
                  </a:lnTo>
                  <a:lnTo>
                    <a:pt x="1793" y="357"/>
                  </a:lnTo>
                  <a:lnTo>
                    <a:pt x="1808" y="361"/>
                  </a:lnTo>
                  <a:lnTo>
                    <a:pt x="1821" y="363"/>
                  </a:lnTo>
                  <a:lnTo>
                    <a:pt x="1834" y="367"/>
                  </a:lnTo>
                  <a:lnTo>
                    <a:pt x="1848" y="368"/>
                  </a:lnTo>
                  <a:lnTo>
                    <a:pt x="1861" y="372"/>
                  </a:lnTo>
                  <a:lnTo>
                    <a:pt x="1870" y="374"/>
                  </a:lnTo>
                  <a:lnTo>
                    <a:pt x="1882" y="378"/>
                  </a:lnTo>
                  <a:lnTo>
                    <a:pt x="1889" y="380"/>
                  </a:lnTo>
                  <a:lnTo>
                    <a:pt x="1899" y="384"/>
                  </a:lnTo>
                  <a:lnTo>
                    <a:pt x="1907" y="386"/>
                  </a:lnTo>
                  <a:lnTo>
                    <a:pt x="1916" y="387"/>
                  </a:lnTo>
                  <a:lnTo>
                    <a:pt x="1920" y="389"/>
                  </a:lnTo>
                  <a:lnTo>
                    <a:pt x="1928" y="391"/>
                  </a:lnTo>
                  <a:lnTo>
                    <a:pt x="1889" y="716"/>
                  </a:lnTo>
                  <a:lnTo>
                    <a:pt x="1677" y="652"/>
                  </a:lnTo>
                  <a:lnTo>
                    <a:pt x="1720" y="568"/>
                  </a:lnTo>
                  <a:lnTo>
                    <a:pt x="1720" y="566"/>
                  </a:lnTo>
                  <a:lnTo>
                    <a:pt x="1720" y="560"/>
                  </a:lnTo>
                  <a:lnTo>
                    <a:pt x="1718" y="553"/>
                  </a:lnTo>
                  <a:lnTo>
                    <a:pt x="1716" y="545"/>
                  </a:lnTo>
                  <a:lnTo>
                    <a:pt x="1715" y="541"/>
                  </a:lnTo>
                  <a:lnTo>
                    <a:pt x="1713" y="536"/>
                  </a:lnTo>
                  <a:lnTo>
                    <a:pt x="1713" y="530"/>
                  </a:lnTo>
                  <a:lnTo>
                    <a:pt x="1711" y="524"/>
                  </a:lnTo>
                  <a:lnTo>
                    <a:pt x="1707" y="519"/>
                  </a:lnTo>
                  <a:lnTo>
                    <a:pt x="1705" y="513"/>
                  </a:lnTo>
                  <a:lnTo>
                    <a:pt x="1701" y="509"/>
                  </a:lnTo>
                  <a:lnTo>
                    <a:pt x="1699" y="503"/>
                  </a:lnTo>
                  <a:lnTo>
                    <a:pt x="1694" y="496"/>
                  </a:lnTo>
                  <a:lnTo>
                    <a:pt x="1690" y="490"/>
                  </a:lnTo>
                  <a:lnTo>
                    <a:pt x="1684" y="484"/>
                  </a:lnTo>
                  <a:lnTo>
                    <a:pt x="1678" y="481"/>
                  </a:lnTo>
                  <a:lnTo>
                    <a:pt x="1673" y="475"/>
                  </a:lnTo>
                  <a:lnTo>
                    <a:pt x="1665" y="471"/>
                  </a:lnTo>
                  <a:lnTo>
                    <a:pt x="1658" y="467"/>
                  </a:lnTo>
                  <a:lnTo>
                    <a:pt x="1650" y="464"/>
                  </a:lnTo>
                  <a:lnTo>
                    <a:pt x="1642" y="460"/>
                  </a:lnTo>
                  <a:lnTo>
                    <a:pt x="1633" y="458"/>
                  </a:lnTo>
                  <a:lnTo>
                    <a:pt x="1627" y="456"/>
                  </a:lnTo>
                  <a:lnTo>
                    <a:pt x="1621" y="456"/>
                  </a:lnTo>
                  <a:lnTo>
                    <a:pt x="1616" y="456"/>
                  </a:lnTo>
                  <a:lnTo>
                    <a:pt x="1612" y="456"/>
                  </a:lnTo>
                  <a:lnTo>
                    <a:pt x="1604" y="454"/>
                  </a:lnTo>
                  <a:lnTo>
                    <a:pt x="1599" y="454"/>
                  </a:lnTo>
                  <a:lnTo>
                    <a:pt x="1593" y="454"/>
                  </a:lnTo>
                  <a:lnTo>
                    <a:pt x="1587" y="456"/>
                  </a:lnTo>
                  <a:lnTo>
                    <a:pt x="1580" y="456"/>
                  </a:lnTo>
                  <a:lnTo>
                    <a:pt x="1574" y="458"/>
                  </a:lnTo>
                  <a:lnTo>
                    <a:pt x="1566" y="458"/>
                  </a:lnTo>
                  <a:lnTo>
                    <a:pt x="1561" y="460"/>
                  </a:lnTo>
                  <a:lnTo>
                    <a:pt x="1542" y="471"/>
                  </a:lnTo>
                  <a:lnTo>
                    <a:pt x="1450" y="597"/>
                  </a:lnTo>
                  <a:lnTo>
                    <a:pt x="1372" y="572"/>
                  </a:lnTo>
                  <a:lnTo>
                    <a:pt x="1433" y="502"/>
                  </a:lnTo>
                  <a:lnTo>
                    <a:pt x="1428" y="361"/>
                  </a:lnTo>
                  <a:lnTo>
                    <a:pt x="728" y="220"/>
                  </a:lnTo>
                  <a:lnTo>
                    <a:pt x="620" y="281"/>
                  </a:lnTo>
                  <a:lnTo>
                    <a:pt x="621" y="372"/>
                  </a:lnTo>
                  <a:lnTo>
                    <a:pt x="38" y="21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BD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36"/>
            <p:cNvSpPr>
              <a:spLocks/>
            </p:cNvSpPr>
            <p:nvPr/>
          </p:nvSpPr>
          <p:spPr bwMode="auto">
            <a:xfrm>
              <a:off x="1606551" y="4873625"/>
              <a:ext cx="171450" cy="968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7" y="40"/>
                </a:cxn>
                <a:cxn ang="0">
                  <a:pos x="215" y="121"/>
                </a:cxn>
                <a:cxn ang="0">
                  <a:pos x="6" y="64"/>
                </a:cxn>
                <a:cxn ang="0">
                  <a:pos x="0" y="1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17" h="121">
                  <a:moveTo>
                    <a:pt x="0" y="0"/>
                  </a:moveTo>
                  <a:lnTo>
                    <a:pt x="217" y="40"/>
                  </a:lnTo>
                  <a:lnTo>
                    <a:pt x="215" y="121"/>
                  </a:lnTo>
                  <a:lnTo>
                    <a:pt x="6" y="64"/>
                  </a:lnTo>
                  <a:lnTo>
                    <a:pt x="0" y="1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998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37"/>
            <p:cNvSpPr>
              <a:spLocks/>
            </p:cNvSpPr>
            <p:nvPr/>
          </p:nvSpPr>
          <p:spPr bwMode="auto">
            <a:xfrm>
              <a:off x="2501901" y="5226050"/>
              <a:ext cx="133350" cy="114300"/>
            </a:xfrm>
            <a:custGeom>
              <a:avLst/>
              <a:gdLst/>
              <a:ahLst/>
              <a:cxnLst>
                <a:cxn ang="0">
                  <a:pos x="44" y="11"/>
                </a:cxn>
                <a:cxn ang="0">
                  <a:pos x="55" y="7"/>
                </a:cxn>
                <a:cxn ang="0">
                  <a:pos x="67" y="4"/>
                </a:cxn>
                <a:cxn ang="0">
                  <a:pos x="78" y="2"/>
                </a:cxn>
                <a:cxn ang="0">
                  <a:pos x="90" y="0"/>
                </a:cxn>
                <a:cxn ang="0">
                  <a:pos x="103" y="0"/>
                </a:cxn>
                <a:cxn ang="0">
                  <a:pos x="116" y="2"/>
                </a:cxn>
                <a:cxn ang="0">
                  <a:pos x="126" y="5"/>
                </a:cxn>
                <a:cxn ang="0">
                  <a:pos x="137" y="11"/>
                </a:cxn>
                <a:cxn ang="0">
                  <a:pos x="149" y="21"/>
                </a:cxn>
                <a:cxn ang="0">
                  <a:pos x="156" y="32"/>
                </a:cxn>
                <a:cxn ang="0">
                  <a:pos x="162" y="45"/>
                </a:cxn>
                <a:cxn ang="0">
                  <a:pos x="166" y="59"/>
                </a:cxn>
                <a:cxn ang="0">
                  <a:pos x="168" y="68"/>
                </a:cxn>
                <a:cxn ang="0">
                  <a:pos x="168" y="80"/>
                </a:cxn>
                <a:cxn ang="0">
                  <a:pos x="168" y="93"/>
                </a:cxn>
                <a:cxn ang="0">
                  <a:pos x="166" y="102"/>
                </a:cxn>
                <a:cxn ang="0">
                  <a:pos x="158" y="114"/>
                </a:cxn>
                <a:cxn ang="0">
                  <a:pos x="149" y="121"/>
                </a:cxn>
                <a:cxn ang="0">
                  <a:pos x="137" y="131"/>
                </a:cxn>
                <a:cxn ang="0">
                  <a:pos x="124" y="137"/>
                </a:cxn>
                <a:cxn ang="0">
                  <a:pos x="114" y="140"/>
                </a:cxn>
                <a:cxn ang="0">
                  <a:pos x="103" y="142"/>
                </a:cxn>
                <a:cxn ang="0">
                  <a:pos x="90" y="142"/>
                </a:cxn>
                <a:cxn ang="0">
                  <a:pos x="76" y="140"/>
                </a:cxn>
                <a:cxn ang="0">
                  <a:pos x="61" y="139"/>
                </a:cxn>
                <a:cxn ang="0">
                  <a:pos x="44" y="133"/>
                </a:cxn>
                <a:cxn ang="0">
                  <a:pos x="31" y="127"/>
                </a:cxn>
                <a:cxn ang="0">
                  <a:pos x="19" y="121"/>
                </a:cxn>
                <a:cxn ang="0">
                  <a:pos x="12" y="114"/>
                </a:cxn>
                <a:cxn ang="0">
                  <a:pos x="4" y="102"/>
                </a:cxn>
                <a:cxn ang="0">
                  <a:pos x="0" y="87"/>
                </a:cxn>
                <a:cxn ang="0">
                  <a:pos x="2" y="68"/>
                </a:cxn>
                <a:cxn ang="0">
                  <a:pos x="8" y="53"/>
                </a:cxn>
                <a:cxn ang="0">
                  <a:pos x="16" y="40"/>
                </a:cxn>
                <a:cxn ang="0">
                  <a:pos x="23" y="30"/>
                </a:cxn>
                <a:cxn ang="0">
                  <a:pos x="35" y="21"/>
                </a:cxn>
                <a:cxn ang="0">
                  <a:pos x="42" y="11"/>
                </a:cxn>
              </a:cxnLst>
              <a:rect l="0" t="0" r="r" b="b"/>
              <a:pathLst>
                <a:path w="168" h="142">
                  <a:moveTo>
                    <a:pt x="42" y="11"/>
                  </a:moveTo>
                  <a:lnTo>
                    <a:pt x="44" y="11"/>
                  </a:lnTo>
                  <a:lnTo>
                    <a:pt x="48" y="9"/>
                  </a:lnTo>
                  <a:lnTo>
                    <a:pt x="55" y="7"/>
                  </a:lnTo>
                  <a:lnTo>
                    <a:pt x="63" y="5"/>
                  </a:lnTo>
                  <a:lnTo>
                    <a:pt x="67" y="4"/>
                  </a:lnTo>
                  <a:lnTo>
                    <a:pt x="73" y="2"/>
                  </a:lnTo>
                  <a:lnTo>
                    <a:pt x="78" y="2"/>
                  </a:lnTo>
                  <a:lnTo>
                    <a:pt x="86" y="2"/>
                  </a:lnTo>
                  <a:lnTo>
                    <a:pt x="90" y="0"/>
                  </a:lnTo>
                  <a:lnTo>
                    <a:pt x="97" y="0"/>
                  </a:lnTo>
                  <a:lnTo>
                    <a:pt x="103" y="0"/>
                  </a:lnTo>
                  <a:lnTo>
                    <a:pt x="111" y="2"/>
                  </a:lnTo>
                  <a:lnTo>
                    <a:pt x="116" y="2"/>
                  </a:lnTo>
                  <a:lnTo>
                    <a:pt x="122" y="4"/>
                  </a:lnTo>
                  <a:lnTo>
                    <a:pt x="126" y="5"/>
                  </a:lnTo>
                  <a:lnTo>
                    <a:pt x="133" y="9"/>
                  </a:lnTo>
                  <a:lnTo>
                    <a:pt x="137" y="11"/>
                  </a:lnTo>
                  <a:lnTo>
                    <a:pt x="143" y="15"/>
                  </a:lnTo>
                  <a:lnTo>
                    <a:pt x="149" y="21"/>
                  </a:lnTo>
                  <a:lnTo>
                    <a:pt x="152" y="26"/>
                  </a:lnTo>
                  <a:lnTo>
                    <a:pt x="156" y="32"/>
                  </a:lnTo>
                  <a:lnTo>
                    <a:pt x="160" y="38"/>
                  </a:lnTo>
                  <a:lnTo>
                    <a:pt x="162" y="45"/>
                  </a:lnTo>
                  <a:lnTo>
                    <a:pt x="166" y="55"/>
                  </a:lnTo>
                  <a:lnTo>
                    <a:pt x="166" y="59"/>
                  </a:lnTo>
                  <a:lnTo>
                    <a:pt x="166" y="62"/>
                  </a:lnTo>
                  <a:lnTo>
                    <a:pt x="168" y="68"/>
                  </a:lnTo>
                  <a:lnTo>
                    <a:pt x="168" y="74"/>
                  </a:lnTo>
                  <a:lnTo>
                    <a:pt x="168" y="80"/>
                  </a:lnTo>
                  <a:lnTo>
                    <a:pt x="168" y="87"/>
                  </a:lnTo>
                  <a:lnTo>
                    <a:pt x="168" y="93"/>
                  </a:lnTo>
                  <a:lnTo>
                    <a:pt x="168" y="101"/>
                  </a:lnTo>
                  <a:lnTo>
                    <a:pt x="166" y="102"/>
                  </a:lnTo>
                  <a:lnTo>
                    <a:pt x="162" y="110"/>
                  </a:lnTo>
                  <a:lnTo>
                    <a:pt x="158" y="114"/>
                  </a:lnTo>
                  <a:lnTo>
                    <a:pt x="154" y="118"/>
                  </a:lnTo>
                  <a:lnTo>
                    <a:pt x="149" y="121"/>
                  </a:lnTo>
                  <a:lnTo>
                    <a:pt x="145" y="127"/>
                  </a:lnTo>
                  <a:lnTo>
                    <a:pt x="137" y="131"/>
                  </a:lnTo>
                  <a:lnTo>
                    <a:pt x="128" y="137"/>
                  </a:lnTo>
                  <a:lnTo>
                    <a:pt x="124" y="137"/>
                  </a:lnTo>
                  <a:lnTo>
                    <a:pt x="118" y="139"/>
                  </a:lnTo>
                  <a:lnTo>
                    <a:pt x="114" y="140"/>
                  </a:lnTo>
                  <a:lnTo>
                    <a:pt x="109" y="142"/>
                  </a:lnTo>
                  <a:lnTo>
                    <a:pt x="103" y="142"/>
                  </a:lnTo>
                  <a:lnTo>
                    <a:pt x="97" y="142"/>
                  </a:lnTo>
                  <a:lnTo>
                    <a:pt x="90" y="142"/>
                  </a:lnTo>
                  <a:lnTo>
                    <a:pt x="84" y="142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1" y="139"/>
                  </a:lnTo>
                  <a:lnTo>
                    <a:pt x="54" y="137"/>
                  </a:lnTo>
                  <a:lnTo>
                    <a:pt x="44" y="133"/>
                  </a:lnTo>
                  <a:lnTo>
                    <a:pt x="36" y="131"/>
                  </a:lnTo>
                  <a:lnTo>
                    <a:pt x="31" y="127"/>
                  </a:lnTo>
                  <a:lnTo>
                    <a:pt x="25" y="125"/>
                  </a:lnTo>
                  <a:lnTo>
                    <a:pt x="19" y="121"/>
                  </a:lnTo>
                  <a:lnTo>
                    <a:pt x="16" y="118"/>
                  </a:lnTo>
                  <a:lnTo>
                    <a:pt x="12" y="114"/>
                  </a:lnTo>
                  <a:lnTo>
                    <a:pt x="10" y="112"/>
                  </a:lnTo>
                  <a:lnTo>
                    <a:pt x="4" y="102"/>
                  </a:lnTo>
                  <a:lnTo>
                    <a:pt x="2" y="95"/>
                  </a:lnTo>
                  <a:lnTo>
                    <a:pt x="0" y="87"/>
                  </a:lnTo>
                  <a:lnTo>
                    <a:pt x="2" y="78"/>
                  </a:lnTo>
                  <a:lnTo>
                    <a:pt x="2" y="68"/>
                  </a:lnTo>
                  <a:lnTo>
                    <a:pt x="4" y="61"/>
                  </a:lnTo>
                  <a:lnTo>
                    <a:pt x="8" y="53"/>
                  </a:lnTo>
                  <a:lnTo>
                    <a:pt x="12" y="47"/>
                  </a:lnTo>
                  <a:lnTo>
                    <a:pt x="16" y="40"/>
                  </a:lnTo>
                  <a:lnTo>
                    <a:pt x="19" y="36"/>
                  </a:lnTo>
                  <a:lnTo>
                    <a:pt x="23" y="30"/>
                  </a:lnTo>
                  <a:lnTo>
                    <a:pt x="27" y="28"/>
                  </a:lnTo>
                  <a:lnTo>
                    <a:pt x="35" y="21"/>
                  </a:lnTo>
                  <a:lnTo>
                    <a:pt x="42" y="11"/>
                  </a:lnTo>
                  <a:lnTo>
                    <a:pt x="42" y="11"/>
                  </a:lnTo>
                  <a:close/>
                </a:path>
              </a:pathLst>
            </a:custGeom>
            <a:solidFill>
              <a:srgbClr val="FAC9B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38"/>
            <p:cNvSpPr>
              <a:spLocks/>
            </p:cNvSpPr>
            <p:nvPr/>
          </p:nvSpPr>
          <p:spPr bwMode="auto">
            <a:xfrm>
              <a:off x="2528888" y="5137150"/>
              <a:ext cx="182563" cy="169862"/>
            </a:xfrm>
            <a:custGeom>
              <a:avLst/>
              <a:gdLst/>
              <a:ahLst/>
              <a:cxnLst>
                <a:cxn ang="0">
                  <a:pos x="100" y="3"/>
                </a:cxn>
                <a:cxn ang="0">
                  <a:pos x="104" y="1"/>
                </a:cxn>
                <a:cxn ang="0">
                  <a:pos x="117" y="1"/>
                </a:cxn>
                <a:cxn ang="0">
                  <a:pos x="127" y="0"/>
                </a:cxn>
                <a:cxn ang="0">
                  <a:pos x="138" y="0"/>
                </a:cxn>
                <a:cxn ang="0">
                  <a:pos x="148" y="0"/>
                </a:cxn>
                <a:cxn ang="0">
                  <a:pos x="161" y="3"/>
                </a:cxn>
                <a:cxn ang="0">
                  <a:pos x="173" y="5"/>
                </a:cxn>
                <a:cxn ang="0">
                  <a:pos x="184" y="9"/>
                </a:cxn>
                <a:cxn ang="0">
                  <a:pos x="193" y="15"/>
                </a:cxn>
                <a:cxn ang="0">
                  <a:pos x="205" y="22"/>
                </a:cxn>
                <a:cxn ang="0">
                  <a:pos x="212" y="32"/>
                </a:cxn>
                <a:cxn ang="0">
                  <a:pos x="220" y="43"/>
                </a:cxn>
                <a:cxn ang="0">
                  <a:pos x="226" y="58"/>
                </a:cxn>
                <a:cxn ang="0">
                  <a:pos x="230" y="76"/>
                </a:cxn>
                <a:cxn ang="0">
                  <a:pos x="148" y="211"/>
                </a:cxn>
                <a:cxn ang="0">
                  <a:pos x="148" y="201"/>
                </a:cxn>
                <a:cxn ang="0">
                  <a:pos x="148" y="186"/>
                </a:cxn>
                <a:cxn ang="0">
                  <a:pos x="146" y="169"/>
                </a:cxn>
                <a:cxn ang="0">
                  <a:pos x="140" y="150"/>
                </a:cxn>
                <a:cxn ang="0">
                  <a:pos x="129" y="133"/>
                </a:cxn>
                <a:cxn ang="0">
                  <a:pos x="117" y="121"/>
                </a:cxn>
                <a:cxn ang="0">
                  <a:pos x="108" y="116"/>
                </a:cxn>
                <a:cxn ang="0">
                  <a:pos x="95" y="110"/>
                </a:cxn>
                <a:cxn ang="0">
                  <a:pos x="81" y="110"/>
                </a:cxn>
                <a:cxn ang="0">
                  <a:pos x="72" y="110"/>
                </a:cxn>
                <a:cxn ang="0">
                  <a:pos x="60" y="110"/>
                </a:cxn>
                <a:cxn ang="0">
                  <a:pos x="51" y="110"/>
                </a:cxn>
                <a:cxn ang="0">
                  <a:pos x="39" y="112"/>
                </a:cxn>
                <a:cxn ang="0">
                  <a:pos x="26" y="116"/>
                </a:cxn>
                <a:cxn ang="0">
                  <a:pos x="15" y="119"/>
                </a:cxn>
                <a:cxn ang="0">
                  <a:pos x="3" y="127"/>
                </a:cxn>
                <a:cxn ang="0">
                  <a:pos x="7" y="116"/>
                </a:cxn>
              </a:cxnLst>
              <a:rect l="0" t="0" r="r" b="b"/>
              <a:pathLst>
                <a:path w="230" h="213">
                  <a:moveTo>
                    <a:pt x="7" y="116"/>
                  </a:moveTo>
                  <a:lnTo>
                    <a:pt x="100" y="3"/>
                  </a:lnTo>
                  <a:lnTo>
                    <a:pt x="100" y="3"/>
                  </a:lnTo>
                  <a:lnTo>
                    <a:pt x="104" y="1"/>
                  </a:lnTo>
                  <a:lnTo>
                    <a:pt x="110" y="1"/>
                  </a:lnTo>
                  <a:lnTo>
                    <a:pt x="117" y="1"/>
                  </a:lnTo>
                  <a:lnTo>
                    <a:pt x="121" y="0"/>
                  </a:lnTo>
                  <a:lnTo>
                    <a:pt x="127" y="0"/>
                  </a:lnTo>
                  <a:lnTo>
                    <a:pt x="133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48" y="0"/>
                  </a:lnTo>
                  <a:lnTo>
                    <a:pt x="154" y="1"/>
                  </a:lnTo>
                  <a:lnTo>
                    <a:pt x="161" y="3"/>
                  </a:lnTo>
                  <a:lnTo>
                    <a:pt x="167" y="3"/>
                  </a:lnTo>
                  <a:lnTo>
                    <a:pt x="173" y="5"/>
                  </a:lnTo>
                  <a:lnTo>
                    <a:pt x="176" y="7"/>
                  </a:lnTo>
                  <a:lnTo>
                    <a:pt x="184" y="9"/>
                  </a:lnTo>
                  <a:lnTo>
                    <a:pt x="188" y="11"/>
                  </a:lnTo>
                  <a:lnTo>
                    <a:pt x="193" y="15"/>
                  </a:lnTo>
                  <a:lnTo>
                    <a:pt x="199" y="17"/>
                  </a:lnTo>
                  <a:lnTo>
                    <a:pt x="205" y="22"/>
                  </a:lnTo>
                  <a:lnTo>
                    <a:pt x="209" y="26"/>
                  </a:lnTo>
                  <a:lnTo>
                    <a:pt x="212" y="32"/>
                  </a:lnTo>
                  <a:lnTo>
                    <a:pt x="216" y="38"/>
                  </a:lnTo>
                  <a:lnTo>
                    <a:pt x="220" y="43"/>
                  </a:lnTo>
                  <a:lnTo>
                    <a:pt x="224" y="51"/>
                  </a:lnTo>
                  <a:lnTo>
                    <a:pt x="226" y="58"/>
                  </a:lnTo>
                  <a:lnTo>
                    <a:pt x="228" y="66"/>
                  </a:lnTo>
                  <a:lnTo>
                    <a:pt x="230" y="76"/>
                  </a:lnTo>
                  <a:lnTo>
                    <a:pt x="148" y="213"/>
                  </a:lnTo>
                  <a:lnTo>
                    <a:pt x="148" y="211"/>
                  </a:lnTo>
                  <a:lnTo>
                    <a:pt x="148" y="207"/>
                  </a:lnTo>
                  <a:lnTo>
                    <a:pt x="148" y="201"/>
                  </a:lnTo>
                  <a:lnTo>
                    <a:pt x="148" y="195"/>
                  </a:lnTo>
                  <a:lnTo>
                    <a:pt x="148" y="186"/>
                  </a:lnTo>
                  <a:lnTo>
                    <a:pt x="148" y="178"/>
                  </a:lnTo>
                  <a:lnTo>
                    <a:pt x="146" y="169"/>
                  </a:lnTo>
                  <a:lnTo>
                    <a:pt x="144" y="159"/>
                  </a:lnTo>
                  <a:lnTo>
                    <a:pt x="140" y="150"/>
                  </a:lnTo>
                  <a:lnTo>
                    <a:pt x="136" y="140"/>
                  </a:lnTo>
                  <a:lnTo>
                    <a:pt x="129" y="133"/>
                  </a:lnTo>
                  <a:lnTo>
                    <a:pt x="123" y="125"/>
                  </a:lnTo>
                  <a:lnTo>
                    <a:pt x="117" y="121"/>
                  </a:lnTo>
                  <a:lnTo>
                    <a:pt x="114" y="117"/>
                  </a:lnTo>
                  <a:lnTo>
                    <a:pt x="108" y="116"/>
                  </a:lnTo>
                  <a:lnTo>
                    <a:pt x="102" y="114"/>
                  </a:lnTo>
                  <a:lnTo>
                    <a:pt x="95" y="110"/>
                  </a:lnTo>
                  <a:lnTo>
                    <a:pt x="89" y="110"/>
                  </a:lnTo>
                  <a:lnTo>
                    <a:pt x="81" y="110"/>
                  </a:lnTo>
                  <a:lnTo>
                    <a:pt x="74" y="110"/>
                  </a:lnTo>
                  <a:lnTo>
                    <a:pt x="72" y="110"/>
                  </a:lnTo>
                  <a:lnTo>
                    <a:pt x="66" y="110"/>
                  </a:lnTo>
                  <a:lnTo>
                    <a:pt x="60" y="110"/>
                  </a:lnTo>
                  <a:lnTo>
                    <a:pt x="57" y="110"/>
                  </a:lnTo>
                  <a:lnTo>
                    <a:pt x="51" y="110"/>
                  </a:lnTo>
                  <a:lnTo>
                    <a:pt x="47" y="112"/>
                  </a:lnTo>
                  <a:lnTo>
                    <a:pt x="39" y="112"/>
                  </a:lnTo>
                  <a:lnTo>
                    <a:pt x="34" y="114"/>
                  </a:lnTo>
                  <a:lnTo>
                    <a:pt x="26" y="116"/>
                  </a:lnTo>
                  <a:lnTo>
                    <a:pt x="22" y="117"/>
                  </a:lnTo>
                  <a:lnTo>
                    <a:pt x="15" y="119"/>
                  </a:lnTo>
                  <a:lnTo>
                    <a:pt x="9" y="123"/>
                  </a:lnTo>
                  <a:lnTo>
                    <a:pt x="3" y="127"/>
                  </a:lnTo>
                  <a:lnTo>
                    <a:pt x="0" y="131"/>
                  </a:lnTo>
                  <a:lnTo>
                    <a:pt x="7" y="116"/>
                  </a:lnTo>
                  <a:lnTo>
                    <a:pt x="7" y="116"/>
                  </a:lnTo>
                  <a:close/>
                </a:path>
              </a:pathLst>
            </a:custGeom>
            <a:solidFill>
              <a:srgbClr val="FF805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39"/>
            <p:cNvSpPr>
              <a:spLocks/>
            </p:cNvSpPr>
            <p:nvPr/>
          </p:nvSpPr>
          <p:spPr bwMode="auto">
            <a:xfrm>
              <a:off x="2447926" y="5067300"/>
              <a:ext cx="93663" cy="209550"/>
            </a:xfrm>
            <a:custGeom>
              <a:avLst/>
              <a:gdLst/>
              <a:ahLst/>
              <a:cxnLst>
                <a:cxn ang="0">
                  <a:pos x="0" y="105"/>
                </a:cxn>
                <a:cxn ang="0">
                  <a:pos x="106" y="0"/>
                </a:cxn>
                <a:cxn ang="0">
                  <a:pos x="118" y="124"/>
                </a:cxn>
                <a:cxn ang="0">
                  <a:pos x="13" y="264"/>
                </a:cxn>
                <a:cxn ang="0">
                  <a:pos x="4" y="128"/>
                </a:cxn>
                <a:cxn ang="0">
                  <a:pos x="0" y="105"/>
                </a:cxn>
                <a:cxn ang="0">
                  <a:pos x="0" y="105"/>
                </a:cxn>
              </a:cxnLst>
              <a:rect l="0" t="0" r="r" b="b"/>
              <a:pathLst>
                <a:path w="118" h="264">
                  <a:moveTo>
                    <a:pt x="0" y="105"/>
                  </a:moveTo>
                  <a:lnTo>
                    <a:pt x="106" y="0"/>
                  </a:lnTo>
                  <a:lnTo>
                    <a:pt x="118" y="124"/>
                  </a:lnTo>
                  <a:lnTo>
                    <a:pt x="13" y="264"/>
                  </a:lnTo>
                  <a:lnTo>
                    <a:pt x="4" y="128"/>
                  </a:lnTo>
                  <a:lnTo>
                    <a:pt x="0" y="105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rgbClr val="6670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40"/>
            <p:cNvSpPr>
              <a:spLocks/>
            </p:cNvSpPr>
            <p:nvPr/>
          </p:nvSpPr>
          <p:spPr bwMode="auto">
            <a:xfrm>
              <a:off x="1897063" y="5064125"/>
              <a:ext cx="563563" cy="222250"/>
            </a:xfrm>
            <a:custGeom>
              <a:avLst/>
              <a:gdLst/>
              <a:ahLst/>
              <a:cxnLst>
                <a:cxn ang="0">
                  <a:pos x="2" y="69"/>
                </a:cxn>
                <a:cxn ang="0">
                  <a:pos x="9" y="46"/>
                </a:cxn>
                <a:cxn ang="0">
                  <a:pos x="21" y="25"/>
                </a:cxn>
                <a:cxn ang="0">
                  <a:pos x="49" y="2"/>
                </a:cxn>
                <a:cxn ang="0">
                  <a:pos x="78" y="0"/>
                </a:cxn>
                <a:cxn ang="0">
                  <a:pos x="108" y="12"/>
                </a:cxn>
                <a:cxn ang="0">
                  <a:pos x="131" y="25"/>
                </a:cxn>
                <a:cxn ang="0">
                  <a:pos x="150" y="36"/>
                </a:cxn>
                <a:cxn ang="0">
                  <a:pos x="171" y="17"/>
                </a:cxn>
                <a:cxn ang="0">
                  <a:pos x="203" y="12"/>
                </a:cxn>
                <a:cxn ang="0">
                  <a:pos x="234" y="31"/>
                </a:cxn>
                <a:cxn ang="0">
                  <a:pos x="258" y="73"/>
                </a:cxn>
                <a:cxn ang="0">
                  <a:pos x="272" y="63"/>
                </a:cxn>
                <a:cxn ang="0">
                  <a:pos x="306" y="50"/>
                </a:cxn>
                <a:cxn ang="0">
                  <a:pos x="327" y="46"/>
                </a:cxn>
                <a:cxn ang="0">
                  <a:pos x="348" y="50"/>
                </a:cxn>
                <a:cxn ang="0">
                  <a:pos x="374" y="69"/>
                </a:cxn>
                <a:cxn ang="0">
                  <a:pos x="384" y="88"/>
                </a:cxn>
                <a:cxn ang="0">
                  <a:pos x="393" y="113"/>
                </a:cxn>
                <a:cxn ang="0">
                  <a:pos x="403" y="113"/>
                </a:cxn>
                <a:cxn ang="0">
                  <a:pos x="435" y="97"/>
                </a:cxn>
                <a:cxn ang="0">
                  <a:pos x="458" y="90"/>
                </a:cxn>
                <a:cxn ang="0">
                  <a:pos x="483" y="88"/>
                </a:cxn>
                <a:cxn ang="0">
                  <a:pos x="506" y="92"/>
                </a:cxn>
                <a:cxn ang="0">
                  <a:pos x="527" y="105"/>
                </a:cxn>
                <a:cxn ang="0">
                  <a:pos x="546" y="135"/>
                </a:cxn>
                <a:cxn ang="0">
                  <a:pos x="559" y="128"/>
                </a:cxn>
                <a:cxn ang="0">
                  <a:pos x="591" y="118"/>
                </a:cxn>
                <a:cxn ang="0">
                  <a:pos x="631" y="116"/>
                </a:cxn>
                <a:cxn ang="0">
                  <a:pos x="663" y="137"/>
                </a:cxn>
                <a:cxn ang="0">
                  <a:pos x="679" y="166"/>
                </a:cxn>
                <a:cxn ang="0">
                  <a:pos x="686" y="191"/>
                </a:cxn>
                <a:cxn ang="0">
                  <a:pos x="694" y="213"/>
                </a:cxn>
                <a:cxn ang="0">
                  <a:pos x="700" y="236"/>
                </a:cxn>
                <a:cxn ang="0">
                  <a:pos x="703" y="257"/>
                </a:cxn>
                <a:cxn ang="0">
                  <a:pos x="707" y="278"/>
                </a:cxn>
                <a:cxn ang="0">
                  <a:pos x="705" y="280"/>
                </a:cxn>
                <a:cxn ang="0">
                  <a:pos x="679" y="270"/>
                </a:cxn>
                <a:cxn ang="0">
                  <a:pos x="654" y="263"/>
                </a:cxn>
                <a:cxn ang="0">
                  <a:pos x="625" y="253"/>
                </a:cxn>
                <a:cxn ang="0">
                  <a:pos x="591" y="242"/>
                </a:cxn>
                <a:cxn ang="0">
                  <a:pos x="553" y="230"/>
                </a:cxn>
                <a:cxn ang="0">
                  <a:pos x="511" y="219"/>
                </a:cxn>
                <a:cxn ang="0">
                  <a:pos x="464" y="204"/>
                </a:cxn>
                <a:cxn ang="0">
                  <a:pos x="414" y="191"/>
                </a:cxn>
                <a:cxn ang="0">
                  <a:pos x="361" y="175"/>
                </a:cxn>
                <a:cxn ang="0">
                  <a:pos x="306" y="160"/>
                </a:cxn>
                <a:cxn ang="0">
                  <a:pos x="249" y="145"/>
                </a:cxn>
                <a:cxn ang="0">
                  <a:pos x="190" y="132"/>
                </a:cxn>
                <a:cxn ang="0">
                  <a:pos x="131" y="118"/>
                </a:cxn>
                <a:cxn ang="0">
                  <a:pos x="72" y="105"/>
                </a:cxn>
              </a:cxnLst>
              <a:rect l="0" t="0" r="r" b="b"/>
              <a:pathLst>
                <a:path w="709" h="282">
                  <a:moveTo>
                    <a:pt x="2" y="82"/>
                  </a:moveTo>
                  <a:lnTo>
                    <a:pt x="2" y="80"/>
                  </a:lnTo>
                  <a:lnTo>
                    <a:pt x="2" y="76"/>
                  </a:lnTo>
                  <a:lnTo>
                    <a:pt x="2" y="69"/>
                  </a:lnTo>
                  <a:lnTo>
                    <a:pt x="6" y="61"/>
                  </a:lnTo>
                  <a:lnTo>
                    <a:pt x="6" y="56"/>
                  </a:lnTo>
                  <a:lnTo>
                    <a:pt x="8" y="50"/>
                  </a:lnTo>
                  <a:lnTo>
                    <a:pt x="9" y="46"/>
                  </a:lnTo>
                  <a:lnTo>
                    <a:pt x="13" y="40"/>
                  </a:lnTo>
                  <a:lnTo>
                    <a:pt x="15" y="35"/>
                  </a:lnTo>
                  <a:lnTo>
                    <a:pt x="19" y="29"/>
                  </a:lnTo>
                  <a:lnTo>
                    <a:pt x="21" y="25"/>
                  </a:lnTo>
                  <a:lnTo>
                    <a:pt x="25" y="21"/>
                  </a:lnTo>
                  <a:lnTo>
                    <a:pt x="32" y="12"/>
                  </a:lnTo>
                  <a:lnTo>
                    <a:pt x="44" y="6"/>
                  </a:lnTo>
                  <a:lnTo>
                    <a:pt x="49" y="2"/>
                  </a:lnTo>
                  <a:lnTo>
                    <a:pt x="55" y="0"/>
                  </a:lnTo>
                  <a:lnTo>
                    <a:pt x="61" y="0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5" y="4"/>
                  </a:lnTo>
                  <a:lnTo>
                    <a:pt x="93" y="6"/>
                  </a:lnTo>
                  <a:lnTo>
                    <a:pt x="104" y="10"/>
                  </a:lnTo>
                  <a:lnTo>
                    <a:pt x="108" y="12"/>
                  </a:lnTo>
                  <a:lnTo>
                    <a:pt x="114" y="14"/>
                  </a:lnTo>
                  <a:lnTo>
                    <a:pt x="120" y="17"/>
                  </a:lnTo>
                  <a:lnTo>
                    <a:pt x="125" y="21"/>
                  </a:lnTo>
                  <a:lnTo>
                    <a:pt x="131" y="25"/>
                  </a:lnTo>
                  <a:lnTo>
                    <a:pt x="137" y="29"/>
                  </a:lnTo>
                  <a:lnTo>
                    <a:pt x="143" y="35"/>
                  </a:lnTo>
                  <a:lnTo>
                    <a:pt x="148" y="40"/>
                  </a:lnTo>
                  <a:lnTo>
                    <a:pt x="150" y="36"/>
                  </a:lnTo>
                  <a:lnTo>
                    <a:pt x="158" y="29"/>
                  </a:lnTo>
                  <a:lnTo>
                    <a:pt x="162" y="25"/>
                  </a:lnTo>
                  <a:lnTo>
                    <a:pt x="167" y="21"/>
                  </a:lnTo>
                  <a:lnTo>
                    <a:pt x="171" y="17"/>
                  </a:lnTo>
                  <a:lnTo>
                    <a:pt x="179" y="14"/>
                  </a:lnTo>
                  <a:lnTo>
                    <a:pt x="186" y="12"/>
                  </a:lnTo>
                  <a:lnTo>
                    <a:pt x="194" y="12"/>
                  </a:lnTo>
                  <a:lnTo>
                    <a:pt x="203" y="12"/>
                  </a:lnTo>
                  <a:lnTo>
                    <a:pt x="211" y="14"/>
                  </a:lnTo>
                  <a:lnTo>
                    <a:pt x="220" y="17"/>
                  </a:lnTo>
                  <a:lnTo>
                    <a:pt x="230" y="27"/>
                  </a:lnTo>
                  <a:lnTo>
                    <a:pt x="234" y="31"/>
                  </a:lnTo>
                  <a:lnTo>
                    <a:pt x="239" y="36"/>
                  </a:lnTo>
                  <a:lnTo>
                    <a:pt x="245" y="42"/>
                  </a:lnTo>
                  <a:lnTo>
                    <a:pt x="251" y="50"/>
                  </a:lnTo>
                  <a:lnTo>
                    <a:pt x="258" y="73"/>
                  </a:lnTo>
                  <a:lnTo>
                    <a:pt x="258" y="71"/>
                  </a:lnTo>
                  <a:lnTo>
                    <a:pt x="262" y="69"/>
                  </a:lnTo>
                  <a:lnTo>
                    <a:pt x="266" y="65"/>
                  </a:lnTo>
                  <a:lnTo>
                    <a:pt x="272" y="63"/>
                  </a:lnTo>
                  <a:lnTo>
                    <a:pt x="279" y="57"/>
                  </a:lnTo>
                  <a:lnTo>
                    <a:pt x="289" y="56"/>
                  </a:lnTo>
                  <a:lnTo>
                    <a:pt x="297" y="52"/>
                  </a:lnTo>
                  <a:lnTo>
                    <a:pt x="306" y="50"/>
                  </a:lnTo>
                  <a:lnTo>
                    <a:pt x="312" y="48"/>
                  </a:lnTo>
                  <a:lnTo>
                    <a:pt x="316" y="46"/>
                  </a:lnTo>
                  <a:lnTo>
                    <a:pt x="321" y="46"/>
                  </a:lnTo>
                  <a:lnTo>
                    <a:pt x="327" y="46"/>
                  </a:lnTo>
                  <a:lnTo>
                    <a:pt x="331" y="46"/>
                  </a:lnTo>
                  <a:lnTo>
                    <a:pt x="336" y="46"/>
                  </a:lnTo>
                  <a:lnTo>
                    <a:pt x="342" y="46"/>
                  </a:lnTo>
                  <a:lnTo>
                    <a:pt x="348" y="50"/>
                  </a:lnTo>
                  <a:lnTo>
                    <a:pt x="355" y="52"/>
                  </a:lnTo>
                  <a:lnTo>
                    <a:pt x="365" y="59"/>
                  </a:lnTo>
                  <a:lnTo>
                    <a:pt x="369" y="63"/>
                  </a:lnTo>
                  <a:lnTo>
                    <a:pt x="374" y="69"/>
                  </a:lnTo>
                  <a:lnTo>
                    <a:pt x="376" y="73"/>
                  </a:lnTo>
                  <a:lnTo>
                    <a:pt x="382" y="80"/>
                  </a:lnTo>
                  <a:lnTo>
                    <a:pt x="382" y="84"/>
                  </a:lnTo>
                  <a:lnTo>
                    <a:pt x="384" y="88"/>
                  </a:lnTo>
                  <a:lnTo>
                    <a:pt x="388" y="94"/>
                  </a:lnTo>
                  <a:lnTo>
                    <a:pt x="390" y="99"/>
                  </a:lnTo>
                  <a:lnTo>
                    <a:pt x="392" y="107"/>
                  </a:lnTo>
                  <a:lnTo>
                    <a:pt x="393" y="113"/>
                  </a:lnTo>
                  <a:lnTo>
                    <a:pt x="393" y="120"/>
                  </a:lnTo>
                  <a:lnTo>
                    <a:pt x="393" y="118"/>
                  </a:lnTo>
                  <a:lnTo>
                    <a:pt x="397" y="116"/>
                  </a:lnTo>
                  <a:lnTo>
                    <a:pt x="403" y="113"/>
                  </a:lnTo>
                  <a:lnTo>
                    <a:pt x="411" y="109"/>
                  </a:lnTo>
                  <a:lnTo>
                    <a:pt x="418" y="105"/>
                  </a:lnTo>
                  <a:lnTo>
                    <a:pt x="430" y="101"/>
                  </a:lnTo>
                  <a:lnTo>
                    <a:pt x="435" y="97"/>
                  </a:lnTo>
                  <a:lnTo>
                    <a:pt x="439" y="95"/>
                  </a:lnTo>
                  <a:lnTo>
                    <a:pt x="447" y="94"/>
                  </a:lnTo>
                  <a:lnTo>
                    <a:pt x="452" y="94"/>
                  </a:lnTo>
                  <a:lnTo>
                    <a:pt x="458" y="90"/>
                  </a:lnTo>
                  <a:lnTo>
                    <a:pt x="464" y="90"/>
                  </a:lnTo>
                  <a:lnTo>
                    <a:pt x="470" y="88"/>
                  </a:lnTo>
                  <a:lnTo>
                    <a:pt x="477" y="88"/>
                  </a:lnTo>
                  <a:lnTo>
                    <a:pt x="483" y="88"/>
                  </a:lnTo>
                  <a:lnTo>
                    <a:pt x="489" y="88"/>
                  </a:lnTo>
                  <a:lnTo>
                    <a:pt x="494" y="88"/>
                  </a:lnTo>
                  <a:lnTo>
                    <a:pt x="500" y="90"/>
                  </a:lnTo>
                  <a:lnTo>
                    <a:pt x="506" y="92"/>
                  </a:lnTo>
                  <a:lnTo>
                    <a:pt x="511" y="94"/>
                  </a:lnTo>
                  <a:lnTo>
                    <a:pt x="515" y="95"/>
                  </a:lnTo>
                  <a:lnTo>
                    <a:pt x="521" y="101"/>
                  </a:lnTo>
                  <a:lnTo>
                    <a:pt x="527" y="105"/>
                  </a:lnTo>
                  <a:lnTo>
                    <a:pt x="530" y="109"/>
                  </a:lnTo>
                  <a:lnTo>
                    <a:pt x="534" y="114"/>
                  </a:lnTo>
                  <a:lnTo>
                    <a:pt x="538" y="124"/>
                  </a:lnTo>
                  <a:lnTo>
                    <a:pt x="546" y="135"/>
                  </a:lnTo>
                  <a:lnTo>
                    <a:pt x="546" y="133"/>
                  </a:lnTo>
                  <a:lnTo>
                    <a:pt x="547" y="133"/>
                  </a:lnTo>
                  <a:lnTo>
                    <a:pt x="553" y="130"/>
                  </a:lnTo>
                  <a:lnTo>
                    <a:pt x="559" y="128"/>
                  </a:lnTo>
                  <a:lnTo>
                    <a:pt x="565" y="126"/>
                  </a:lnTo>
                  <a:lnTo>
                    <a:pt x="574" y="122"/>
                  </a:lnTo>
                  <a:lnTo>
                    <a:pt x="582" y="120"/>
                  </a:lnTo>
                  <a:lnTo>
                    <a:pt x="591" y="118"/>
                  </a:lnTo>
                  <a:lnTo>
                    <a:pt x="601" y="114"/>
                  </a:lnTo>
                  <a:lnTo>
                    <a:pt x="612" y="114"/>
                  </a:lnTo>
                  <a:lnTo>
                    <a:pt x="620" y="114"/>
                  </a:lnTo>
                  <a:lnTo>
                    <a:pt x="631" y="116"/>
                  </a:lnTo>
                  <a:lnTo>
                    <a:pt x="639" y="118"/>
                  </a:lnTo>
                  <a:lnTo>
                    <a:pt x="648" y="122"/>
                  </a:lnTo>
                  <a:lnTo>
                    <a:pt x="656" y="128"/>
                  </a:lnTo>
                  <a:lnTo>
                    <a:pt x="663" y="137"/>
                  </a:lnTo>
                  <a:lnTo>
                    <a:pt x="667" y="145"/>
                  </a:lnTo>
                  <a:lnTo>
                    <a:pt x="673" y="154"/>
                  </a:lnTo>
                  <a:lnTo>
                    <a:pt x="675" y="160"/>
                  </a:lnTo>
                  <a:lnTo>
                    <a:pt x="679" y="166"/>
                  </a:lnTo>
                  <a:lnTo>
                    <a:pt x="679" y="172"/>
                  </a:lnTo>
                  <a:lnTo>
                    <a:pt x="682" y="179"/>
                  </a:lnTo>
                  <a:lnTo>
                    <a:pt x="684" y="185"/>
                  </a:lnTo>
                  <a:lnTo>
                    <a:pt x="686" y="191"/>
                  </a:lnTo>
                  <a:lnTo>
                    <a:pt x="688" y="196"/>
                  </a:lnTo>
                  <a:lnTo>
                    <a:pt x="690" y="202"/>
                  </a:lnTo>
                  <a:lnTo>
                    <a:pt x="692" y="208"/>
                  </a:lnTo>
                  <a:lnTo>
                    <a:pt x="694" y="213"/>
                  </a:lnTo>
                  <a:lnTo>
                    <a:pt x="696" y="221"/>
                  </a:lnTo>
                  <a:lnTo>
                    <a:pt x="698" y="227"/>
                  </a:lnTo>
                  <a:lnTo>
                    <a:pt x="698" y="232"/>
                  </a:lnTo>
                  <a:lnTo>
                    <a:pt x="700" y="236"/>
                  </a:lnTo>
                  <a:lnTo>
                    <a:pt x="700" y="242"/>
                  </a:lnTo>
                  <a:lnTo>
                    <a:pt x="701" y="248"/>
                  </a:lnTo>
                  <a:lnTo>
                    <a:pt x="703" y="251"/>
                  </a:lnTo>
                  <a:lnTo>
                    <a:pt x="703" y="257"/>
                  </a:lnTo>
                  <a:lnTo>
                    <a:pt x="703" y="261"/>
                  </a:lnTo>
                  <a:lnTo>
                    <a:pt x="707" y="265"/>
                  </a:lnTo>
                  <a:lnTo>
                    <a:pt x="707" y="272"/>
                  </a:lnTo>
                  <a:lnTo>
                    <a:pt x="707" y="278"/>
                  </a:lnTo>
                  <a:lnTo>
                    <a:pt x="709" y="280"/>
                  </a:lnTo>
                  <a:lnTo>
                    <a:pt x="709" y="282"/>
                  </a:lnTo>
                  <a:lnTo>
                    <a:pt x="707" y="282"/>
                  </a:lnTo>
                  <a:lnTo>
                    <a:pt x="705" y="280"/>
                  </a:lnTo>
                  <a:lnTo>
                    <a:pt x="701" y="278"/>
                  </a:lnTo>
                  <a:lnTo>
                    <a:pt x="696" y="276"/>
                  </a:lnTo>
                  <a:lnTo>
                    <a:pt x="686" y="274"/>
                  </a:lnTo>
                  <a:lnTo>
                    <a:pt x="679" y="270"/>
                  </a:lnTo>
                  <a:lnTo>
                    <a:pt x="673" y="268"/>
                  </a:lnTo>
                  <a:lnTo>
                    <a:pt x="667" y="267"/>
                  </a:lnTo>
                  <a:lnTo>
                    <a:pt x="660" y="265"/>
                  </a:lnTo>
                  <a:lnTo>
                    <a:pt x="654" y="263"/>
                  </a:lnTo>
                  <a:lnTo>
                    <a:pt x="646" y="261"/>
                  </a:lnTo>
                  <a:lnTo>
                    <a:pt x="641" y="259"/>
                  </a:lnTo>
                  <a:lnTo>
                    <a:pt x="633" y="255"/>
                  </a:lnTo>
                  <a:lnTo>
                    <a:pt x="625" y="253"/>
                  </a:lnTo>
                  <a:lnTo>
                    <a:pt x="616" y="251"/>
                  </a:lnTo>
                  <a:lnTo>
                    <a:pt x="608" y="248"/>
                  </a:lnTo>
                  <a:lnTo>
                    <a:pt x="599" y="246"/>
                  </a:lnTo>
                  <a:lnTo>
                    <a:pt x="591" y="242"/>
                  </a:lnTo>
                  <a:lnTo>
                    <a:pt x="582" y="238"/>
                  </a:lnTo>
                  <a:lnTo>
                    <a:pt x="572" y="236"/>
                  </a:lnTo>
                  <a:lnTo>
                    <a:pt x="561" y="232"/>
                  </a:lnTo>
                  <a:lnTo>
                    <a:pt x="553" y="230"/>
                  </a:lnTo>
                  <a:lnTo>
                    <a:pt x="542" y="227"/>
                  </a:lnTo>
                  <a:lnTo>
                    <a:pt x="532" y="225"/>
                  </a:lnTo>
                  <a:lnTo>
                    <a:pt x="521" y="221"/>
                  </a:lnTo>
                  <a:lnTo>
                    <a:pt x="511" y="219"/>
                  </a:lnTo>
                  <a:lnTo>
                    <a:pt x="498" y="213"/>
                  </a:lnTo>
                  <a:lnTo>
                    <a:pt x="487" y="211"/>
                  </a:lnTo>
                  <a:lnTo>
                    <a:pt x="475" y="206"/>
                  </a:lnTo>
                  <a:lnTo>
                    <a:pt x="464" y="204"/>
                  </a:lnTo>
                  <a:lnTo>
                    <a:pt x="451" y="200"/>
                  </a:lnTo>
                  <a:lnTo>
                    <a:pt x="439" y="196"/>
                  </a:lnTo>
                  <a:lnTo>
                    <a:pt x="426" y="192"/>
                  </a:lnTo>
                  <a:lnTo>
                    <a:pt x="414" y="191"/>
                  </a:lnTo>
                  <a:lnTo>
                    <a:pt x="401" y="185"/>
                  </a:lnTo>
                  <a:lnTo>
                    <a:pt x="388" y="181"/>
                  </a:lnTo>
                  <a:lnTo>
                    <a:pt x="374" y="177"/>
                  </a:lnTo>
                  <a:lnTo>
                    <a:pt x="361" y="175"/>
                  </a:lnTo>
                  <a:lnTo>
                    <a:pt x="348" y="170"/>
                  </a:lnTo>
                  <a:lnTo>
                    <a:pt x="333" y="166"/>
                  </a:lnTo>
                  <a:lnTo>
                    <a:pt x="319" y="164"/>
                  </a:lnTo>
                  <a:lnTo>
                    <a:pt x="306" y="160"/>
                  </a:lnTo>
                  <a:lnTo>
                    <a:pt x="291" y="156"/>
                  </a:lnTo>
                  <a:lnTo>
                    <a:pt x="277" y="152"/>
                  </a:lnTo>
                  <a:lnTo>
                    <a:pt x="262" y="149"/>
                  </a:lnTo>
                  <a:lnTo>
                    <a:pt x="249" y="145"/>
                  </a:lnTo>
                  <a:lnTo>
                    <a:pt x="234" y="141"/>
                  </a:lnTo>
                  <a:lnTo>
                    <a:pt x="219" y="137"/>
                  </a:lnTo>
                  <a:lnTo>
                    <a:pt x="203" y="135"/>
                  </a:lnTo>
                  <a:lnTo>
                    <a:pt x="190" y="132"/>
                  </a:lnTo>
                  <a:lnTo>
                    <a:pt x="175" y="128"/>
                  </a:lnTo>
                  <a:lnTo>
                    <a:pt x="162" y="124"/>
                  </a:lnTo>
                  <a:lnTo>
                    <a:pt x="144" y="120"/>
                  </a:lnTo>
                  <a:lnTo>
                    <a:pt x="131" y="118"/>
                  </a:lnTo>
                  <a:lnTo>
                    <a:pt x="116" y="114"/>
                  </a:lnTo>
                  <a:lnTo>
                    <a:pt x="103" y="111"/>
                  </a:lnTo>
                  <a:lnTo>
                    <a:pt x="85" y="109"/>
                  </a:lnTo>
                  <a:lnTo>
                    <a:pt x="72" y="105"/>
                  </a:lnTo>
                  <a:lnTo>
                    <a:pt x="0" y="94"/>
                  </a:lnTo>
                  <a:lnTo>
                    <a:pt x="2" y="82"/>
                  </a:lnTo>
                  <a:lnTo>
                    <a:pt x="2" y="82"/>
                  </a:lnTo>
                  <a:close/>
                </a:path>
              </a:pathLst>
            </a:custGeom>
            <a:solidFill>
              <a:srgbClr val="8A998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41"/>
            <p:cNvSpPr>
              <a:spLocks/>
            </p:cNvSpPr>
            <p:nvPr/>
          </p:nvSpPr>
          <p:spPr bwMode="auto">
            <a:xfrm>
              <a:off x="1884363" y="4945063"/>
              <a:ext cx="604838" cy="188912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87" y="0"/>
                </a:cxn>
                <a:cxn ang="0">
                  <a:pos x="760" y="129"/>
                </a:cxn>
                <a:cxn ang="0">
                  <a:pos x="652" y="240"/>
                </a:cxn>
                <a:cxn ang="0">
                  <a:pos x="45" y="84"/>
                </a:cxn>
                <a:cxn ang="0">
                  <a:pos x="0" y="67"/>
                </a:cxn>
                <a:cxn ang="0">
                  <a:pos x="0" y="67"/>
                </a:cxn>
              </a:cxnLst>
              <a:rect l="0" t="0" r="r" b="b"/>
              <a:pathLst>
                <a:path w="760" h="240">
                  <a:moveTo>
                    <a:pt x="0" y="67"/>
                  </a:moveTo>
                  <a:lnTo>
                    <a:pt x="87" y="0"/>
                  </a:lnTo>
                  <a:lnTo>
                    <a:pt x="760" y="129"/>
                  </a:lnTo>
                  <a:lnTo>
                    <a:pt x="652" y="240"/>
                  </a:lnTo>
                  <a:lnTo>
                    <a:pt x="45" y="84"/>
                  </a:lnTo>
                  <a:lnTo>
                    <a:pt x="0" y="67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C2D6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43"/>
            <p:cNvSpPr>
              <a:spLocks/>
            </p:cNvSpPr>
            <p:nvPr/>
          </p:nvSpPr>
          <p:spPr bwMode="auto">
            <a:xfrm>
              <a:off x="1620838" y="4102100"/>
              <a:ext cx="1592263" cy="671512"/>
            </a:xfrm>
            <a:custGeom>
              <a:avLst/>
              <a:gdLst/>
              <a:ahLst/>
              <a:cxnLst>
                <a:cxn ang="0">
                  <a:pos x="27" y="804"/>
                </a:cxn>
                <a:cxn ang="0">
                  <a:pos x="49" y="782"/>
                </a:cxn>
                <a:cxn ang="0">
                  <a:pos x="86" y="745"/>
                </a:cxn>
                <a:cxn ang="0">
                  <a:pos x="131" y="702"/>
                </a:cxn>
                <a:cxn ang="0">
                  <a:pos x="183" y="652"/>
                </a:cxn>
                <a:cxn ang="0">
                  <a:pos x="241" y="593"/>
                </a:cxn>
                <a:cxn ang="0">
                  <a:pos x="308" y="531"/>
                </a:cxn>
                <a:cxn ang="0">
                  <a:pos x="376" y="464"/>
                </a:cxn>
                <a:cxn ang="0">
                  <a:pos x="447" y="396"/>
                </a:cxn>
                <a:cxn ang="0">
                  <a:pos x="519" y="329"/>
                </a:cxn>
                <a:cxn ang="0">
                  <a:pos x="589" y="261"/>
                </a:cxn>
                <a:cxn ang="0">
                  <a:pos x="660" y="196"/>
                </a:cxn>
                <a:cxn ang="0">
                  <a:pos x="724" y="135"/>
                </a:cxn>
                <a:cxn ang="0">
                  <a:pos x="785" y="80"/>
                </a:cxn>
                <a:cxn ang="0">
                  <a:pos x="838" y="32"/>
                </a:cxn>
                <a:cxn ang="0">
                  <a:pos x="876" y="2"/>
                </a:cxn>
                <a:cxn ang="0">
                  <a:pos x="894" y="0"/>
                </a:cxn>
                <a:cxn ang="0">
                  <a:pos x="932" y="0"/>
                </a:cxn>
                <a:cxn ang="0">
                  <a:pos x="987" y="2"/>
                </a:cxn>
                <a:cxn ang="0">
                  <a:pos x="1055" y="4"/>
                </a:cxn>
                <a:cxn ang="0">
                  <a:pos x="1133" y="8"/>
                </a:cxn>
                <a:cxn ang="0">
                  <a:pos x="1222" y="13"/>
                </a:cxn>
                <a:cxn ang="0">
                  <a:pos x="1318" y="19"/>
                </a:cxn>
                <a:cxn ang="0">
                  <a:pos x="1414" y="25"/>
                </a:cxn>
                <a:cxn ang="0">
                  <a:pos x="1511" y="30"/>
                </a:cxn>
                <a:cxn ang="0">
                  <a:pos x="1608" y="38"/>
                </a:cxn>
                <a:cxn ang="0">
                  <a:pos x="1702" y="44"/>
                </a:cxn>
                <a:cxn ang="0">
                  <a:pos x="1787" y="51"/>
                </a:cxn>
                <a:cxn ang="0">
                  <a:pos x="1863" y="57"/>
                </a:cxn>
                <a:cxn ang="0">
                  <a:pos x="1928" y="63"/>
                </a:cxn>
                <a:cxn ang="0">
                  <a:pos x="1977" y="67"/>
                </a:cxn>
                <a:cxn ang="0">
                  <a:pos x="1935" y="84"/>
                </a:cxn>
                <a:cxn ang="0">
                  <a:pos x="1914" y="84"/>
                </a:cxn>
                <a:cxn ang="0">
                  <a:pos x="1882" y="82"/>
                </a:cxn>
                <a:cxn ang="0">
                  <a:pos x="1838" y="82"/>
                </a:cxn>
                <a:cxn ang="0">
                  <a:pos x="1781" y="80"/>
                </a:cxn>
                <a:cxn ang="0">
                  <a:pos x="1715" y="80"/>
                </a:cxn>
                <a:cxn ang="0">
                  <a:pos x="1641" y="80"/>
                </a:cxn>
                <a:cxn ang="0">
                  <a:pos x="1559" y="80"/>
                </a:cxn>
                <a:cxn ang="0">
                  <a:pos x="1473" y="78"/>
                </a:cxn>
                <a:cxn ang="0">
                  <a:pos x="1384" y="78"/>
                </a:cxn>
                <a:cxn ang="0">
                  <a:pos x="1295" y="78"/>
                </a:cxn>
                <a:cxn ang="0">
                  <a:pos x="1207" y="80"/>
                </a:cxn>
                <a:cxn ang="0">
                  <a:pos x="1122" y="80"/>
                </a:cxn>
                <a:cxn ang="0">
                  <a:pos x="1040" y="82"/>
                </a:cxn>
                <a:cxn ang="0">
                  <a:pos x="964" y="84"/>
                </a:cxn>
                <a:cxn ang="0">
                  <a:pos x="899" y="88"/>
                </a:cxn>
                <a:cxn ang="0">
                  <a:pos x="821" y="93"/>
                </a:cxn>
                <a:cxn ang="0">
                  <a:pos x="797" y="114"/>
                </a:cxn>
                <a:cxn ang="0">
                  <a:pos x="770" y="141"/>
                </a:cxn>
                <a:cxn ang="0">
                  <a:pos x="736" y="173"/>
                </a:cxn>
                <a:cxn ang="0">
                  <a:pos x="696" y="211"/>
                </a:cxn>
                <a:cxn ang="0">
                  <a:pos x="650" y="257"/>
                </a:cxn>
                <a:cxn ang="0">
                  <a:pos x="601" y="308"/>
                </a:cxn>
                <a:cxn ang="0">
                  <a:pos x="548" y="363"/>
                </a:cxn>
                <a:cxn ang="0">
                  <a:pos x="491" y="418"/>
                </a:cxn>
                <a:cxn ang="0">
                  <a:pos x="433" y="477"/>
                </a:cxn>
                <a:cxn ang="0">
                  <a:pos x="376" y="538"/>
                </a:cxn>
                <a:cxn ang="0">
                  <a:pos x="321" y="599"/>
                </a:cxn>
                <a:cxn ang="0">
                  <a:pos x="266" y="658"/>
                </a:cxn>
                <a:cxn ang="0">
                  <a:pos x="213" y="717"/>
                </a:cxn>
                <a:cxn ang="0">
                  <a:pos x="167" y="774"/>
                </a:cxn>
                <a:cxn ang="0">
                  <a:pos x="110" y="846"/>
                </a:cxn>
              </a:cxnLst>
              <a:rect l="0" t="0" r="r" b="b"/>
              <a:pathLst>
                <a:path w="2006" h="846">
                  <a:moveTo>
                    <a:pt x="17" y="816"/>
                  </a:moveTo>
                  <a:lnTo>
                    <a:pt x="19" y="814"/>
                  </a:lnTo>
                  <a:lnTo>
                    <a:pt x="25" y="808"/>
                  </a:lnTo>
                  <a:lnTo>
                    <a:pt x="27" y="804"/>
                  </a:lnTo>
                  <a:lnTo>
                    <a:pt x="32" y="799"/>
                  </a:lnTo>
                  <a:lnTo>
                    <a:pt x="38" y="795"/>
                  </a:lnTo>
                  <a:lnTo>
                    <a:pt x="46" y="789"/>
                  </a:lnTo>
                  <a:lnTo>
                    <a:pt x="49" y="782"/>
                  </a:lnTo>
                  <a:lnTo>
                    <a:pt x="59" y="774"/>
                  </a:lnTo>
                  <a:lnTo>
                    <a:pt x="67" y="764"/>
                  </a:lnTo>
                  <a:lnTo>
                    <a:pt x="76" y="757"/>
                  </a:lnTo>
                  <a:lnTo>
                    <a:pt x="86" y="745"/>
                  </a:lnTo>
                  <a:lnTo>
                    <a:pt x="97" y="736"/>
                  </a:lnTo>
                  <a:lnTo>
                    <a:pt x="106" y="726"/>
                  </a:lnTo>
                  <a:lnTo>
                    <a:pt x="120" y="715"/>
                  </a:lnTo>
                  <a:lnTo>
                    <a:pt x="131" y="702"/>
                  </a:lnTo>
                  <a:lnTo>
                    <a:pt x="143" y="690"/>
                  </a:lnTo>
                  <a:lnTo>
                    <a:pt x="156" y="677"/>
                  </a:lnTo>
                  <a:lnTo>
                    <a:pt x="169" y="666"/>
                  </a:lnTo>
                  <a:lnTo>
                    <a:pt x="183" y="652"/>
                  </a:lnTo>
                  <a:lnTo>
                    <a:pt x="196" y="639"/>
                  </a:lnTo>
                  <a:lnTo>
                    <a:pt x="211" y="624"/>
                  </a:lnTo>
                  <a:lnTo>
                    <a:pt x="226" y="609"/>
                  </a:lnTo>
                  <a:lnTo>
                    <a:pt x="241" y="593"/>
                  </a:lnTo>
                  <a:lnTo>
                    <a:pt x="257" y="578"/>
                  </a:lnTo>
                  <a:lnTo>
                    <a:pt x="274" y="563"/>
                  </a:lnTo>
                  <a:lnTo>
                    <a:pt x="291" y="548"/>
                  </a:lnTo>
                  <a:lnTo>
                    <a:pt x="308" y="531"/>
                  </a:lnTo>
                  <a:lnTo>
                    <a:pt x="323" y="515"/>
                  </a:lnTo>
                  <a:lnTo>
                    <a:pt x="340" y="498"/>
                  </a:lnTo>
                  <a:lnTo>
                    <a:pt x="359" y="483"/>
                  </a:lnTo>
                  <a:lnTo>
                    <a:pt x="376" y="464"/>
                  </a:lnTo>
                  <a:lnTo>
                    <a:pt x="394" y="447"/>
                  </a:lnTo>
                  <a:lnTo>
                    <a:pt x="411" y="430"/>
                  </a:lnTo>
                  <a:lnTo>
                    <a:pt x="430" y="415"/>
                  </a:lnTo>
                  <a:lnTo>
                    <a:pt x="447" y="396"/>
                  </a:lnTo>
                  <a:lnTo>
                    <a:pt x="466" y="378"/>
                  </a:lnTo>
                  <a:lnTo>
                    <a:pt x="483" y="363"/>
                  </a:lnTo>
                  <a:lnTo>
                    <a:pt x="502" y="346"/>
                  </a:lnTo>
                  <a:lnTo>
                    <a:pt x="519" y="329"/>
                  </a:lnTo>
                  <a:lnTo>
                    <a:pt x="536" y="310"/>
                  </a:lnTo>
                  <a:lnTo>
                    <a:pt x="553" y="295"/>
                  </a:lnTo>
                  <a:lnTo>
                    <a:pt x="572" y="278"/>
                  </a:lnTo>
                  <a:lnTo>
                    <a:pt x="589" y="261"/>
                  </a:lnTo>
                  <a:lnTo>
                    <a:pt x="608" y="243"/>
                  </a:lnTo>
                  <a:lnTo>
                    <a:pt x="625" y="228"/>
                  </a:lnTo>
                  <a:lnTo>
                    <a:pt x="643" y="213"/>
                  </a:lnTo>
                  <a:lnTo>
                    <a:pt x="660" y="196"/>
                  </a:lnTo>
                  <a:lnTo>
                    <a:pt x="677" y="181"/>
                  </a:lnTo>
                  <a:lnTo>
                    <a:pt x="694" y="165"/>
                  </a:lnTo>
                  <a:lnTo>
                    <a:pt x="709" y="150"/>
                  </a:lnTo>
                  <a:lnTo>
                    <a:pt x="724" y="135"/>
                  </a:lnTo>
                  <a:lnTo>
                    <a:pt x="741" y="120"/>
                  </a:lnTo>
                  <a:lnTo>
                    <a:pt x="757" y="107"/>
                  </a:lnTo>
                  <a:lnTo>
                    <a:pt x="772" y="93"/>
                  </a:lnTo>
                  <a:lnTo>
                    <a:pt x="785" y="80"/>
                  </a:lnTo>
                  <a:lnTo>
                    <a:pt x="799" y="68"/>
                  </a:lnTo>
                  <a:lnTo>
                    <a:pt x="814" y="55"/>
                  </a:lnTo>
                  <a:lnTo>
                    <a:pt x="827" y="46"/>
                  </a:lnTo>
                  <a:lnTo>
                    <a:pt x="838" y="32"/>
                  </a:lnTo>
                  <a:lnTo>
                    <a:pt x="852" y="23"/>
                  </a:lnTo>
                  <a:lnTo>
                    <a:pt x="863" y="13"/>
                  </a:lnTo>
                  <a:lnTo>
                    <a:pt x="875" y="4"/>
                  </a:lnTo>
                  <a:lnTo>
                    <a:pt x="876" y="2"/>
                  </a:lnTo>
                  <a:lnTo>
                    <a:pt x="878" y="2"/>
                  </a:lnTo>
                  <a:lnTo>
                    <a:pt x="882" y="0"/>
                  </a:lnTo>
                  <a:lnTo>
                    <a:pt x="888" y="0"/>
                  </a:lnTo>
                  <a:lnTo>
                    <a:pt x="894" y="0"/>
                  </a:lnTo>
                  <a:lnTo>
                    <a:pt x="903" y="0"/>
                  </a:lnTo>
                  <a:lnTo>
                    <a:pt x="911" y="0"/>
                  </a:lnTo>
                  <a:lnTo>
                    <a:pt x="922" y="0"/>
                  </a:lnTo>
                  <a:lnTo>
                    <a:pt x="932" y="0"/>
                  </a:lnTo>
                  <a:lnTo>
                    <a:pt x="945" y="0"/>
                  </a:lnTo>
                  <a:lnTo>
                    <a:pt x="958" y="0"/>
                  </a:lnTo>
                  <a:lnTo>
                    <a:pt x="972" y="2"/>
                  </a:lnTo>
                  <a:lnTo>
                    <a:pt x="987" y="2"/>
                  </a:lnTo>
                  <a:lnTo>
                    <a:pt x="1002" y="2"/>
                  </a:lnTo>
                  <a:lnTo>
                    <a:pt x="1019" y="4"/>
                  </a:lnTo>
                  <a:lnTo>
                    <a:pt x="1038" y="4"/>
                  </a:lnTo>
                  <a:lnTo>
                    <a:pt x="1055" y="4"/>
                  </a:lnTo>
                  <a:lnTo>
                    <a:pt x="1074" y="6"/>
                  </a:lnTo>
                  <a:lnTo>
                    <a:pt x="1093" y="6"/>
                  </a:lnTo>
                  <a:lnTo>
                    <a:pt x="1112" y="8"/>
                  </a:lnTo>
                  <a:lnTo>
                    <a:pt x="1133" y="8"/>
                  </a:lnTo>
                  <a:lnTo>
                    <a:pt x="1154" y="10"/>
                  </a:lnTo>
                  <a:lnTo>
                    <a:pt x="1177" y="11"/>
                  </a:lnTo>
                  <a:lnTo>
                    <a:pt x="1200" y="13"/>
                  </a:lnTo>
                  <a:lnTo>
                    <a:pt x="1222" y="13"/>
                  </a:lnTo>
                  <a:lnTo>
                    <a:pt x="1245" y="15"/>
                  </a:lnTo>
                  <a:lnTo>
                    <a:pt x="1268" y="17"/>
                  </a:lnTo>
                  <a:lnTo>
                    <a:pt x="1293" y="19"/>
                  </a:lnTo>
                  <a:lnTo>
                    <a:pt x="1318" y="19"/>
                  </a:lnTo>
                  <a:lnTo>
                    <a:pt x="1340" y="21"/>
                  </a:lnTo>
                  <a:lnTo>
                    <a:pt x="1365" y="23"/>
                  </a:lnTo>
                  <a:lnTo>
                    <a:pt x="1390" y="25"/>
                  </a:lnTo>
                  <a:lnTo>
                    <a:pt x="1414" y="25"/>
                  </a:lnTo>
                  <a:lnTo>
                    <a:pt x="1439" y="27"/>
                  </a:lnTo>
                  <a:lnTo>
                    <a:pt x="1464" y="29"/>
                  </a:lnTo>
                  <a:lnTo>
                    <a:pt x="1489" y="30"/>
                  </a:lnTo>
                  <a:lnTo>
                    <a:pt x="1511" y="30"/>
                  </a:lnTo>
                  <a:lnTo>
                    <a:pt x="1536" y="34"/>
                  </a:lnTo>
                  <a:lnTo>
                    <a:pt x="1561" y="34"/>
                  </a:lnTo>
                  <a:lnTo>
                    <a:pt x="1586" y="38"/>
                  </a:lnTo>
                  <a:lnTo>
                    <a:pt x="1608" y="38"/>
                  </a:lnTo>
                  <a:lnTo>
                    <a:pt x="1631" y="40"/>
                  </a:lnTo>
                  <a:lnTo>
                    <a:pt x="1654" y="42"/>
                  </a:lnTo>
                  <a:lnTo>
                    <a:pt x="1679" y="44"/>
                  </a:lnTo>
                  <a:lnTo>
                    <a:pt x="1702" y="44"/>
                  </a:lnTo>
                  <a:lnTo>
                    <a:pt x="1722" y="48"/>
                  </a:lnTo>
                  <a:lnTo>
                    <a:pt x="1745" y="48"/>
                  </a:lnTo>
                  <a:lnTo>
                    <a:pt x="1766" y="51"/>
                  </a:lnTo>
                  <a:lnTo>
                    <a:pt x="1787" y="51"/>
                  </a:lnTo>
                  <a:lnTo>
                    <a:pt x="1808" y="53"/>
                  </a:lnTo>
                  <a:lnTo>
                    <a:pt x="1825" y="55"/>
                  </a:lnTo>
                  <a:lnTo>
                    <a:pt x="1846" y="55"/>
                  </a:lnTo>
                  <a:lnTo>
                    <a:pt x="1863" y="57"/>
                  </a:lnTo>
                  <a:lnTo>
                    <a:pt x="1880" y="59"/>
                  </a:lnTo>
                  <a:lnTo>
                    <a:pt x="1897" y="59"/>
                  </a:lnTo>
                  <a:lnTo>
                    <a:pt x="1914" y="61"/>
                  </a:lnTo>
                  <a:lnTo>
                    <a:pt x="1928" y="63"/>
                  </a:lnTo>
                  <a:lnTo>
                    <a:pt x="1943" y="63"/>
                  </a:lnTo>
                  <a:lnTo>
                    <a:pt x="1954" y="65"/>
                  </a:lnTo>
                  <a:lnTo>
                    <a:pt x="1968" y="67"/>
                  </a:lnTo>
                  <a:lnTo>
                    <a:pt x="1977" y="67"/>
                  </a:lnTo>
                  <a:lnTo>
                    <a:pt x="1989" y="68"/>
                  </a:lnTo>
                  <a:lnTo>
                    <a:pt x="1996" y="68"/>
                  </a:lnTo>
                  <a:lnTo>
                    <a:pt x="2006" y="70"/>
                  </a:lnTo>
                  <a:lnTo>
                    <a:pt x="1935" y="84"/>
                  </a:lnTo>
                  <a:lnTo>
                    <a:pt x="1933" y="84"/>
                  </a:lnTo>
                  <a:lnTo>
                    <a:pt x="1926" y="84"/>
                  </a:lnTo>
                  <a:lnTo>
                    <a:pt x="1920" y="84"/>
                  </a:lnTo>
                  <a:lnTo>
                    <a:pt x="1914" y="84"/>
                  </a:lnTo>
                  <a:lnTo>
                    <a:pt x="1909" y="84"/>
                  </a:lnTo>
                  <a:lnTo>
                    <a:pt x="1901" y="84"/>
                  </a:lnTo>
                  <a:lnTo>
                    <a:pt x="1892" y="82"/>
                  </a:lnTo>
                  <a:lnTo>
                    <a:pt x="1882" y="82"/>
                  </a:lnTo>
                  <a:lnTo>
                    <a:pt x="1873" y="82"/>
                  </a:lnTo>
                  <a:lnTo>
                    <a:pt x="1863" y="82"/>
                  </a:lnTo>
                  <a:lnTo>
                    <a:pt x="1852" y="82"/>
                  </a:lnTo>
                  <a:lnTo>
                    <a:pt x="1838" y="82"/>
                  </a:lnTo>
                  <a:lnTo>
                    <a:pt x="1825" y="82"/>
                  </a:lnTo>
                  <a:lnTo>
                    <a:pt x="1812" y="82"/>
                  </a:lnTo>
                  <a:lnTo>
                    <a:pt x="1797" y="80"/>
                  </a:lnTo>
                  <a:lnTo>
                    <a:pt x="1781" y="80"/>
                  </a:lnTo>
                  <a:lnTo>
                    <a:pt x="1766" y="80"/>
                  </a:lnTo>
                  <a:lnTo>
                    <a:pt x="1749" y="80"/>
                  </a:lnTo>
                  <a:lnTo>
                    <a:pt x="1732" y="80"/>
                  </a:lnTo>
                  <a:lnTo>
                    <a:pt x="1715" y="80"/>
                  </a:lnTo>
                  <a:lnTo>
                    <a:pt x="1696" y="80"/>
                  </a:lnTo>
                  <a:lnTo>
                    <a:pt x="1679" y="80"/>
                  </a:lnTo>
                  <a:lnTo>
                    <a:pt x="1660" y="80"/>
                  </a:lnTo>
                  <a:lnTo>
                    <a:pt x="1641" y="80"/>
                  </a:lnTo>
                  <a:lnTo>
                    <a:pt x="1620" y="80"/>
                  </a:lnTo>
                  <a:lnTo>
                    <a:pt x="1601" y="80"/>
                  </a:lnTo>
                  <a:lnTo>
                    <a:pt x="1580" y="80"/>
                  </a:lnTo>
                  <a:lnTo>
                    <a:pt x="1559" y="80"/>
                  </a:lnTo>
                  <a:lnTo>
                    <a:pt x="1538" y="80"/>
                  </a:lnTo>
                  <a:lnTo>
                    <a:pt x="1517" y="80"/>
                  </a:lnTo>
                  <a:lnTo>
                    <a:pt x="1496" y="78"/>
                  </a:lnTo>
                  <a:lnTo>
                    <a:pt x="1473" y="78"/>
                  </a:lnTo>
                  <a:lnTo>
                    <a:pt x="1451" y="78"/>
                  </a:lnTo>
                  <a:lnTo>
                    <a:pt x="1430" y="78"/>
                  </a:lnTo>
                  <a:lnTo>
                    <a:pt x="1407" y="78"/>
                  </a:lnTo>
                  <a:lnTo>
                    <a:pt x="1384" y="78"/>
                  </a:lnTo>
                  <a:lnTo>
                    <a:pt x="1363" y="78"/>
                  </a:lnTo>
                  <a:lnTo>
                    <a:pt x="1340" y="78"/>
                  </a:lnTo>
                  <a:lnTo>
                    <a:pt x="1318" y="78"/>
                  </a:lnTo>
                  <a:lnTo>
                    <a:pt x="1295" y="78"/>
                  </a:lnTo>
                  <a:lnTo>
                    <a:pt x="1274" y="78"/>
                  </a:lnTo>
                  <a:lnTo>
                    <a:pt x="1251" y="78"/>
                  </a:lnTo>
                  <a:lnTo>
                    <a:pt x="1228" y="78"/>
                  </a:lnTo>
                  <a:lnTo>
                    <a:pt x="1207" y="80"/>
                  </a:lnTo>
                  <a:lnTo>
                    <a:pt x="1186" y="80"/>
                  </a:lnTo>
                  <a:lnTo>
                    <a:pt x="1165" y="80"/>
                  </a:lnTo>
                  <a:lnTo>
                    <a:pt x="1143" y="80"/>
                  </a:lnTo>
                  <a:lnTo>
                    <a:pt x="1122" y="80"/>
                  </a:lnTo>
                  <a:lnTo>
                    <a:pt x="1101" y="80"/>
                  </a:lnTo>
                  <a:lnTo>
                    <a:pt x="1080" y="82"/>
                  </a:lnTo>
                  <a:lnTo>
                    <a:pt x="1059" y="82"/>
                  </a:lnTo>
                  <a:lnTo>
                    <a:pt x="1040" y="82"/>
                  </a:lnTo>
                  <a:lnTo>
                    <a:pt x="1021" y="84"/>
                  </a:lnTo>
                  <a:lnTo>
                    <a:pt x="1002" y="84"/>
                  </a:lnTo>
                  <a:lnTo>
                    <a:pt x="983" y="84"/>
                  </a:lnTo>
                  <a:lnTo>
                    <a:pt x="964" y="84"/>
                  </a:lnTo>
                  <a:lnTo>
                    <a:pt x="947" y="84"/>
                  </a:lnTo>
                  <a:lnTo>
                    <a:pt x="932" y="86"/>
                  </a:lnTo>
                  <a:lnTo>
                    <a:pt x="914" y="86"/>
                  </a:lnTo>
                  <a:lnTo>
                    <a:pt x="899" y="88"/>
                  </a:lnTo>
                  <a:lnTo>
                    <a:pt x="882" y="88"/>
                  </a:lnTo>
                  <a:lnTo>
                    <a:pt x="869" y="89"/>
                  </a:lnTo>
                  <a:lnTo>
                    <a:pt x="823" y="91"/>
                  </a:lnTo>
                  <a:lnTo>
                    <a:pt x="821" y="93"/>
                  </a:lnTo>
                  <a:lnTo>
                    <a:pt x="818" y="97"/>
                  </a:lnTo>
                  <a:lnTo>
                    <a:pt x="812" y="103"/>
                  </a:lnTo>
                  <a:lnTo>
                    <a:pt x="802" y="112"/>
                  </a:lnTo>
                  <a:lnTo>
                    <a:pt x="797" y="114"/>
                  </a:lnTo>
                  <a:lnTo>
                    <a:pt x="791" y="120"/>
                  </a:lnTo>
                  <a:lnTo>
                    <a:pt x="785" y="126"/>
                  </a:lnTo>
                  <a:lnTo>
                    <a:pt x="779" y="133"/>
                  </a:lnTo>
                  <a:lnTo>
                    <a:pt x="770" y="141"/>
                  </a:lnTo>
                  <a:lnTo>
                    <a:pt x="762" y="146"/>
                  </a:lnTo>
                  <a:lnTo>
                    <a:pt x="755" y="156"/>
                  </a:lnTo>
                  <a:lnTo>
                    <a:pt x="747" y="165"/>
                  </a:lnTo>
                  <a:lnTo>
                    <a:pt x="736" y="173"/>
                  </a:lnTo>
                  <a:lnTo>
                    <a:pt x="728" y="183"/>
                  </a:lnTo>
                  <a:lnTo>
                    <a:pt x="717" y="192"/>
                  </a:lnTo>
                  <a:lnTo>
                    <a:pt x="707" y="204"/>
                  </a:lnTo>
                  <a:lnTo>
                    <a:pt x="696" y="211"/>
                  </a:lnTo>
                  <a:lnTo>
                    <a:pt x="686" y="223"/>
                  </a:lnTo>
                  <a:lnTo>
                    <a:pt x="675" y="234"/>
                  </a:lnTo>
                  <a:lnTo>
                    <a:pt x="664" y="245"/>
                  </a:lnTo>
                  <a:lnTo>
                    <a:pt x="650" y="257"/>
                  </a:lnTo>
                  <a:lnTo>
                    <a:pt x="639" y="270"/>
                  </a:lnTo>
                  <a:lnTo>
                    <a:pt x="625" y="281"/>
                  </a:lnTo>
                  <a:lnTo>
                    <a:pt x="614" y="295"/>
                  </a:lnTo>
                  <a:lnTo>
                    <a:pt x="601" y="308"/>
                  </a:lnTo>
                  <a:lnTo>
                    <a:pt x="587" y="321"/>
                  </a:lnTo>
                  <a:lnTo>
                    <a:pt x="576" y="335"/>
                  </a:lnTo>
                  <a:lnTo>
                    <a:pt x="563" y="350"/>
                  </a:lnTo>
                  <a:lnTo>
                    <a:pt x="548" y="363"/>
                  </a:lnTo>
                  <a:lnTo>
                    <a:pt x="534" y="377"/>
                  </a:lnTo>
                  <a:lnTo>
                    <a:pt x="519" y="390"/>
                  </a:lnTo>
                  <a:lnTo>
                    <a:pt x="506" y="405"/>
                  </a:lnTo>
                  <a:lnTo>
                    <a:pt x="491" y="418"/>
                  </a:lnTo>
                  <a:lnTo>
                    <a:pt x="477" y="434"/>
                  </a:lnTo>
                  <a:lnTo>
                    <a:pt x="462" y="449"/>
                  </a:lnTo>
                  <a:lnTo>
                    <a:pt x="449" y="464"/>
                  </a:lnTo>
                  <a:lnTo>
                    <a:pt x="433" y="477"/>
                  </a:lnTo>
                  <a:lnTo>
                    <a:pt x="420" y="493"/>
                  </a:lnTo>
                  <a:lnTo>
                    <a:pt x="405" y="508"/>
                  </a:lnTo>
                  <a:lnTo>
                    <a:pt x="392" y="523"/>
                  </a:lnTo>
                  <a:lnTo>
                    <a:pt x="376" y="538"/>
                  </a:lnTo>
                  <a:lnTo>
                    <a:pt x="363" y="553"/>
                  </a:lnTo>
                  <a:lnTo>
                    <a:pt x="350" y="569"/>
                  </a:lnTo>
                  <a:lnTo>
                    <a:pt x="337" y="584"/>
                  </a:lnTo>
                  <a:lnTo>
                    <a:pt x="321" y="599"/>
                  </a:lnTo>
                  <a:lnTo>
                    <a:pt x="308" y="614"/>
                  </a:lnTo>
                  <a:lnTo>
                    <a:pt x="293" y="628"/>
                  </a:lnTo>
                  <a:lnTo>
                    <a:pt x="279" y="643"/>
                  </a:lnTo>
                  <a:lnTo>
                    <a:pt x="266" y="658"/>
                  </a:lnTo>
                  <a:lnTo>
                    <a:pt x="253" y="673"/>
                  </a:lnTo>
                  <a:lnTo>
                    <a:pt x="240" y="688"/>
                  </a:lnTo>
                  <a:lnTo>
                    <a:pt x="226" y="704"/>
                  </a:lnTo>
                  <a:lnTo>
                    <a:pt x="213" y="717"/>
                  </a:lnTo>
                  <a:lnTo>
                    <a:pt x="202" y="732"/>
                  </a:lnTo>
                  <a:lnTo>
                    <a:pt x="188" y="745"/>
                  </a:lnTo>
                  <a:lnTo>
                    <a:pt x="177" y="761"/>
                  </a:lnTo>
                  <a:lnTo>
                    <a:pt x="167" y="774"/>
                  </a:lnTo>
                  <a:lnTo>
                    <a:pt x="156" y="787"/>
                  </a:lnTo>
                  <a:lnTo>
                    <a:pt x="145" y="801"/>
                  </a:lnTo>
                  <a:lnTo>
                    <a:pt x="133" y="816"/>
                  </a:lnTo>
                  <a:lnTo>
                    <a:pt x="110" y="846"/>
                  </a:lnTo>
                  <a:lnTo>
                    <a:pt x="0" y="846"/>
                  </a:lnTo>
                  <a:lnTo>
                    <a:pt x="17" y="816"/>
                  </a:lnTo>
                  <a:lnTo>
                    <a:pt x="17" y="816"/>
                  </a:lnTo>
                  <a:close/>
                </a:path>
              </a:pathLst>
            </a:custGeom>
            <a:solidFill>
              <a:srgbClr val="7D4D1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44"/>
            <p:cNvSpPr>
              <a:spLocks/>
            </p:cNvSpPr>
            <p:nvPr/>
          </p:nvSpPr>
          <p:spPr bwMode="auto">
            <a:xfrm>
              <a:off x="2090738" y="4232275"/>
              <a:ext cx="417513" cy="301625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10" y="266"/>
                </a:cxn>
                <a:cxn ang="0">
                  <a:pos x="223" y="287"/>
                </a:cxn>
                <a:cxn ang="0">
                  <a:pos x="358" y="148"/>
                </a:cxn>
                <a:cxn ang="0">
                  <a:pos x="502" y="0"/>
                </a:cxn>
                <a:cxn ang="0">
                  <a:pos x="527" y="43"/>
                </a:cxn>
                <a:cxn ang="0">
                  <a:pos x="242" y="380"/>
                </a:cxn>
                <a:cxn ang="0">
                  <a:pos x="0" y="342"/>
                </a:cxn>
                <a:cxn ang="0">
                  <a:pos x="0" y="342"/>
                </a:cxn>
              </a:cxnLst>
              <a:rect l="0" t="0" r="r" b="b"/>
              <a:pathLst>
                <a:path w="527" h="380">
                  <a:moveTo>
                    <a:pt x="0" y="342"/>
                  </a:moveTo>
                  <a:lnTo>
                    <a:pt x="10" y="266"/>
                  </a:lnTo>
                  <a:lnTo>
                    <a:pt x="223" y="287"/>
                  </a:lnTo>
                  <a:lnTo>
                    <a:pt x="358" y="148"/>
                  </a:lnTo>
                  <a:lnTo>
                    <a:pt x="502" y="0"/>
                  </a:lnTo>
                  <a:lnTo>
                    <a:pt x="527" y="43"/>
                  </a:lnTo>
                  <a:lnTo>
                    <a:pt x="242" y="380"/>
                  </a:lnTo>
                  <a:lnTo>
                    <a:pt x="0" y="342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rgbClr val="8A998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45"/>
            <p:cNvSpPr>
              <a:spLocks/>
            </p:cNvSpPr>
            <p:nvPr/>
          </p:nvSpPr>
          <p:spPr bwMode="auto">
            <a:xfrm>
              <a:off x="2108201" y="4314825"/>
              <a:ext cx="288925" cy="109537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127" y="0"/>
                </a:cxn>
                <a:cxn ang="0">
                  <a:pos x="363" y="4"/>
                </a:cxn>
                <a:cxn ang="0">
                  <a:pos x="323" y="44"/>
                </a:cxn>
                <a:cxn ang="0">
                  <a:pos x="146" y="23"/>
                </a:cxn>
                <a:cxn ang="0">
                  <a:pos x="31" y="129"/>
                </a:cxn>
                <a:cxn ang="0">
                  <a:pos x="0" y="139"/>
                </a:cxn>
                <a:cxn ang="0">
                  <a:pos x="0" y="139"/>
                </a:cxn>
              </a:cxnLst>
              <a:rect l="0" t="0" r="r" b="b"/>
              <a:pathLst>
                <a:path w="363" h="139">
                  <a:moveTo>
                    <a:pt x="0" y="139"/>
                  </a:moveTo>
                  <a:lnTo>
                    <a:pt x="127" y="0"/>
                  </a:lnTo>
                  <a:lnTo>
                    <a:pt x="363" y="4"/>
                  </a:lnTo>
                  <a:lnTo>
                    <a:pt x="323" y="44"/>
                  </a:lnTo>
                  <a:lnTo>
                    <a:pt x="146" y="23"/>
                  </a:lnTo>
                  <a:lnTo>
                    <a:pt x="31" y="129"/>
                  </a:ln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8A998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46"/>
            <p:cNvSpPr>
              <a:spLocks/>
            </p:cNvSpPr>
            <p:nvPr/>
          </p:nvSpPr>
          <p:spPr bwMode="auto">
            <a:xfrm>
              <a:off x="2227263" y="4221163"/>
              <a:ext cx="260350" cy="80962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90" y="2"/>
                </a:cxn>
                <a:cxn ang="0">
                  <a:pos x="327" y="0"/>
                </a:cxn>
                <a:cxn ang="0">
                  <a:pos x="301" y="23"/>
                </a:cxn>
                <a:cxn ang="0">
                  <a:pos x="101" y="33"/>
                </a:cxn>
                <a:cxn ang="0">
                  <a:pos x="27" y="97"/>
                </a:cxn>
                <a:cxn ang="0">
                  <a:pos x="0" y="103"/>
                </a:cxn>
                <a:cxn ang="0">
                  <a:pos x="0" y="103"/>
                </a:cxn>
              </a:cxnLst>
              <a:rect l="0" t="0" r="r" b="b"/>
              <a:pathLst>
                <a:path w="327" h="103">
                  <a:moveTo>
                    <a:pt x="0" y="103"/>
                  </a:moveTo>
                  <a:lnTo>
                    <a:pt x="90" y="2"/>
                  </a:lnTo>
                  <a:lnTo>
                    <a:pt x="327" y="0"/>
                  </a:lnTo>
                  <a:lnTo>
                    <a:pt x="301" y="23"/>
                  </a:lnTo>
                  <a:lnTo>
                    <a:pt x="101" y="33"/>
                  </a:lnTo>
                  <a:lnTo>
                    <a:pt x="27" y="97"/>
                  </a:lnTo>
                  <a:lnTo>
                    <a:pt x="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8A998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47"/>
            <p:cNvSpPr>
              <a:spLocks/>
            </p:cNvSpPr>
            <p:nvPr/>
          </p:nvSpPr>
          <p:spPr bwMode="auto">
            <a:xfrm>
              <a:off x="1870076" y="4556125"/>
              <a:ext cx="95250" cy="47625"/>
            </a:xfrm>
            <a:custGeom>
              <a:avLst/>
              <a:gdLst/>
              <a:ahLst/>
              <a:cxnLst>
                <a:cxn ang="0">
                  <a:pos x="99" y="42"/>
                </a:cxn>
                <a:cxn ang="0">
                  <a:pos x="97" y="42"/>
                </a:cxn>
                <a:cxn ang="0">
                  <a:pos x="95" y="44"/>
                </a:cxn>
                <a:cxn ang="0">
                  <a:pos x="91" y="44"/>
                </a:cxn>
                <a:cxn ang="0">
                  <a:pos x="87" y="48"/>
                </a:cxn>
                <a:cxn ang="0">
                  <a:pos x="81" y="50"/>
                </a:cxn>
                <a:cxn ang="0">
                  <a:pos x="74" y="52"/>
                </a:cxn>
                <a:cxn ang="0">
                  <a:pos x="66" y="54"/>
                </a:cxn>
                <a:cxn ang="0">
                  <a:pos x="59" y="57"/>
                </a:cxn>
                <a:cxn ang="0">
                  <a:pos x="51" y="57"/>
                </a:cxn>
                <a:cxn ang="0">
                  <a:pos x="43" y="59"/>
                </a:cxn>
                <a:cxn ang="0">
                  <a:pos x="34" y="57"/>
                </a:cxn>
                <a:cxn ang="0">
                  <a:pos x="26" y="57"/>
                </a:cxn>
                <a:cxn ang="0">
                  <a:pos x="19" y="56"/>
                </a:cxn>
                <a:cxn ang="0">
                  <a:pos x="13" y="52"/>
                </a:cxn>
                <a:cxn ang="0">
                  <a:pos x="7" y="46"/>
                </a:cxn>
                <a:cxn ang="0">
                  <a:pos x="4" y="40"/>
                </a:cxn>
                <a:cxn ang="0">
                  <a:pos x="0" y="33"/>
                </a:cxn>
                <a:cxn ang="0">
                  <a:pos x="2" y="25"/>
                </a:cxn>
                <a:cxn ang="0">
                  <a:pos x="4" y="18"/>
                </a:cxn>
                <a:cxn ang="0">
                  <a:pos x="9" y="14"/>
                </a:cxn>
                <a:cxn ang="0">
                  <a:pos x="13" y="10"/>
                </a:cxn>
                <a:cxn ang="0">
                  <a:pos x="19" y="6"/>
                </a:cxn>
                <a:cxn ang="0">
                  <a:pos x="24" y="4"/>
                </a:cxn>
                <a:cxn ang="0">
                  <a:pos x="30" y="4"/>
                </a:cxn>
                <a:cxn ang="0">
                  <a:pos x="36" y="2"/>
                </a:cxn>
                <a:cxn ang="0">
                  <a:pos x="43" y="0"/>
                </a:cxn>
                <a:cxn ang="0">
                  <a:pos x="51" y="0"/>
                </a:cxn>
                <a:cxn ang="0">
                  <a:pos x="59" y="0"/>
                </a:cxn>
                <a:cxn ang="0">
                  <a:pos x="64" y="0"/>
                </a:cxn>
                <a:cxn ang="0">
                  <a:pos x="70" y="0"/>
                </a:cxn>
                <a:cxn ang="0">
                  <a:pos x="76" y="0"/>
                </a:cxn>
                <a:cxn ang="0">
                  <a:pos x="83" y="0"/>
                </a:cxn>
                <a:cxn ang="0">
                  <a:pos x="87" y="0"/>
                </a:cxn>
                <a:cxn ang="0">
                  <a:pos x="91" y="2"/>
                </a:cxn>
                <a:cxn ang="0">
                  <a:pos x="95" y="2"/>
                </a:cxn>
                <a:cxn ang="0">
                  <a:pos x="99" y="4"/>
                </a:cxn>
                <a:cxn ang="0">
                  <a:pos x="104" y="6"/>
                </a:cxn>
                <a:cxn ang="0">
                  <a:pos x="110" y="10"/>
                </a:cxn>
                <a:cxn ang="0">
                  <a:pos x="114" y="12"/>
                </a:cxn>
                <a:cxn ang="0">
                  <a:pos x="118" y="16"/>
                </a:cxn>
                <a:cxn ang="0">
                  <a:pos x="119" y="19"/>
                </a:cxn>
                <a:cxn ang="0">
                  <a:pos x="119" y="23"/>
                </a:cxn>
                <a:cxn ang="0">
                  <a:pos x="119" y="29"/>
                </a:cxn>
                <a:cxn ang="0">
                  <a:pos x="118" y="35"/>
                </a:cxn>
                <a:cxn ang="0">
                  <a:pos x="99" y="42"/>
                </a:cxn>
                <a:cxn ang="0">
                  <a:pos x="99" y="42"/>
                </a:cxn>
              </a:cxnLst>
              <a:rect l="0" t="0" r="r" b="b"/>
              <a:pathLst>
                <a:path w="119" h="59">
                  <a:moveTo>
                    <a:pt x="99" y="42"/>
                  </a:moveTo>
                  <a:lnTo>
                    <a:pt x="97" y="42"/>
                  </a:lnTo>
                  <a:lnTo>
                    <a:pt x="95" y="44"/>
                  </a:lnTo>
                  <a:lnTo>
                    <a:pt x="91" y="44"/>
                  </a:lnTo>
                  <a:lnTo>
                    <a:pt x="87" y="48"/>
                  </a:lnTo>
                  <a:lnTo>
                    <a:pt x="81" y="50"/>
                  </a:lnTo>
                  <a:lnTo>
                    <a:pt x="74" y="52"/>
                  </a:lnTo>
                  <a:lnTo>
                    <a:pt x="66" y="54"/>
                  </a:lnTo>
                  <a:lnTo>
                    <a:pt x="59" y="57"/>
                  </a:lnTo>
                  <a:lnTo>
                    <a:pt x="51" y="57"/>
                  </a:lnTo>
                  <a:lnTo>
                    <a:pt x="43" y="59"/>
                  </a:lnTo>
                  <a:lnTo>
                    <a:pt x="34" y="57"/>
                  </a:lnTo>
                  <a:lnTo>
                    <a:pt x="26" y="57"/>
                  </a:lnTo>
                  <a:lnTo>
                    <a:pt x="19" y="56"/>
                  </a:lnTo>
                  <a:lnTo>
                    <a:pt x="13" y="52"/>
                  </a:lnTo>
                  <a:lnTo>
                    <a:pt x="7" y="46"/>
                  </a:lnTo>
                  <a:lnTo>
                    <a:pt x="4" y="40"/>
                  </a:lnTo>
                  <a:lnTo>
                    <a:pt x="0" y="33"/>
                  </a:lnTo>
                  <a:lnTo>
                    <a:pt x="2" y="25"/>
                  </a:lnTo>
                  <a:lnTo>
                    <a:pt x="4" y="18"/>
                  </a:lnTo>
                  <a:lnTo>
                    <a:pt x="9" y="14"/>
                  </a:lnTo>
                  <a:lnTo>
                    <a:pt x="13" y="10"/>
                  </a:lnTo>
                  <a:lnTo>
                    <a:pt x="19" y="6"/>
                  </a:lnTo>
                  <a:lnTo>
                    <a:pt x="24" y="4"/>
                  </a:lnTo>
                  <a:lnTo>
                    <a:pt x="30" y="4"/>
                  </a:lnTo>
                  <a:lnTo>
                    <a:pt x="36" y="2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0"/>
                  </a:lnTo>
                  <a:lnTo>
                    <a:pt x="64" y="0"/>
                  </a:lnTo>
                  <a:lnTo>
                    <a:pt x="70" y="0"/>
                  </a:lnTo>
                  <a:lnTo>
                    <a:pt x="76" y="0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1" y="2"/>
                  </a:lnTo>
                  <a:lnTo>
                    <a:pt x="95" y="2"/>
                  </a:lnTo>
                  <a:lnTo>
                    <a:pt x="99" y="4"/>
                  </a:lnTo>
                  <a:lnTo>
                    <a:pt x="104" y="6"/>
                  </a:lnTo>
                  <a:lnTo>
                    <a:pt x="110" y="10"/>
                  </a:lnTo>
                  <a:lnTo>
                    <a:pt x="114" y="12"/>
                  </a:lnTo>
                  <a:lnTo>
                    <a:pt x="118" y="16"/>
                  </a:lnTo>
                  <a:lnTo>
                    <a:pt x="119" y="19"/>
                  </a:lnTo>
                  <a:lnTo>
                    <a:pt x="119" y="23"/>
                  </a:lnTo>
                  <a:lnTo>
                    <a:pt x="119" y="29"/>
                  </a:lnTo>
                  <a:lnTo>
                    <a:pt x="118" y="35"/>
                  </a:lnTo>
                  <a:lnTo>
                    <a:pt x="99" y="42"/>
                  </a:lnTo>
                  <a:lnTo>
                    <a:pt x="99" y="42"/>
                  </a:lnTo>
                  <a:close/>
                </a:path>
              </a:pathLst>
            </a:custGeom>
            <a:solidFill>
              <a:srgbClr val="FFBF8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48"/>
            <p:cNvSpPr>
              <a:spLocks/>
            </p:cNvSpPr>
            <p:nvPr/>
          </p:nvSpPr>
          <p:spPr bwMode="auto">
            <a:xfrm>
              <a:off x="2698751" y="4141788"/>
              <a:ext cx="555625" cy="819150"/>
            </a:xfrm>
            <a:custGeom>
              <a:avLst/>
              <a:gdLst/>
              <a:ahLst/>
              <a:cxnLst>
                <a:cxn ang="0">
                  <a:pos x="19" y="1006"/>
                </a:cxn>
                <a:cxn ang="0">
                  <a:pos x="698" y="0"/>
                </a:cxn>
                <a:cxn ang="0">
                  <a:pos x="702" y="213"/>
                </a:cxn>
                <a:cxn ang="0">
                  <a:pos x="559" y="476"/>
                </a:cxn>
                <a:cxn ang="0">
                  <a:pos x="535" y="472"/>
                </a:cxn>
                <a:cxn ang="0">
                  <a:pos x="672" y="244"/>
                </a:cxn>
                <a:cxn ang="0">
                  <a:pos x="662" y="164"/>
                </a:cxn>
                <a:cxn ang="0">
                  <a:pos x="44" y="1033"/>
                </a:cxn>
                <a:cxn ang="0">
                  <a:pos x="0" y="1031"/>
                </a:cxn>
                <a:cxn ang="0">
                  <a:pos x="19" y="1006"/>
                </a:cxn>
                <a:cxn ang="0">
                  <a:pos x="19" y="1006"/>
                </a:cxn>
              </a:cxnLst>
              <a:rect l="0" t="0" r="r" b="b"/>
              <a:pathLst>
                <a:path w="702" h="1033">
                  <a:moveTo>
                    <a:pt x="19" y="1006"/>
                  </a:moveTo>
                  <a:lnTo>
                    <a:pt x="698" y="0"/>
                  </a:lnTo>
                  <a:lnTo>
                    <a:pt x="702" y="213"/>
                  </a:lnTo>
                  <a:lnTo>
                    <a:pt x="559" y="476"/>
                  </a:lnTo>
                  <a:lnTo>
                    <a:pt x="535" y="472"/>
                  </a:lnTo>
                  <a:lnTo>
                    <a:pt x="672" y="244"/>
                  </a:lnTo>
                  <a:lnTo>
                    <a:pt x="662" y="164"/>
                  </a:lnTo>
                  <a:lnTo>
                    <a:pt x="44" y="1033"/>
                  </a:lnTo>
                  <a:lnTo>
                    <a:pt x="0" y="1031"/>
                  </a:lnTo>
                  <a:lnTo>
                    <a:pt x="19" y="1006"/>
                  </a:lnTo>
                  <a:lnTo>
                    <a:pt x="19" y="1006"/>
                  </a:lnTo>
                  <a:close/>
                </a:path>
              </a:pathLst>
            </a:custGeom>
            <a:solidFill>
              <a:srgbClr val="6936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49"/>
            <p:cNvSpPr>
              <a:spLocks/>
            </p:cNvSpPr>
            <p:nvPr/>
          </p:nvSpPr>
          <p:spPr bwMode="auto">
            <a:xfrm>
              <a:off x="1882776" y="4994275"/>
              <a:ext cx="663575" cy="250825"/>
            </a:xfrm>
            <a:custGeom>
              <a:avLst/>
              <a:gdLst/>
              <a:ahLst/>
              <a:cxnLst>
                <a:cxn ang="0">
                  <a:pos x="692" y="177"/>
                </a:cxn>
                <a:cxn ang="0">
                  <a:pos x="817" y="181"/>
                </a:cxn>
                <a:cxn ang="0">
                  <a:pos x="732" y="316"/>
                </a:cxn>
                <a:cxn ang="0">
                  <a:pos x="707" y="293"/>
                </a:cxn>
                <a:cxn ang="0">
                  <a:pos x="703" y="274"/>
                </a:cxn>
                <a:cxn ang="0">
                  <a:pos x="699" y="259"/>
                </a:cxn>
                <a:cxn ang="0">
                  <a:pos x="696" y="243"/>
                </a:cxn>
                <a:cxn ang="0">
                  <a:pos x="686" y="226"/>
                </a:cxn>
                <a:cxn ang="0">
                  <a:pos x="675" y="211"/>
                </a:cxn>
                <a:cxn ang="0">
                  <a:pos x="661" y="200"/>
                </a:cxn>
                <a:cxn ang="0">
                  <a:pos x="641" y="190"/>
                </a:cxn>
                <a:cxn ang="0">
                  <a:pos x="618" y="186"/>
                </a:cxn>
                <a:cxn ang="0">
                  <a:pos x="542" y="232"/>
                </a:cxn>
                <a:cxn ang="0">
                  <a:pos x="542" y="224"/>
                </a:cxn>
                <a:cxn ang="0">
                  <a:pos x="542" y="207"/>
                </a:cxn>
                <a:cxn ang="0">
                  <a:pos x="540" y="184"/>
                </a:cxn>
                <a:cxn ang="0">
                  <a:pos x="530" y="165"/>
                </a:cxn>
                <a:cxn ang="0">
                  <a:pos x="509" y="154"/>
                </a:cxn>
                <a:cxn ang="0">
                  <a:pos x="488" y="154"/>
                </a:cxn>
                <a:cxn ang="0">
                  <a:pos x="468" y="158"/>
                </a:cxn>
                <a:cxn ang="0">
                  <a:pos x="443" y="165"/>
                </a:cxn>
                <a:cxn ang="0">
                  <a:pos x="422" y="177"/>
                </a:cxn>
                <a:cxn ang="0">
                  <a:pos x="409" y="188"/>
                </a:cxn>
                <a:cxn ang="0">
                  <a:pos x="401" y="194"/>
                </a:cxn>
                <a:cxn ang="0">
                  <a:pos x="401" y="182"/>
                </a:cxn>
                <a:cxn ang="0">
                  <a:pos x="397" y="163"/>
                </a:cxn>
                <a:cxn ang="0">
                  <a:pos x="390" y="143"/>
                </a:cxn>
                <a:cxn ang="0">
                  <a:pos x="374" y="125"/>
                </a:cxn>
                <a:cxn ang="0">
                  <a:pos x="353" y="118"/>
                </a:cxn>
                <a:cxn ang="0">
                  <a:pos x="329" y="118"/>
                </a:cxn>
                <a:cxn ang="0">
                  <a:pos x="306" y="125"/>
                </a:cxn>
                <a:cxn ang="0">
                  <a:pos x="285" y="135"/>
                </a:cxn>
                <a:cxn ang="0">
                  <a:pos x="272" y="143"/>
                </a:cxn>
                <a:cxn ang="0">
                  <a:pos x="264" y="148"/>
                </a:cxn>
                <a:cxn ang="0">
                  <a:pos x="262" y="137"/>
                </a:cxn>
                <a:cxn ang="0">
                  <a:pos x="258" y="120"/>
                </a:cxn>
                <a:cxn ang="0">
                  <a:pos x="249" y="99"/>
                </a:cxn>
                <a:cxn ang="0">
                  <a:pos x="236" y="82"/>
                </a:cxn>
                <a:cxn ang="0">
                  <a:pos x="218" y="76"/>
                </a:cxn>
                <a:cxn ang="0">
                  <a:pos x="198" y="80"/>
                </a:cxn>
                <a:cxn ang="0">
                  <a:pos x="184" y="91"/>
                </a:cxn>
                <a:cxn ang="0">
                  <a:pos x="171" y="110"/>
                </a:cxn>
                <a:cxn ang="0">
                  <a:pos x="165" y="127"/>
                </a:cxn>
                <a:cxn ang="0">
                  <a:pos x="156" y="108"/>
                </a:cxn>
                <a:cxn ang="0">
                  <a:pos x="142" y="91"/>
                </a:cxn>
                <a:cxn ang="0">
                  <a:pos x="121" y="72"/>
                </a:cxn>
                <a:cxn ang="0">
                  <a:pos x="95" y="66"/>
                </a:cxn>
                <a:cxn ang="0">
                  <a:pos x="78" y="68"/>
                </a:cxn>
                <a:cxn ang="0">
                  <a:pos x="61" y="72"/>
                </a:cxn>
                <a:cxn ang="0">
                  <a:pos x="44" y="84"/>
                </a:cxn>
                <a:cxn ang="0">
                  <a:pos x="32" y="104"/>
                </a:cxn>
                <a:cxn ang="0">
                  <a:pos x="30" y="123"/>
                </a:cxn>
                <a:cxn ang="0">
                  <a:pos x="34" y="141"/>
                </a:cxn>
                <a:cxn ang="0">
                  <a:pos x="11" y="137"/>
                </a:cxn>
              </a:cxnLst>
              <a:rect l="0" t="0" r="r" b="b"/>
              <a:pathLst>
                <a:path w="834" h="316">
                  <a:moveTo>
                    <a:pt x="11" y="137"/>
                  </a:moveTo>
                  <a:lnTo>
                    <a:pt x="0" y="0"/>
                  </a:lnTo>
                  <a:lnTo>
                    <a:pt x="692" y="177"/>
                  </a:lnTo>
                  <a:lnTo>
                    <a:pt x="827" y="66"/>
                  </a:lnTo>
                  <a:lnTo>
                    <a:pt x="834" y="177"/>
                  </a:lnTo>
                  <a:lnTo>
                    <a:pt x="817" y="181"/>
                  </a:lnTo>
                  <a:lnTo>
                    <a:pt x="815" y="110"/>
                  </a:lnTo>
                  <a:lnTo>
                    <a:pt x="732" y="203"/>
                  </a:lnTo>
                  <a:lnTo>
                    <a:pt x="732" y="316"/>
                  </a:lnTo>
                  <a:lnTo>
                    <a:pt x="707" y="298"/>
                  </a:lnTo>
                  <a:lnTo>
                    <a:pt x="707" y="297"/>
                  </a:lnTo>
                  <a:lnTo>
                    <a:pt x="707" y="293"/>
                  </a:lnTo>
                  <a:lnTo>
                    <a:pt x="705" y="287"/>
                  </a:lnTo>
                  <a:lnTo>
                    <a:pt x="705" y="279"/>
                  </a:lnTo>
                  <a:lnTo>
                    <a:pt x="703" y="274"/>
                  </a:lnTo>
                  <a:lnTo>
                    <a:pt x="701" y="270"/>
                  </a:lnTo>
                  <a:lnTo>
                    <a:pt x="701" y="264"/>
                  </a:lnTo>
                  <a:lnTo>
                    <a:pt x="699" y="259"/>
                  </a:lnTo>
                  <a:lnTo>
                    <a:pt x="698" y="253"/>
                  </a:lnTo>
                  <a:lnTo>
                    <a:pt x="696" y="249"/>
                  </a:lnTo>
                  <a:lnTo>
                    <a:pt x="696" y="243"/>
                  </a:lnTo>
                  <a:lnTo>
                    <a:pt x="692" y="238"/>
                  </a:lnTo>
                  <a:lnTo>
                    <a:pt x="690" y="232"/>
                  </a:lnTo>
                  <a:lnTo>
                    <a:pt x="686" y="226"/>
                  </a:lnTo>
                  <a:lnTo>
                    <a:pt x="682" y="222"/>
                  </a:lnTo>
                  <a:lnTo>
                    <a:pt x="679" y="217"/>
                  </a:lnTo>
                  <a:lnTo>
                    <a:pt x="675" y="211"/>
                  </a:lnTo>
                  <a:lnTo>
                    <a:pt x="669" y="207"/>
                  </a:lnTo>
                  <a:lnTo>
                    <a:pt x="665" y="201"/>
                  </a:lnTo>
                  <a:lnTo>
                    <a:pt x="661" y="200"/>
                  </a:lnTo>
                  <a:lnTo>
                    <a:pt x="654" y="196"/>
                  </a:lnTo>
                  <a:lnTo>
                    <a:pt x="648" y="192"/>
                  </a:lnTo>
                  <a:lnTo>
                    <a:pt x="641" y="190"/>
                  </a:lnTo>
                  <a:lnTo>
                    <a:pt x="635" y="188"/>
                  </a:lnTo>
                  <a:lnTo>
                    <a:pt x="627" y="186"/>
                  </a:lnTo>
                  <a:lnTo>
                    <a:pt x="618" y="186"/>
                  </a:lnTo>
                  <a:lnTo>
                    <a:pt x="608" y="186"/>
                  </a:lnTo>
                  <a:lnTo>
                    <a:pt x="601" y="190"/>
                  </a:lnTo>
                  <a:lnTo>
                    <a:pt x="542" y="232"/>
                  </a:lnTo>
                  <a:lnTo>
                    <a:pt x="542" y="230"/>
                  </a:lnTo>
                  <a:lnTo>
                    <a:pt x="542" y="228"/>
                  </a:lnTo>
                  <a:lnTo>
                    <a:pt x="542" y="224"/>
                  </a:lnTo>
                  <a:lnTo>
                    <a:pt x="542" y="219"/>
                  </a:lnTo>
                  <a:lnTo>
                    <a:pt x="542" y="213"/>
                  </a:lnTo>
                  <a:lnTo>
                    <a:pt x="542" y="207"/>
                  </a:lnTo>
                  <a:lnTo>
                    <a:pt x="542" y="200"/>
                  </a:lnTo>
                  <a:lnTo>
                    <a:pt x="542" y="192"/>
                  </a:lnTo>
                  <a:lnTo>
                    <a:pt x="540" y="184"/>
                  </a:lnTo>
                  <a:lnTo>
                    <a:pt x="538" y="179"/>
                  </a:lnTo>
                  <a:lnTo>
                    <a:pt x="534" y="171"/>
                  </a:lnTo>
                  <a:lnTo>
                    <a:pt x="530" y="165"/>
                  </a:lnTo>
                  <a:lnTo>
                    <a:pt x="523" y="162"/>
                  </a:lnTo>
                  <a:lnTo>
                    <a:pt x="517" y="158"/>
                  </a:lnTo>
                  <a:lnTo>
                    <a:pt x="509" y="154"/>
                  </a:lnTo>
                  <a:lnTo>
                    <a:pt x="500" y="154"/>
                  </a:lnTo>
                  <a:lnTo>
                    <a:pt x="494" y="154"/>
                  </a:lnTo>
                  <a:lnTo>
                    <a:pt x="488" y="154"/>
                  </a:lnTo>
                  <a:lnTo>
                    <a:pt x="483" y="154"/>
                  </a:lnTo>
                  <a:lnTo>
                    <a:pt x="477" y="156"/>
                  </a:lnTo>
                  <a:lnTo>
                    <a:pt x="468" y="158"/>
                  </a:lnTo>
                  <a:lnTo>
                    <a:pt x="458" y="160"/>
                  </a:lnTo>
                  <a:lnTo>
                    <a:pt x="450" y="163"/>
                  </a:lnTo>
                  <a:lnTo>
                    <a:pt x="443" y="165"/>
                  </a:lnTo>
                  <a:lnTo>
                    <a:pt x="433" y="169"/>
                  </a:lnTo>
                  <a:lnTo>
                    <a:pt x="428" y="175"/>
                  </a:lnTo>
                  <a:lnTo>
                    <a:pt x="422" y="177"/>
                  </a:lnTo>
                  <a:lnTo>
                    <a:pt x="418" y="181"/>
                  </a:lnTo>
                  <a:lnTo>
                    <a:pt x="412" y="184"/>
                  </a:lnTo>
                  <a:lnTo>
                    <a:pt x="409" y="188"/>
                  </a:lnTo>
                  <a:lnTo>
                    <a:pt x="403" y="192"/>
                  </a:lnTo>
                  <a:lnTo>
                    <a:pt x="403" y="196"/>
                  </a:lnTo>
                  <a:lnTo>
                    <a:pt x="401" y="194"/>
                  </a:lnTo>
                  <a:lnTo>
                    <a:pt x="401" y="192"/>
                  </a:lnTo>
                  <a:lnTo>
                    <a:pt x="401" y="188"/>
                  </a:lnTo>
                  <a:lnTo>
                    <a:pt x="401" y="182"/>
                  </a:lnTo>
                  <a:lnTo>
                    <a:pt x="399" y="177"/>
                  </a:lnTo>
                  <a:lnTo>
                    <a:pt x="399" y="171"/>
                  </a:lnTo>
                  <a:lnTo>
                    <a:pt x="397" y="163"/>
                  </a:lnTo>
                  <a:lnTo>
                    <a:pt x="397" y="158"/>
                  </a:lnTo>
                  <a:lnTo>
                    <a:pt x="393" y="150"/>
                  </a:lnTo>
                  <a:lnTo>
                    <a:pt x="390" y="143"/>
                  </a:lnTo>
                  <a:lnTo>
                    <a:pt x="386" y="135"/>
                  </a:lnTo>
                  <a:lnTo>
                    <a:pt x="382" y="131"/>
                  </a:lnTo>
                  <a:lnTo>
                    <a:pt x="374" y="125"/>
                  </a:lnTo>
                  <a:lnTo>
                    <a:pt x="369" y="122"/>
                  </a:lnTo>
                  <a:lnTo>
                    <a:pt x="361" y="118"/>
                  </a:lnTo>
                  <a:lnTo>
                    <a:pt x="353" y="118"/>
                  </a:lnTo>
                  <a:lnTo>
                    <a:pt x="344" y="118"/>
                  </a:lnTo>
                  <a:lnTo>
                    <a:pt x="336" y="118"/>
                  </a:lnTo>
                  <a:lnTo>
                    <a:pt x="329" y="118"/>
                  </a:lnTo>
                  <a:lnTo>
                    <a:pt x="319" y="122"/>
                  </a:lnTo>
                  <a:lnTo>
                    <a:pt x="312" y="123"/>
                  </a:lnTo>
                  <a:lnTo>
                    <a:pt x="306" y="125"/>
                  </a:lnTo>
                  <a:lnTo>
                    <a:pt x="298" y="129"/>
                  </a:lnTo>
                  <a:lnTo>
                    <a:pt x="293" y="133"/>
                  </a:lnTo>
                  <a:lnTo>
                    <a:pt x="285" y="135"/>
                  </a:lnTo>
                  <a:lnTo>
                    <a:pt x="279" y="137"/>
                  </a:lnTo>
                  <a:lnTo>
                    <a:pt x="275" y="141"/>
                  </a:lnTo>
                  <a:lnTo>
                    <a:pt x="272" y="143"/>
                  </a:lnTo>
                  <a:lnTo>
                    <a:pt x="266" y="148"/>
                  </a:lnTo>
                  <a:lnTo>
                    <a:pt x="266" y="150"/>
                  </a:lnTo>
                  <a:lnTo>
                    <a:pt x="264" y="148"/>
                  </a:lnTo>
                  <a:lnTo>
                    <a:pt x="264" y="146"/>
                  </a:lnTo>
                  <a:lnTo>
                    <a:pt x="264" y="143"/>
                  </a:lnTo>
                  <a:lnTo>
                    <a:pt x="262" y="137"/>
                  </a:lnTo>
                  <a:lnTo>
                    <a:pt x="260" y="131"/>
                  </a:lnTo>
                  <a:lnTo>
                    <a:pt x="260" y="125"/>
                  </a:lnTo>
                  <a:lnTo>
                    <a:pt x="258" y="120"/>
                  </a:lnTo>
                  <a:lnTo>
                    <a:pt x="256" y="112"/>
                  </a:lnTo>
                  <a:lnTo>
                    <a:pt x="253" y="104"/>
                  </a:lnTo>
                  <a:lnTo>
                    <a:pt x="249" y="99"/>
                  </a:lnTo>
                  <a:lnTo>
                    <a:pt x="245" y="93"/>
                  </a:lnTo>
                  <a:lnTo>
                    <a:pt x="241" y="87"/>
                  </a:lnTo>
                  <a:lnTo>
                    <a:pt x="236" y="82"/>
                  </a:lnTo>
                  <a:lnTo>
                    <a:pt x="230" y="80"/>
                  </a:lnTo>
                  <a:lnTo>
                    <a:pt x="224" y="76"/>
                  </a:lnTo>
                  <a:lnTo>
                    <a:pt x="218" y="76"/>
                  </a:lnTo>
                  <a:lnTo>
                    <a:pt x="211" y="76"/>
                  </a:lnTo>
                  <a:lnTo>
                    <a:pt x="205" y="78"/>
                  </a:lnTo>
                  <a:lnTo>
                    <a:pt x="198" y="80"/>
                  </a:lnTo>
                  <a:lnTo>
                    <a:pt x="194" y="84"/>
                  </a:lnTo>
                  <a:lnTo>
                    <a:pt x="188" y="87"/>
                  </a:lnTo>
                  <a:lnTo>
                    <a:pt x="184" y="91"/>
                  </a:lnTo>
                  <a:lnTo>
                    <a:pt x="180" y="97"/>
                  </a:lnTo>
                  <a:lnTo>
                    <a:pt x="177" y="101"/>
                  </a:lnTo>
                  <a:lnTo>
                    <a:pt x="171" y="110"/>
                  </a:lnTo>
                  <a:lnTo>
                    <a:pt x="167" y="118"/>
                  </a:lnTo>
                  <a:lnTo>
                    <a:pt x="165" y="123"/>
                  </a:lnTo>
                  <a:lnTo>
                    <a:pt x="165" y="127"/>
                  </a:lnTo>
                  <a:lnTo>
                    <a:pt x="163" y="123"/>
                  </a:lnTo>
                  <a:lnTo>
                    <a:pt x="160" y="114"/>
                  </a:lnTo>
                  <a:lnTo>
                    <a:pt x="156" y="108"/>
                  </a:lnTo>
                  <a:lnTo>
                    <a:pt x="152" y="103"/>
                  </a:lnTo>
                  <a:lnTo>
                    <a:pt x="148" y="97"/>
                  </a:lnTo>
                  <a:lnTo>
                    <a:pt x="142" y="91"/>
                  </a:lnTo>
                  <a:lnTo>
                    <a:pt x="135" y="84"/>
                  </a:lnTo>
                  <a:lnTo>
                    <a:pt x="129" y="78"/>
                  </a:lnTo>
                  <a:lnTo>
                    <a:pt x="121" y="72"/>
                  </a:lnTo>
                  <a:lnTo>
                    <a:pt x="114" y="70"/>
                  </a:lnTo>
                  <a:lnTo>
                    <a:pt x="102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8" y="68"/>
                  </a:lnTo>
                  <a:lnTo>
                    <a:pt x="72" y="70"/>
                  </a:lnTo>
                  <a:lnTo>
                    <a:pt x="66" y="72"/>
                  </a:lnTo>
                  <a:lnTo>
                    <a:pt x="61" y="72"/>
                  </a:lnTo>
                  <a:lnTo>
                    <a:pt x="55" y="76"/>
                  </a:lnTo>
                  <a:lnTo>
                    <a:pt x="51" y="78"/>
                  </a:lnTo>
                  <a:lnTo>
                    <a:pt x="44" y="84"/>
                  </a:lnTo>
                  <a:lnTo>
                    <a:pt x="38" y="91"/>
                  </a:lnTo>
                  <a:lnTo>
                    <a:pt x="34" y="97"/>
                  </a:lnTo>
                  <a:lnTo>
                    <a:pt x="32" y="104"/>
                  </a:lnTo>
                  <a:lnTo>
                    <a:pt x="30" y="110"/>
                  </a:lnTo>
                  <a:lnTo>
                    <a:pt x="30" y="118"/>
                  </a:lnTo>
                  <a:lnTo>
                    <a:pt x="30" y="123"/>
                  </a:lnTo>
                  <a:lnTo>
                    <a:pt x="30" y="131"/>
                  </a:lnTo>
                  <a:lnTo>
                    <a:pt x="32" y="135"/>
                  </a:lnTo>
                  <a:lnTo>
                    <a:pt x="34" y="141"/>
                  </a:lnTo>
                  <a:lnTo>
                    <a:pt x="36" y="148"/>
                  </a:lnTo>
                  <a:lnTo>
                    <a:pt x="38" y="150"/>
                  </a:lnTo>
                  <a:lnTo>
                    <a:pt x="11" y="137"/>
                  </a:lnTo>
                  <a:lnTo>
                    <a:pt x="11" y="137"/>
                  </a:lnTo>
                  <a:close/>
                </a:path>
              </a:pathLst>
            </a:custGeom>
            <a:solidFill>
              <a:srgbClr val="2E332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50"/>
            <p:cNvSpPr>
              <a:spLocks/>
            </p:cNvSpPr>
            <p:nvPr/>
          </p:nvSpPr>
          <p:spPr bwMode="auto">
            <a:xfrm>
              <a:off x="1898651" y="4943475"/>
              <a:ext cx="614363" cy="119062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102" y="0"/>
                </a:cxn>
                <a:cxn ang="0">
                  <a:pos x="774" y="133"/>
                </a:cxn>
                <a:cxn ang="0">
                  <a:pos x="749" y="150"/>
                </a:cxn>
                <a:cxn ang="0">
                  <a:pos x="139" y="31"/>
                </a:cxn>
                <a:cxn ang="0">
                  <a:pos x="38" y="65"/>
                </a:cxn>
                <a:cxn ang="0">
                  <a:pos x="0" y="57"/>
                </a:cxn>
                <a:cxn ang="0">
                  <a:pos x="0" y="57"/>
                </a:cxn>
              </a:cxnLst>
              <a:rect l="0" t="0" r="r" b="b"/>
              <a:pathLst>
                <a:path w="774" h="150">
                  <a:moveTo>
                    <a:pt x="0" y="57"/>
                  </a:moveTo>
                  <a:lnTo>
                    <a:pt x="102" y="0"/>
                  </a:lnTo>
                  <a:lnTo>
                    <a:pt x="774" y="133"/>
                  </a:lnTo>
                  <a:lnTo>
                    <a:pt x="749" y="150"/>
                  </a:lnTo>
                  <a:lnTo>
                    <a:pt x="139" y="31"/>
                  </a:lnTo>
                  <a:lnTo>
                    <a:pt x="38" y="65"/>
                  </a:lnTo>
                  <a:lnTo>
                    <a:pt x="0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0474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51"/>
            <p:cNvSpPr>
              <a:spLocks/>
            </p:cNvSpPr>
            <p:nvPr/>
          </p:nvSpPr>
          <p:spPr bwMode="auto">
            <a:xfrm>
              <a:off x="1908176" y="5113338"/>
              <a:ext cx="635000" cy="171450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34" y="0"/>
                </a:cxn>
                <a:cxn ang="0">
                  <a:pos x="42" y="2"/>
                </a:cxn>
                <a:cxn ang="0">
                  <a:pos x="52" y="4"/>
                </a:cxn>
                <a:cxn ang="0">
                  <a:pos x="65" y="8"/>
                </a:cxn>
                <a:cxn ang="0">
                  <a:pos x="80" y="12"/>
                </a:cxn>
                <a:cxn ang="0">
                  <a:pos x="97" y="13"/>
                </a:cxn>
                <a:cxn ang="0">
                  <a:pos x="114" y="19"/>
                </a:cxn>
                <a:cxn ang="0">
                  <a:pos x="135" y="23"/>
                </a:cxn>
                <a:cxn ang="0">
                  <a:pos x="156" y="29"/>
                </a:cxn>
                <a:cxn ang="0">
                  <a:pos x="179" y="34"/>
                </a:cxn>
                <a:cxn ang="0">
                  <a:pos x="202" y="40"/>
                </a:cxn>
                <a:cxn ang="0">
                  <a:pos x="226" y="46"/>
                </a:cxn>
                <a:cxn ang="0">
                  <a:pos x="253" y="51"/>
                </a:cxn>
                <a:cxn ang="0">
                  <a:pos x="282" y="59"/>
                </a:cxn>
                <a:cxn ang="0">
                  <a:pos x="308" y="67"/>
                </a:cxn>
                <a:cxn ang="0">
                  <a:pos x="335" y="74"/>
                </a:cxn>
                <a:cxn ang="0">
                  <a:pos x="363" y="80"/>
                </a:cxn>
                <a:cxn ang="0">
                  <a:pos x="392" y="88"/>
                </a:cxn>
                <a:cxn ang="0">
                  <a:pos x="420" y="95"/>
                </a:cxn>
                <a:cxn ang="0">
                  <a:pos x="447" y="103"/>
                </a:cxn>
                <a:cxn ang="0">
                  <a:pos x="474" y="109"/>
                </a:cxn>
                <a:cxn ang="0">
                  <a:pos x="502" y="116"/>
                </a:cxn>
                <a:cxn ang="0">
                  <a:pos x="527" y="124"/>
                </a:cxn>
                <a:cxn ang="0">
                  <a:pos x="553" y="131"/>
                </a:cxn>
                <a:cxn ang="0">
                  <a:pos x="578" y="137"/>
                </a:cxn>
                <a:cxn ang="0">
                  <a:pos x="601" y="145"/>
                </a:cxn>
                <a:cxn ang="0">
                  <a:pos x="624" y="152"/>
                </a:cxn>
                <a:cxn ang="0">
                  <a:pos x="645" y="160"/>
                </a:cxn>
                <a:cxn ang="0">
                  <a:pos x="664" y="166"/>
                </a:cxn>
                <a:cxn ang="0">
                  <a:pos x="681" y="173"/>
                </a:cxn>
                <a:cxn ang="0">
                  <a:pos x="801" y="53"/>
                </a:cxn>
                <a:cxn ang="0">
                  <a:pos x="700" y="217"/>
                </a:cxn>
                <a:cxn ang="0">
                  <a:pos x="696" y="215"/>
                </a:cxn>
                <a:cxn ang="0">
                  <a:pos x="688" y="213"/>
                </a:cxn>
                <a:cxn ang="0">
                  <a:pos x="675" y="205"/>
                </a:cxn>
                <a:cxn ang="0">
                  <a:pos x="656" y="200"/>
                </a:cxn>
                <a:cxn ang="0">
                  <a:pos x="645" y="196"/>
                </a:cxn>
                <a:cxn ang="0">
                  <a:pos x="631" y="190"/>
                </a:cxn>
                <a:cxn ang="0">
                  <a:pos x="616" y="185"/>
                </a:cxn>
                <a:cxn ang="0">
                  <a:pos x="603" y="181"/>
                </a:cxn>
                <a:cxn ang="0">
                  <a:pos x="584" y="173"/>
                </a:cxn>
                <a:cxn ang="0">
                  <a:pos x="567" y="169"/>
                </a:cxn>
                <a:cxn ang="0">
                  <a:pos x="546" y="162"/>
                </a:cxn>
                <a:cxn ang="0">
                  <a:pos x="527" y="156"/>
                </a:cxn>
                <a:cxn ang="0">
                  <a:pos x="504" y="147"/>
                </a:cxn>
                <a:cxn ang="0">
                  <a:pos x="479" y="139"/>
                </a:cxn>
                <a:cxn ang="0">
                  <a:pos x="455" y="131"/>
                </a:cxn>
                <a:cxn ang="0">
                  <a:pos x="428" y="124"/>
                </a:cxn>
                <a:cxn ang="0">
                  <a:pos x="399" y="114"/>
                </a:cxn>
                <a:cxn ang="0">
                  <a:pos x="371" y="107"/>
                </a:cxn>
                <a:cxn ang="0">
                  <a:pos x="339" y="97"/>
                </a:cxn>
                <a:cxn ang="0">
                  <a:pos x="308" y="89"/>
                </a:cxn>
                <a:cxn ang="0">
                  <a:pos x="274" y="78"/>
                </a:cxn>
                <a:cxn ang="0">
                  <a:pos x="240" y="70"/>
                </a:cxn>
                <a:cxn ang="0">
                  <a:pos x="202" y="59"/>
                </a:cxn>
                <a:cxn ang="0">
                  <a:pos x="166" y="50"/>
                </a:cxn>
                <a:cxn ang="0">
                  <a:pos x="126" y="40"/>
                </a:cxn>
                <a:cxn ang="0">
                  <a:pos x="86" y="29"/>
                </a:cxn>
                <a:cxn ang="0">
                  <a:pos x="42" y="19"/>
                </a:cxn>
                <a:cxn ang="0">
                  <a:pos x="0" y="10"/>
                </a:cxn>
                <a:cxn ang="0">
                  <a:pos x="27" y="0"/>
                </a:cxn>
              </a:cxnLst>
              <a:rect l="0" t="0" r="r" b="b"/>
              <a:pathLst>
                <a:path w="801" h="217">
                  <a:moveTo>
                    <a:pt x="27" y="0"/>
                  </a:moveTo>
                  <a:lnTo>
                    <a:pt x="27" y="0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8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9" y="6"/>
                  </a:lnTo>
                  <a:lnTo>
                    <a:pt x="65" y="8"/>
                  </a:lnTo>
                  <a:lnTo>
                    <a:pt x="72" y="10"/>
                  </a:lnTo>
                  <a:lnTo>
                    <a:pt x="80" y="12"/>
                  </a:lnTo>
                  <a:lnTo>
                    <a:pt x="88" y="13"/>
                  </a:lnTo>
                  <a:lnTo>
                    <a:pt x="97" y="13"/>
                  </a:lnTo>
                  <a:lnTo>
                    <a:pt x="107" y="17"/>
                  </a:lnTo>
                  <a:lnTo>
                    <a:pt x="114" y="19"/>
                  </a:lnTo>
                  <a:lnTo>
                    <a:pt x="126" y="21"/>
                  </a:lnTo>
                  <a:lnTo>
                    <a:pt x="135" y="23"/>
                  </a:lnTo>
                  <a:lnTo>
                    <a:pt x="147" y="27"/>
                  </a:lnTo>
                  <a:lnTo>
                    <a:pt x="156" y="29"/>
                  </a:lnTo>
                  <a:lnTo>
                    <a:pt x="168" y="32"/>
                  </a:lnTo>
                  <a:lnTo>
                    <a:pt x="179" y="34"/>
                  </a:lnTo>
                  <a:lnTo>
                    <a:pt x="190" y="38"/>
                  </a:lnTo>
                  <a:lnTo>
                    <a:pt x="202" y="40"/>
                  </a:lnTo>
                  <a:lnTo>
                    <a:pt x="215" y="42"/>
                  </a:lnTo>
                  <a:lnTo>
                    <a:pt x="226" y="46"/>
                  </a:lnTo>
                  <a:lnTo>
                    <a:pt x="242" y="50"/>
                  </a:lnTo>
                  <a:lnTo>
                    <a:pt x="253" y="51"/>
                  </a:lnTo>
                  <a:lnTo>
                    <a:pt x="268" y="55"/>
                  </a:lnTo>
                  <a:lnTo>
                    <a:pt x="282" y="59"/>
                  </a:lnTo>
                  <a:lnTo>
                    <a:pt x="295" y="63"/>
                  </a:lnTo>
                  <a:lnTo>
                    <a:pt x="308" y="67"/>
                  </a:lnTo>
                  <a:lnTo>
                    <a:pt x="322" y="70"/>
                  </a:lnTo>
                  <a:lnTo>
                    <a:pt x="335" y="74"/>
                  </a:lnTo>
                  <a:lnTo>
                    <a:pt x="350" y="76"/>
                  </a:lnTo>
                  <a:lnTo>
                    <a:pt x="363" y="80"/>
                  </a:lnTo>
                  <a:lnTo>
                    <a:pt x="377" y="84"/>
                  </a:lnTo>
                  <a:lnTo>
                    <a:pt x="392" y="88"/>
                  </a:lnTo>
                  <a:lnTo>
                    <a:pt x="405" y="91"/>
                  </a:lnTo>
                  <a:lnTo>
                    <a:pt x="420" y="95"/>
                  </a:lnTo>
                  <a:lnTo>
                    <a:pt x="434" y="99"/>
                  </a:lnTo>
                  <a:lnTo>
                    <a:pt x="447" y="103"/>
                  </a:lnTo>
                  <a:lnTo>
                    <a:pt x="460" y="107"/>
                  </a:lnTo>
                  <a:lnTo>
                    <a:pt x="474" y="109"/>
                  </a:lnTo>
                  <a:lnTo>
                    <a:pt x="487" y="112"/>
                  </a:lnTo>
                  <a:lnTo>
                    <a:pt x="502" y="116"/>
                  </a:lnTo>
                  <a:lnTo>
                    <a:pt x="515" y="122"/>
                  </a:lnTo>
                  <a:lnTo>
                    <a:pt x="527" y="124"/>
                  </a:lnTo>
                  <a:lnTo>
                    <a:pt x="540" y="128"/>
                  </a:lnTo>
                  <a:lnTo>
                    <a:pt x="553" y="131"/>
                  </a:lnTo>
                  <a:lnTo>
                    <a:pt x="567" y="135"/>
                  </a:lnTo>
                  <a:lnTo>
                    <a:pt x="578" y="137"/>
                  </a:lnTo>
                  <a:lnTo>
                    <a:pt x="590" y="143"/>
                  </a:lnTo>
                  <a:lnTo>
                    <a:pt x="601" y="145"/>
                  </a:lnTo>
                  <a:lnTo>
                    <a:pt x="612" y="150"/>
                  </a:lnTo>
                  <a:lnTo>
                    <a:pt x="624" y="152"/>
                  </a:lnTo>
                  <a:lnTo>
                    <a:pt x="633" y="156"/>
                  </a:lnTo>
                  <a:lnTo>
                    <a:pt x="645" y="160"/>
                  </a:lnTo>
                  <a:lnTo>
                    <a:pt x="654" y="164"/>
                  </a:lnTo>
                  <a:lnTo>
                    <a:pt x="664" y="166"/>
                  </a:lnTo>
                  <a:lnTo>
                    <a:pt x="673" y="169"/>
                  </a:lnTo>
                  <a:lnTo>
                    <a:pt x="681" y="173"/>
                  </a:lnTo>
                  <a:lnTo>
                    <a:pt x="690" y="177"/>
                  </a:lnTo>
                  <a:lnTo>
                    <a:pt x="801" y="53"/>
                  </a:lnTo>
                  <a:lnTo>
                    <a:pt x="801" y="82"/>
                  </a:lnTo>
                  <a:lnTo>
                    <a:pt x="700" y="217"/>
                  </a:lnTo>
                  <a:lnTo>
                    <a:pt x="698" y="217"/>
                  </a:lnTo>
                  <a:lnTo>
                    <a:pt x="696" y="215"/>
                  </a:lnTo>
                  <a:lnTo>
                    <a:pt x="694" y="213"/>
                  </a:lnTo>
                  <a:lnTo>
                    <a:pt x="688" y="213"/>
                  </a:lnTo>
                  <a:lnTo>
                    <a:pt x="683" y="209"/>
                  </a:lnTo>
                  <a:lnTo>
                    <a:pt x="675" y="205"/>
                  </a:lnTo>
                  <a:lnTo>
                    <a:pt x="666" y="202"/>
                  </a:lnTo>
                  <a:lnTo>
                    <a:pt x="656" y="200"/>
                  </a:lnTo>
                  <a:lnTo>
                    <a:pt x="650" y="198"/>
                  </a:lnTo>
                  <a:lnTo>
                    <a:pt x="645" y="196"/>
                  </a:lnTo>
                  <a:lnTo>
                    <a:pt x="637" y="192"/>
                  </a:lnTo>
                  <a:lnTo>
                    <a:pt x="631" y="190"/>
                  </a:lnTo>
                  <a:lnTo>
                    <a:pt x="624" y="188"/>
                  </a:lnTo>
                  <a:lnTo>
                    <a:pt x="616" y="185"/>
                  </a:lnTo>
                  <a:lnTo>
                    <a:pt x="609" y="183"/>
                  </a:lnTo>
                  <a:lnTo>
                    <a:pt x="603" y="181"/>
                  </a:lnTo>
                  <a:lnTo>
                    <a:pt x="593" y="177"/>
                  </a:lnTo>
                  <a:lnTo>
                    <a:pt x="584" y="173"/>
                  </a:lnTo>
                  <a:lnTo>
                    <a:pt x="574" y="171"/>
                  </a:lnTo>
                  <a:lnTo>
                    <a:pt x="567" y="169"/>
                  </a:lnTo>
                  <a:lnTo>
                    <a:pt x="557" y="166"/>
                  </a:lnTo>
                  <a:lnTo>
                    <a:pt x="546" y="162"/>
                  </a:lnTo>
                  <a:lnTo>
                    <a:pt x="536" y="158"/>
                  </a:lnTo>
                  <a:lnTo>
                    <a:pt x="527" y="156"/>
                  </a:lnTo>
                  <a:lnTo>
                    <a:pt x="514" y="150"/>
                  </a:lnTo>
                  <a:lnTo>
                    <a:pt x="504" y="147"/>
                  </a:lnTo>
                  <a:lnTo>
                    <a:pt x="491" y="143"/>
                  </a:lnTo>
                  <a:lnTo>
                    <a:pt x="479" y="139"/>
                  </a:lnTo>
                  <a:lnTo>
                    <a:pt x="466" y="135"/>
                  </a:lnTo>
                  <a:lnTo>
                    <a:pt x="455" y="131"/>
                  </a:lnTo>
                  <a:lnTo>
                    <a:pt x="441" y="128"/>
                  </a:lnTo>
                  <a:lnTo>
                    <a:pt x="428" y="124"/>
                  </a:lnTo>
                  <a:lnTo>
                    <a:pt x="413" y="120"/>
                  </a:lnTo>
                  <a:lnTo>
                    <a:pt x="399" y="114"/>
                  </a:lnTo>
                  <a:lnTo>
                    <a:pt x="384" y="110"/>
                  </a:lnTo>
                  <a:lnTo>
                    <a:pt x="371" y="107"/>
                  </a:lnTo>
                  <a:lnTo>
                    <a:pt x="356" y="103"/>
                  </a:lnTo>
                  <a:lnTo>
                    <a:pt x="339" y="97"/>
                  </a:lnTo>
                  <a:lnTo>
                    <a:pt x="323" y="93"/>
                  </a:lnTo>
                  <a:lnTo>
                    <a:pt x="308" y="89"/>
                  </a:lnTo>
                  <a:lnTo>
                    <a:pt x="291" y="84"/>
                  </a:lnTo>
                  <a:lnTo>
                    <a:pt x="274" y="78"/>
                  </a:lnTo>
                  <a:lnTo>
                    <a:pt x="257" y="74"/>
                  </a:lnTo>
                  <a:lnTo>
                    <a:pt x="240" y="70"/>
                  </a:lnTo>
                  <a:lnTo>
                    <a:pt x="221" y="65"/>
                  </a:lnTo>
                  <a:lnTo>
                    <a:pt x="202" y="59"/>
                  </a:lnTo>
                  <a:lnTo>
                    <a:pt x="185" y="55"/>
                  </a:lnTo>
                  <a:lnTo>
                    <a:pt x="166" y="50"/>
                  </a:lnTo>
                  <a:lnTo>
                    <a:pt x="145" y="46"/>
                  </a:lnTo>
                  <a:lnTo>
                    <a:pt x="126" y="40"/>
                  </a:lnTo>
                  <a:lnTo>
                    <a:pt x="105" y="34"/>
                  </a:lnTo>
                  <a:lnTo>
                    <a:pt x="86" y="29"/>
                  </a:lnTo>
                  <a:lnTo>
                    <a:pt x="65" y="23"/>
                  </a:lnTo>
                  <a:lnTo>
                    <a:pt x="42" y="19"/>
                  </a:lnTo>
                  <a:lnTo>
                    <a:pt x="21" y="13"/>
                  </a:lnTo>
                  <a:lnTo>
                    <a:pt x="0" y="10"/>
                  </a:lnTo>
                  <a:lnTo>
                    <a:pt x="27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40474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52"/>
            <p:cNvSpPr>
              <a:spLocks/>
            </p:cNvSpPr>
            <p:nvPr/>
          </p:nvSpPr>
          <p:spPr bwMode="auto">
            <a:xfrm>
              <a:off x="2701926" y="5280025"/>
              <a:ext cx="246063" cy="112712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63" y="65"/>
                </a:cxn>
                <a:cxn ang="0">
                  <a:pos x="310" y="143"/>
                </a:cxn>
                <a:cxn ang="0">
                  <a:pos x="0" y="50"/>
                </a:cxn>
                <a:cxn ang="0">
                  <a:pos x="29" y="0"/>
                </a:cxn>
                <a:cxn ang="0">
                  <a:pos x="29" y="0"/>
                </a:cxn>
              </a:cxnLst>
              <a:rect l="0" t="0" r="r" b="b"/>
              <a:pathLst>
                <a:path w="310" h="143">
                  <a:moveTo>
                    <a:pt x="29" y="0"/>
                  </a:moveTo>
                  <a:lnTo>
                    <a:pt x="263" y="65"/>
                  </a:lnTo>
                  <a:lnTo>
                    <a:pt x="310" y="143"/>
                  </a:lnTo>
                  <a:lnTo>
                    <a:pt x="0" y="5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525C5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53"/>
            <p:cNvSpPr>
              <a:spLocks/>
            </p:cNvSpPr>
            <p:nvPr/>
          </p:nvSpPr>
          <p:spPr bwMode="auto">
            <a:xfrm>
              <a:off x="2514601" y="5222875"/>
              <a:ext cx="139700" cy="153987"/>
            </a:xfrm>
            <a:custGeom>
              <a:avLst/>
              <a:gdLst/>
              <a:ahLst/>
              <a:cxnLst>
                <a:cxn ang="0">
                  <a:pos x="157" y="55"/>
                </a:cxn>
                <a:cxn ang="0">
                  <a:pos x="142" y="46"/>
                </a:cxn>
                <a:cxn ang="0">
                  <a:pos x="131" y="38"/>
                </a:cxn>
                <a:cxn ang="0">
                  <a:pos x="115" y="34"/>
                </a:cxn>
                <a:cxn ang="0">
                  <a:pos x="98" y="34"/>
                </a:cxn>
                <a:cxn ang="0">
                  <a:pos x="81" y="40"/>
                </a:cxn>
                <a:cxn ang="0">
                  <a:pos x="70" y="51"/>
                </a:cxn>
                <a:cxn ang="0">
                  <a:pos x="64" y="61"/>
                </a:cxn>
                <a:cxn ang="0">
                  <a:pos x="57" y="74"/>
                </a:cxn>
                <a:cxn ang="0">
                  <a:pos x="53" y="85"/>
                </a:cxn>
                <a:cxn ang="0">
                  <a:pos x="51" y="97"/>
                </a:cxn>
                <a:cxn ang="0">
                  <a:pos x="51" y="106"/>
                </a:cxn>
                <a:cxn ang="0">
                  <a:pos x="57" y="120"/>
                </a:cxn>
                <a:cxn ang="0">
                  <a:pos x="70" y="133"/>
                </a:cxn>
                <a:cxn ang="0">
                  <a:pos x="87" y="143"/>
                </a:cxn>
                <a:cxn ang="0">
                  <a:pos x="100" y="144"/>
                </a:cxn>
                <a:cxn ang="0">
                  <a:pos x="110" y="144"/>
                </a:cxn>
                <a:cxn ang="0">
                  <a:pos x="125" y="143"/>
                </a:cxn>
                <a:cxn ang="0">
                  <a:pos x="142" y="133"/>
                </a:cxn>
                <a:cxn ang="0">
                  <a:pos x="165" y="182"/>
                </a:cxn>
                <a:cxn ang="0">
                  <a:pos x="159" y="184"/>
                </a:cxn>
                <a:cxn ang="0">
                  <a:pos x="148" y="188"/>
                </a:cxn>
                <a:cxn ang="0">
                  <a:pos x="138" y="190"/>
                </a:cxn>
                <a:cxn ang="0">
                  <a:pos x="129" y="192"/>
                </a:cxn>
                <a:cxn ang="0">
                  <a:pos x="117" y="194"/>
                </a:cxn>
                <a:cxn ang="0">
                  <a:pos x="106" y="194"/>
                </a:cxn>
                <a:cxn ang="0">
                  <a:pos x="95" y="194"/>
                </a:cxn>
                <a:cxn ang="0">
                  <a:pos x="81" y="192"/>
                </a:cxn>
                <a:cxn ang="0">
                  <a:pos x="68" y="188"/>
                </a:cxn>
                <a:cxn ang="0">
                  <a:pos x="57" y="182"/>
                </a:cxn>
                <a:cxn ang="0">
                  <a:pos x="45" y="175"/>
                </a:cxn>
                <a:cxn ang="0">
                  <a:pos x="34" y="165"/>
                </a:cxn>
                <a:cxn ang="0">
                  <a:pos x="22" y="152"/>
                </a:cxn>
                <a:cxn ang="0">
                  <a:pos x="15" y="139"/>
                </a:cxn>
                <a:cxn ang="0">
                  <a:pos x="5" y="120"/>
                </a:cxn>
                <a:cxn ang="0">
                  <a:pos x="1" y="106"/>
                </a:cxn>
                <a:cxn ang="0">
                  <a:pos x="1" y="91"/>
                </a:cxn>
                <a:cxn ang="0">
                  <a:pos x="3" y="78"/>
                </a:cxn>
                <a:cxn ang="0">
                  <a:pos x="5" y="65"/>
                </a:cxn>
                <a:cxn ang="0">
                  <a:pos x="13" y="55"/>
                </a:cxn>
                <a:cxn ang="0">
                  <a:pos x="19" y="46"/>
                </a:cxn>
                <a:cxn ang="0">
                  <a:pos x="28" y="36"/>
                </a:cxn>
                <a:cxn ang="0">
                  <a:pos x="45" y="21"/>
                </a:cxn>
                <a:cxn ang="0">
                  <a:pos x="62" y="11"/>
                </a:cxn>
                <a:cxn ang="0">
                  <a:pos x="74" y="4"/>
                </a:cxn>
                <a:cxn ang="0">
                  <a:pos x="79" y="2"/>
                </a:cxn>
                <a:cxn ang="0">
                  <a:pos x="83" y="2"/>
                </a:cxn>
                <a:cxn ang="0">
                  <a:pos x="91" y="0"/>
                </a:cxn>
                <a:cxn ang="0">
                  <a:pos x="102" y="0"/>
                </a:cxn>
                <a:cxn ang="0">
                  <a:pos x="119" y="2"/>
                </a:cxn>
                <a:cxn ang="0">
                  <a:pos x="134" y="6"/>
                </a:cxn>
                <a:cxn ang="0">
                  <a:pos x="150" y="11"/>
                </a:cxn>
                <a:cxn ang="0">
                  <a:pos x="165" y="21"/>
                </a:cxn>
                <a:cxn ang="0">
                  <a:pos x="176" y="32"/>
                </a:cxn>
                <a:cxn ang="0">
                  <a:pos x="161" y="59"/>
                </a:cxn>
              </a:cxnLst>
              <a:rect l="0" t="0" r="r" b="b"/>
              <a:pathLst>
                <a:path w="176" h="194">
                  <a:moveTo>
                    <a:pt x="161" y="59"/>
                  </a:moveTo>
                  <a:lnTo>
                    <a:pt x="157" y="55"/>
                  </a:lnTo>
                  <a:lnTo>
                    <a:pt x="150" y="49"/>
                  </a:lnTo>
                  <a:lnTo>
                    <a:pt x="142" y="46"/>
                  </a:lnTo>
                  <a:lnTo>
                    <a:pt x="136" y="42"/>
                  </a:lnTo>
                  <a:lnTo>
                    <a:pt x="131" y="38"/>
                  </a:lnTo>
                  <a:lnTo>
                    <a:pt x="123" y="36"/>
                  </a:lnTo>
                  <a:lnTo>
                    <a:pt x="115" y="34"/>
                  </a:lnTo>
                  <a:lnTo>
                    <a:pt x="106" y="34"/>
                  </a:lnTo>
                  <a:lnTo>
                    <a:pt x="98" y="34"/>
                  </a:lnTo>
                  <a:lnTo>
                    <a:pt x="91" y="36"/>
                  </a:lnTo>
                  <a:lnTo>
                    <a:pt x="81" y="40"/>
                  </a:lnTo>
                  <a:lnTo>
                    <a:pt x="74" y="47"/>
                  </a:lnTo>
                  <a:lnTo>
                    <a:pt x="70" y="51"/>
                  </a:lnTo>
                  <a:lnTo>
                    <a:pt x="66" y="57"/>
                  </a:lnTo>
                  <a:lnTo>
                    <a:pt x="64" y="61"/>
                  </a:lnTo>
                  <a:lnTo>
                    <a:pt x="60" y="68"/>
                  </a:lnTo>
                  <a:lnTo>
                    <a:pt x="57" y="74"/>
                  </a:lnTo>
                  <a:lnTo>
                    <a:pt x="55" y="80"/>
                  </a:lnTo>
                  <a:lnTo>
                    <a:pt x="53" y="85"/>
                  </a:lnTo>
                  <a:lnTo>
                    <a:pt x="51" y="91"/>
                  </a:lnTo>
                  <a:lnTo>
                    <a:pt x="51" y="97"/>
                  </a:lnTo>
                  <a:lnTo>
                    <a:pt x="51" y="103"/>
                  </a:lnTo>
                  <a:lnTo>
                    <a:pt x="51" y="106"/>
                  </a:lnTo>
                  <a:lnTo>
                    <a:pt x="53" y="112"/>
                  </a:lnTo>
                  <a:lnTo>
                    <a:pt x="57" y="120"/>
                  </a:lnTo>
                  <a:lnTo>
                    <a:pt x="62" y="127"/>
                  </a:lnTo>
                  <a:lnTo>
                    <a:pt x="70" y="133"/>
                  </a:lnTo>
                  <a:lnTo>
                    <a:pt x="77" y="139"/>
                  </a:lnTo>
                  <a:lnTo>
                    <a:pt x="87" y="143"/>
                  </a:lnTo>
                  <a:lnTo>
                    <a:pt x="96" y="144"/>
                  </a:lnTo>
                  <a:lnTo>
                    <a:pt x="100" y="144"/>
                  </a:lnTo>
                  <a:lnTo>
                    <a:pt x="106" y="144"/>
                  </a:lnTo>
                  <a:lnTo>
                    <a:pt x="110" y="144"/>
                  </a:lnTo>
                  <a:lnTo>
                    <a:pt x="115" y="144"/>
                  </a:lnTo>
                  <a:lnTo>
                    <a:pt x="125" y="143"/>
                  </a:lnTo>
                  <a:lnTo>
                    <a:pt x="134" y="139"/>
                  </a:lnTo>
                  <a:lnTo>
                    <a:pt x="142" y="133"/>
                  </a:lnTo>
                  <a:lnTo>
                    <a:pt x="152" y="127"/>
                  </a:lnTo>
                  <a:lnTo>
                    <a:pt x="165" y="182"/>
                  </a:lnTo>
                  <a:lnTo>
                    <a:pt x="163" y="182"/>
                  </a:lnTo>
                  <a:lnTo>
                    <a:pt x="159" y="184"/>
                  </a:lnTo>
                  <a:lnTo>
                    <a:pt x="153" y="186"/>
                  </a:lnTo>
                  <a:lnTo>
                    <a:pt x="148" y="188"/>
                  </a:lnTo>
                  <a:lnTo>
                    <a:pt x="142" y="188"/>
                  </a:lnTo>
                  <a:lnTo>
                    <a:pt x="138" y="190"/>
                  </a:lnTo>
                  <a:lnTo>
                    <a:pt x="133" y="190"/>
                  </a:lnTo>
                  <a:lnTo>
                    <a:pt x="129" y="192"/>
                  </a:lnTo>
                  <a:lnTo>
                    <a:pt x="123" y="192"/>
                  </a:lnTo>
                  <a:lnTo>
                    <a:pt x="117" y="194"/>
                  </a:lnTo>
                  <a:lnTo>
                    <a:pt x="112" y="194"/>
                  </a:lnTo>
                  <a:lnTo>
                    <a:pt x="106" y="194"/>
                  </a:lnTo>
                  <a:lnTo>
                    <a:pt x="100" y="194"/>
                  </a:lnTo>
                  <a:lnTo>
                    <a:pt x="95" y="194"/>
                  </a:lnTo>
                  <a:lnTo>
                    <a:pt x="87" y="192"/>
                  </a:lnTo>
                  <a:lnTo>
                    <a:pt x="81" y="192"/>
                  </a:lnTo>
                  <a:lnTo>
                    <a:pt x="74" y="190"/>
                  </a:lnTo>
                  <a:lnTo>
                    <a:pt x="68" y="188"/>
                  </a:lnTo>
                  <a:lnTo>
                    <a:pt x="62" y="186"/>
                  </a:lnTo>
                  <a:lnTo>
                    <a:pt x="57" y="182"/>
                  </a:lnTo>
                  <a:lnTo>
                    <a:pt x="49" y="179"/>
                  </a:lnTo>
                  <a:lnTo>
                    <a:pt x="45" y="175"/>
                  </a:lnTo>
                  <a:lnTo>
                    <a:pt x="39" y="169"/>
                  </a:lnTo>
                  <a:lnTo>
                    <a:pt x="34" y="165"/>
                  </a:lnTo>
                  <a:lnTo>
                    <a:pt x="28" y="158"/>
                  </a:lnTo>
                  <a:lnTo>
                    <a:pt x="22" y="152"/>
                  </a:lnTo>
                  <a:lnTo>
                    <a:pt x="17" y="146"/>
                  </a:lnTo>
                  <a:lnTo>
                    <a:pt x="15" y="139"/>
                  </a:lnTo>
                  <a:lnTo>
                    <a:pt x="9" y="129"/>
                  </a:lnTo>
                  <a:lnTo>
                    <a:pt x="5" y="120"/>
                  </a:lnTo>
                  <a:lnTo>
                    <a:pt x="3" y="114"/>
                  </a:lnTo>
                  <a:lnTo>
                    <a:pt x="1" y="106"/>
                  </a:lnTo>
                  <a:lnTo>
                    <a:pt x="0" y="97"/>
                  </a:lnTo>
                  <a:lnTo>
                    <a:pt x="1" y="91"/>
                  </a:lnTo>
                  <a:lnTo>
                    <a:pt x="1" y="84"/>
                  </a:lnTo>
                  <a:lnTo>
                    <a:pt x="3" y="78"/>
                  </a:lnTo>
                  <a:lnTo>
                    <a:pt x="3" y="72"/>
                  </a:lnTo>
                  <a:lnTo>
                    <a:pt x="5" y="65"/>
                  </a:lnTo>
                  <a:lnTo>
                    <a:pt x="9" y="59"/>
                  </a:lnTo>
                  <a:lnTo>
                    <a:pt x="13" y="55"/>
                  </a:lnTo>
                  <a:lnTo>
                    <a:pt x="15" y="49"/>
                  </a:lnTo>
                  <a:lnTo>
                    <a:pt x="19" y="46"/>
                  </a:lnTo>
                  <a:lnTo>
                    <a:pt x="22" y="40"/>
                  </a:lnTo>
                  <a:lnTo>
                    <a:pt x="28" y="36"/>
                  </a:lnTo>
                  <a:lnTo>
                    <a:pt x="38" y="28"/>
                  </a:lnTo>
                  <a:lnTo>
                    <a:pt x="45" y="21"/>
                  </a:lnTo>
                  <a:lnTo>
                    <a:pt x="53" y="15"/>
                  </a:lnTo>
                  <a:lnTo>
                    <a:pt x="62" y="11"/>
                  </a:lnTo>
                  <a:lnTo>
                    <a:pt x="70" y="6"/>
                  </a:lnTo>
                  <a:lnTo>
                    <a:pt x="74" y="4"/>
                  </a:lnTo>
                  <a:lnTo>
                    <a:pt x="77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3" y="2"/>
                  </a:lnTo>
                  <a:lnTo>
                    <a:pt x="85" y="0"/>
                  </a:lnTo>
                  <a:lnTo>
                    <a:pt x="91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0"/>
                  </a:lnTo>
                  <a:lnTo>
                    <a:pt x="119" y="2"/>
                  </a:lnTo>
                  <a:lnTo>
                    <a:pt x="127" y="2"/>
                  </a:lnTo>
                  <a:lnTo>
                    <a:pt x="134" y="6"/>
                  </a:lnTo>
                  <a:lnTo>
                    <a:pt x="142" y="8"/>
                  </a:lnTo>
                  <a:lnTo>
                    <a:pt x="150" y="11"/>
                  </a:lnTo>
                  <a:lnTo>
                    <a:pt x="157" y="15"/>
                  </a:lnTo>
                  <a:lnTo>
                    <a:pt x="165" y="21"/>
                  </a:lnTo>
                  <a:lnTo>
                    <a:pt x="171" y="27"/>
                  </a:lnTo>
                  <a:lnTo>
                    <a:pt x="176" y="32"/>
                  </a:lnTo>
                  <a:lnTo>
                    <a:pt x="161" y="59"/>
                  </a:lnTo>
                  <a:lnTo>
                    <a:pt x="161" y="59"/>
                  </a:lnTo>
                  <a:close/>
                </a:path>
              </a:pathLst>
            </a:custGeom>
            <a:solidFill>
              <a:srgbClr val="7D4D1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54"/>
            <p:cNvSpPr>
              <a:spLocks/>
            </p:cNvSpPr>
            <p:nvPr/>
          </p:nvSpPr>
          <p:spPr bwMode="auto">
            <a:xfrm>
              <a:off x="2546351" y="5124450"/>
              <a:ext cx="214313" cy="219075"/>
            </a:xfrm>
            <a:custGeom>
              <a:avLst/>
              <a:gdLst/>
              <a:ahLst/>
              <a:cxnLst>
                <a:cxn ang="0">
                  <a:pos x="145" y="246"/>
                </a:cxn>
                <a:cxn ang="0">
                  <a:pos x="225" y="111"/>
                </a:cxn>
                <a:cxn ang="0">
                  <a:pos x="223" y="109"/>
                </a:cxn>
                <a:cxn ang="0">
                  <a:pos x="223" y="107"/>
                </a:cxn>
                <a:cxn ang="0">
                  <a:pos x="221" y="103"/>
                </a:cxn>
                <a:cxn ang="0">
                  <a:pos x="219" y="97"/>
                </a:cxn>
                <a:cxn ang="0">
                  <a:pos x="215" y="94"/>
                </a:cxn>
                <a:cxn ang="0">
                  <a:pos x="213" y="88"/>
                </a:cxn>
                <a:cxn ang="0">
                  <a:pos x="208" y="80"/>
                </a:cxn>
                <a:cxn ang="0">
                  <a:pos x="204" y="75"/>
                </a:cxn>
                <a:cxn ang="0">
                  <a:pos x="196" y="69"/>
                </a:cxn>
                <a:cxn ang="0">
                  <a:pos x="189" y="63"/>
                </a:cxn>
                <a:cxn ang="0">
                  <a:pos x="181" y="57"/>
                </a:cxn>
                <a:cxn ang="0">
                  <a:pos x="173" y="56"/>
                </a:cxn>
                <a:cxn ang="0">
                  <a:pos x="170" y="52"/>
                </a:cxn>
                <a:cxn ang="0">
                  <a:pos x="164" y="52"/>
                </a:cxn>
                <a:cxn ang="0">
                  <a:pos x="158" y="50"/>
                </a:cxn>
                <a:cxn ang="0">
                  <a:pos x="154" y="50"/>
                </a:cxn>
                <a:cxn ang="0">
                  <a:pos x="149" y="50"/>
                </a:cxn>
                <a:cxn ang="0">
                  <a:pos x="143" y="50"/>
                </a:cxn>
                <a:cxn ang="0">
                  <a:pos x="137" y="50"/>
                </a:cxn>
                <a:cxn ang="0">
                  <a:pos x="132" y="52"/>
                </a:cxn>
                <a:cxn ang="0">
                  <a:pos x="109" y="57"/>
                </a:cxn>
                <a:cxn ang="0">
                  <a:pos x="46" y="122"/>
                </a:cxn>
                <a:cxn ang="0">
                  <a:pos x="0" y="135"/>
                </a:cxn>
                <a:cxn ang="0">
                  <a:pos x="97" y="19"/>
                </a:cxn>
                <a:cxn ang="0">
                  <a:pos x="97" y="18"/>
                </a:cxn>
                <a:cxn ang="0">
                  <a:pos x="101" y="16"/>
                </a:cxn>
                <a:cxn ang="0">
                  <a:pos x="107" y="12"/>
                </a:cxn>
                <a:cxn ang="0">
                  <a:pos x="114" y="10"/>
                </a:cxn>
                <a:cxn ang="0">
                  <a:pos x="124" y="6"/>
                </a:cxn>
                <a:cxn ang="0">
                  <a:pos x="134" y="2"/>
                </a:cxn>
                <a:cxn ang="0">
                  <a:pos x="139" y="0"/>
                </a:cxn>
                <a:cxn ang="0">
                  <a:pos x="145" y="0"/>
                </a:cxn>
                <a:cxn ang="0">
                  <a:pos x="151" y="0"/>
                </a:cxn>
                <a:cxn ang="0">
                  <a:pos x="158" y="0"/>
                </a:cxn>
                <a:cxn ang="0">
                  <a:pos x="164" y="0"/>
                </a:cxn>
                <a:cxn ang="0">
                  <a:pos x="170" y="0"/>
                </a:cxn>
                <a:cxn ang="0">
                  <a:pos x="177" y="0"/>
                </a:cxn>
                <a:cxn ang="0">
                  <a:pos x="183" y="0"/>
                </a:cxn>
                <a:cxn ang="0">
                  <a:pos x="191" y="2"/>
                </a:cxn>
                <a:cxn ang="0">
                  <a:pos x="198" y="4"/>
                </a:cxn>
                <a:cxn ang="0">
                  <a:pos x="204" y="6"/>
                </a:cxn>
                <a:cxn ang="0">
                  <a:pos x="211" y="12"/>
                </a:cxn>
                <a:cxn ang="0">
                  <a:pos x="217" y="14"/>
                </a:cxn>
                <a:cxn ang="0">
                  <a:pos x="225" y="19"/>
                </a:cxn>
                <a:cxn ang="0">
                  <a:pos x="230" y="25"/>
                </a:cxn>
                <a:cxn ang="0">
                  <a:pos x="238" y="33"/>
                </a:cxn>
                <a:cxn ang="0">
                  <a:pos x="244" y="38"/>
                </a:cxn>
                <a:cxn ang="0">
                  <a:pos x="249" y="46"/>
                </a:cxn>
                <a:cxn ang="0">
                  <a:pos x="251" y="52"/>
                </a:cxn>
                <a:cxn ang="0">
                  <a:pos x="255" y="56"/>
                </a:cxn>
                <a:cxn ang="0">
                  <a:pos x="257" y="61"/>
                </a:cxn>
                <a:cxn ang="0">
                  <a:pos x="261" y="67"/>
                </a:cxn>
                <a:cxn ang="0">
                  <a:pos x="270" y="105"/>
                </a:cxn>
                <a:cxn ang="0">
                  <a:pos x="154" y="276"/>
                </a:cxn>
                <a:cxn ang="0">
                  <a:pos x="145" y="246"/>
                </a:cxn>
                <a:cxn ang="0">
                  <a:pos x="145" y="246"/>
                </a:cxn>
              </a:cxnLst>
              <a:rect l="0" t="0" r="r" b="b"/>
              <a:pathLst>
                <a:path w="270" h="276">
                  <a:moveTo>
                    <a:pt x="145" y="246"/>
                  </a:moveTo>
                  <a:lnTo>
                    <a:pt x="225" y="111"/>
                  </a:lnTo>
                  <a:lnTo>
                    <a:pt x="223" y="109"/>
                  </a:lnTo>
                  <a:lnTo>
                    <a:pt x="223" y="107"/>
                  </a:lnTo>
                  <a:lnTo>
                    <a:pt x="221" y="103"/>
                  </a:lnTo>
                  <a:lnTo>
                    <a:pt x="219" y="97"/>
                  </a:lnTo>
                  <a:lnTo>
                    <a:pt x="215" y="94"/>
                  </a:lnTo>
                  <a:lnTo>
                    <a:pt x="213" y="88"/>
                  </a:lnTo>
                  <a:lnTo>
                    <a:pt x="208" y="80"/>
                  </a:lnTo>
                  <a:lnTo>
                    <a:pt x="204" y="75"/>
                  </a:lnTo>
                  <a:lnTo>
                    <a:pt x="196" y="69"/>
                  </a:lnTo>
                  <a:lnTo>
                    <a:pt x="189" y="63"/>
                  </a:lnTo>
                  <a:lnTo>
                    <a:pt x="181" y="57"/>
                  </a:lnTo>
                  <a:lnTo>
                    <a:pt x="173" y="56"/>
                  </a:lnTo>
                  <a:lnTo>
                    <a:pt x="170" y="52"/>
                  </a:lnTo>
                  <a:lnTo>
                    <a:pt x="164" y="52"/>
                  </a:lnTo>
                  <a:lnTo>
                    <a:pt x="158" y="50"/>
                  </a:lnTo>
                  <a:lnTo>
                    <a:pt x="154" y="50"/>
                  </a:lnTo>
                  <a:lnTo>
                    <a:pt x="149" y="50"/>
                  </a:lnTo>
                  <a:lnTo>
                    <a:pt x="143" y="50"/>
                  </a:lnTo>
                  <a:lnTo>
                    <a:pt x="137" y="50"/>
                  </a:lnTo>
                  <a:lnTo>
                    <a:pt x="132" y="52"/>
                  </a:lnTo>
                  <a:lnTo>
                    <a:pt x="109" y="57"/>
                  </a:lnTo>
                  <a:lnTo>
                    <a:pt x="46" y="122"/>
                  </a:lnTo>
                  <a:lnTo>
                    <a:pt x="0" y="135"/>
                  </a:lnTo>
                  <a:lnTo>
                    <a:pt x="97" y="19"/>
                  </a:lnTo>
                  <a:lnTo>
                    <a:pt x="97" y="18"/>
                  </a:lnTo>
                  <a:lnTo>
                    <a:pt x="101" y="16"/>
                  </a:lnTo>
                  <a:lnTo>
                    <a:pt x="107" y="12"/>
                  </a:lnTo>
                  <a:lnTo>
                    <a:pt x="114" y="10"/>
                  </a:lnTo>
                  <a:lnTo>
                    <a:pt x="124" y="6"/>
                  </a:lnTo>
                  <a:lnTo>
                    <a:pt x="134" y="2"/>
                  </a:lnTo>
                  <a:lnTo>
                    <a:pt x="139" y="0"/>
                  </a:lnTo>
                  <a:lnTo>
                    <a:pt x="145" y="0"/>
                  </a:lnTo>
                  <a:lnTo>
                    <a:pt x="151" y="0"/>
                  </a:lnTo>
                  <a:lnTo>
                    <a:pt x="158" y="0"/>
                  </a:lnTo>
                  <a:lnTo>
                    <a:pt x="164" y="0"/>
                  </a:lnTo>
                  <a:lnTo>
                    <a:pt x="170" y="0"/>
                  </a:lnTo>
                  <a:lnTo>
                    <a:pt x="177" y="0"/>
                  </a:lnTo>
                  <a:lnTo>
                    <a:pt x="183" y="0"/>
                  </a:lnTo>
                  <a:lnTo>
                    <a:pt x="191" y="2"/>
                  </a:lnTo>
                  <a:lnTo>
                    <a:pt x="198" y="4"/>
                  </a:lnTo>
                  <a:lnTo>
                    <a:pt x="204" y="6"/>
                  </a:lnTo>
                  <a:lnTo>
                    <a:pt x="211" y="12"/>
                  </a:lnTo>
                  <a:lnTo>
                    <a:pt x="217" y="14"/>
                  </a:lnTo>
                  <a:lnTo>
                    <a:pt x="225" y="19"/>
                  </a:lnTo>
                  <a:lnTo>
                    <a:pt x="230" y="25"/>
                  </a:lnTo>
                  <a:lnTo>
                    <a:pt x="238" y="33"/>
                  </a:lnTo>
                  <a:lnTo>
                    <a:pt x="244" y="38"/>
                  </a:lnTo>
                  <a:lnTo>
                    <a:pt x="249" y="46"/>
                  </a:lnTo>
                  <a:lnTo>
                    <a:pt x="251" y="52"/>
                  </a:lnTo>
                  <a:lnTo>
                    <a:pt x="255" y="56"/>
                  </a:lnTo>
                  <a:lnTo>
                    <a:pt x="257" y="61"/>
                  </a:lnTo>
                  <a:lnTo>
                    <a:pt x="261" y="67"/>
                  </a:lnTo>
                  <a:lnTo>
                    <a:pt x="270" y="105"/>
                  </a:lnTo>
                  <a:lnTo>
                    <a:pt x="154" y="276"/>
                  </a:lnTo>
                  <a:lnTo>
                    <a:pt x="145" y="246"/>
                  </a:lnTo>
                  <a:lnTo>
                    <a:pt x="145" y="246"/>
                  </a:lnTo>
                  <a:close/>
                </a:path>
              </a:pathLst>
            </a:custGeom>
            <a:solidFill>
              <a:srgbClr val="6936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55"/>
            <p:cNvSpPr>
              <a:spLocks/>
            </p:cNvSpPr>
            <p:nvPr/>
          </p:nvSpPr>
          <p:spPr bwMode="auto">
            <a:xfrm>
              <a:off x="1616076" y="4852988"/>
              <a:ext cx="180975" cy="63500"/>
            </a:xfrm>
            <a:custGeom>
              <a:avLst/>
              <a:gdLst/>
              <a:ahLst/>
              <a:cxnLst>
                <a:cxn ang="0">
                  <a:pos x="4" y="8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7" y="0"/>
                </a:cxn>
                <a:cxn ang="0">
                  <a:pos x="21" y="2"/>
                </a:cxn>
                <a:cxn ang="0">
                  <a:pos x="29" y="2"/>
                </a:cxn>
                <a:cxn ang="0">
                  <a:pos x="35" y="2"/>
                </a:cxn>
                <a:cxn ang="0">
                  <a:pos x="42" y="4"/>
                </a:cxn>
                <a:cxn ang="0">
                  <a:pos x="50" y="6"/>
                </a:cxn>
                <a:cxn ang="0">
                  <a:pos x="57" y="8"/>
                </a:cxn>
                <a:cxn ang="0">
                  <a:pos x="67" y="8"/>
                </a:cxn>
                <a:cxn ang="0">
                  <a:pos x="74" y="12"/>
                </a:cxn>
                <a:cxn ang="0">
                  <a:pos x="84" y="12"/>
                </a:cxn>
                <a:cxn ang="0">
                  <a:pos x="93" y="15"/>
                </a:cxn>
                <a:cxn ang="0">
                  <a:pos x="103" y="15"/>
                </a:cxn>
                <a:cxn ang="0">
                  <a:pos x="112" y="17"/>
                </a:cxn>
                <a:cxn ang="0">
                  <a:pos x="122" y="19"/>
                </a:cxn>
                <a:cxn ang="0">
                  <a:pos x="131" y="21"/>
                </a:cxn>
                <a:cxn ang="0">
                  <a:pos x="141" y="23"/>
                </a:cxn>
                <a:cxn ang="0">
                  <a:pos x="151" y="25"/>
                </a:cxn>
                <a:cxn ang="0">
                  <a:pos x="160" y="27"/>
                </a:cxn>
                <a:cxn ang="0">
                  <a:pos x="170" y="31"/>
                </a:cxn>
                <a:cxn ang="0">
                  <a:pos x="177" y="31"/>
                </a:cxn>
                <a:cxn ang="0">
                  <a:pos x="187" y="32"/>
                </a:cxn>
                <a:cxn ang="0">
                  <a:pos x="194" y="34"/>
                </a:cxn>
                <a:cxn ang="0">
                  <a:pos x="202" y="36"/>
                </a:cxn>
                <a:cxn ang="0">
                  <a:pos x="209" y="38"/>
                </a:cxn>
                <a:cxn ang="0">
                  <a:pos x="217" y="40"/>
                </a:cxn>
                <a:cxn ang="0">
                  <a:pos x="223" y="42"/>
                </a:cxn>
                <a:cxn ang="0">
                  <a:pos x="228" y="46"/>
                </a:cxn>
                <a:cxn ang="0">
                  <a:pos x="209" y="53"/>
                </a:cxn>
                <a:cxn ang="0">
                  <a:pos x="46" y="31"/>
                </a:cxn>
                <a:cxn ang="0">
                  <a:pos x="35" y="82"/>
                </a:cxn>
                <a:cxn ang="0">
                  <a:pos x="4" y="82"/>
                </a:cxn>
                <a:cxn ang="0">
                  <a:pos x="4" y="82"/>
                </a:cxn>
              </a:cxnLst>
              <a:rect l="0" t="0" r="r" b="b"/>
              <a:pathLst>
                <a:path w="228" h="82">
                  <a:moveTo>
                    <a:pt x="4" y="8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9" y="2"/>
                  </a:lnTo>
                  <a:lnTo>
                    <a:pt x="35" y="2"/>
                  </a:lnTo>
                  <a:lnTo>
                    <a:pt x="42" y="4"/>
                  </a:lnTo>
                  <a:lnTo>
                    <a:pt x="50" y="6"/>
                  </a:lnTo>
                  <a:lnTo>
                    <a:pt x="57" y="8"/>
                  </a:lnTo>
                  <a:lnTo>
                    <a:pt x="67" y="8"/>
                  </a:lnTo>
                  <a:lnTo>
                    <a:pt x="74" y="12"/>
                  </a:lnTo>
                  <a:lnTo>
                    <a:pt x="84" y="12"/>
                  </a:lnTo>
                  <a:lnTo>
                    <a:pt x="93" y="15"/>
                  </a:lnTo>
                  <a:lnTo>
                    <a:pt x="103" y="15"/>
                  </a:lnTo>
                  <a:lnTo>
                    <a:pt x="112" y="17"/>
                  </a:lnTo>
                  <a:lnTo>
                    <a:pt x="122" y="19"/>
                  </a:lnTo>
                  <a:lnTo>
                    <a:pt x="131" y="21"/>
                  </a:lnTo>
                  <a:lnTo>
                    <a:pt x="141" y="23"/>
                  </a:lnTo>
                  <a:lnTo>
                    <a:pt x="151" y="25"/>
                  </a:lnTo>
                  <a:lnTo>
                    <a:pt x="160" y="27"/>
                  </a:lnTo>
                  <a:lnTo>
                    <a:pt x="170" y="31"/>
                  </a:lnTo>
                  <a:lnTo>
                    <a:pt x="177" y="31"/>
                  </a:lnTo>
                  <a:lnTo>
                    <a:pt x="187" y="32"/>
                  </a:lnTo>
                  <a:lnTo>
                    <a:pt x="194" y="34"/>
                  </a:lnTo>
                  <a:lnTo>
                    <a:pt x="202" y="36"/>
                  </a:lnTo>
                  <a:lnTo>
                    <a:pt x="209" y="38"/>
                  </a:lnTo>
                  <a:lnTo>
                    <a:pt x="217" y="40"/>
                  </a:lnTo>
                  <a:lnTo>
                    <a:pt x="223" y="42"/>
                  </a:lnTo>
                  <a:lnTo>
                    <a:pt x="228" y="46"/>
                  </a:lnTo>
                  <a:lnTo>
                    <a:pt x="209" y="53"/>
                  </a:lnTo>
                  <a:lnTo>
                    <a:pt x="46" y="31"/>
                  </a:lnTo>
                  <a:lnTo>
                    <a:pt x="35" y="82"/>
                  </a:lnTo>
                  <a:lnTo>
                    <a:pt x="4" y="82"/>
                  </a:lnTo>
                  <a:lnTo>
                    <a:pt x="4" y="8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56"/>
            <p:cNvSpPr>
              <a:spLocks/>
            </p:cNvSpPr>
            <p:nvPr/>
          </p:nvSpPr>
          <p:spPr bwMode="auto">
            <a:xfrm>
              <a:off x="1636713" y="4892675"/>
              <a:ext cx="182563" cy="82550"/>
            </a:xfrm>
            <a:custGeom>
              <a:avLst/>
              <a:gdLst/>
              <a:ahLst/>
              <a:cxnLst>
                <a:cxn ang="0">
                  <a:pos x="0" y="40"/>
                </a:cxn>
                <a:cxn ang="0">
                  <a:pos x="17" y="31"/>
                </a:cxn>
                <a:cxn ang="0">
                  <a:pos x="186" y="77"/>
                </a:cxn>
                <a:cxn ang="0">
                  <a:pos x="190" y="12"/>
                </a:cxn>
                <a:cxn ang="0">
                  <a:pos x="220" y="0"/>
                </a:cxn>
                <a:cxn ang="0">
                  <a:pos x="228" y="103"/>
                </a:cxn>
                <a:cxn ang="0">
                  <a:pos x="0" y="40"/>
                </a:cxn>
                <a:cxn ang="0">
                  <a:pos x="0" y="40"/>
                </a:cxn>
              </a:cxnLst>
              <a:rect l="0" t="0" r="r" b="b"/>
              <a:pathLst>
                <a:path w="228" h="103">
                  <a:moveTo>
                    <a:pt x="0" y="40"/>
                  </a:moveTo>
                  <a:lnTo>
                    <a:pt x="17" y="31"/>
                  </a:lnTo>
                  <a:lnTo>
                    <a:pt x="186" y="77"/>
                  </a:lnTo>
                  <a:lnTo>
                    <a:pt x="190" y="12"/>
                  </a:lnTo>
                  <a:lnTo>
                    <a:pt x="220" y="0"/>
                  </a:lnTo>
                  <a:lnTo>
                    <a:pt x="228" y="103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57"/>
            <p:cNvSpPr>
              <a:spLocks/>
            </p:cNvSpPr>
            <p:nvPr/>
          </p:nvSpPr>
          <p:spPr bwMode="auto">
            <a:xfrm>
              <a:off x="3022601" y="4548188"/>
              <a:ext cx="185738" cy="369887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217" y="78"/>
                </a:cxn>
                <a:cxn ang="0">
                  <a:pos x="207" y="40"/>
                </a:cxn>
                <a:cxn ang="0">
                  <a:pos x="232" y="0"/>
                </a:cxn>
                <a:cxn ang="0">
                  <a:pos x="234" y="89"/>
                </a:cxn>
                <a:cxn ang="0">
                  <a:pos x="10" y="466"/>
                </a:cxn>
                <a:cxn ang="0">
                  <a:pos x="0" y="432"/>
                </a:cxn>
                <a:cxn ang="0">
                  <a:pos x="0" y="432"/>
                </a:cxn>
              </a:cxnLst>
              <a:rect l="0" t="0" r="r" b="b"/>
              <a:pathLst>
                <a:path w="234" h="466">
                  <a:moveTo>
                    <a:pt x="0" y="432"/>
                  </a:moveTo>
                  <a:lnTo>
                    <a:pt x="217" y="78"/>
                  </a:lnTo>
                  <a:lnTo>
                    <a:pt x="207" y="40"/>
                  </a:lnTo>
                  <a:lnTo>
                    <a:pt x="232" y="0"/>
                  </a:lnTo>
                  <a:lnTo>
                    <a:pt x="234" y="89"/>
                  </a:lnTo>
                  <a:lnTo>
                    <a:pt x="10" y="466"/>
                  </a:lnTo>
                  <a:lnTo>
                    <a:pt x="0" y="432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6936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58"/>
            <p:cNvSpPr>
              <a:spLocks/>
            </p:cNvSpPr>
            <p:nvPr/>
          </p:nvSpPr>
          <p:spPr bwMode="auto">
            <a:xfrm>
              <a:off x="2855913" y="4906963"/>
              <a:ext cx="80963" cy="109537"/>
            </a:xfrm>
            <a:custGeom>
              <a:avLst/>
              <a:gdLst/>
              <a:ahLst/>
              <a:cxnLst>
                <a:cxn ang="0">
                  <a:pos x="0" y="127"/>
                </a:cxn>
                <a:cxn ang="0">
                  <a:pos x="82" y="0"/>
                </a:cxn>
                <a:cxn ang="0">
                  <a:pos x="103" y="7"/>
                </a:cxn>
                <a:cxn ang="0">
                  <a:pos x="32" y="138"/>
                </a:cxn>
                <a:cxn ang="0">
                  <a:pos x="15" y="131"/>
                </a:cxn>
                <a:cxn ang="0">
                  <a:pos x="0" y="127"/>
                </a:cxn>
                <a:cxn ang="0">
                  <a:pos x="0" y="127"/>
                </a:cxn>
              </a:cxnLst>
              <a:rect l="0" t="0" r="r" b="b"/>
              <a:pathLst>
                <a:path w="103" h="138">
                  <a:moveTo>
                    <a:pt x="0" y="127"/>
                  </a:moveTo>
                  <a:lnTo>
                    <a:pt x="82" y="0"/>
                  </a:lnTo>
                  <a:lnTo>
                    <a:pt x="103" y="7"/>
                  </a:lnTo>
                  <a:lnTo>
                    <a:pt x="32" y="138"/>
                  </a:lnTo>
                  <a:lnTo>
                    <a:pt x="15" y="131"/>
                  </a:lnTo>
                  <a:lnTo>
                    <a:pt x="0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6936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59"/>
            <p:cNvSpPr>
              <a:spLocks/>
            </p:cNvSpPr>
            <p:nvPr/>
          </p:nvSpPr>
          <p:spPr bwMode="auto">
            <a:xfrm>
              <a:off x="2876551" y="4229100"/>
              <a:ext cx="203200" cy="90487"/>
            </a:xfrm>
            <a:custGeom>
              <a:avLst/>
              <a:gdLst/>
              <a:ahLst/>
              <a:cxnLst>
                <a:cxn ang="0">
                  <a:pos x="127" y="0"/>
                </a:cxn>
                <a:cxn ang="0">
                  <a:pos x="148" y="0"/>
                </a:cxn>
                <a:cxn ang="0">
                  <a:pos x="163" y="2"/>
                </a:cxn>
                <a:cxn ang="0">
                  <a:pos x="182" y="4"/>
                </a:cxn>
                <a:cxn ang="0">
                  <a:pos x="201" y="9"/>
                </a:cxn>
                <a:cxn ang="0">
                  <a:pos x="217" y="15"/>
                </a:cxn>
                <a:cxn ang="0">
                  <a:pos x="234" y="24"/>
                </a:cxn>
                <a:cxn ang="0">
                  <a:pos x="251" y="45"/>
                </a:cxn>
                <a:cxn ang="0">
                  <a:pos x="256" y="64"/>
                </a:cxn>
                <a:cxn ang="0">
                  <a:pos x="251" y="80"/>
                </a:cxn>
                <a:cxn ang="0">
                  <a:pos x="237" y="93"/>
                </a:cxn>
                <a:cxn ang="0">
                  <a:pos x="217" y="102"/>
                </a:cxn>
                <a:cxn ang="0">
                  <a:pos x="188" y="108"/>
                </a:cxn>
                <a:cxn ang="0">
                  <a:pos x="173" y="110"/>
                </a:cxn>
                <a:cxn ang="0">
                  <a:pos x="158" y="112"/>
                </a:cxn>
                <a:cxn ang="0">
                  <a:pos x="142" y="112"/>
                </a:cxn>
                <a:cxn ang="0">
                  <a:pos x="125" y="112"/>
                </a:cxn>
                <a:cxn ang="0">
                  <a:pos x="110" y="112"/>
                </a:cxn>
                <a:cxn ang="0">
                  <a:pos x="93" y="110"/>
                </a:cxn>
                <a:cxn ang="0">
                  <a:pos x="78" y="108"/>
                </a:cxn>
                <a:cxn ang="0">
                  <a:pos x="63" y="108"/>
                </a:cxn>
                <a:cxn ang="0">
                  <a:pos x="36" y="102"/>
                </a:cxn>
                <a:cxn ang="0">
                  <a:pos x="13" y="97"/>
                </a:cxn>
                <a:cxn ang="0">
                  <a:pos x="0" y="40"/>
                </a:cxn>
                <a:cxn ang="0">
                  <a:pos x="9" y="47"/>
                </a:cxn>
                <a:cxn ang="0">
                  <a:pos x="24" y="59"/>
                </a:cxn>
                <a:cxn ang="0">
                  <a:pos x="40" y="68"/>
                </a:cxn>
                <a:cxn ang="0">
                  <a:pos x="55" y="74"/>
                </a:cxn>
                <a:cxn ang="0">
                  <a:pos x="74" y="80"/>
                </a:cxn>
                <a:cxn ang="0">
                  <a:pos x="95" y="83"/>
                </a:cxn>
                <a:cxn ang="0">
                  <a:pos x="118" y="85"/>
                </a:cxn>
                <a:cxn ang="0">
                  <a:pos x="144" y="83"/>
                </a:cxn>
                <a:cxn ang="0">
                  <a:pos x="171" y="80"/>
                </a:cxn>
                <a:cxn ang="0">
                  <a:pos x="190" y="74"/>
                </a:cxn>
                <a:cxn ang="0">
                  <a:pos x="205" y="68"/>
                </a:cxn>
                <a:cxn ang="0">
                  <a:pos x="218" y="55"/>
                </a:cxn>
                <a:cxn ang="0">
                  <a:pos x="217" y="38"/>
                </a:cxn>
                <a:cxn ang="0">
                  <a:pos x="197" y="26"/>
                </a:cxn>
                <a:cxn ang="0">
                  <a:pos x="182" y="23"/>
                </a:cxn>
                <a:cxn ang="0">
                  <a:pos x="163" y="19"/>
                </a:cxn>
                <a:cxn ang="0">
                  <a:pos x="146" y="19"/>
                </a:cxn>
                <a:cxn ang="0">
                  <a:pos x="131" y="17"/>
                </a:cxn>
                <a:cxn ang="0">
                  <a:pos x="123" y="2"/>
                </a:cxn>
              </a:cxnLst>
              <a:rect l="0" t="0" r="r" b="b"/>
              <a:pathLst>
                <a:path w="256" h="114">
                  <a:moveTo>
                    <a:pt x="123" y="2"/>
                  </a:moveTo>
                  <a:lnTo>
                    <a:pt x="123" y="0"/>
                  </a:lnTo>
                  <a:lnTo>
                    <a:pt x="127" y="0"/>
                  </a:lnTo>
                  <a:lnTo>
                    <a:pt x="135" y="0"/>
                  </a:lnTo>
                  <a:lnTo>
                    <a:pt x="144" y="0"/>
                  </a:lnTo>
                  <a:lnTo>
                    <a:pt x="148" y="0"/>
                  </a:lnTo>
                  <a:lnTo>
                    <a:pt x="154" y="0"/>
                  </a:lnTo>
                  <a:lnTo>
                    <a:pt x="158" y="0"/>
                  </a:lnTo>
                  <a:lnTo>
                    <a:pt x="163" y="2"/>
                  </a:lnTo>
                  <a:lnTo>
                    <a:pt x="169" y="2"/>
                  </a:lnTo>
                  <a:lnTo>
                    <a:pt x="177" y="4"/>
                  </a:lnTo>
                  <a:lnTo>
                    <a:pt x="182" y="4"/>
                  </a:lnTo>
                  <a:lnTo>
                    <a:pt x="188" y="5"/>
                  </a:lnTo>
                  <a:lnTo>
                    <a:pt x="194" y="7"/>
                  </a:lnTo>
                  <a:lnTo>
                    <a:pt x="201" y="9"/>
                  </a:lnTo>
                  <a:lnTo>
                    <a:pt x="207" y="9"/>
                  </a:lnTo>
                  <a:lnTo>
                    <a:pt x="213" y="13"/>
                  </a:lnTo>
                  <a:lnTo>
                    <a:pt x="217" y="15"/>
                  </a:lnTo>
                  <a:lnTo>
                    <a:pt x="222" y="19"/>
                  </a:lnTo>
                  <a:lnTo>
                    <a:pt x="228" y="21"/>
                  </a:lnTo>
                  <a:lnTo>
                    <a:pt x="234" y="24"/>
                  </a:lnTo>
                  <a:lnTo>
                    <a:pt x="241" y="32"/>
                  </a:lnTo>
                  <a:lnTo>
                    <a:pt x="249" y="42"/>
                  </a:lnTo>
                  <a:lnTo>
                    <a:pt x="251" y="45"/>
                  </a:lnTo>
                  <a:lnTo>
                    <a:pt x="255" y="51"/>
                  </a:lnTo>
                  <a:lnTo>
                    <a:pt x="255" y="57"/>
                  </a:lnTo>
                  <a:lnTo>
                    <a:pt x="256" y="64"/>
                  </a:lnTo>
                  <a:lnTo>
                    <a:pt x="256" y="70"/>
                  </a:lnTo>
                  <a:lnTo>
                    <a:pt x="255" y="76"/>
                  </a:lnTo>
                  <a:lnTo>
                    <a:pt x="251" y="80"/>
                  </a:lnTo>
                  <a:lnTo>
                    <a:pt x="249" y="85"/>
                  </a:lnTo>
                  <a:lnTo>
                    <a:pt x="243" y="89"/>
                  </a:lnTo>
                  <a:lnTo>
                    <a:pt x="237" y="93"/>
                  </a:lnTo>
                  <a:lnTo>
                    <a:pt x="232" y="97"/>
                  </a:lnTo>
                  <a:lnTo>
                    <a:pt x="224" y="101"/>
                  </a:lnTo>
                  <a:lnTo>
                    <a:pt x="217" y="102"/>
                  </a:lnTo>
                  <a:lnTo>
                    <a:pt x="209" y="106"/>
                  </a:lnTo>
                  <a:lnTo>
                    <a:pt x="197" y="108"/>
                  </a:lnTo>
                  <a:lnTo>
                    <a:pt x="188" y="108"/>
                  </a:lnTo>
                  <a:lnTo>
                    <a:pt x="184" y="108"/>
                  </a:lnTo>
                  <a:lnTo>
                    <a:pt x="178" y="110"/>
                  </a:lnTo>
                  <a:lnTo>
                    <a:pt x="173" y="110"/>
                  </a:lnTo>
                  <a:lnTo>
                    <a:pt x="169" y="112"/>
                  </a:lnTo>
                  <a:lnTo>
                    <a:pt x="163" y="112"/>
                  </a:lnTo>
                  <a:lnTo>
                    <a:pt x="158" y="112"/>
                  </a:lnTo>
                  <a:lnTo>
                    <a:pt x="154" y="112"/>
                  </a:lnTo>
                  <a:lnTo>
                    <a:pt x="148" y="114"/>
                  </a:lnTo>
                  <a:lnTo>
                    <a:pt x="142" y="112"/>
                  </a:lnTo>
                  <a:lnTo>
                    <a:pt x="137" y="112"/>
                  </a:lnTo>
                  <a:lnTo>
                    <a:pt x="131" y="112"/>
                  </a:lnTo>
                  <a:lnTo>
                    <a:pt x="125" y="112"/>
                  </a:lnTo>
                  <a:lnTo>
                    <a:pt x="121" y="112"/>
                  </a:lnTo>
                  <a:lnTo>
                    <a:pt x="116" y="112"/>
                  </a:lnTo>
                  <a:lnTo>
                    <a:pt x="110" y="112"/>
                  </a:lnTo>
                  <a:lnTo>
                    <a:pt x="104" y="112"/>
                  </a:lnTo>
                  <a:lnTo>
                    <a:pt x="99" y="110"/>
                  </a:lnTo>
                  <a:lnTo>
                    <a:pt x="93" y="110"/>
                  </a:lnTo>
                  <a:lnTo>
                    <a:pt x="87" y="110"/>
                  </a:lnTo>
                  <a:lnTo>
                    <a:pt x="83" y="110"/>
                  </a:lnTo>
                  <a:lnTo>
                    <a:pt x="78" y="108"/>
                  </a:lnTo>
                  <a:lnTo>
                    <a:pt x="72" y="108"/>
                  </a:lnTo>
                  <a:lnTo>
                    <a:pt x="66" y="108"/>
                  </a:lnTo>
                  <a:lnTo>
                    <a:pt x="63" y="108"/>
                  </a:lnTo>
                  <a:lnTo>
                    <a:pt x="53" y="106"/>
                  </a:lnTo>
                  <a:lnTo>
                    <a:pt x="44" y="104"/>
                  </a:lnTo>
                  <a:lnTo>
                    <a:pt x="36" y="102"/>
                  </a:lnTo>
                  <a:lnTo>
                    <a:pt x="28" y="101"/>
                  </a:lnTo>
                  <a:lnTo>
                    <a:pt x="19" y="99"/>
                  </a:lnTo>
                  <a:lnTo>
                    <a:pt x="13" y="97"/>
                  </a:lnTo>
                  <a:lnTo>
                    <a:pt x="7" y="93"/>
                  </a:lnTo>
                  <a:lnTo>
                    <a:pt x="5" y="91"/>
                  </a:lnTo>
                  <a:lnTo>
                    <a:pt x="0" y="40"/>
                  </a:lnTo>
                  <a:lnTo>
                    <a:pt x="2" y="42"/>
                  </a:lnTo>
                  <a:lnTo>
                    <a:pt x="4" y="45"/>
                  </a:lnTo>
                  <a:lnTo>
                    <a:pt x="9" y="47"/>
                  </a:lnTo>
                  <a:lnTo>
                    <a:pt x="13" y="51"/>
                  </a:lnTo>
                  <a:lnTo>
                    <a:pt x="21" y="57"/>
                  </a:lnTo>
                  <a:lnTo>
                    <a:pt x="24" y="59"/>
                  </a:lnTo>
                  <a:lnTo>
                    <a:pt x="30" y="63"/>
                  </a:lnTo>
                  <a:lnTo>
                    <a:pt x="34" y="64"/>
                  </a:lnTo>
                  <a:lnTo>
                    <a:pt x="40" y="68"/>
                  </a:lnTo>
                  <a:lnTo>
                    <a:pt x="44" y="70"/>
                  </a:lnTo>
                  <a:lnTo>
                    <a:pt x="49" y="72"/>
                  </a:lnTo>
                  <a:lnTo>
                    <a:pt x="55" y="74"/>
                  </a:lnTo>
                  <a:lnTo>
                    <a:pt x="61" y="76"/>
                  </a:lnTo>
                  <a:lnTo>
                    <a:pt x="66" y="78"/>
                  </a:lnTo>
                  <a:lnTo>
                    <a:pt x="74" y="80"/>
                  </a:lnTo>
                  <a:lnTo>
                    <a:pt x="80" y="82"/>
                  </a:lnTo>
                  <a:lnTo>
                    <a:pt x="89" y="83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10" y="83"/>
                  </a:lnTo>
                  <a:lnTo>
                    <a:pt x="118" y="85"/>
                  </a:lnTo>
                  <a:lnTo>
                    <a:pt x="125" y="83"/>
                  </a:lnTo>
                  <a:lnTo>
                    <a:pt x="135" y="83"/>
                  </a:lnTo>
                  <a:lnTo>
                    <a:pt x="144" y="83"/>
                  </a:lnTo>
                  <a:lnTo>
                    <a:pt x="154" y="83"/>
                  </a:lnTo>
                  <a:lnTo>
                    <a:pt x="161" y="80"/>
                  </a:lnTo>
                  <a:lnTo>
                    <a:pt x="171" y="80"/>
                  </a:lnTo>
                  <a:lnTo>
                    <a:pt x="177" y="76"/>
                  </a:lnTo>
                  <a:lnTo>
                    <a:pt x="184" y="76"/>
                  </a:lnTo>
                  <a:lnTo>
                    <a:pt x="190" y="74"/>
                  </a:lnTo>
                  <a:lnTo>
                    <a:pt x="196" y="72"/>
                  </a:lnTo>
                  <a:lnTo>
                    <a:pt x="199" y="70"/>
                  </a:lnTo>
                  <a:lnTo>
                    <a:pt x="205" y="68"/>
                  </a:lnTo>
                  <a:lnTo>
                    <a:pt x="211" y="64"/>
                  </a:lnTo>
                  <a:lnTo>
                    <a:pt x="217" y="61"/>
                  </a:lnTo>
                  <a:lnTo>
                    <a:pt x="218" y="55"/>
                  </a:lnTo>
                  <a:lnTo>
                    <a:pt x="222" y="53"/>
                  </a:lnTo>
                  <a:lnTo>
                    <a:pt x="220" y="45"/>
                  </a:lnTo>
                  <a:lnTo>
                    <a:pt x="217" y="38"/>
                  </a:lnTo>
                  <a:lnTo>
                    <a:pt x="209" y="32"/>
                  </a:lnTo>
                  <a:lnTo>
                    <a:pt x="203" y="28"/>
                  </a:lnTo>
                  <a:lnTo>
                    <a:pt x="197" y="26"/>
                  </a:lnTo>
                  <a:lnTo>
                    <a:pt x="192" y="24"/>
                  </a:lnTo>
                  <a:lnTo>
                    <a:pt x="186" y="23"/>
                  </a:lnTo>
                  <a:lnTo>
                    <a:pt x="182" y="23"/>
                  </a:lnTo>
                  <a:lnTo>
                    <a:pt x="177" y="21"/>
                  </a:lnTo>
                  <a:lnTo>
                    <a:pt x="169" y="21"/>
                  </a:lnTo>
                  <a:lnTo>
                    <a:pt x="163" y="19"/>
                  </a:lnTo>
                  <a:lnTo>
                    <a:pt x="158" y="19"/>
                  </a:lnTo>
                  <a:lnTo>
                    <a:pt x="152" y="19"/>
                  </a:lnTo>
                  <a:lnTo>
                    <a:pt x="146" y="19"/>
                  </a:lnTo>
                  <a:lnTo>
                    <a:pt x="140" y="17"/>
                  </a:lnTo>
                  <a:lnTo>
                    <a:pt x="139" y="17"/>
                  </a:lnTo>
                  <a:lnTo>
                    <a:pt x="131" y="17"/>
                  </a:lnTo>
                  <a:lnTo>
                    <a:pt x="129" y="17"/>
                  </a:lnTo>
                  <a:lnTo>
                    <a:pt x="123" y="2"/>
                  </a:lnTo>
                  <a:lnTo>
                    <a:pt x="123" y="2"/>
                  </a:lnTo>
                  <a:close/>
                </a:path>
              </a:pathLst>
            </a:custGeom>
            <a:solidFill>
              <a:srgbClr val="A67A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60"/>
            <p:cNvSpPr>
              <a:spLocks/>
            </p:cNvSpPr>
            <p:nvPr/>
          </p:nvSpPr>
          <p:spPr bwMode="auto">
            <a:xfrm>
              <a:off x="2890838" y="4308475"/>
              <a:ext cx="182563" cy="7937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9" y="34"/>
                </a:cxn>
                <a:cxn ang="0">
                  <a:pos x="21" y="39"/>
                </a:cxn>
                <a:cxn ang="0">
                  <a:pos x="32" y="43"/>
                </a:cxn>
                <a:cxn ang="0">
                  <a:pos x="44" y="49"/>
                </a:cxn>
                <a:cxn ang="0">
                  <a:pos x="57" y="53"/>
                </a:cxn>
                <a:cxn ang="0">
                  <a:pos x="72" y="57"/>
                </a:cxn>
                <a:cxn ang="0">
                  <a:pos x="87" y="60"/>
                </a:cxn>
                <a:cxn ang="0">
                  <a:pos x="104" y="64"/>
                </a:cxn>
                <a:cxn ang="0">
                  <a:pos x="121" y="66"/>
                </a:cxn>
                <a:cxn ang="0">
                  <a:pos x="139" y="66"/>
                </a:cxn>
                <a:cxn ang="0">
                  <a:pos x="158" y="66"/>
                </a:cxn>
                <a:cxn ang="0">
                  <a:pos x="177" y="62"/>
                </a:cxn>
                <a:cxn ang="0">
                  <a:pos x="194" y="59"/>
                </a:cxn>
                <a:cxn ang="0">
                  <a:pos x="203" y="13"/>
                </a:cxn>
                <a:cxn ang="0">
                  <a:pos x="226" y="70"/>
                </a:cxn>
                <a:cxn ang="0">
                  <a:pos x="222" y="72"/>
                </a:cxn>
                <a:cxn ang="0">
                  <a:pos x="211" y="78"/>
                </a:cxn>
                <a:cxn ang="0">
                  <a:pos x="201" y="81"/>
                </a:cxn>
                <a:cxn ang="0">
                  <a:pos x="192" y="85"/>
                </a:cxn>
                <a:cxn ang="0">
                  <a:pos x="178" y="89"/>
                </a:cxn>
                <a:cxn ang="0">
                  <a:pos x="165" y="93"/>
                </a:cxn>
                <a:cxn ang="0">
                  <a:pos x="150" y="95"/>
                </a:cxn>
                <a:cxn ang="0">
                  <a:pos x="133" y="98"/>
                </a:cxn>
                <a:cxn ang="0">
                  <a:pos x="114" y="98"/>
                </a:cxn>
                <a:cxn ang="0">
                  <a:pos x="95" y="98"/>
                </a:cxn>
                <a:cxn ang="0">
                  <a:pos x="83" y="98"/>
                </a:cxn>
                <a:cxn ang="0">
                  <a:pos x="74" y="98"/>
                </a:cxn>
                <a:cxn ang="0">
                  <a:pos x="63" y="97"/>
                </a:cxn>
                <a:cxn ang="0">
                  <a:pos x="51" y="95"/>
                </a:cxn>
                <a:cxn ang="0">
                  <a:pos x="40" y="93"/>
                </a:cxn>
                <a:cxn ang="0">
                  <a:pos x="26" y="89"/>
                </a:cxn>
                <a:cxn ang="0">
                  <a:pos x="15" y="85"/>
                </a:cxn>
                <a:cxn ang="0">
                  <a:pos x="4" y="83"/>
                </a:cxn>
                <a:cxn ang="0">
                  <a:pos x="0" y="30"/>
                </a:cxn>
              </a:cxnLst>
              <a:rect l="0" t="0" r="r" b="b"/>
              <a:pathLst>
                <a:path w="230" h="98">
                  <a:moveTo>
                    <a:pt x="0" y="30"/>
                  </a:moveTo>
                  <a:lnTo>
                    <a:pt x="0" y="30"/>
                  </a:lnTo>
                  <a:lnTo>
                    <a:pt x="4" y="32"/>
                  </a:lnTo>
                  <a:lnTo>
                    <a:pt x="9" y="34"/>
                  </a:lnTo>
                  <a:lnTo>
                    <a:pt x="17" y="39"/>
                  </a:lnTo>
                  <a:lnTo>
                    <a:pt x="21" y="39"/>
                  </a:lnTo>
                  <a:lnTo>
                    <a:pt x="26" y="41"/>
                  </a:lnTo>
                  <a:lnTo>
                    <a:pt x="32" y="43"/>
                  </a:lnTo>
                  <a:lnTo>
                    <a:pt x="38" y="47"/>
                  </a:lnTo>
                  <a:lnTo>
                    <a:pt x="44" y="49"/>
                  </a:lnTo>
                  <a:lnTo>
                    <a:pt x="51" y="51"/>
                  </a:lnTo>
                  <a:lnTo>
                    <a:pt x="57" y="53"/>
                  </a:lnTo>
                  <a:lnTo>
                    <a:pt x="66" y="57"/>
                  </a:lnTo>
                  <a:lnTo>
                    <a:pt x="72" y="57"/>
                  </a:lnTo>
                  <a:lnTo>
                    <a:pt x="80" y="59"/>
                  </a:lnTo>
                  <a:lnTo>
                    <a:pt x="87" y="60"/>
                  </a:lnTo>
                  <a:lnTo>
                    <a:pt x="97" y="62"/>
                  </a:lnTo>
                  <a:lnTo>
                    <a:pt x="104" y="64"/>
                  </a:lnTo>
                  <a:lnTo>
                    <a:pt x="112" y="66"/>
                  </a:lnTo>
                  <a:lnTo>
                    <a:pt x="121" y="66"/>
                  </a:lnTo>
                  <a:lnTo>
                    <a:pt x="131" y="68"/>
                  </a:lnTo>
                  <a:lnTo>
                    <a:pt x="139" y="66"/>
                  </a:lnTo>
                  <a:lnTo>
                    <a:pt x="148" y="66"/>
                  </a:lnTo>
                  <a:lnTo>
                    <a:pt x="158" y="66"/>
                  </a:lnTo>
                  <a:lnTo>
                    <a:pt x="167" y="64"/>
                  </a:lnTo>
                  <a:lnTo>
                    <a:pt x="177" y="62"/>
                  </a:lnTo>
                  <a:lnTo>
                    <a:pt x="186" y="60"/>
                  </a:lnTo>
                  <a:lnTo>
                    <a:pt x="194" y="59"/>
                  </a:lnTo>
                  <a:lnTo>
                    <a:pt x="205" y="55"/>
                  </a:lnTo>
                  <a:lnTo>
                    <a:pt x="203" y="13"/>
                  </a:lnTo>
                  <a:lnTo>
                    <a:pt x="230" y="0"/>
                  </a:lnTo>
                  <a:lnTo>
                    <a:pt x="226" y="70"/>
                  </a:lnTo>
                  <a:lnTo>
                    <a:pt x="224" y="70"/>
                  </a:lnTo>
                  <a:lnTo>
                    <a:pt x="222" y="72"/>
                  </a:lnTo>
                  <a:lnTo>
                    <a:pt x="217" y="74"/>
                  </a:lnTo>
                  <a:lnTo>
                    <a:pt x="211" y="78"/>
                  </a:lnTo>
                  <a:lnTo>
                    <a:pt x="205" y="79"/>
                  </a:lnTo>
                  <a:lnTo>
                    <a:pt x="201" y="81"/>
                  </a:lnTo>
                  <a:lnTo>
                    <a:pt x="196" y="83"/>
                  </a:lnTo>
                  <a:lnTo>
                    <a:pt x="192" y="85"/>
                  </a:lnTo>
                  <a:lnTo>
                    <a:pt x="184" y="87"/>
                  </a:lnTo>
                  <a:lnTo>
                    <a:pt x="178" y="89"/>
                  </a:lnTo>
                  <a:lnTo>
                    <a:pt x="173" y="91"/>
                  </a:lnTo>
                  <a:lnTo>
                    <a:pt x="165" y="93"/>
                  </a:lnTo>
                  <a:lnTo>
                    <a:pt x="158" y="95"/>
                  </a:lnTo>
                  <a:lnTo>
                    <a:pt x="150" y="95"/>
                  </a:lnTo>
                  <a:lnTo>
                    <a:pt x="140" y="97"/>
                  </a:lnTo>
                  <a:lnTo>
                    <a:pt x="133" y="98"/>
                  </a:lnTo>
                  <a:lnTo>
                    <a:pt x="123" y="98"/>
                  </a:lnTo>
                  <a:lnTo>
                    <a:pt x="114" y="98"/>
                  </a:lnTo>
                  <a:lnTo>
                    <a:pt x="104" y="98"/>
                  </a:lnTo>
                  <a:lnTo>
                    <a:pt x="95" y="98"/>
                  </a:lnTo>
                  <a:lnTo>
                    <a:pt x="89" y="98"/>
                  </a:lnTo>
                  <a:lnTo>
                    <a:pt x="83" y="98"/>
                  </a:lnTo>
                  <a:lnTo>
                    <a:pt x="78" y="98"/>
                  </a:lnTo>
                  <a:lnTo>
                    <a:pt x="74" y="98"/>
                  </a:lnTo>
                  <a:lnTo>
                    <a:pt x="68" y="97"/>
                  </a:lnTo>
                  <a:lnTo>
                    <a:pt x="63" y="97"/>
                  </a:lnTo>
                  <a:lnTo>
                    <a:pt x="57" y="95"/>
                  </a:lnTo>
                  <a:lnTo>
                    <a:pt x="51" y="95"/>
                  </a:lnTo>
                  <a:lnTo>
                    <a:pt x="45" y="93"/>
                  </a:lnTo>
                  <a:lnTo>
                    <a:pt x="40" y="93"/>
                  </a:lnTo>
                  <a:lnTo>
                    <a:pt x="32" y="91"/>
                  </a:lnTo>
                  <a:lnTo>
                    <a:pt x="26" y="89"/>
                  </a:lnTo>
                  <a:lnTo>
                    <a:pt x="21" y="87"/>
                  </a:lnTo>
                  <a:lnTo>
                    <a:pt x="15" y="85"/>
                  </a:lnTo>
                  <a:lnTo>
                    <a:pt x="9" y="83"/>
                  </a:lnTo>
                  <a:lnTo>
                    <a:pt x="4" y="83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7D4D1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61"/>
            <p:cNvSpPr>
              <a:spLocks/>
            </p:cNvSpPr>
            <p:nvPr/>
          </p:nvSpPr>
          <p:spPr bwMode="auto">
            <a:xfrm>
              <a:off x="2363788" y="4448175"/>
              <a:ext cx="285750" cy="187325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320" y="11"/>
                </a:cxn>
                <a:cxn ang="0">
                  <a:pos x="158" y="201"/>
                </a:cxn>
                <a:cxn ang="0">
                  <a:pos x="362" y="218"/>
                </a:cxn>
                <a:cxn ang="0">
                  <a:pos x="346" y="235"/>
                </a:cxn>
                <a:cxn ang="0">
                  <a:pos x="126" y="216"/>
                </a:cxn>
                <a:cxn ang="0">
                  <a:pos x="286" y="26"/>
                </a:cxn>
                <a:cxn ang="0">
                  <a:pos x="0" y="11"/>
                </a:cxn>
                <a:cxn ang="0">
                  <a:pos x="17" y="0"/>
                </a:cxn>
                <a:cxn ang="0">
                  <a:pos x="17" y="0"/>
                </a:cxn>
              </a:cxnLst>
              <a:rect l="0" t="0" r="r" b="b"/>
              <a:pathLst>
                <a:path w="362" h="235">
                  <a:moveTo>
                    <a:pt x="17" y="0"/>
                  </a:moveTo>
                  <a:lnTo>
                    <a:pt x="320" y="11"/>
                  </a:lnTo>
                  <a:lnTo>
                    <a:pt x="158" y="201"/>
                  </a:lnTo>
                  <a:lnTo>
                    <a:pt x="362" y="218"/>
                  </a:lnTo>
                  <a:lnTo>
                    <a:pt x="346" y="235"/>
                  </a:lnTo>
                  <a:lnTo>
                    <a:pt x="126" y="216"/>
                  </a:lnTo>
                  <a:lnTo>
                    <a:pt x="286" y="26"/>
                  </a:lnTo>
                  <a:lnTo>
                    <a:pt x="0" y="11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67A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62"/>
            <p:cNvSpPr>
              <a:spLocks/>
            </p:cNvSpPr>
            <p:nvPr/>
          </p:nvSpPr>
          <p:spPr bwMode="auto">
            <a:xfrm>
              <a:off x="2028826" y="4641850"/>
              <a:ext cx="120650" cy="142875"/>
            </a:xfrm>
            <a:custGeom>
              <a:avLst/>
              <a:gdLst/>
              <a:ahLst/>
              <a:cxnLst>
                <a:cxn ang="0">
                  <a:pos x="4" y="116"/>
                </a:cxn>
                <a:cxn ang="0">
                  <a:pos x="6" y="116"/>
                </a:cxn>
                <a:cxn ang="0">
                  <a:pos x="16" y="120"/>
                </a:cxn>
                <a:cxn ang="0">
                  <a:pos x="21" y="122"/>
                </a:cxn>
                <a:cxn ang="0">
                  <a:pos x="29" y="123"/>
                </a:cxn>
                <a:cxn ang="0">
                  <a:pos x="35" y="125"/>
                </a:cxn>
                <a:cxn ang="0">
                  <a:pos x="44" y="129"/>
                </a:cxn>
                <a:cxn ang="0">
                  <a:pos x="52" y="129"/>
                </a:cxn>
                <a:cxn ang="0">
                  <a:pos x="59" y="131"/>
                </a:cxn>
                <a:cxn ang="0">
                  <a:pos x="67" y="129"/>
                </a:cxn>
                <a:cxn ang="0">
                  <a:pos x="74" y="129"/>
                </a:cxn>
                <a:cxn ang="0">
                  <a:pos x="82" y="125"/>
                </a:cxn>
                <a:cxn ang="0">
                  <a:pos x="88" y="123"/>
                </a:cxn>
                <a:cxn ang="0">
                  <a:pos x="93" y="116"/>
                </a:cxn>
                <a:cxn ang="0">
                  <a:pos x="97" y="112"/>
                </a:cxn>
                <a:cxn ang="0">
                  <a:pos x="97" y="108"/>
                </a:cxn>
                <a:cxn ang="0">
                  <a:pos x="97" y="104"/>
                </a:cxn>
                <a:cxn ang="0">
                  <a:pos x="99" y="97"/>
                </a:cxn>
                <a:cxn ang="0">
                  <a:pos x="101" y="91"/>
                </a:cxn>
                <a:cxn ang="0">
                  <a:pos x="101" y="82"/>
                </a:cxn>
                <a:cxn ang="0">
                  <a:pos x="103" y="76"/>
                </a:cxn>
                <a:cxn ang="0">
                  <a:pos x="105" y="66"/>
                </a:cxn>
                <a:cxn ang="0">
                  <a:pos x="107" y="57"/>
                </a:cxn>
                <a:cxn ang="0">
                  <a:pos x="107" y="49"/>
                </a:cxn>
                <a:cxn ang="0">
                  <a:pos x="109" y="40"/>
                </a:cxn>
                <a:cxn ang="0">
                  <a:pos x="109" y="32"/>
                </a:cxn>
                <a:cxn ang="0">
                  <a:pos x="111" y="25"/>
                </a:cxn>
                <a:cxn ang="0">
                  <a:pos x="111" y="19"/>
                </a:cxn>
                <a:cxn ang="0">
                  <a:pos x="112" y="15"/>
                </a:cxn>
                <a:cxn ang="0">
                  <a:pos x="112" y="11"/>
                </a:cxn>
                <a:cxn ang="0">
                  <a:pos x="112" y="11"/>
                </a:cxn>
                <a:cxn ang="0">
                  <a:pos x="147" y="0"/>
                </a:cxn>
                <a:cxn ang="0">
                  <a:pos x="152" y="146"/>
                </a:cxn>
                <a:cxn ang="0">
                  <a:pos x="151" y="148"/>
                </a:cxn>
                <a:cxn ang="0">
                  <a:pos x="145" y="156"/>
                </a:cxn>
                <a:cxn ang="0">
                  <a:pos x="139" y="160"/>
                </a:cxn>
                <a:cxn ang="0">
                  <a:pos x="133" y="165"/>
                </a:cxn>
                <a:cxn ang="0">
                  <a:pos x="126" y="169"/>
                </a:cxn>
                <a:cxn ang="0">
                  <a:pos x="118" y="175"/>
                </a:cxn>
                <a:cxn ang="0">
                  <a:pos x="112" y="175"/>
                </a:cxn>
                <a:cxn ang="0">
                  <a:pos x="109" y="175"/>
                </a:cxn>
                <a:cxn ang="0">
                  <a:pos x="103" y="177"/>
                </a:cxn>
                <a:cxn ang="0">
                  <a:pos x="97" y="179"/>
                </a:cxn>
                <a:cxn ang="0">
                  <a:pos x="92" y="179"/>
                </a:cxn>
                <a:cxn ang="0">
                  <a:pos x="84" y="179"/>
                </a:cxn>
                <a:cxn ang="0">
                  <a:pos x="78" y="177"/>
                </a:cxn>
                <a:cxn ang="0">
                  <a:pos x="71" y="177"/>
                </a:cxn>
                <a:cxn ang="0">
                  <a:pos x="63" y="175"/>
                </a:cxn>
                <a:cxn ang="0">
                  <a:pos x="55" y="173"/>
                </a:cxn>
                <a:cxn ang="0">
                  <a:pos x="46" y="169"/>
                </a:cxn>
                <a:cxn ang="0">
                  <a:pos x="38" y="167"/>
                </a:cxn>
                <a:cxn ang="0">
                  <a:pos x="29" y="161"/>
                </a:cxn>
                <a:cxn ang="0">
                  <a:pos x="19" y="158"/>
                </a:cxn>
                <a:cxn ang="0">
                  <a:pos x="8" y="150"/>
                </a:cxn>
                <a:cxn ang="0">
                  <a:pos x="0" y="146"/>
                </a:cxn>
                <a:cxn ang="0">
                  <a:pos x="4" y="116"/>
                </a:cxn>
                <a:cxn ang="0">
                  <a:pos x="4" y="116"/>
                </a:cxn>
              </a:cxnLst>
              <a:rect l="0" t="0" r="r" b="b"/>
              <a:pathLst>
                <a:path w="152" h="179">
                  <a:moveTo>
                    <a:pt x="4" y="116"/>
                  </a:moveTo>
                  <a:lnTo>
                    <a:pt x="6" y="116"/>
                  </a:lnTo>
                  <a:lnTo>
                    <a:pt x="16" y="120"/>
                  </a:lnTo>
                  <a:lnTo>
                    <a:pt x="21" y="122"/>
                  </a:lnTo>
                  <a:lnTo>
                    <a:pt x="29" y="123"/>
                  </a:lnTo>
                  <a:lnTo>
                    <a:pt x="35" y="125"/>
                  </a:lnTo>
                  <a:lnTo>
                    <a:pt x="44" y="129"/>
                  </a:lnTo>
                  <a:lnTo>
                    <a:pt x="52" y="129"/>
                  </a:lnTo>
                  <a:lnTo>
                    <a:pt x="59" y="131"/>
                  </a:lnTo>
                  <a:lnTo>
                    <a:pt x="67" y="129"/>
                  </a:lnTo>
                  <a:lnTo>
                    <a:pt x="74" y="129"/>
                  </a:lnTo>
                  <a:lnTo>
                    <a:pt x="82" y="125"/>
                  </a:lnTo>
                  <a:lnTo>
                    <a:pt x="88" y="123"/>
                  </a:lnTo>
                  <a:lnTo>
                    <a:pt x="93" y="116"/>
                  </a:lnTo>
                  <a:lnTo>
                    <a:pt x="97" y="112"/>
                  </a:lnTo>
                  <a:lnTo>
                    <a:pt x="97" y="108"/>
                  </a:lnTo>
                  <a:lnTo>
                    <a:pt x="97" y="104"/>
                  </a:lnTo>
                  <a:lnTo>
                    <a:pt x="99" y="97"/>
                  </a:lnTo>
                  <a:lnTo>
                    <a:pt x="101" y="91"/>
                  </a:lnTo>
                  <a:lnTo>
                    <a:pt x="101" y="82"/>
                  </a:lnTo>
                  <a:lnTo>
                    <a:pt x="103" y="76"/>
                  </a:lnTo>
                  <a:lnTo>
                    <a:pt x="105" y="66"/>
                  </a:lnTo>
                  <a:lnTo>
                    <a:pt x="107" y="57"/>
                  </a:lnTo>
                  <a:lnTo>
                    <a:pt x="107" y="49"/>
                  </a:lnTo>
                  <a:lnTo>
                    <a:pt x="109" y="40"/>
                  </a:lnTo>
                  <a:lnTo>
                    <a:pt x="109" y="32"/>
                  </a:lnTo>
                  <a:lnTo>
                    <a:pt x="111" y="25"/>
                  </a:lnTo>
                  <a:lnTo>
                    <a:pt x="111" y="19"/>
                  </a:lnTo>
                  <a:lnTo>
                    <a:pt x="112" y="15"/>
                  </a:lnTo>
                  <a:lnTo>
                    <a:pt x="112" y="11"/>
                  </a:lnTo>
                  <a:lnTo>
                    <a:pt x="112" y="11"/>
                  </a:lnTo>
                  <a:lnTo>
                    <a:pt x="147" y="0"/>
                  </a:lnTo>
                  <a:lnTo>
                    <a:pt x="152" y="146"/>
                  </a:lnTo>
                  <a:lnTo>
                    <a:pt x="151" y="148"/>
                  </a:lnTo>
                  <a:lnTo>
                    <a:pt x="145" y="156"/>
                  </a:lnTo>
                  <a:lnTo>
                    <a:pt x="139" y="160"/>
                  </a:lnTo>
                  <a:lnTo>
                    <a:pt x="133" y="165"/>
                  </a:lnTo>
                  <a:lnTo>
                    <a:pt x="126" y="169"/>
                  </a:lnTo>
                  <a:lnTo>
                    <a:pt x="118" y="175"/>
                  </a:lnTo>
                  <a:lnTo>
                    <a:pt x="112" y="175"/>
                  </a:lnTo>
                  <a:lnTo>
                    <a:pt x="109" y="175"/>
                  </a:lnTo>
                  <a:lnTo>
                    <a:pt x="103" y="177"/>
                  </a:lnTo>
                  <a:lnTo>
                    <a:pt x="97" y="179"/>
                  </a:lnTo>
                  <a:lnTo>
                    <a:pt x="92" y="179"/>
                  </a:lnTo>
                  <a:lnTo>
                    <a:pt x="84" y="179"/>
                  </a:lnTo>
                  <a:lnTo>
                    <a:pt x="78" y="177"/>
                  </a:lnTo>
                  <a:lnTo>
                    <a:pt x="71" y="177"/>
                  </a:lnTo>
                  <a:lnTo>
                    <a:pt x="63" y="175"/>
                  </a:lnTo>
                  <a:lnTo>
                    <a:pt x="55" y="173"/>
                  </a:lnTo>
                  <a:lnTo>
                    <a:pt x="46" y="169"/>
                  </a:lnTo>
                  <a:lnTo>
                    <a:pt x="38" y="167"/>
                  </a:lnTo>
                  <a:lnTo>
                    <a:pt x="29" y="161"/>
                  </a:lnTo>
                  <a:lnTo>
                    <a:pt x="19" y="158"/>
                  </a:lnTo>
                  <a:lnTo>
                    <a:pt x="8" y="150"/>
                  </a:lnTo>
                  <a:lnTo>
                    <a:pt x="0" y="146"/>
                  </a:lnTo>
                  <a:lnTo>
                    <a:pt x="4" y="116"/>
                  </a:lnTo>
                  <a:lnTo>
                    <a:pt x="4" y="116"/>
                  </a:lnTo>
                  <a:close/>
                </a:path>
              </a:pathLst>
            </a:custGeom>
            <a:solidFill>
              <a:srgbClr val="7D4D1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63"/>
            <p:cNvSpPr>
              <a:spLocks/>
            </p:cNvSpPr>
            <p:nvPr/>
          </p:nvSpPr>
          <p:spPr bwMode="auto">
            <a:xfrm>
              <a:off x="1882776" y="4611688"/>
              <a:ext cx="122238" cy="142875"/>
            </a:xfrm>
            <a:custGeom>
              <a:avLst/>
              <a:gdLst/>
              <a:ahLst/>
              <a:cxnLst>
                <a:cxn ang="0">
                  <a:pos x="6" y="118"/>
                </a:cxn>
                <a:cxn ang="0">
                  <a:pos x="9" y="118"/>
                </a:cxn>
                <a:cxn ang="0">
                  <a:pos x="11" y="118"/>
                </a:cxn>
                <a:cxn ang="0">
                  <a:pos x="17" y="120"/>
                </a:cxn>
                <a:cxn ang="0">
                  <a:pos x="23" y="121"/>
                </a:cxn>
                <a:cxn ang="0">
                  <a:pos x="30" y="123"/>
                </a:cxn>
                <a:cxn ang="0">
                  <a:pos x="38" y="125"/>
                </a:cxn>
                <a:cxn ang="0">
                  <a:pos x="45" y="127"/>
                </a:cxn>
                <a:cxn ang="0">
                  <a:pos x="53" y="129"/>
                </a:cxn>
                <a:cxn ang="0">
                  <a:pos x="63" y="129"/>
                </a:cxn>
                <a:cxn ang="0">
                  <a:pos x="72" y="129"/>
                </a:cxn>
                <a:cxn ang="0">
                  <a:pos x="82" y="131"/>
                </a:cxn>
                <a:cxn ang="0">
                  <a:pos x="89" y="129"/>
                </a:cxn>
                <a:cxn ang="0">
                  <a:pos x="99" y="127"/>
                </a:cxn>
                <a:cxn ang="0">
                  <a:pos x="106" y="123"/>
                </a:cxn>
                <a:cxn ang="0">
                  <a:pos x="114" y="120"/>
                </a:cxn>
                <a:cxn ang="0">
                  <a:pos x="114" y="11"/>
                </a:cxn>
                <a:cxn ang="0">
                  <a:pos x="146" y="0"/>
                </a:cxn>
                <a:cxn ang="0">
                  <a:pos x="154" y="144"/>
                </a:cxn>
                <a:cxn ang="0">
                  <a:pos x="150" y="148"/>
                </a:cxn>
                <a:cxn ang="0">
                  <a:pos x="144" y="154"/>
                </a:cxn>
                <a:cxn ang="0">
                  <a:pos x="139" y="160"/>
                </a:cxn>
                <a:cxn ang="0">
                  <a:pos x="133" y="163"/>
                </a:cxn>
                <a:cxn ang="0">
                  <a:pos x="127" y="169"/>
                </a:cxn>
                <a:cxn ang="0">
                  <a:pos x="120" y="175"/>
                </a:cxn>
                <a:cxn ang="0">
                  <a:pos x="114" y="175"/>
                </a:cxn>
                <a:cxn ang="0">
                  <a:pos x="108" y="177"/>
                </a:cxn>
                <a:cxn ang="0">
                  <a:pos x="102" y="177"/>
                </a:cxn>
                <a:cxn ang="0">
                  <a:pos x="99" y="179"/>
                </a:cxn>
                <a:cxn ang="0">
                  <a:pos x="91" y="179"/>
                </a:cxn>
                <a:cxn ang="0">
                  <a:pos x="85" y="179"/>
                </a:cxn>
                <a:cxn ang="0">
                  <a:pos x="78" y="179"/>
                </a:cxn>
                <a:cxn ang="0">
                  <a:pos x="72" y="179"/>
                </a:cxn>
                <a:cxn ang="0">
                  <a:pos x="63" y="175"/>
                </a:cxn>
                <a:cxn ang="0">
                  <a:pos x="55" y="173"/>
                </a:cxn>
                <a:cxn ang="0">
                  <a:pos x="45" y="169"/>
                </a:cxn>
                <a:cxn ang="0">
                  <a:pos x="38" y="167"/>
                </a:cxn>
                <a:cxn ang="0">
                  <a:pos x="28" y="161"/>
                </a:cxn>
                <a:cxn ang="0">
                  <a:pos x="19" y="156"/>
                </a:cxn>
                <a:cxn ang="0">
                  <a:pos x="9" y="150"/>
                </a:cxn>
                <a:cxn ang="0">
                  <a:pos x="0" y="144"/>
                </a:cxn>
                <a:cxn ang="0">
                  <a:pos x="6" y="118"/>
                </a:cxn>
                <a:cxn ang="0">
                  <a:pos x="6" y="118"/>
                </a:cxn>
              </a:cxnLst>
              <a:rect l="0" t="0" r="r" b="b"/>
              <a:pathLst>
                <a:path w="154" h="179">
                  <a:moveTo>
                    <a:pt x="6" y="118"/>
                  </a:moveTo>
                  <a:lnTo>
                    <a:pt x="9" y="118"/>
                  </a:lnTo>
                  <a:lnTo>
                    <a:pt x="11" y="118"/>
                  </a:lnTo>
                  <a:lnTo>
                    <a:pt x="17" y="120"/>
                  </a:lnTo>
                  <a:lnTo>
                    <a:pt x="23" y="121"/>
                  </a:lnTo>
                  <a:lnTo>
                    <a:pt x="30" y="123"/>
                  </a:lnTo>
                  <a:lnTo>
                    <a:pt x="38" y="125"/>
                  </a:lnTo>
                  <a:lnTo>
                    <a:pt x="45" y="127"/>
                  </a:lnTo>
                  <a:lnTo>
                    <a:pt x="53" y="129"/>
                  </a:lnTo>
                  <a:lnTo>
                    <a:pt x="63" y="129"/>
                  </a:lnTo>
                  <a:lnTo>
                    <a:pt x="72" y="129"/>
                  </a:lnTo>
                  <a:lnTo>
                    <a:pt x="82" y="131"/>
                  </a:lnTo>
                  <a:lnTo>
                    <a:pt x="89" y="129"/>
                  </a:lnTo>
                  <a:lnTo>
                    <a:pt x="99" y="127"/>
                  </a:lnTo>
                  <a:lnTo>
                    <a:pt x="106" y="123"/>
                  </a:lnTo>
                  <a:lnTo>
                    <a:pt x="114" y="120"/>
                  </a:lnTo>
                  <a:lnTo>
                    <a:pt x="114" y="11"/>
                  </a:lnTo>
                  <a:lnTo>
                    <a:pt x="146" y="0"/>
                  </a:lnTo>
                  <a:lnTo>
                    <a:pt x="154" y="144"/>
                  </a:lnTo>
                  <a:lnTo>
                    <a:pt x="150" y="148"/>
                  </a:lnTo>
                  <a:lnTo>
                    <a:pt x="144" y="154"/>
                  </a:lnTo>
                  <a:lnTo>
                    <a:pt x="139" y="160"/>
                  </a:lnTo>
                  <a:lnTo>
                    <a:pt x="133" y="163"/>
                  </a:lnTo>
                  <a:lnTo>
                    <a:pt x="127" y="169"/>
                  </a:lnTo>
                  <a:lnTo>
                    <a:pt x="120" y="175"/>
                  </a:lnTo>
                  <a:lnTo>
                    <a:pt x="114" y="175"/>
                  </a:lnTo>
                  <a:lnTo>
                    <a:pt x="108" y="177"/>
                  </a:lnTo>
                  <a:lnTo>
                    <a:pt x="102" y="177"/>
                  </a:lnTo>
                  <a:lnTo>
                    <a:pt x="99" y="179"/>
                  </a:lnTo>
                  <a:lnTo>
                    <a:pt x="91" y="179"/>
                  </a:lnTo>
                  <a:lnTo>
                    <a:pt x="85" y="179"/>
                  </a:lnTo>
                  <a:lnTo>
                    <a:pt x="78" y="179"/>
                  </a:lnTo>
                  <a:lnTo>
                    <a:pt x="72" y="179"/>
                  </a:lnTo>
                  <a:lnTo>
                    <a:pt x="63" y="175"/>
                  </a:lnTo>
                  <a:lnTo>
                    <a:pt x="55" y="173"/>
                  </a:lnTo>
                  <a:lnTo>
                    <a:pt x="45" y="169"/>
                  </a:lnTo>
                  <a:lnTo>
                    <a:pt x="38" y="167"/>
                  </a:lnTo>
                  <a:lnTo>
                    <a:pt x="28" y="161"/>
                  </a:lnTo>
                  <a:lnTo>
                    <a:pt x="19" y="156"/>
                  </a:lnTo>
                  <a:lnTo>
                    <a:pt x="9" y="150"/>
                  </a:lnTo>
                  <a:lnTo>
                    <a:pt x="0" y="144"/>
                  </a:lnTo>
                  <a:lnTo>
                    <a:pt x="6" y="118"/>
                  </a:lnTo>
                  <a:lnTo>
                    <a:pt x="6" y="118"/>
                  </a:lnTo>
                  <a:close/>
                </a:path>
              </a:pathLst>
            </a:custGeom>
            <a:solidFill>
              <a:srgbClr val="7D4D1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64"/>
            <p:cNvSpPr>
              <a:spLocks/>
            </p:cNvSpPr>
            <p:nvPr/>
          </p:nvSpPr>
          <p:spPr bwMode="auto">
            <a:xfrm>
              <a:off x="1887538" y="4559300"/>
              <a:ext cx="119063" cy="65087"/>
            </a:xfrm>
            <a:custGeom>
              <a:avLst/>
              <a:gdLst/>
              <a:ahLst/>
              <a:cxnLst>
                <a:cxn ang="0">
                  <a:pos x="1" y="50"/>
                </a:cxn>
                <a:cxn ang="0">
                  <a:pos x="11" y="53"/>
                </a:cxn>
                <a:cxn ang="0">
                  <a:pos x="24" y="57"/>
                </a:cxn>
                <a:cxn ang="0">
                  <a:pos x="41" y="61"/>
                </a:cxn>
                <a:cxn ang="0">
                  <a:pos x="57" y="61"/>
                </a:cxn>
                <a:cxn ang="0">
                  <a:pos x="74" y="61"/>
                </a:cxn>
                <a:cxn ang="0">
                  <a:pos x="87" y="53"/>
                </a:cxn>
                <a:cxn ang="0">
                  <a:pos x="98" y="42"/>
                </a:cxn>
                <a:cxn ang="0">
                  <a:pos x="100" y="29"/>
                </a:cxn>
                <a:cxn ang="0">
                  <a:pos x="96" y="21"/>
                </a:cxn>
                <a:cxn ang="0">
                  <a:pos x="87" y="17"/>
                </a:cxn>
                <a:cxn ang="0">
                  <a:pos x="76" y="19"/>
                </a:cxn>
                <a:cxn ang="0">
                  <a:pos x="64" y="19"/>
                </a:cxn>
                <a:cxn ang="0">
                  <a:pos x="51" y="23"/>
                </a:cxn>
                <a:cxn ang="0">
                  <a:pos x="39" y="27"/>
                </a:cxn>
                <a:cxn ang="0">
                  <a:pos x="22" y="21"/>
                </a:cxn>
                <a:cxn ang="0">
                  <a:pos x="36" y="14"/>
                </a:cxn>
                <a:cxn ang="0">
                  <a:pos x="47" y="8"/>
                </a:cxn>
                <a:cxn ang="0">
                  <a:pos x="64" y="2"/>
                </a:cxn>
                <a:cxn ang="0">
                  <a:pos x="77" y="0"/>
                </a:cxn>
                <a:cxn ang="0">
                  <a:pos x="87" y="0"/>
                </a:cxn>
                <a:cxn ang="0">
                  <a:pos x="96" y="2"/>
                </a:cxn>
                <a:cxn ang="0">
                  <a:pos x="108" y="2"/>
                </a:cxn>
                <a:cxn ang="0">
                  <a:pos x="119" y="6"/>
                </a:cxn>
                <a:cxn ang="0">
                  <a:pos x="131" y="12"/>
                </a:cxn>
                <a:cxn ang="0">
                  <a:pos x="142" y="19"/>
                </a:cxn>
                <a:cxn ang="0">
                  <a:pos x="148" y="25"/>
                </a:cxn>
                <a:cxn ang="0">
                  <a:pos x="150" y="34"/>
                </a:cxn>
                <a:cxn ang="0">
                  <a:pos x="142" y="48"/>
                </a:cxn>
                <a:cxn ang="0">
                  <a:pos x="127" y="57"/>
                </a:cxn>
                <a:cxn ang="0">
                  <a:pos x="117" y="63"/>
                </a:cxn>
                <a:cxn ang="0">
                  <a:pos x="104" y="67"/>
                </a:cxn>
                <a:cxn ang="0">
                  <a:pos x="89" y="71"/>
                </a:cxn>
                <a:cxn ang="0">
                  <a:pos x="74" y="74"/>
                </a:cxn>
                <a:cxn ang="0">
                  <a:pos x="60" y="78"/>
                </a:cxn>
                <a:cxn ang="0">
                  <a:pos x="43" y="80"/>
                </a:cxn>
                <a:cxn ang="0">
                  <a:pos x="30" y="80"/>
                </a:cxn>
                <a:cxn ang="0">
                  <a:pos x="15" y="80"/>
                </a:cxn>
                <a:cxn ang="0">
                  <a:pos x="3" y="80"/>
                </a:cxn>
                <a:cxn ang="0">
                  <a:pos x="0" y="48"/>
                </a:cxn>
              </a:cxnLst>
              <a:rect l="0" t="0" r="r" b="b"/>
              <a:pathLst>
                <a:path w="150" h="82">
                  <a:moveTo>
                    <a:pt x="0" y="48"/>
                  </a:moveTo>
                  <a:lnTo>
                    <a:pt x="1" y="50"/>
                  </a:lnTo>
                  <a:lnTo>
                    <a:pt x="5" y="50"/>
                  </a:lnTo>
                  <a:lnTo>
                    <a:pt x="11" y="53"/>
                  </a:lnTo>
                  <a:lnTo>
                    <a:pt x="17" y="53"/>
                  </a:lnTo>
                  <a:lnTo>
                    <a:pt x="24" y="57"/>
                  </a:lnTo>
                  <a:lnTo>
                    <a:pt x="32" y="59"/>
                  </a:lnTo>
                  <a:lnTo>
                    <a:pt x="41" y="61"/>
                  </a:lnTo>
                  <a:lnTo>
                    <a:pt x="49" y="61"/>
                  </a:lnTo>
                  <a:lnTo>
                    <a:pt x="57" y="61"/>
                  </a:lnTo>
                  <a:lnTo>
                    <a:pt x="66" y="61"/>
                  </a:lnTo>
                  <a:lnTo>
                    <a:pt x="74" y="61"/>
                  </a:lnTo>
                  <a:lnTo>
                    <a:pt x="81" y="57"/>
                  </a:lnTo>
                  <a:lnTo>
                    <a:pt x="87" y="53"/>
                  </a:lnTo>
                  <a:lnTo>
                    <a:pt x="93" y="48"/>
                  </a:lnTo>
                  <a:lnTo>
                    <a:pt x="98" y="42"/>
                  </a:lnTo>
                  <a:lnTo>
                    <a:pt x="100" y="34"/>
                  </a:lnTo>
                  <a:lnTo>
                    <a:pt x="100" y="29"/>
                  </a:lnTo>
                  <a:lnTo>
                    <a:pt x="98" y="25"/>
                  </a:lnTo>
                  <a:lnTo>
                    <a:pt x="96" y="21"/>
                  </a:lnTo>
                  <a:lnTo>
                    <a:pt x="93" y="19"/>
                  </a:lnTo>
                  <a:lnTo>
                    <a:pt x="87" y="17"/>
                  </a:lnTo>
                  <a:lnTo>
                    <a:pt x="81" y="17"/>
                  </a:lnTo>
                  <a:lnTo>
                    <a:pt x="76" y="19"/>
                  </a:lnTo>
                  <a:lnTo>
                    <a:pt x="68" y="19"/>
                  </a:lnTo>
                  <a:lnTo>
                    <a:pt x="64" y="19"/>
                  </a:lnTo>
                  <a:lnTo>
                    <a:pt x="57" y="21"/>
                  </a:lnTo>
                  <a:lnTo>
                    <a:pt x="51" y="23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20" y="23"/>
                  </a:lnTo>
                  <a:lnTo>
                    <a:pt x="22" y="21"/>
                  </a:lnTo>
                  <a:lnTo>
                    <a:pt x="30" y="15"/>
                  </a:lnTo>
                  <a:lnTo>
                    <a:pt x="36" y="14"/>
                  </a:lnTo>
                  <a:lnTo>
                    <a:pt x="41" y="10"/>
                  </a:lnTo>
                  <a:lnTo>
                    <a:pt x="47" y="8"/>
                  </a:lnTo>
                  <a:lnTo>
                    <a:pt x="57" y="6"/>
                  </a:lnTo>
                  <a:lnTo>
                    <a:pt x="64" y="2"/>
                  </a:lnTo>
                  <a:lnTo>
                    <a:pt x="72" y="2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7" y="0"/>
                  </a:lnTo>
                  <a:lnTo>
                    <a:pt x="93" y="2"/>
                  </a:lnTo>
                  <a:lnTo>
                    <a:pt x="96" y="2"/>
                  </a:lnTo>
                  <a:lnTo>
                    <a:pt x="102" y="2"/>
                  </a:lnTo>
                  <a:lnTo>
                    <a:pt x="108" y="2"/>
                  </a:lnTo>
                  <a:lnTo>
                    <a:pt x="114" y="6"/>
                  </a:lnTo>
                  <a:lnTo>
                    <a:pt x="119" y="6"/>
                  </a:lnTo>
                  <a:lnTo>
                    <a:pt x="125" y="10"/>
                  </a:lnTo>
                  <a:lnTo>
                    <a:pt x="131" y="12"/>
                  </a:lnTo>
                  <a:lnTo>
                    <a:pt x="136" y="15"/>
                  </a:lnTo>
                  <a:lnTo>
                    <a:pt x="142" y="19"/>
                  </a:lnTo>
                  <a:lnTo>
                    <a:pt x="146" y="21"/>
                  </a:lnTo>
                  <a:lnTo>
                    <a:pt x="148" y="25"/>
                  </a:lnTo>
                  <a:lnTo>
                    <a:pt x="150" y="29"/>
                  </a:lnTo>
                  <a:lnTo>
                    <a:pt x="150" y="34"/>
                  </a:lnTo>
                  <a:lnTo>
                    <a:pt x="148" y="42"/>
                  </a:lnTo>
                  <a:lnTo>
                    <a:pt x="142" y="48"/>
                  </a:lnTo>
                  <a:lnTo>
                    <a:pt x="133" y="55"/>
                  </a:lnTo>
                  <a:lnTo>
                    <a:pt x="127" y="57"/>
                  </a:lnTo>
                  <a:lnTo>
                    <a:pt x="123" y="61"/>
                  </a:lnTo>
                  <a:lnTo>
                    <a:pt x="117" y="63"/>
                  </a:lnTo>
                  <a:lnTo>
                    <a:pt x="112" y="67"/>
                  </a:lnTo>
                  <a:lnTo>
                    <a:pt x="104" y="67"/>
                  </a:lnTo>
                  <a:lnTo>
                    <a:pt x="96" y="69"/>
                  </a:lnTo>
                  <a:lnTo>
                    <a:pt x="89" y="71"/>
                  </a:lnTo>
                  <a:lnTo>
                    <a:pt x="83" y="74"/>
                  </a:lnTo>
                  <a:lnTo>
                    <a:pt x="74" y="74"/>
                  </a:lnTo>
                  <a:lnTo>
                    <a:pt x="66" y="76"/>
                  </a:lnTo>
                  <a:lnTo>
                    <a:pt x="60" y="78"/>
                  </a:lnTo>
                  <a:lnTo>
                    <a:pt x="53" y="80"/>
                  </a:lnTo>
                  <a:lnTo>
                    <a:pt x="43" y="80"/>
                  </a:lnTo>
                  <a:lnTo>
                    <a:pt x="36" y="80"/>
                  </a:lnTo>
                  <a:lnTo>
                    <a:pt x="30" y="80"/>
                  </a:lnTo>
                  <a:lnTo>
                    <a:pt x="22" y="82"/>
                  </a:lnTo>
                  <a:lnTo>
                    <a:pt x="15" y="80"/>
                  </a:lnTo>
                  <a:lnTo>
                    <a:pt x="9" y="80"/>
                  </a:lnTo>
                  <a:lnTo>
                    <a:pt x="3" y="80"/>
                  </a:lnTo>
                  <a:lnTo>
                    <a:pt x="0" y="78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A67A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65"/>
            <p:cNvSpPr>
              <a:spLocks/>
            </p:cNvSpPr>
            <p:nvPr/>
          </p:nvSpPr>
          <p:spPr bwMode="auto">
            <a:xfrm>
              <a:off x="2032001" y="4586288"/>
              <a:ext cx="112713" cy="66675"/>
            </a:xfrm>
            <a:custGeom>
              <a:avLst/>
              <a:gdLst/>
              <a:ahLst/>
              <a:cxnLst>
                <a:cxn ang="0">
                  <a:pos x="2" y="50"/>
                </a:cxn>
                <a:cxn ang="0">
                  <a:pos x="12" y="54"/>
                </a:cxn>
                <a:cxn ang="0">
                  <a:pos x="23" y="59"/>
                </a:cxn>
                <a:cxn ang="0">
                  <a:pos x="38" y="65"/>
                </a:cxn>
                <a:cxn ang="0">
                  <a:pos x="53" y="67"/>
                </a:cxn>
                <a:cxn ang="0">
                  <a:pos x="67" y="67"/>
                </a:cxn>
                <a:cxn ang="0">
                  <a:pos x="80" y="61"/>
                </a:cxn>
                <a:cxn ang="0">
                  <a:pos x="91" y="52"/>
                </a:cxn>
                <a:cxn ang="0">
                  <a:pos x="93" y="37"/>
                </a:cxn>
                <a:cxn ang="0">
                  <a:pos x="91" y="29"/>
                </a:cxn>
                <a:cxn ang="0">
                  <a:pos x="82" y="23"/>
                </a:cxn>
                <a:cxn ang="0">
                  <a:pos x="72" y="23"/>
                </a:cxn>
                <a:cxn ang="0">
                  <a:pos x="61" y="21"/>
                </a:cxn>
                <a:cxn ang="0">
                  <a:pos x="51" y="23"/>
                </a:cxn>
                <a:cxn ang="0">
                  <a:pos x="40" y="25"/>
                </a:cxn>
                <a:cxn ang="0">
                  <a:pos x="23" y="19"/>
                </a:cxn>
                <a:cxn ang="0">
                  <a:pos x="32" y="12"/>
                </a:cxn>
                <a:cxn ang="0">
                  <a:pos x="44" y="6"/>
                </a:cxn>
                <a:cxn ang="0">
                  <a:pos x="57" y="0"/>
                </a:cxn>
                <a:cxn ang="0">
                  <a:pos x="74" y="0"/>
                </a:cxn>
                <a:cxn ang="0">
                  <a:pos x="89" y="2"/>
                </a:cxn>
                <a:cxn ang="0">
                  <a:pos x="99" y="4"/>
                </a:cxn>
                <a:cxn ang="0">
                  <a:pos x="110" y="10"/>
                </a:cxn>
                <a:cxn ang="0">
                  <a:pos x="122" y="18"/>
                </a:cxn>
                <a:cxn ang="0">
                  <a:pos x="133" y="27"/>
                </a:cxn>
                <a:cxn ang="0">
                  <a:pos x="139" y="33"/>
                </a:cxn>
                <a:cxn ang="0">
                  <a:pos x="143" y="46"/>
                </a:cxn>
                <a:cxn ang="0">
                  <a:pos x="135" y="59"/>
                </a:cxn>
                <a:cxn ang="0">
                  <a:pos x="122" y="65"/>
                </a:cxn>
                <a:cxn ang="0">
                  <a:pos x="112" y="71"/>
                </a:cxn>
                <a:cxn ang="0">
                  <a:pos x="101" y="75"/>
                </a:cxn>
                <a:cxn ang="0">
                  <a:pos x="88" y="78"/>
                </a:cxn>
                <a:cxn ang="0">
                  <a:pos x="72" y="80"/>
                </a:cxn>
                <a:cxn ang="0">
                  <a:pos x="59" y="82"/>
                </a:cxn>
                <a:cxn ang="0">
                  <a:pos x="44" y="82"/>
                </a:cxn>
                <a:cxn ang="0">
                  <a:pos x="31" y="82"/>
                </a:cxn>
                <a:cxn ang="0">
                  <a:pos x="17" y="82"/>
                </a:cxn>
                <a:cxn ang="0">
                  <a:pos x="6" y="80"/>
                </a:cxn>
                <a:cxn ang="0">
                  <a:pos x="0" y="48"/>
                </a:cxn>
              </a:cxnLst>
              <a:rect l="0" t="0" r="r" b="b"/>
              <a:pathLst>
                <a:path w="143" h="84">
                  <a:moveTo>
                    <a:pt x="0" y="48"/>
                  </a:moveTo>
                  <a:lnTo>
                    <a:pt x="2" y="50"/>
                  </a:lnTo>
                  <a:lnTo>
                    <a:pt x="6" y="52"/>
                  </a:lnTo>
                  <a:lnTo>
                    <a:pt x="12" y="54"/>
                  </a:lnTo>
                  <a:lnTo>
                    <a:pt x="15" y="57"/>
                  </a:lnTo>
                  <a:lnTo>
                    <a:pt x="23" y="59"/>
                  </a:lnTo>
                  <a:lnTo>
                    <a:pt x="31" y="61"/>
                  </a:lnTo>
                  <a:lnTo>
                    <a:pt x="38" y="65"/>
                  </a:lnTo>
                  <a:lnTo>
                    <a:pt x="46" y="65"/>
                  </a:lnTo>
                  <a:lnTo>
                    <a:pt x="53" y="67"/>
                  </a:lnTo>
                  <a:lnTo>
                    <a:pt x="61" y="67"/>
                  </a:lnTo>
                  <a:lnTo>
                    <a:pt x="67" y="67"/>
                  </a:lnTo>
                  <a:lnTo>
                    <a:pt x="74" y="65"/>
                  </a:lnTo>
                  <a:lnTo>
                    <a:pt x="80" y="61"/>
                  </a:lnTo>
                  <a:lnTo>
                    <a:pt x="86" y="57"/>
                  </a:lnTo>
                  <a:lnTo>
                    <a:pt x="91" y="52"/>
                  </a:lnTo>
                  <a:lnTo>
                    <a:pt x="91" y="42"/>
                  </a:lnTo>
                  <a:lnTo>
                    <a:pt x="93" y="37"/>
                  </a:lnTo>
                  <a:lnTo>
                    <a:pt x="91" y="33"/>
                  </a:lnTo>
                  <a:lnTo>
                    <a:pt x="91" y="29"/>
                  </a:lnTo>
                  <a:lnTo>
                    <a:pt x="88" y="25"/>
                  </a:lnTo>
                  <a:lnTo>
                    <a:pt x="82" y="23"/>
                  </a:lnTo>
                  <a:lnTo>
                    <a:pt x="76" y="23"/>
                  </a:lnTo>
                  <a:lnTo>
                    <a:pt x="72" y="23"/>
                  </a:lnTo>
                  <a:lnTo>
                    <a:pt x="65" y="21"/>
                  </a:lnTo>
                  <a:lnTo>
                    <a:pt x="61" y="21"/>
                  </a:lnTo>
                  <a:lnTo>
                    <a:pt x="55" y="21"/>
                  </a:lnTo>
                  <a:lnTo>
                    <a:pt x="51" y="23"/>
                  </a:lnTo>
                  <a:lnTo>
                    <a:pt x="42" y="23"/>
                  </a:lnTo>
                  <a:lnTo>
                    <a:pt x="40" y="25"/>
                  </a:lnTo>
                  <a:lnTo>
                    <a:pt x="21" y="23"/>
                  </a:lnTo>
                  <a:lnTo>
                    <a:pt x="23" y="19"/>
                  </a:lnTo>
                  <a:lnTo>
                    <a:pt x="29" y="16"/>
                  </a:lnTo>
                  <a:lnTo>
                    <a:pt x="32" y="12"/>
                  </a:lnTo>
                  <a:lnTo>
                    <a:pt x="38" y="8"/>
                  </a:lnTo>
                  <a:lnTo>
                    <a:pt x="44" y="6"/>
                  </a:lnTo>
                  <a:lnTo>
                    <a:pt x="51" y="4"/>
                  </a:lnTo>
                  <a:lnTo>
                    <a:pt x="57" y="0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86" y="2"/>
                  </a:lnTo>
                  <a:lnTo>
                    <a:pt x="89" y="2"/>
                  </a:lnTo>
                  <a:lnTo>
                    <a:pt x="93" y="4"/>
                  </a:lnTo>
                  <a:lnTo>
                    <a:pt x="99" y="4"/>
                  </a:lnTo>
                  <a:lnTo>
                    <a:pt x="105" y="8"/>
                  </a:lnTo>
                  <a:lnTo>
                    <a:pt x="110" y="10"/>
                  </a:lnTo>
                  <a:lnTo>
                    <a:pt x="116" y="14"/>
                  </a:lnTo>
                  <a:lnTo>
                    <a:pt x="122" y="18"/>
                  </a:lnTo>
                  <a:lnTo>
                    <a:pt x="128" y="23"/>
                  </a:lnTo>
                  <a:lnTo>
                    <a:pt x="133" y="27"/>
                  </a:lnTo>
                  <a:lnTo>
                    <a:pt x="137" y="29"/>
                  </a:lnTo>
                  <a:lnTo>
                    <a:pt x="139" y="33"/>
                  </a:lnTo>
                  <a:lnTo>
                    <a:pt x="141" y="38"/>
                  </a:lnTo>
                  <a:lnTo>
                    <a:pt x="143" y="46"/>
                  </a:lnTo>
                  <a:lnTo>
                    <a:pt x="141" y="54"/>
                  </a:lnTo>
                  <a:lnTo>
                    <a:pt x="135" y="59"/>
                  </a:lnTo>
                  <a:lnTo>
                    <a:pt x="128" y="63"/>
                  </a:lnTo>
                  <a:lnTo>
                    <a:pt x="122" y="65"/>
                  </a:lnTo>
                  <a:lnTo>
                    <a:pt x="118" y="69"/>
                  </a:lnTo>
                  <a:lnTo>
                    <a:pt x="112" y="71"/>
                  </a:lnTo>
                  <a:lnTo>
                    <a:pt x="108" y="75"/>
                  </a:lnTo>
                  <a:lnTo>
                    <a:pt x="101" y="75"/>
                  </a:lnTo>
                  <a:lnTo>
                    <a:pt x="93" y="77"/>
                  </a:lnTo>
                  <a:lnTo>
                    <a:pt x="88" y="78"/>
                  </a:lnTo>
                  <a:lnTo>
                    <a:pt x="80" y="80"/>
                  </a:lnTo>
                  <a:lnTo>
                    <a:pt x="72" y="80"/>
                  </a:lnTo>
                  <a:lnTo>
                    <a:pt x="65" y="82"/>
                  </a:lnTo>
                  <a:lnTo>
                    <a:pt x="59" y="82"/>
                  </a:lnTo>
                  <a:lnTo>
                    <a:pt x="51" y="84"/>
                  </a:lnTo>
                  <a:lnTo>
                    <a:pt x="44" y="82"/>
                  </a:lnTo>
                  <a:lnTo>
                    <a:pt x="38" y="82"/>
                  </a:lnTo>
                  <a:lnTo>
                    <a:pt x="31" y="82"/>
                  </a:lnTo>
                  <a:lnTo>
                    <a:pt x="25" y="82"/>
                  </a:lnTo>
                  <a:lnTo>
                    <a:pt x="17" y="82"/>
                  </a:lnTo>
                  <a:lnTo>
                    <a:pt x="12" y="80"/>
                  </a:lnTo>
                  <a:lnTo>
                    <a:pt x="6" y="80"/>
                  </a:lnTo>
                  <a:lnTo>
                    <a:pt x="2" y="78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A67A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66"/>
            <p:cNvSpPr>
              <a:spLocks/>
            </p:cNvSpPr>
            <p:nvPr/>
          </p:nvSpPr>
          <p:spPr bwMode="auto">
            <a:xfrm>
              <a:off x="2155826" y="4500563"/>
              <a:ext cx="295275" cy="212725"/>
            </a:xfrm>
            <a:custGeom>
              <a:avLst/>
              <a:gdLst/>
              <a:ahLst/>
              <a:cxnLst>
                <a:cxn ang="0">
                  <a:pos x="0" y="238"/>
                </a:cxn>
                <a:cxn ang="0">
                  <a:pos x="148" y="255"/>
                </a:cxn>
                <a:cxn ang="0">
                  <a:pos x="335" y="19"/>
                </a:cxn>
                <a:cxn ang="0">
                  <a:pos x="203" y="13"/>
                </a:cxn>
                <a:cxn ang="0">
                  <a:pos x="211" y="0"/>
                </a:cxn>
                <a:cxn ang="0">
                  <a:pos x="373" y="13"/>
                </a:cxn>
                <a:cxn ang="0">
                  <a:pos x="158" y="268"/>
                </a:cxn>
                <a:cxn ang="0">
                  <a:pos x="8" y="255"/>
                </a:cxn>
                <a:cxn ang="0">
                  <a:pos x="0" y="238"/>
                </a:cxn>
                <a:cxn ang="0">
                  <a:pos x="0" y="238"/>
                </a:cxn>
              </a:cxnLst>
              <a:rect l="0" t="0" r="r" b="b"/>
              <a:pathLst>
                <a:path w="373" h="268">
                  <a:moveTo>
                    <a:pt x="0" y="238"/>
                  </a:moveTo>
                  <a:lnTo>
                    <a:pt x="148" y="255"/>
                  </a:lnTo>
                  <a:lnTo>
                    <a:pt x="335" y="19"/>
                  </a:lnTo>
                  <a:lnTo>
                    <a:pt x="203" y="13"/>
                  </a:lnTo>
                  <a:lnTo>
                    <a:pt x="211" y="0"/>
                  </a:lnTo>
                  <a:lnTo>
                    <a:pt x="373" y="13"/>
                  </a:lnTo>
                  <a:lnTo>
                    <a:pt x="158" y="268"/>
                  </a:lnTo>
                  <a:lnTo>
                    <a:pt x="8" y="255"/>
                  </a:lnTo>
                  <a:lnTo>
                    <a:pt x="0" y="238"/>
                  </a:lnTo>
                  <a:lnTo>
                    <a:pt x="0" y="238"/>
                  </a:lnTo>
                  <a:close/>
                </a:path>
              </a:pathLst>
            </a:custGeom>
            <a:solidFill>
              <a:srgbClr val="B5805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67"/>
            <p:cNvSpPr>
              <a:spLocks/>
            </p:cNvSpPr>
            <p:nvPr/>
          </p:nvSpPr>
          <p:spPr bwMode="auto">
            <a:xfrm>
              <a:off x="1890713" y="4629150"/>
              <a:ext cx="19050" cy="777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9"/>
                </a:cxn>
                <a:cxn ang="0">
                  <a:pos x="23" y="99"/>
                </a:cxn>
                <a:cxn ang="0">
                  <a:pos x="17" y="64"/>
                </a:cxn>
                <a:cxn ang="0">
                  <a:pos x="1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3" h="99">
                  <a:moveTo>
                    <a:pt x="0" y="0"/>
                  </a:moveTo>
                  <a:lnTo>
                    <a:pt x="6" y="89"/>
                  </a:lnTo>
                  <a:lnTo>
                    <a:pt x="23" y="99"/>
                  </a:lnTo>
                  <a:lnTo>
                    <a:pt x="17" y="64"/>
                  </a:lnTo>
                  <a:lnTo>
                    <a:pt x="1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7A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68"/>
            <p:cNvSpPr>
              <a:spLocks/>
            </p:cNvSpPr>
            <p:nvPr/>
          </p:nvSpPr>
          <p:spPr bwMode="auto">
            <a:xfrm>
              <a:off x="2035176" y="4656138"/>
              <a:ext cx="14288" cy="77787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13" y="40"/>
                </a:cxn>
                <a:cxn ang="0">
                  <a:pos x="11" y="99"/>
                </a:cxn>
                <a:cxn ang="0">
                  <a:pos x="0" y="85"/>
                </a:cxn>
                <a:cxn ang="0">
                  <a:pos x="0" y="85"/>
                </a:cxn>
              </a:cxnLst>
              <a:rect l="0" t="0" r="r" b="b"/>
              <a:pathLst>
                <a:path w="17" h="99">
                  <a:moveTo>
                    <a:pt x="0" y="85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3" y="40"/>
                  </a:lnTo>
                  <a:lnTo>
                    <a:pt x="11" y="99"/>
                  </a:lnTo>
                  <a:lnTo>
                    <a:pt x="0" y="85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A67A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69"/>
            <p:cNvSpPr>
              <a:spLocks/>
            </p:cNvSpPr>
            <p:nvPr/>
          </p:nvSpPr>
          <p:spPr bwMode="auto">
            <a:xfrm>
              <a:off x="3073401" y="4602163"/>
              <a:ext cx="74613" cy="1587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47" y="0"/>
                </a:cxn>
                <a:cxn ang="0">
                  <a:pos x="93" y="2"/>
                </a:cxn>
                <a:cxn ang="0">
                  <a:pos x="83" y="21"/>
                </a:cxn>
                <a:cxn ang="0">
                  <a:pos x="0" y="12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3" h="21">
                  <a:moveTo>
                    <a:pt x="9" y="0"/>
                  </a:moveTo>
                  <a:lnTo>
                    <a:pt x="47" y="0"/>
                  </a:lnTo>
                  <a:lnTo>
                    <a:pt x="93" y="2"/>
                  </a:lnTo>
                  <a:lnTo>
                    <a:pt x="83" y="21"/>
                  </a:lnTo>
                  <a:lnTo>
                    <a:pt x="0" y="12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67A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70"/>
            <p:cNvSpPr>
              <a:spLocks/>
            </p:cNvSpPr>
            <p:nvPr/>
          </p:nvSpPr>
          <p:spPr bwMode="auto">
            <a:xfrm>
              <a:off x="3062288" y="4621213"/>
              <a:ext cx="71438" cy="19050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45" y="2"/>
                </a:cxn>
                <a:cxn ang="0">
                  <a:pos x="91" y="4"/>
                </a:cxn>
                <a:cxn ang="0">
                  <a:pos x="83" y="23"/>
                </a:cxn>
                <a:cxn ang="0">
                  <a:pos x="0" y="13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1" h="23">
                  <a:moveTo>
                    <a:pt x="9" y="0"/>
                  </a:moveTo>
                  <a:lnTo>
                    <a:pt x="45" y="2"/>
                  </a:lnTo>
                  <a:lnTo>
                    <a:pt x="91" y="4"/>
                  </a:lnTo>
                  <a:lnTo>
                    <a:pt x="83" y="23"/>
                  </a:lnTo>
                  <a:lnTo>
                    <a:pt x="0" y="13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67A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71"/>
            <p:cNvSpPr>
              <a:spLocks/>
            </p:cNvSpPr>
            <p:nvPr/>
          </p:nvSpPr>
          <p:spPr bwMode="auto">
            <a:xfrm>
              <a:off x="3048001" y="4641850"/>
              <a:ext cx="73025" cy="19050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47" y="2"/>
                </a:cxn>
                <a:cxn ang="0">
                  <a:pos x="91" y="4"/>
                </a:cxn>
                <a:cxn ang="0">
                  <a:pos x="83" y="23"/>
                </a:cxn>
                <a:cxn ang="0">
                  <a:pos x="0" y="13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1" h="23">
                  <a:moveTo>
                    <a:pt x="9" y="0"/>
                  </a:moveTo>
                  <a:lnTo>
                    <a:pt x="47" y="2"/>
                  </a:lnTo>
                  <a:lnTo>
                    <a:pt x="91" y="4"/>
                  </a:lnTo>
                  <a:lnTo>
                    <a:pt x="83" y="23"/>
                  </a:lnTo>
                  <a:lnTo>
                    <a:pt x="0" y="13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67A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72"/>
            <p:cNvSpPr>
              <a:spLocks/>
            </p:cNvSpPr>
            <p:nvPr/>
          </p:nvSpPr>
          <p:spPr bwMode="auto">
            <a:xfrm>
              <a:off x="2465388" y="4189413"/>
              <a:ext cx="352425" cy="130175"/>
            </a:xfrm>
            <a:custGeom>
              <a:avLst/>
              <a:gdLst/>
              <a:ahLst/>
              <a:cxnLst>
                <a:cxn ang="0">
                  <a:pos x="26" y="141"/>
                </a:cxn>
                <a:cxn ang="0">
                  <a:pos x="159" y="151"/>
                </a:cxn>
                <a:cxn ang="0">
                  <a:pos x="270" y="0"/>
                </a:cxn>
                <a:cxn ang="0">
                  <a:pos x="443" y="0"/>
                </a:cxn>
                <a:cxn ang="0">
                  <a:pos x="408" y="73"/>
                </a:cxn>
                <a:cxn ang="0">
                  <a:pos x="386" y="69"/>
                </a:cxn>
                <a:cxn ang="0">
                  <a:pos x="424" y="14"/>
                </a:cxn>
                <a:cxn ang="0">
                  <a:pos x="277" y="14"/>
                </a:cxn>
                <a:cxn ang="0">
                  <a:pos x="165" y="164"/>
                </a:cxn>
                <a:cxn ang="0">
                  <a:pos x="0" y="160"/>
                </a:cxn>
                <a:cxn ang="0">
                  <a:pos x="26" y="141"/>
                </a:cxn>
                <a:cxn ang="0">
                  <a:pos x="26" y="141"/>
                </a:cxn>
              </a:cxnLst>
              <a:rect l="0" t="0" r="r" b="b"/>
              <a:pathLst>
                <a:path w="443" h="164">
                  <a:moveTo>
                    <a:pt x="26" y="141"/>
                  </a:moveTo>
                  <a:lnTo>
                    <a:pt x="159" y="151"/>
                  </a:lnTo>
                  <a:lnTo>
                    <a:pt x="270" y="0"/>
                  </a:lnTo>
                  <a:lnTo>
                    <a:pt x="443" y="0"/>
                  </a:lnTo>
                  <a:lnTo>
                    <a:pt x="408" y="73"/>
                  </a:lnTo>
                  <a:lnTo>
                    <a:pt x="386" y="69"/>
                  </a:lnTo>
                  <a:lnTo>
                    <a:pt x="424" y="14"/>
                  </a:lnTo>
                  <a:lnTo>
                    <a:pt x="277" y="14"/>
                  </a:lnTo>
                  <a:lnTo>
                    <a:pt x="165" y="164"/>
                  </a:lnTo>
                  <a:lnTo>
                    <a:pt x="0" y="160"/>
                  </a:lnTo>
                  <a:lnTo>
                    <a:pt x="26" y="141"/>
                  </a:lnTo>
                  <a:lnTo>
                    <a:pt x="26" y="141"/>
                  </a:lnTo>
                  <a:close/>
                </a:path>
              </a:pathLst>
            </a:custGeom>
            <a:solidFill>
              <a:srgbClr val="7D4D1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3"/>
            <p:cNvSpPr>
              <a:spLocks/>
            </p:cNvSpPr>
            <p:nvPr/>
          </p:nvSpPr>
          <p:spPr bwMode="auto">
            <a:xfrm>
              <a:off x="1419226" y="4938713"/>
              <a:ext cx="463550" cy="157162"/>
            </a:xfrm>
            <a:custGeom>
              <a:avLst/>
              <a:gdLst/>
              <a:ahLst/>
              <a:cxnLst>
                <a:cxn ang="0">
                  <a:pos x="586" y="197"/>
                </a:cxn>
                <a:cxn ang="0">
                  <a:pos x="0" y="34"/>
                </a:cxn>
                <a:cxn ang="0">
                  <a:pos x="27" y="0"/>
                </a:cxn>
                <a:cxn ang="0">
                  <a:pos x="576" y="146"/>
                </a:cxn>
                <a:cxn ang="0">
                  <a:pos x="586" y="197"/>
                </a:cxn>
                <a:cxn ang="0">
                  <a:pos x="586" y="197"/>
                </a:cxn>
              </a:cxnLst>
              <a:rect l="0" t="0" r="r" b="b"/>
              <a:pathLst>
                <a:path w="586" h="197">
                  <a:moveTo>
                    <a:pt x="586" y="197"/>
                  </a:moveTo>
                  <a:lnTo>
                    <a:pt x="0" y="34"/>
                  </a:lnTo>
                  <a:lnTo>
                    <a:pt x="27" y="0"/>
                  </a:lnTo>
                  <a:lnTo>
                    <a:pt x="576" y="146"/>
                  </a:lnTo>
                  <a:lnTo>
                    <a:pt x="586" y="197"/>
                  </a:lnTo>
                  <a:lnTo>
                    <a:pt x="586" y="197"/>
                  </a:lnTo>
                  <a:close/>
                </a:path>
              </a:pathLst>
            </a:custGeom>
            <a:solidFill>
              <a:srgbClr val="525C5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74"/>
            <p:cNvSpPr>
              <a:spLocks/>
            </p:cNvSpPr>
            <p:nvPr/>
          </p:nvSpPr>
          <p:spPr bwMode="auto">
            <a:xfrm>
              <a:off x="1398588" y="4738688"/>
              <a:ext cx="1558925" cy="622300"/>
            </a:xfrm>
            <a:custGeom>
              <a:avLst/>
              <a:gdLst/>
              <a:ahLst/>
              <a:cxnLst>
                <a:cxn ang="0">
                  <a:pos x="7" y="1"/>
                </a:cxn>
                <a:cxn ang="0">
                  <a:pos x="34" y="5"/>
                </a:cxn>
                <a:cxn ang="0">
                  <a:pos x="76" y="13"/>
                </a:cxn>
                <a:cxn ang="0">
                  <a:pos x="131" y="22"/>
                </a:cxn>
                <a:cxn ang="0">
                  <a:pos x="197" y="34"/>
                </a:cxn>
                <a:cxn ang="0">
                  <a:pos x="277" y="47"/>
                </a:cxn>
                <a:cxn ang="0">
                  <a:pos x="366" y="64"/>
                </a:cxn>
                <a:cxn ang="0">
                  <a:pos x="465" y="81"/>
                </a:cxn>
                <a:cxn ang="0">
                  <a:pos x="570" y="100"/>
                </a:cxn>
                <a:cxn ang="0">
                  <a:pos x="682" y="121"/>
                </a:cxn>
                <a:cxn ang="0">
                  <a:pos x="798" y="144"/>
                </a:cxn>
                <a:cxn ang="0">
                  <a:pos x="918" y="167"/>
                </a:cxn>
                <a:cxn ang="0">
                  <a:pos x="1038" y="188"/>
                </a:cxn>
                <a:cxn ang="0">
                  <a:pos x="1161" y="212"/>
                </a:cxn>
                <a:cxn ang="0">
                  <a:pos x="1283" y="235"/>
                </a:cxn>
                <a:cxn ang="0">
                  <a:pos x="1403" y="260"/>
                </a:cxn>
                <a:cxn ang="0">
                  <a:pos x="1519" y="283"/>
                </a:cxn>
                <a:cxn ang="0">
                  <a:pos x="1629" y="306"/>
                </a:cxn>
                <a:cxn ang="0">
                  <a:pos x="1735" y="328"/>
                </a:cxn>
                <a:cxn ang="0">
                  <a:pos x="1834" y="351"/>
                </a:cxn>
                <a:cxn ang="0">
                  <a:pos x="1924" y="370"/>
                </a:cxn>
                <a:cxn ang="0">
                  <a:pos x="1897" y="730"/>
                </a:cxn>
                <a:cxn ang="0">
                  <a:pos x="1903" y="443"/>
                </a:cxn>
                <a:cxn ang="0">
                  <a:pos x="1884" y="437"/>
                </a:cxn>
                <a:cxn ang="0">
                  <a:pos x="1853" y="431"/>
                </a:cxn>
                <a:cxn ang="0">
                  <a:pos x="1806" y="418"/>
                </a:cxn>
                <a:cxn ang="0">
                  <a:pos x="1749" y="405"/>
                </a:cxn>
                <a:cxn ang="0">
                  <a:pos x="1680" y="387"/>
                </a:cxn>
                <a:cxn ang="0">
                  <a:pos x="1600" y="368"/>
                </a:cxn>
                <a:cxn ang="0">
                  <a:pos x="1513" y="348"/>
                </a:cxn>
                <a:cxn ang="0">
                  <a:pos x="1420" y="325"/>
                </a:cxn>
                <a:cxn ang="0">
                  <a:pos x="1317" y="302"/>
                </a:cxn>
                <a:cxn ang="0">
                  <a:pos x="1212" y="277"/>
                </a:cxn>
                <a:cxn ang="0">
                  <a:pos x="1100" y="251"/>
                </a:cxn>
                <a:cxn ang="0">
                  <a:pos x="986" y="226"/>
                </a:cxn>
                <a:cxn ang="0">
                  <a:pos x="870" y="199"/>
                </a:cxn>
                <a:cxn ang="0">
                  <a:pos x="754" y="174"/>
                </a:cxn>
                <a:cxn ang="0">
                  <a:pos x="640" y="150"/>
                </a:cxn>
                <a:cxn ang="0">
                  <a:pos x="524" y="125"/>
                </a:cxn>
                <a:cxn ang="0">
                  <a:pos x="412" y="102"/>
                </a:cxn>
                <a:cxn ang="0">
                  <a:pos x="306" y="83"/>
                </a:cxn>
                <a:cxn ang="0">
                  <a:pos x="201" y="64"/>
                </a:cxn>
                <a:cxn ang="0">
                  <a:pos x="104" y="47"/>
                </a:cxn>
                <a:cxn ang="0">
                  <a:pos x="60" y="228"/>
                </a:cxn>
                <a:cxn ang="0">
                  <a:pos x="0" y="0"/>
                </a:cxn>
              </a:cxnLst>
              <a:rect l="0" t="0" r="r" b="b"/>
              <a:pathLst>
                <a:path w="1963" h="783">
                  <a:moveTo>
                    <a:pt x="0" y="0"/>
                  </a:moveTo>
                  <a:lnTo>
                    <a:pt x="3" y="0"/>
                  </a:lnTo>
                  <a:lnTo>
                    <a:pt x="7" y="1"/>
                  </a:lnTo>
                  <a:lnTo>
                    <a:pt x="15" y="1"/>
                  </a:lnTo>
                  <a:lnTo>
                    <a:pt x="22" y="3"/>
                  </a:lnTo>
                  <a:lnTo>
                    <a:pt x="34" y="5"/>
                  </a:lnTo>
                  <a:lnTo>
                    <a:pt x="45" y="7"/>
                  </a:lnTo>
                  <a:lnTo>
                    <a:pt x="60" y="11"/>
                  </a:lnTo>
                  <a:lnTo>
                    <a:pt x="76" y="13"/>
                  </a:lnTo>
                  <a:lnTo>
                    <a:pt x="91" y="15"/>
                  </a:lnTo>
                  <a:lnTo>
                    <a:pt x="110" y="19"/>
                  </a:lnTo>
                  <a:lnTo>
                    <a:pt x="131" y="22"/>
                  </a:lnTo>
                  <a:lnTo>
                    <a:pt x="150" y="24"/>
                  </a:lnTo>
                  <a:lnTo>
                    <a:pt x="174" y="30"/>
                  </a:lnTo>
                  <a:lnTo>
                    <a:pt x="197" y="34"/>
                  </a:lnTo>
                  <a:lnTo>
                    <a:pt x="224" y="39"/>
                  </a:lnTo>
                  <a:lnTo>
                    <a:pt x="249" y="43"/>
                  </a:lnTo>
                  <a:lnTo>
                    <a:pt x="277" y="47"/>
                  </a:lnTo>
                  <a:lnTo>
                    <a:pt x="306" y="53"/>
                  </a:lnTo>
                  <a:lnTo>
                    <a:pt x="336" y="58"/>
                  </a:lnTo>
                  <a:lnTo>
                    <a:pt x="366" y="64"/>
                  </a:lnTo>
                  <a:lnTo>
                    <a:pt x="399" y="70"/>
                  </a:lnTo>
                  <a:lnTo>
                    <a:pt x="431" y="76"/>
                  </a:lnTo>
                  <a:lnTo>
                    <a:pt x="465" y="81"/>
                  </a:lnTo>
                  <a:lnTo>
                    <a:pt x="498" y="87"/>
                  </a:lnTo>
                  <a:lnTo>
                    <a:pt x="534" y="95"/>
                  </a:lnTo>
                  <a:lnTo>
                    <a:pt x="570" y="100"/>
                  </a:lnTo>
                  <a:lnTo>
                    <a:pt x="606" y="108"/>
                  </a:lnTo>
                  <a:lnTo>
                    <a:pt x="644" y="114"/>
                  </a:lnTo>
                  <a:lnTo>
                    <a:pt x="682" y="121"/>
                  </a:lnTo>
                  <a:lnTo>
                    <a:pt x="720" y="129"/>
                  </a:lnTo>
                  <a:lnTo>
                    <a:pt x="760" y="136"/>
                  </a:lnTo>
                  <a:lnTo>
                    <a:pt x="798" y="144"/>
                  </a:lnTo>
                  <a:lnTo>
                    <a:pt x="838" y="150"/>
                  </a:lnTo>
                  <a:lnTo>
                    <a:pt x="878" y="157"/>
                  </a:lnTo>
                  <a:lnTo>
                    <a:pt x="918" y="167"/>
                  </a:lnTo>
                  <a:lnTo>
                    <a:pt x="958" y="174"/>
                  </a:lnTo>
                  <a:lnTo>
                    <a:pt x="998" y="180"/>
                  </a:lnTo>
                  <a:lnTo>
                    <a:pt x="1038" y="188"/>
                  </a:lnTo>
                  <a:lnTo>
                    <a:pt x="1079" y="197"/>
                  </a:lnTo>
                  <a:lnTo>
                    <a:pt x="1121" y="205"/>
                  </a:lnTo>
                  <a:lnTo>
                    <a:pt x="1161" y="212"/>
                  </a:lnTo>
                  <a:lnTo>
                    <a:pt x="1201" y="220"/>
                  </a:lnTo>
                  <a:lnTo>
                    <a:pt x="1243" y="228"/>
                  </a:lnTo>
                  <a:lnTo>
                    <a:pt x="1283" y="235"/>
                  </a:lnTo>
                  <a:lnTo>
                    <a:pt x="1323" y="243"/>
                  </a:lnTo>
                  <a:lnTo>
                    <a:pt x="1363" y="252"/>
                  </a:lnTo>
                  <a:lnTo>
                    <a:pt x="1403" y="260"/>
                  </a:lnTo>
                  <a:lnTo>
                    <a:pt x="1443" y="268"/>
                  </a:lnTo>
                  <a:lnTo>
                    <a:pt x="1481" y="275"/>
                  </a:lnTo>
                  <a:lnTo>
                    <a:pt x="1519" y="283"/>
                  </a:lnTo>
                  <a:lnTo>
                    <a:pt x="1557" y="290"/>
                  </a:lnTo>
                  <a:lnTo>
                    <a:pt x="1593" y="298"/>
                  </a:lnTo>
                  <a:lnTo>
                    <a:pt x="1629" y="306"/>
                  </a:lnTo>
                  <a:lnTo>
                    <a:pt x="1665" y="313"/>
                  </a:lnTo>
                  <a:lnTo>
                    <a:pt x="1701" y="321"/>
                  </a:lnTo>
                  <a:lnTo>
                    <a:pt x="1735" y="328"/>
                  </a:lnTo>
                  <a:lnTo>
                    <a:pt x="1770" y="336"/>
                  </a:lnTo>
                  <a:lnTo>
                    <a:pt x="1802" y="342"/>
                  </a:lnTo>
                  <a:lnTo>
                    <a:pt x="1834" y="351"/>
                  </a:lnTo>
                  <a:lnTo>
                    <a:pt x="1863" y="357"/>
                  </a:lnTo>
                  <a:lnTo>
                    <a:pt x="1895" y="365"/>
                  </a:lnTo>
                  <a:lnTo>
                    <a:pt x="1924" y="370"/>
                  </a:lnTo>
                  <a:lnTo>
                    <a:pt x="1952" y="378"/>
                  </a:lnTo>
                  <a:lnTo>
                    <a:pt x="1963" y="783"/>
                  </a:lnTo>
                  <a:lnTo>
                    <a:pt x="1897" y="730"/>
                  </a:lnTo>
                  <a:lnTo>
                    <a:pt x="1906" y="444"/>
                  </a:lnTo>
                  <a:lnTo>
                    <a:pt x="1905" y="444"/>
                  </a:lnTo>
                  <a:lnTo>
                    <a:pt x="1903" y="443"/>
                  </a:lnTo>
                  <a:lnTo>
                    <a:pt x="1897" y="441"/>
                  </a:lnTo>
                  <a:lnTo>
                    <a:pt x="1893" y="441"/>
                  </a:lnTo>
                  <a:lnTo>
                    <a:pt x="1884" y="437"/>
                  </a:lnTo>
                  <a:lnTo>
                    <a:pt x="1874" y="435"/>
                  </a:lnTo>
                  <a:lnTo>
                    <a:pt x="1863" y="433"/>
                  </a:lnTo>
                  <a:lnTo>
                    <a:pt x="1853" y="431"/>
                  </a:lnTo>
                  <a:lnTo>
                    <a:pt x="1838" y="425"/>
                  </a:lnTo>
                  <a:lnTo>
                    <a:pt x="1823" y="422"/>
                  </a:lnTo>
                  <a:lnTo>
                    <a:pt x="1806" y="418"/>
                  </a:lnTo>
                  <a:lnTo>
                    <a:pt x="1789" y="414"/>
                  </a:lnTo>
                  <a:lnTo>
                    <a:pt x="1768" y="408"/>
                  </a:lnTo>
                  <a:lnTo>
                    <a:pt x="1749" y="405"/>
                  </a:lnTo>
                  <a:lnTo>
                    <a:pt x="1726" y="399"/>
                  </a:lnTo>
                  <a:lnTo>
                    <a:pt x="1705" y="393"/>
                  </a:lnTo>
                  <a:lnTo>
                    <a:pt x="1680" y="387"/>
                  </a:lnTo>
                  <a:lnTo>
                    <a:pt x="1655" y="382"/>
                  </a:lnTo>
                  <a:lnTo>
                    <a:pt x="1627" y="374"/>
                  </a:lnTo>
                  <a:lnTo>
                    <a:pt x="1600" y="368"/>
                  </a:lnTo>
                  <a:lnTo>
                    <a:pt x="1572" y="361"/>
                  </a:lnTo>
                  <a:lnTo>
                    <a:pt x="1543" y="355"/>
                  </a:lnTo>
                  <a:lnTo>
                    <a:pt x="1513" y="348"/>
                  </a:lnTo>
                  <a:lnTo>
                    <a:pt x="1482" y="340"/>
                  </a:lnTo>
                  <a:lnTo>
                    <a:pt x="1450" y="332"/>
                  </a:lnTo>
                  <a:lnTo>
                    <a:pt x="1420" y="325"/>
                  </a:lnTo>
                  <a:lnTo>
                    <a:pt x="1385" y="317"/>
                  </a:lnTo>
                  <a:lnTo>
                    <a:pt x="1353" y="309"/>
                  </a:lnTo>
                  <a:lnTo>
                    <a:pt x="1317" y="302"/>
                  </a:lnTo>
                  <a:lnTo>
                    <a:pt x="1283" y="294"/>
                  </a:lnTo>
                  <a:lnTo>
                    <a:pt x="1247" y="285"/>
                  </a:lnTo>
                  <a:lnTo>
                    <a:pt x="1212" y="277"/>
                  </a:lnTo>
                  <a:lnTo>
                    <a:pt x="1174" y="270"/>
                  </a:lnTo>
                  <a:lnTo>
                    <a:pt x="1138" y="260"/>
                  </a:lnTo>
                  <a:lnTo>
                    <a:pt x="1100" y="251"/>
                  </a:lnTo>
                  <a:lnTo>
                    <a:pt x="1064" y="243"/>
                  </a:lnTo>
                  <a:lnTo>
                    <a:pt x="1024" y="233"/>
                  </a:lnTo>
                  <a:lnTo>
                    <a:pt x="986" y="226"/>
                  </a:lnTo>
                  <a:lnTo>
                    <a:pt x="948" y="216"/>
                  </a:lnTo>
                  <a:lnTo>
                    <a:pt x="910" y="209"/>
                  </a:lnTo>
                  <a:lnTo>
                    <a:pt x="870" y="199"/>
                  </a:lnTo>
                  <a:lnTo>
                    <a:pt x="832" y="192"/>
                  </a:lnTo>
                  <a:lnTo>
                    <a:pt x="794" y="182"/>
                  </a:lnTo>
                  <a:lnTo>
                    <a:pt x="754" y="174"/>
                  </a:lnTo>
                  <a:lnTo>
                    <a:pt x="716" y="167"/>
                  </a:lnTo>
                  <a:lnTo>
                    <a:pt x="678" y="157"/>
                  </a:lnTo>
                  <a:lnTo>
                    <a:pt x="640" y="150"/>
                  </a:lnTo>
                  <a:lnTo>
                    <a:pt x="602" y="142"/>
                  </a:lnTo>
                  <a:lnTo>
                    <a:pt x="562" y="135"/>
                  </a:lnTo>
                  <a:lnTo>
                    <a:pt x="524" y="125"/>
                  </a:lnTo>
                  <a:lnTo>
                    <a:pt x="486" y="117"/>
                  </a:lnTo>
                  <a:lnTo>
                    <a:pt x="450" y="112"/>
                  </a:lnTo>
                  <a:lnTo>
                    <a:pt x="412" y="102"/>
                  </a:lnTo>
                  <a:lnTo>
                    <a:pt x="376" y="96"/>
                  </a:lnTo>
                  <a:lnTo>
                    <a:pt x="340" y="89"/>
                  </a:lnTo>
                  <a:lnTo>
                    <a:pt x="306" y="83"/>
                  </a:lnTo>
                  <a:lnTo>
                    <a:pt x="270" y="76"/>
                  </a:lnTo>
                  <a:lnTo>
                    <a:pt x="235" y="70"/>
                  </a:lnTo>
                  <a:lnTo>
                    <a:pt x="201" y="64"/>
                  </a:lnTo>
                  <a:lnTo>
                    <a:pt x="169" y="58"/>
                  </a:lnTo>
                  <a:lnTo>
                    <a:pt x="136" y="53"/>
                  </a:lnTo>
                  <a:lnTo>
                    <a:pt x="104" y="47"/>
                  </a:lnTo>
                  <a:lnTo>
                    <a:pt x="74" y="43"/>
                  </a:lnTo>
                  <a:lnTo>
                    <a:pt x="43" y="39"/>
                  </a:lnTo>
                  <a:lnTo>
                    <a:pt x="60" y="228"/>
                  </a:lnTo>
                  <a:lnTo>
                    <a:pt x="28" y="2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74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75"/>
            <p:cNvSpPr>
              <a:spLocks/>
            </p:cNvSpPr>
            <p:nvPr/>
          </p:nvSpPr>
          <p:spPr bwMode="auto">
            <a:xfrm>
              <a:off x="2871788" y="4537075"/>
              <a:ext cx="327025" cy="377825"/>
            </a:xfrm>
            <a:custGeom>
              <a:avLst/>
              <a:gdLst/>
              <a:ahLst/>
              <a:cxnLst>
                <a:cxn ang="0">
                  <a:pos x="0" y="401"/>
                </a:cxn>
                <a:cxn ang="0">
                  <a:pos x="276" y="0"/>
                </a:cxn>
                <a:cxn ang="0">
                  <a:pos x="413" y="15"/>
                </a:cxn>
                <a:cxn ang="0">
                  <a:pos x="179" y="388"/>
                </a:cxn>
                <a:cxn ang="0">
                  <a:pos x="164" y="388"/>
                </a:cxn>
                <a:cxn ang="0">
                  <a:pos x="367" y="38"/>
                </a:cxn>
                <a:cxn ang="0">
                  <a:pos x="295" y="30"/>
                </a:cxn>
                <a:cxn ang="0">
                  <a:pos x="32" y="382"/>
                </a:cxn>
                <a:cxn ang="0">
                  <a:pos x="139" y="393"/>
                </a:cxn>
                <a:cxn ang="0">
                  <a:pos x="183" y="477"/>
                </a:cxn>
                <a:cxn ang="0">
                  <a:pos x="21" y="454"/>
                </a:cxn>
                <a:cxn ang="0">
                  <a:pos x="0" y="401"/>
                </a:cxn>
                <a:cxn ang="0">
                  <a:pos x="0" y="401"/>
                </a:cxn>
              </a:cxnLst>
              <a:rect l="0" t="0" r="r" b="b"/>
              <a:pathLst>
                <a:path w="413" h="477">
                  <a:moveTo>
                    <a:pt x="0" y="401"/>
                  </a:moveTo>
                  <a:lnTo>
                    <a:pt x="276" y="0"/>
                  </a:lnTo>
                  <a:lnTo>
                    <a:pt x="413" y="15"/>
                  </a:lnTo>
                  <a:lnTo>
                    <a:pt x="179" y="388"/>
                  </a:lnTo>
                  <a:lnTo>
                    <a:pt x="164" y="388"/>
                  </a:lnTo>
                  <a:lnTo>
                    <a:pt x="367" y="38"/>
                  </a:lnTo>
                  <a:lnTo>
                    <a:pt x="295" y="30"/>
                  </a:lnTo>
                  <a:lnTo>
                    <a:pt x="32" y="382"/>
                  </a:lnTo>
                  <a:lnTo>
                    <a:pt x="139" y="393"/>
                  </a:lnTo>
                  <a:lnTo>
                    <a:pt x="183" y="477"/>
                  </a:lnTo>
                  <a:lnTo>
                    <a:pt x="21" y="454"/>
                  </a:lnTo>
                  <a:lnTo>
                    <a:pt x="0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rgbClr val="6936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76"/>
            <p:cNvSpPr>
              <a:spLocks/>
            </p:cNvSpPr>
            <p:nvPr/>
          </p:nvSpPr>
          <p:spPr bwMode="auto">
            <a:xfrm>
              <a:off x="2482851" y="4446588"/>
              <a:ext cx="422275" cy="411162"/>
            </a:xfrm>
            <a:custGeom>
              <a:avLst/>
              <a:gdLst/>
              <a:ahLst/>
              <a:cxnLst>
                <a:cxn ang="0">
                  <a:pos x="20" y="464"/>
                </a:cxn>
                <a:cxn ang="0">
                  <a:pos x="361" y="0"/>
                </a:cxn>
                <a:cxn ang="0">
                  <a:pos x="532" y="11"/>
                </a:cxn>
                <a:cxn ang="0">
                  <a:pos x="161" y="519"/>
                </a:cxn>
                <a:cxn ang="0">
                  <a:pos x="0" y="485"/>
                </a:cxn>
                <a:cxn ang="0">
                  <a:pos x="20" y="464"/>
                </a:cxn>
                <a:cxn ang="0">
                  <a:pos x="20" y="464"/>
                </a:cxn>
              </a:cxnLst>
              <a:rect l="0" t="0" r="r" b="b"/>
              <a:pathLst>
                <a:path w="532" h="519">
                  <a:moveTo>
                    <a:pt x="20" y="464"/>
                  </a:moveTo>
                  <a:lnTo>
                    <a:pt x="361" y="0"/>
                  </a:lnTo>
                  <a:lnTo>
                    <a:pt x="532" y="11"/>
                  </a:lnTo>
                  <a:lnTo>
                    <a:pt x="161" y="519"/>
                  </a:lnTo>
                  <a:lnTo>
                    <a:pt x="0" y="485"/>
                  </a:lnTo>
                  <a:lnTo>
                    <a:pt x="20" y="464"/>
                  </a:lnTo>
                  <a:lnTo>
                    <a:pt x="20" y="464"/>
                  </a:lnTo>
                  <a:close/>
                </a:path>
              </a:pathLst>
            </a:custGeom>
            <a:solidFill>
              <a:srgbClr val="DEAD9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77"/>
            <p:cNvSpPr>
              <a:spLocks/>
            </p:cNvSpPr>
            <p:nvPr/>
          </p:nvSpPr>
          <p:spPr bwMode="auto">
            <a:xfrm>
              <a:off x="2517776" y="4448175"/>
              <a:ext cx="419100" cy="449262"/>
            </a:xfrm>
            <a:custGeom>
              <a:avLst/>
              <a:gdLst/>
              <a:ahLst/>
              <a:cxnLst>
                <a:cxn ang="0">
                  <a:pos x="0" y="488"/>
                </a:cxn>
                <a:cxn ang="0">
                  <a:pos x="149" y="509"/>
                </a:cxn>
                <a:cxn ang="0">
                  <a:pos x="517" y="0"/>
                </a:cxn>
                <a:cxn ang="0">
                  <a:pos x="529" y="57"/>
                </a:cxn>
                <a:cxn ang="0">
                  <a:pos x="150" y="566"/>
                </a:cxn>
                <a:cxn ang="0">
                  <a:pos x="10" y="536"/>
                </a:cxn>
                <a:cxn ang="0">
                  <a:pos x="0" y="488"/>
                </a:cxn>
                <a:cxn ang="0">
                  <a:pos x="0" y="488"/>
                </a:cxn>
              </a:cxnLst>
              <a:rect l="0" t="0" r="r" b="b"/>
              <a:pathLst>
                <a:path w="529" h="566">
                  <a:moveTo>
                    <a:pt x="0" y="488"/>
                  </a:moveTo>
                  <a:lnTo>
                    <a:pt x="149" y="509"/>
                  </a:lnTo>
                  <a:lnTo>
                    <a:pt x="517" y="0"/>
                  </a:lnTo>
                  <a:lnTo>
                    <a:pt x="529" y="57"/>
                  </a:lnTo>
                  <a:lnTo>
                    <a:pt x="150" y="566"/>
                  </a:lnTo>
                  <a:lnTo>
                    <a:pt x="10" y="536"/>
                  </a:lnTo>
                  <a:lnTo>
                    <a:pt x="0" y="488"/>
                  </a:lnTo>
                  <a:lnTo>
                    <a:pt x="0" y="488"/>
                  </a:lnTo>
                  <a:close/>
                </a:path>
              </a:pathLst>
            </a:custGeom>
            <a:solidFill>
              <a:srgbClr val="997D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78"/>
            <p:cNvSpPr>
              <a:spLocks/>
            </p:cNvSpPr>
            <p:nvPr/>
          </p:nvSpPr>
          <p:spPr bwMode="auto">
            <a:xfrm>
              <a:off x="2582863" y="4764088"/>
              <a:ext cx="120650" cy="333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8" y="4"/>
                </a:cxn>
                <a:cxn ang="0">
                  <a:pos x="152" y="6"/>
                </a:cxn>
                <a:cxn ang="0">
                  <a:pos x="124" y="42"/>
                </a:cxn>
                <a:cxn ang="0">
                  <a:pos x="2" y="2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2" h="42">
                  <a:moveTo>
                    <a:pt x="0" y="0"/>
                  </a:moveTo>
                  <a:lnTo>
                    <a:pt x="78" y="4"/>
                  </a:lnTo>
                  <a:lnTo>
                    <a:pt x="152" y="6"/>
                  </a:lnTo>
                  <a:lnTo>
                    <a:pt x="124" y="42"/>
                  </a:lnTo>
                  <a:lnTo>
                    <a:pt x="2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7D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79"/>
            <p:cNvSpPr>
              <a:spLocks/>
            </p:cNvSpPr>
            <p:nvPr/>
          </p:nvSpPr>
          <p:spPr bwMode="auto">
            <a:xfrm>
              <a:off x="2635251" y="4687888"/>
              <a:ext cx="128588" cy="2857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83" y="2"/>
                </a:cxn>
                <a:cxn ang="0">
                  <a:pos x="161" y="6"/>
                </a:cxn>
                <a:cxn ang="0">
                  <a:pos x="136" y="36"/>
                </a:cxn>
                <a:cxn ang="0">
                  <a:pos x="0" y="25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61" h="36">
                  <a:moveTo>
                    <a:pt x="7" y="0"/>
                  </a:moveTo>
                  <a:lnTo>
                    <a:pt x="83" y="2"/>
                  </a:lnTo>
                  <a:lnTo>
                    <a:pt x="161" y="6"/>
                  </a:lnTo>
                  <a:lnTo>
                    <a:pt x="136" y="36"/>
                  </a:lnTo>
                  <a:lnTo>
                    <a:pt x="0" y="25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997D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80"/>
            <p:cNvSpPr>
              <a:spLocks/>
            </p:cNvSpPr>
            <p:nvPr/>
          </p:nvSpPr>
          <p:spPr bwMode="auto">
            <a:xfrm>
              <a:off x="2798763" y="4448175"/>
              <a:ext cx="128588" cy="2857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87" y="0"/>
                </a:cxn>
                <a:cxn ang="0">
                  <a:pos x="161" y="0"/>
                </a:cxn>
                <a:cxn ang="0">
                  <a:pos x="139" y="36"/>
                </a:cxn>
                <a:cxn ang="0">
                  <a:pos x="0" y="24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61" h="36">
                  <a:moveTo>
                    <a:pt x="7" y="0"/>
                  </a:moveTo>
                  <a:lnTo>
                    <a:pt x="87" y="0"/>
                  </a:lnTo>
                  <a:lnTo>
                    <a:pt x="161" y="0"/>
                  </a:lnTo>
                  <a:lnTo>
                    <a:pt x="139" y="36"/>
                  </a:lnTo>
                  <a:lnTo>
                    <a:pt x="0" y="24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997D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81"/>
            <p:cNvSpPr>
              <a:spLocks/>
            </p:cNvSpPr>
            <p:nvPr/>
          </p:nvSpPr>
          <p:spPr bwMode="auto">
            <a:xfrm>
              <a:off x="2741613" y="4532313"/>
              <a:ext cx="128588" cy="2698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85" y="2"/>
                </a:cxn>
                <a:cxn ang="0">
                  <a:pos x="161" y="6"/>
                </a:cxn>
                <a:cxn ang="0">
                  <a:pos x="138" y="34"/>
                </a:cxn>
                <a:cxn ang="0">
                  <a:pos x="0" y="25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61" h="34">
                  <a:moveTo>
                    <a:pt x="7" y="0"/>
                  </a:moveTo>
                  <a:lnTo>
                    <a:pt x="85" y="2"/>
                  </a:lnTo>
                  <a:lnTo>
                    <a:pt x="161" y="6"/>
                  </a:lnTo>
                  <a:lnTo>
                    <a:pt x="138" y="34"/>
                  </a:lnTo>
                  <a:lnTo>
                    <a:pt x="0" y="25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997D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82"/>
            <p:cNvSpPr>
              <a:spLocks/>
            </p:cNvSpPr>
            <p:nvPr/>
          </p:nvSpPr>
          <p:spPr bwMode="auto">
            <a:xfrm>
              <a:off x="2692401" y="4618038"/>
              <a:ext cx="128588" cy="2857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89" y="2"/>
                </a:cxn>
                <a:cxn ang="0">
                  <a:pos x="161" y="4"/>
                </a:cxn>
                <a:cxn ang="0">
                  <a:pos x="141" y="37"/>
                </a:cxn>
                <a:cxn ang="0">
                  <a:pos x="0" y="23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161" h="37">
                  <a:moveTo>
                    <a:pt x="11" y="0"/>
                  </a:moveTo>
                  <a:lnTo>
                    <a:pt x="89" y="2"/>
                  </a:lnTo>
                  <a:lnTo>
                    <a:pt x="161" y="4"/>
                  </a:lnTo>
                  <a:lnTo>
                    <a:pt x="141" y="37"/>
                  </a:lnTo>
                  <a:lnTo>
                    <a:pt x="0" y="23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997D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83"/>
            <p:cNvSpPr>
              <a:spLocks/>
            </p:cNvSpPr>
            <p:nvPr/>
          </p:nvSpPr>
          <p:spPr bwMode="auto">
            <a:xfrm>
              <a:off x="2501901" y="4451350"/>
              <a:ext cx="292100" cy="385762"/>
            </a:xfrm>
            <a:custGeom>
              <a:avLst/>
              <a:gdLst/>
              <a:ahLst/>
              <a:cxnLst>
                <a:cxn ang="0">
                  <a:pos x="0" y="487"/>
                </a:cxn>
                <a:cxn ang="0">
                  <a:pos x="365" y="0"/>
                </a:cxn>
                <a:cxn ang="0">
                  <a:pos x="367" y="21"/>
                </a:cxn>
                <a:cxn ang="0">
                  <a:pos x="40" y="474"/>
                </a:cxn>
                <a:cxn ang="0">
                  <a:pos x="21" y="478"/>
                </a:cxn>
                <a:cxn ang="0">
                  <a:pos x="0" y="487"/>
                </a:cxn>
                <a:cxn ang="0">
                  <a:pos x="0" y="487"/>
                </a:cxn>
              </a:cxnLst>
              <a:rect l="0" t="0" r="r" b="b"/>
              <a:pathLst>
                <a:path w="367" h="487">
                  <a:moveTo>
                    <a:pt x="0" y="487"/>
                  </a:moveTo>
                  <a:lnTo>
                    <a:pt x="365" y="0"/>
                  </a:lnTo>
                  <a:lnTo>
                    <a:pt x="367" y="21"/>
                  </a:lnTo>
                  <a:lnTo>
                    <a:pt x="40" y="474"/>
                  </a:lnTo>
                  <a:lnTo>
                    <a:pt x="21" y="478"/>
                  </a:lnTo>
                  <a:lnTo>
                    <a:pt x="0" y="487"/>
                  </a:lnTo>
                  <a:lnTo>
                    <a:pt x="0" y="487"/>
                  </a:lnTo>
                  <a:close/>
                </a:path>
              </a:pathLst>
            </a:custGeom>
            <a:solidFill>
              <a:srgbClr val="B5805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84"/>
            <p:cNvSpPr>
              <a:spLocks/>
            </p:cNvSpPr>
            <p:nvPr/>
          </p:nvSpPr>
          <p:spPr bwMode="auto">
            <a:xfrm>
              <a:off x="2439988" y="4237038"/>
              <a:ext cx="434975" cy="127000"/>
            </a:xfrm>
            <a:custGeom>
              <a:avLst/>
              <a:gdLst/>
              <a:ahLst/>
              <a:cxnLst>
                <a:cxn ang="0">
                  <a:pos x="19" y="131"/>
                </a:cxn>
                <a:cxn ang="0">
                  <a:pos x="200" y="143"/>
                </a:cxn>
                <a:cxn ang="0">
                  <a:pos x="306" y="0"/>
                </a:cxn>
                <a:cxn ang="0">
                  <a:pos x="538" y="8"/>
                </a:cxn>
                <a:cxn ang="0">
                  <a:pos x="478" y="101"/>
                </a:cxn>
                <a:cxn ang="0">
                  <a:pos x="540" y="107"/>
                </a:cxn>
                <a:cxn ang="0">
                  <a:pos x="548" y="124"/>
                </a:cxn>
                <a:cxn ang="0">
                  <a:pos x="453" y="116"/>
                </a:cxn>
                <a:cxn ang="0">
                  <a:pos x="514" y="23"/>
                </a:cxn>
                <a:cxn ang="0">
                  <a:pos x="318" y="14"/>
                </a:cxn>
                <a:cxn ang="0">
                  <a:pos x="213" y="162"/>
                </a:cxn>
                <a:cxn ang="0">
                  <a:pos x="0" y="151"/>
                </a:cxn>
                <a:cxn ang="0">
                  <a:pos x="19" y="131"/>
                </a:cxn>
                <a:cxn ang="0">
                  <a:pos x="19" y="131"/>
                </a:cxn>
              </a:cxnLst>
              <a:rect l="0" t="0" r="r" b="b"/>
              <a:pathLst>
                <a:path w="548" h="162">
                  <a:moveTo>
                    <a:pt x="19" y="131"/>
                  </a:moveTo>
                  <a:lnTo>
                    <a:pt x="200" y="143"/>
                  </a:lnTo>
                  <a:lnTo>
                    <a:pt x="306" y="0"/>
                  </a:lnTo>
                  <a:lnTo>
                    <a:pt x="538" y="8"/>
                  </a:lnTo>
                  <a:lnTo>
                    <a:pt x="478" y="101"/>
                  </a:lnTo>
                  <a:lnTo>
                    <a:pt x="540" y="107"/>
                  </a:lnTo>
                  <a:lnTo>
                    <a:pt x="548" y="124"/>
                  </a:lnTo>
                  <a:lnTo>
                    <a:pt x="453" y="116"/>
                  </a:lnTo>
                  <a:lnTo>
                    <a:pt x="514" y="23"/>
                  </a:lnTo>
                  <a:lnTo>
                    <a:pt x="318" y="14"/>
                  </a:lnTo>
                  <a:lnTo>
                    <a:pt x="213" y="162"/>
                  </a:lnTo>
                  <a:lnTo>
                    <a:pt x="0" y="151"/>
                  </a:lnTo>
                  <a:lnTo>
                    <a:pt x="19" y="131"/>
                  </a:lnTo>
                  <a:lnTo>
                    <a:pt x="19" y="131"/>
                  </a:lnTo>
                  <a:close/>
                </a:path>
              </a:pathLst>
            </a:custGeom>
            <a:solidFill>
              <a:srgbClr val="A67A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85"/>
            <p:cNvSpPr>
              <a:spLocks/>
            </p:cNvSpPr>
            <p:nvPr/>
          </p:nvSpPr>
          <p:spPr bwMode="auto">
            <a:xfrm>
              <a:off x="2954338" y="4670425"/>
              <a:ext cx="120650" cy="153987"/>
            </a:xfrm>
            <a:custGeom>
              <a:avLst/>
              <a:gdLst/>
              <a:ahLst/>
              <a:cxnLst>
                <a:cxn ang="0">
                  <a:pos x="7" y="181"/>
                </a:cxn>
                <a:cxn ang="0">
                  <a:pos x="131" y="2"/>
                </a:cxn>
                <a:cxn ang="0">
                  <a:pos x="152" y="0"/>
                </a:cxn>
                <a:cxn ang="0">
                  <a:pos x="32" y="190"/>
                </a:cxn>
                <a:cxn ang="0">
                  <a:pos x="0" y="194"/>
                </a:cxn>
                <a:cxn ang="0">
                  <a:pos x="7" y="181"/>
                </a:cxn>
                <a:cxn ang="0">
                  <a:pos x="7" y="181"/>
                </a:cxn>
              </a:cxnLst>
              <a:rect l="0" t="0" r="r" b="b"/>
              <a:pathLst>
                <a:path w="152" h="194">
                  <a:moveTo>
                    <a:pt x="7" y="181"/>
                  </a:moveTo>
                  <a:lnTo>
                    <a:pt x="131" y="2"/>
                  </a:lnTo>
                  <a:lnTo>
                    <a:pt x="152" y="0"/>
                  </a:lnTo>
                  <a:lnTo>
                    <a:pt x="32" y="190"/>
                  </a:lnTo>
                  <a:lnTo>
                    <a:pt x="0" y="194"/>
                  </a:lnTo>
                  <a:lnTo>
                    <a:pt x="7" y="181"/>
                  </a:lnTo>
                  <a:lnTo>
                    <a:pt x="7" y="181"/>
                  </a:lnTo>
                  <a:close/>
                </a:path>
              </a:pathLst>
            </a:custGeom>
            <a:solidFill>
              <a:srgbClr val="C2997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92" name="Picture 291" descr="FPG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4592638"/>
            <a:ext cx="1676400" cy="1161998"/>
          </a:xfrm>
          <a:prstGeom prst="rect">
            <a:avLst/>
          </a:prstGeom>
        </p:spPr>
      </p:pic>
      <p:grpSp>
        <p:nvGrpSpPr>
          <p:cNvPr id="7" name="Group 289"/>
          <p:cNvGrpSpPr/>
          <p:nvPr/>
        </p:nvGrpSpPr>
        <p:grpSpPr>
          <a:xfrm>
            <a:off x="3581400" y="3525838"/>
            <a:ext cx="1524000" cy="1219200"/>
            <a:chOff x="3581400" y="2971800"/>
            <a:chExt cx="1524000" cy="1219200"/>
          </a:xfrm>
        </p:grpSpPr>
        <p:sp>
          <p:nvSpPr>
            <p:cNvPr id="282" name="사각형 설명선 19"/>
            <p:cNvSpPr/>
            <p:nvPr/>
          </p:nvSpPr>
          <p:spPr bwMode="auto">
            <a:xfrm>
              <a:off x="3581400" y="2971800"/>
              <a:ext cx="1524000" cy="1219200"/>
            </a:xfrm>
            <a:prstGeom prst="wedgeRectCallout">
              <a:avLst>
                <a:gd name="adj1" fmla="val 103877"/>
                <a:gd name="adj2" fmla="val 73613"/>
              </a:avLst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  <p:pic>
          <p:nvPicPr>
            <p:cNvPr id="286" name="Picture 39" descr="C:\Users\Junguk Cho\AppData\Local\Microsoft\Windows\Temporary Internet Files\Content.IE5\VCGODIYT\MPj04384180000[1]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27620" y="3048000"/>
              <a:ext cx="1416106" cy="1066800"/>
            </a:xfrm>
            <a:prstGeom prst="rect">
              <a:avLst/>
            </a:prstGeom>
            <a:noFill/>
          </p:spPr>
        </p:pic>
      </p:grpSp>
      <p:grpSp>
        <p:nvGrpSpPr>
          <p:cNvPr id="8" name="Group 290"/>
          <p:cNvGrpSpPr/>
          <p:nvPr/>
        </p:nvGrpSpPr>
        <p:grpSpPr>
          <a:xfrm>
            <a:off x="3886200" y="3754438"/>
            <a:ext cx="800725" cy="742952"/>
            <a:chOff x="3886200" y="3200400"/>
            <a:chExt cx="800725" cy="742952"/>
          </a:xfrm>
        </p:grpSpPr>
        <p:sp>
          <p:nvSpPr>
            <p:cNvPr id="288" name="위로 구부러진 화살표 21"/>
            <p:cNvSpPr/>
            <p:nvPr/>
          </p:nvSpPr>
          <p:spPr bwMode="auto">
            <a:xfrm rot="10800000">
              <a:off x="3886200" y="3200400"/>
              <a:ext cx="762000" cy="361952"/>
            </a:xfrm>
            <a:prstGeom prst="curvedUp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289" name="위로 구부러진 화살표 21"/>
            <p:cNvSpPr/>
            <p:nvPr/>
          </p:nvSpPr>
          <p:spPr bwMode="auto">
            <a:xfrm>
              <a:off x="3924925" y="3581400"/>
              <a:ext cx="762000" cy="361952"/>
            </a:xfrm>
            <a:prstGeom prst="curvedUp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-21600000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Viola &amp; Jones face detection</a:t>
            </a:r>
          </a:p>
          <a:p>
            <a:r>
              <a:rPr lang="en-US" dirty="0" smtClean="0"/>
              <a:t>Integral image</a:t>
            </a:r>
          </a:p>
        </p:txBody>
      </p:sp>
      <p:pic>
        <p:nvPicPr>
          <p:cNvPr id="87" name="Picture 86" descr="Le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898775"/>
            <a:ext cx="2946400" cy="2946400"/>
          </a:xfrm>
          <a:prstGeom prst="rect">
            <a:avLst/>
          </a:prstGeom>
        </p:spPr>
      </p:pic>
      <p:pic>
        <p:nvPicPr>
          <p:cNvPr id="88" name="Picture 87" descr="Lena_Gr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898775"/>
            <a:ext cx="2944368" cy="2944368"/>
          </a:xfrm>
          <a:prstGeom prst="rect">
            <a:avLst/>
          </a:prstGeom>
        </p:spPr>
      </p:pic>
      <p:sp>
        <p:nvSpPr>
          <p:cNvPr id="89" name="Rectangle 88"/>
          <p:cNvSpPr/>
          <p:nvPr/>
        </p:nvSpPr>
        <p:spPr bwMode="auto">
          <a:xfrm>
            <a:off x="380999" y="2906394"/>
            <a:ext cx="914400" cy="914400"/>
          </a:xfrm>
          <a:prstGeom prst="rect">
            <a:avLst/>
          </a:prstGeom>
          <a:noFill/>
          <a:ln w="25400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graphicFrame>
        <p:nvGraphicFramePr>
          <p:cNvPr id="90" name="Table 89"/>
          <p:cNvGraphicFramePr>
            <a:graphicFrameLocks noGrp="1"/>
          </p:cNvGraphicFramePr>
          <p:nvPr/>
        </p:nvGraphicFramePr>
        <p:xfrm>
          <a:off x="4648200" y="4397375"/>
          <a:ext cx="1219200" cy="1097280"/>
        </p:xfrm>
        <a:graphic>
          <a:graphicData uri="http://schemas.openxmlformats.org/drawingml/2006/table">
            <a:tbl>
              <a:tblPr firstRow="1" bandRow="1"/>
              <a:tblGrid>
                <a:gridCol w="406400"/>
                <a:gridCol w="406400"/>
                <a:gridCol w="406400"/>
              </a:tblGrid>
              <a:tr h="3471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71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71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1" name="Table 90"/>
          <p:cNvGraphicFramePr>
            <a:graphicFrameLocks noGrp="1"/>
          </p:cNvGraphicFramePr>
          <p:nvPr/>
        </p:nvGraphicFramePr>
        <p:xfrm>
          <a:off x="6629400" y="4397375"/>
          <a:ext cx="1219200" cy="1097280"/>
        </p:xfrm>
        <a:graphic>
          <a:graphicData uri="http://schemas.openxmlformats.org/drawingml/2006/table">
            <a:tbl>
              <a:tblPr firstRow="1" bandRow="1"/>
              <a:tblGrid>
                <a:gridCol w="406400"/>
                <a:gridCol w="406400"/>
                <a:gridCol w="406400"/>
              </a:tblGrid>
              <a:tr h="3471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71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71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" name="Right Arrow 91"/>
          <p:cNvSpPr/>
          <p:nvPr/>
        </p:nvSpPr>
        <p:spPr bwMode="auto">
          <a:xfrm>
            <a:off x="6019800" y="4702175"/>
            <a:ext cx="457200" cy="457200"/>
          </a:xfrm>
          <a:prstGeom prst="rightArrow">
            <a:avLst/>
          </a:prstGeom>
          <a:solidFill>
            <a:sysClr val="window" lastClr="FFFFFF"/>
          </a:solidFill>
          <a:ln w="25400" cap="flat" cmpd="sng" algn="ctr">
            <a:solidFill>
              <a:srgbClr val="8064A2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3" name="Rectangle 92"/>
          <p:cNvSpPr/>
          <p:nvPr/>
        </p:nvSpPr>
        <p:spPr bwMode="auto">
          <a:xfrm>
            <a:off x="381000" y="2895600"/>
            <a:ext cx="2057400" cy="1676400"/>
          </a:xfrm>
          <a:prstGeom prst="rect">
            <a:avLst/>
          </a:prstGeom>
          <a:solidFill>
            <a:srgbClr val="1F497D">
              <a:alpha val="5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362200" y="4510643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" name="Oval 94"/>
          <p:cNvSpPr/>
          <p:nvPr/>
        </p:nvSpPr>
        <p:spPr bwMode="auto">
          <a:xfrm flipH="1" flipV="1">
            <a:off x="2413617" y="4554748"/>
            <a:ext cx="46220" cy="45719"/>
          </a:xfrm>
          <a:prstGeom prst="ellipse">
            <a:avLst/>
          </a:prstGeom>
          <a:solidFill>
            <a:srgbClr val="1F497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6" name="Rectangle 95"/>
          <p:cNvSpPr/>
          <p:nvPr/>
        </p:nvSpPr>
        <p:spPr bwMode="auto">
          <a:xfrm>
            <a:off x="990600" y="3432175"/>
            <a:ext cx="1447800" cy="1143000"/>
          </a:xfrm>
          <a:prstGeom prst="rect">
            <a:avLst/>
          </a:prstGeom>
          <a:solidFill>
            <a:srgbClr val="1F497D">
              <a:alpha val="5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524000" y="381317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" name="Rectangle 97"/>
          <p:cNvSpPr/>
          <p:nvPr/>
        </p:nvSpPr>
        <p:spPr bwMode="auto">
          <a:xfrm>
            <a:off x="1576465" y="4194174"/>
            <a:ext cx="914400" cy="914400"/>
          </a:xfrm>
          <a:prstGeom prst="rect">
            <a:avLst/>
          </a:prstGeom>
          <a:noFill/>
          <a:ln w="25400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648200" y="554037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629400" y="5540375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Integral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572000" y="3711575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II(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x,y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 = ∑I(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x',y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') when 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x'≤x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y'≤y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981200" y="419417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981200" y="305117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L2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33400" y="419417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L3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33400" y="305117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6" name="Rectangle 105"/>
          <p:cNvSpPr/>
          <p:nvPr/>
        </p:nvSpPr>
        <p:spPr bwMode="auto">
          <a:xfrm>
            <a:off x="381000" y="2895860"/>
            <a:ext cx="2057400" cy="533401"/>
          </a:xfrm>
          <a:prstGeom prst="rect">
            <a:avLst/>
          </a:prstGeom>
          <a:solidFill>
            <a:srgbClr val="1F497D">
              <a:alpha val="5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7" name="Rectangle 106"/>
          <p:cNvSpPr/>
          <p:nvPr/>
        </p:nvSpPr>
        <p:spPr bwMode="auto">
          <a:xfrm>
            <a:off x="381000" y="2898775"/>
            <a:ext cx="614363" cy="1676400"/>
          </a:xfrm>
          <a:prstGeom prst="rect">
            <a:avLst/>
          </a:prstGeom>
          <a:solidFill>
            <a:srgbClr val="1F497D">
              <a:alpha val="5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8" name="Rectangle 107"/>
          <p:cNvSpPr/>
          <p:nvPr/>
        </p:nvSpPr>
        <p:spPr bwMode="auto">
          <a:xfrm>
            <a:off x="381000" y="3432175"/>
            <a:ext cx="2057400" cy="1143000"/>
          </a:xfrm>
          <a:prstGeom prst="rect">
            <a:avLst/>
          </a:prstGeom>
          <a:solidFill>
            <a:srgbClr val="1F497D">
              <a:alpha val="5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9" name="Rectangle 108"/>
          <p:cNvSpPr/>
          <p:nvPr/>
        </p:nvSpPr>
        <p:spPr bwMode="auto">
          <a:xfrm>
            <a:off x="990600" y="3432175"/>
            <a:ext cx="1447800" cy="1143000"/>
          </a:xfrm>
          <a:prstGeom prst="rect">
            <a:avLst/>
          </a:prstGeom>
          <a:solidFill>
            <a:srgbClr val="1F497D">
              <a:alpha val="5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0" name="Rectangle 109"/>
          <p:cNvSpPr/>
          <p:nvPr/>
        </p:nvSpPr>
        <p:spPr bwMode="auto">
          <a:xfrm>
            <a:off x="381000" y="2895860"/>
            <a:ext cx="2057400" cy="1676400"/>
          </a:xfrm>
          <a:prstGeom prst="rect">
            <a:avLst/>
          </a:prstGeom>
          <a:solidFill>
            <a:srgbClr val="1F497D">
              <a:alpha val="5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1" name="Rectangle 110"/>
          <p:cNvSpPr/>
          <p:nvPr/>
        </p:nvSpPr>
        <p:spPr bwMode="auto">
          <a:xfrm>
            <a:off x="381000" y="2897188"/>
            <a:ext cx="614363" cy="533401"/>
          </a:xfrm>
          <a:prstGeom prst="rect">
            <a:avLst/>
          </a:prstGeom>
          <a:solidFill>
            <a:srgbClr val="EEECE1">
              <a:lumMod val="50000"/>
              <a:alpha val="5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2" name="Rectangle 111"/>
          <p:cNvSpPr/>
          <p:nvPr/>
        </p:nvSpPr>
        <p:spPr bwMode="auto">
          <a:xfrm>
            <a:off x="381000" y="2898775"/>
            <a:ext cx="614363" cy="533401"/>
          </a:xfrm>
          <a:prstGeom prst="rect">
            <a:avLst/>
          </a:prstGeom>
          <a:solidFill>
            <a:srgbClr val="1F497D">
              <a:alpha val="5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447800" y="3813175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143504" y="3101983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724400" y="310197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 =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976941" y="3101975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– L3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5467348" y="3101975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– L2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486518" y="310197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 L1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3.33333E-6 C 0.1125 0.00324 0.22534 0.00672 0.225 0.02315 C 0.22448 0.03982 -0.00348 0.08403 -0.00295 0.09769 C -0.00226 0.11135 0.22812 0.08889 0.2276 0.10533 C 0.22743 0.12153 -0.00348 0.17686 -0.00382 0.19468 C -0.00417 0.21227 0.22517 0.19537 0.225 0.21158 C 0.22465 0.22801 -0.00365 0.27986 -0.00452 0.29352 C -0.00504 0.30741 0.10729 0.3007 0.22014 0.29445 " pathEditMode="relative" rAng="0" ptsTypes="aaaaaaaA">
                                      <p:cBhvr>
                                        <p:cTn id="1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89" grpId="1" animBg="1"/>
      <p:bldP spid="89" grpId="2" animBg="1"/>
      <p:bldP spid="92" grpId="0" animBg="1"/>
      <p:bldP spid="93" grpId="0" animBg="1"/>
      <p:bldP spid="93" grpId="1" animBg="1"/>
      <p:bldP spid="94" grpId="0"/>
      <p:bldP spid="94" grpId="1"/>
      <p:bldP spid="95" grpId="0" animBg="1"/>
      <p:bldP spid="95" grpId="1" animBg="1"/>
      <p:bldP spid="96" grpId="0" animBg="1"/>
      <p:bldP spid="96" grpId="1" animBg="1"/>
      <p:bldP spid="97" grpId="0"/>
      <p:bldP spid="97" grpId="1"/>
      <p:bldP spid="98" grpId="0" animBg="1"/>
      <p:bldP spid="98" grpId="1" animBg="1"/>
      <p:bldP spid="99" grpId="0"/>
      <p:bldP spid="100" grpId="0"/>
      <p:bldP spid="101" grpId="0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10" grpId="0" animBg="1"/>
      <p:bldP spid="110" grpId="1" animBg="1"/>
      <p:bldP spid="111" grpId="0" animBg="1"/>
      <p:bldP spid="111" grpId="1" animBg="1"/>
      <p:bldP spid="112" grpId="0" animBg="1"/>
      <p:bldP spid="113" grpId="0"/>
      <p:bldP spid="114" grpId="0"/>
      <p:bldP spid="115" grpId="0"/>
      <p:bldP spid="116" grpId="0"/>
      <p:bldP spid="117" grpId="0"/>
      <p:bldP spid="1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Haar</a:t>
            </a:r>
            <a:r>
              <a:rPr lang="en-US" dirty="0" smtClean="0"/>
              <a:t> feature</a:t>
            </a:r>
          </a:p>
          <a:p>
            <a:r>
              <a:rPr lang="en-US" dirty="0" smtClean="0"/>
              <a:t>Classifier</a:t>
            </a:r>
            <a:endParaRPr lang="en-US" dirty="0"/>
          </a:p>
        </p:txBody>
      </p:sp>
      <p:pic>
        <p:nvPicPr>
          <p:cNvPr id="77" name="Picture 76" descr="Lena_Gr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770632"/>
            <a:ext cx="2944368" cy="2944368"/>
          </a:xfrm>
          <a:prstGeom prst="rect">
            <a:avLst/>
          </a:prstGeom>
        </p:spPr>
      </p:pic>
      <p:grpSp>
        <p:nvGrpSpPr>
          <p:cNvPr id="78" name="Group 23"/>
          <p:cNvGrpSpPr/>
          <p:nvPr/>
        </p:nvGrpSpPr>
        <p:grpSpPr>
          <a:xfrm>
            <a:off x="4572000" y="3581400"/>
            <a:ext cx="685800" cy="457200"/>
            <a:chOff x="4572000" y="3276600"/>
            <a:chExt cx="685800" cy="457200"/>
          </a:xfrm>
        </p:grpSpPr>
        <p:sp>
          <p:nvSpPr>
            <p:cNvPr id="79" name="Rectangle 78"/>
            <p:cNvSpPr/>
            <p:nvPr/>
          </p:nvSpPr>
          <p:spPr bwMode="auto">
            <a:xfrm>
              <a:off x="4572000" y="3505200"/>
              <a:ext cx="685800" cy="22860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4572000" y="3276600"/>
              <a:ext cx="685800" cy="228600"/>
            </a:xfrm>
            <a:prstGeom prst="rect">
              <a:avLst/>
            </a:prstGeom>
            <a:solidFill>
              <a:sysClr val="windowText" lastClr="000000">
                <a:lumMod val="10000"/>
                <a:alpha val="50000"/>
              </a:sys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81" name="Group 24"/>
          <p:cNvGrpSpPr/>
          <p:nvPr/>
        </p:nvGrpSpPr>
        <p:grpSpPr>
          <a:xfrm>
            <a:off x="5334000" y="3581400"/>
            <a:ext cx="914400" cy="228600"/>
            <a:chOff x="5334000" y="3276600"/>
            <a:chExt cx="914400" cy="228600"/>
          </a:xfrm>
        </p:grpSpPr>
        <p:sp>
          <p:nvSpPr>
            <p:cNvPr id="82" name="Rectangle 81"/>
            <p:cNvSpPr/>
            <p:nvPr/>
          </p:nvSpPr>
          <p:spPr bwMode="auto">
            <a:xfrm>
              <a:off x="5638800" y="3276600"/>
              <a:ext cx="304800" cy="22860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5334000" y="3276600"/>
              <a:ext cx="304800" cy="228600"/>
            </a:xfrm>
            <a:prstGeom prst="rect">
              <a:avLst/>
            </a:prstGeom>
            <a:solidFill>
              <a:sysClr val="windowText" lastClr="000000">
                <a:lumMod val="10000"/>
                <a:alpha val="50000"/>
              </a:sys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5943600" y="3276600"/>
              <a:ext cx="304800" cy="228600"/>
            </a:xfrm>
            <a:prstGeom prst="rect">
              <a:avLst/>
            </a:prstGeom>
            <a:solidFill>
              <a:sysClr val="windowText" lastClr="000000">
                <a:lumMod val="10000"/>
                <a:alpha val="50000"/>
              </a:sys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85" name="Group 25"/>
          <p:cNvGrpSpPr/>
          <p:nvPr/>
        </p:nvGrpSpPr>
        <p:grpSpPr>
          <a:xfrm>
            <a:off x="6324600" y="3581400"/>
            <a:ext cx="685800" cy="457200"/>
            <a:chOff x="6324600" y="3276600"/>
            <a:chExt cx="685800" cy="457200"/>
          </a:xfrm>
        </p:grpSpPr>
        <p:sp>
          <p:nvSpPr>
            <p:cNvPr id="86" name="Rectangle 85"/>
            <p:cNvSpPr/>
            <p:nvPr/>
          </p:nvSpPr>
          <p:spPr bwMode="auto">
            <a:xfrm>
              <a:off x="6324600" y="3429000"/>
              <a:ext cx="685800" cy="15240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6324600" y="3276600"/>
              <a:ext cx="685800" cy="152400"/>
            </a:xfrm>
            <a:prstGeom prst="rect">
              <a:avLst/>
            </a:prstGeom>
            <a:solidFill>
              <a:sysClr val="windowText" lastClr="000000">
                <a:lumMod val="10000"/>
                <a:alpha val="50000"/>
              </a:sys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6324600" y="3581400"/>
              <a:ext cx="685800" cy="152400"/>
            </a:xfrm>
            <a:prstGeom prst="rect">
              <a:avLst/>
            </a:prstGeom>
            <a:solidFill>
              <a:sysClr val="windowText" lastClr="000000">
                <a:lumMod val="10000"/>
                <a:alpha val="50000"/>
              </a:sys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89" name="Group 26"/>
          <p:cNvGrpSpPr/>
          <p:nvPr/>
        </p:nvGrpSpPr>
        <p:grpSpPr>
          <a:xfrm>
            <a:off x="7086600" y="3581400"/>
            <a:ext cx="152400" cy="304800"/>
            <a:chOff x="5867400" y="4495800"/>
            <a:chExt cx="152400" cy="304800"/>
          </a:xfrm>
        </p:grpSpPr>
        <p:sp>
          <p:nvSpPr>
            <p:cNvPr id="90" name="Rectangle 89"/>
            <p:cNvSpPr/>
            <p:nvPr/>
          </p:nvSpPr>
          <p:spPr bwMode="auto">
            <a:xfrm>
              <a:off x="5867400" y="4495800"/>
              <a:ext cx="152400" cy="152400"/>
            </a:xfrm>
            <a:prstGeom prst="rect">
              <a:avLst/>
            </a:prstGeom>
            <a:solidFill>
              <a:sysClr val="windowText" lastClr="000000">
                <a:lumMod val="10000"/>
                <a:alpha val="50000"/>
              </a:sys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5867400" y="4648200"/>
              <a:ext cx="152400" cy="15240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92" name="Group 27"/>
          <p:cNvGrpSpPr/>
          <p:nvPr/>
        </p:nvGrpSpPr>
        <p:grpSpPr>
          <a:xfrm>
            <a:off x="7315200" y="3581400"/>
            <a:ext cx="457200" cy="152400"/>
            <a:chOff x="6629400" y="4495800"/>
            <a:chExt cx="457200" cy="152400"/>
          </a:xfrm>
        </p:grpSpPr>
        <p:sp>
          <p:nvSpPr>
            <p:cNvPr id="93" name="Rectangle 92"/>
            <p:cNvSpPr/>
            <p:nvPr/>
          </p:nvSpPr>
          <p:spPr bwMode="auto">
            <a:xfrm>
              <a:off x="6629400" y="4495800"/>
              <a:ext cx="152400" cy="152400"/>
            </a:xfrm>
            <a:prstGeom prst="rect">
              <a:avLst/>
            </a:prstGeom>
            <a:solidFill>
              <a:sysClr val="windowText" lastClr="000000">
                <a:lumMod val="10000"/>
                <a:alpha val="50000"/>
              </a:sys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6781800" y="4495800"/>
              <a:ext cx="152400" cy="15240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6934200" y="4495800"/>
              <a:ext cx="152400" cy="152400"/>
            </a:xfrm>
            <a:prstGeom prst="rect">
              <a:avLst/>
            </a:prstGeom>
            <a:solidFill>
              <a:sysClr val="windowText" lastClr="000000">
                <a:lumMod val="10000"/>
                <a:alpha val="50000"/>
              </a:sys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4495800" y="42672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width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height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weight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( 3     7      14       4        -1     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( 3     9      14       2         2     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" name="Rectangle 96"/>
          <p:cNvSpPr/>
          <p:nvPr/>
        </p:nvSpPr>
        <p:spPr bwMode="auto">
          <a:xfrm>
            <a:off x="4572000" y="2057400"/>
            <a:ext cx="1219200" cy="990600"/>
          </a:xfrm>
          <a:prstGeom prst="rect">
            <a:avLst/>
          </a:prstGeom>
          <a:solidFill>
            <a:sysClr val="windowText" lastClr="000000">
              <a:lumMod val="10000"/>
              <a:alpha val="50000"/>
            </a:sys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8" name="Rectangle 97"/>
          <p:cNvSpPr/>
          <p:nvPr/>
        </p:nvSpPr>
        <p:spPr bwMode="auto">
          <a:xfrm>
            <a:off x="4572000" y="2551176"/>
            <a:ext cx="1219200" cy="495300"/>
          </a:xfrm>
          <a:prstGeom prst="rect">
            <a:avLst/>
          </a:prstGeom>
          <a:solidFill>
            <a:srgbClr val="1F497D">
              <a:alpha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733800" y="1752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(3,7)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572000" y="177646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953000" y="212088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953000" y="2618232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733800" y="2297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(3,9)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572000" y="298704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654040" y="26670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654040" y="2362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953000" y="2618232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495800" y="5144869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threshold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left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right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  4.01419  0.03379  0.83781 )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381000" y="57912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Area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=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×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weight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+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×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weight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if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Area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&lt;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threshold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then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Result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=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left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else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Result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=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right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70213E-6 L -0.30417 0.088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44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5097E-6 L -0.4 0.0610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0213E-6 L -0.49584 0.0999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" y="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3469E-6 L -0.575 0.0999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" y="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6725E-6 L -0.59167 0.08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" y="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 animBg="1"/>
      <p:bldP spid="98" grpId="0" animBg="1"/>
      <p:bldP spid="99" grpId="0"/>
      <p:bldP spid="100" grpId="0"/>
      <p:bldP spid="101" grpId="0"/>
      <p:bldP spid="102" grpId="0"/>
      <p:bldP spid="102" grpId="1"/>
      <p:bldP spid="104" grpId="0"/>
      <p:bldP spid="105" grpId="0"/>
      <p:bldP spid="106" grpId="0"/>
      <p:bldP spid="107" grpId="0"/>
      <p:bldP spid="108" grpId="0"/>
      <p:bldP spid="10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Cascade</a:t>
            </a:r>
            <a:endParaRPr lang="en-US" dirty="0"/>
          </a:p>
        </p:txBody>
      </p:sp>
      <p:sp>
        <p:nvSpPr>
          <p:cNvPr id="130" name="Rectangle 129"/>
          <p:cNvSpPr/>
          <p:nvPr/>
        </p:nvSpPr>
        <p:spPr bwMode="auto">
          <a:xfrm>
            <a:off x="457200" y="2104072"/>
            <a:ext cx="5867400" cy="1066800"/>
          </a:xfrm>
          <a:prstGeom prst="rect">
            <a:avLst/>
          </a:prstGeom>
          <a:solidFill>
            <a:srgbClr val="1F497D">
              <a:alpha val="50000"/>
            </a:srgb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131" name="Group 23"/>
          <p:cNvGrpSpPr/>
          <p:nvPr/>
        </p:nvGrpSpPr>
        <p:grpSpPr>
          <a:xfrm>
            <a:off x="762000" y="2408872"/>
            <a:ext cx="685800" cy="457200"/>
            <a:chOff x="4572000" y="3276600"/>
            <a:chExt cx="685800" cy="457200"/>
          </a:xfrm>
        </p:grpSpPr>
        <p:sp>
          <p:nvSpPr>
            <p:cNvPr id="132" name="Rectangle 131"/>
            <p:cNvSpPr/>
            <p:nvPr/>
          </p:nvSpPr>
          <p:spPr bwMode="auto">
            <a:xfrm>
              <a:off x="4572000" y="3505200"/>
              <a:ext cx="685800" cy="22860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4572000" y="3276600"/>
              <a:ext cx="685800" cy="228600"/>
            </a:xfrm>
            <a:prstGeom prst="rect">
              <a:avLst/>
            </a:prstGeom>
            <a:solidFill>
              <a:sysClr val="windowText" lastClr="000000">
                <a:lumMod val="10000"/>
                <a:alpha val="50000"/>
              </a:sys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134" name="Group 24"/>
          <p:cNvGrpSpPr/>
          <p:nvPr/>
        </p:nvGrpSpPr>
        <p:grpSpPr>
          <a:xfrm>
            <a:off x="1524000" y="2408872"/>
            <a:ext cx="914400" cy="228600"/>
            <a:chOff x="5334000" y="3276600"/>
            <a:chExt cx="914400" cy="228600"/>
          </a:xfrm>
        </p:grpSpPr>
        <p:sp>
          <p:nvSpPr>
            <p:cNvPr id="135" name="Rectangle 134"/>
            <p:cNvSpPr/>
            <p:nvPr/>
          </p:nvSpPr>
          <p:spPr bwMode="auto">
            <a:xfrm>
              <a:off x="5638800" y="3276600"/>
              <a:ext cx="304800" cy="22860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36" name="Rectangle 135"/>
            <p:cNvSpPr/>
            <p:nvPr/>
          </p:nvSpPr>
          <p:spPr bwMode="auto">
            <a:xfrm>
              <a:off x="5334000" y="3276600"/>
              <a:ext cx="304800" cy="228600"/>
            </a:xfrm>
            <a:prstGeom prst="rect">
              <a:avLst/>
            </a:prstGeom>
            <a:solidFill>
              <a:sysClr val="windowText" lastClr="000000">
                <a:lumMod val="10000"/>
                <a:alpha val="50000"/>
              </a:sys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37" name="Rectangle 136"/>
            <p:cNvSpPr/>
            <p:nvPr/>
          </p:nvSpPr>
          <p:spPr bwMode="auto">
            <a:xfrm>
              <a:off x="5943600" y="3276600"/>
              <a:ext cx="304800" cy="228600"/>
            </a:xfrm>
            <a:prstGeom prst="rect">
              <a:avLst/>
            </a:prstGeom>
            <a:solidFill>
              <a:sysClr val="windowText" lastClr="000000">
                <a:lumMod val="10000"/>
                <a:alpha val="50000"/>
              </a:sys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138" name="Group 25"/>
          <p:cNvGrpSpPr/>
          <p:nvPr/>
        </p:nvGrpSpPr>
        <p:grpSpPr>
          <a:xfrm>
            <a:off x="2514600" y="2408872"/>
            <a:ext cx="685800" cy="457200"/>
            <a:chOff x="6324600" y="3276600"/>
            <a:chExt cx="685800" cy="457200"/>
          </a:xfrm>
        </p:grpSpPr>
        <p:sp>
          <p:nvSpPr>
            <p:cNvPr id="139" name="Rectangle 138"/>
            <p:cNvSpPr/>
            <p:nvPr/>
          </p:nvSpPr>
          <p:spPr bwMode="auto">
            <a:xfrm>
              <a:off x="6324600" y="3429000"/>
              <a:ext cx="685800" cy="15240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6324600" y="3276600"/>
              <a:ext cx="685800" cy="152400"/>
            </a:xfrm>
            <a:prstGeom prst="rect">
              <a:avLst/>
            </a:prstGeom>
            <a:solidFill>
              <a:sysClr val="windowText" lastClr="000000">
                <a:lumMod val="10000"/>
                <a:alpha val="50000"/>
              </a:sys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6324600" y="3581400"/>
              <a:ext cx="685800" cy="152400"/>
            </a:xfrm>
            <a:prstGeom prst="rect">
              <a:avLst/>
            </a:prstGeom>
            <a:solidFill>
              <a:sysClr val="windowText" lastClr="000000">
                <a:lumMod val="10000"/>
                <a:alpha val="50000"/>
              </a:sys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142" name="Group 26"/>
          <p:cNvGrpSpPr/>
          <p:nvPr/>
        </p:nvGrpSpPr>
        <p:grpSpPr>
          <a:xfrm>
            <a:off x="3276600" y="2408872"/>
            <a:ext cx="152400" cy="304800"/>
            <a:chOff x="5867400" y="4495800"/>
            <a:chExt cx="152400" cy="304800"/>
          </a:xfrm>
        </p:grpSpPr>
        <p:sp>
          <p:nvSpPr>
            <p:cNvPr id="143" name="Rectangle 142"/>
            <p:cNvSpPr/>
            <p:nvPr/>
          </p:nvSpPr>
          <p:spPr bwMode="auto">
            <a:xfrm>
              <a:off x="5867400" y="4495800"/>
              <a:ext cx="152400" cy="152400"/>
            </a:xfrm>
            <a:prstGeom prst="rect">
              <a:avLst/>
            </a:prstGeom>
            <a:solidFill>
              <a:sysClr val="windowText" lastClr="000000">
                <a:lumMod val="10000"/>
                <a:alpha val="50000"/>
              </a:sys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44" name="Rectangle 143"/>
            <p:cNvSpPr/>
            <p:nvPr/>
          </p:nvSpPr>
          <p:spPr bwMode="auto">
            <a:xfrm>
              <a:off x="5867400" y="4648200"/>
              <a:ext cx="152400" cy="15240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145" name="Group 27"/>
          <p:cNvGrpSpPr/>
          <p:nvPr/>
        </p:nvGrpSpPr>
        <p:grpSpPr>
          <a:xfrm>
            <a:off x="3505200" y="2408872"/>
            <a:ext cx="457200" cy="152400"/>
            <a:chOff x="6629400" y="4495800"/>
            <a:chExt cx="457200" cy="152400"/>
          </a:xfrm>
        </p:grpSpPr>
        <p:sp>
          <p:nvSpPr>
            <p:cNvPr id="146" name="Rectangle 145"/>
            <p:cNvSpPr/>
            <p:nvPr/>
          </p:nvSpPr>
          <p:spPr bwMode="auto">
            <a:xfrm>
              <a:off x="6629400" y="4495800"/>
              <a:ext cx="152400" cy="152400"/>
            </a:xfrm>
            <a:prstGeom prst="rect">
              <a:avLst/>
            </a:prstGeom>
            <a:solidFill>
              <a:sysClr val="windowText" lastClr="000000">
                <a:lumMod val="10000"/>
                <a:alpha val="50000"/>
              </a:sys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6781800" y="4495800"/>
              <a:ext cx="152400" cy="15240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48" name="Rectangle 147"/>
            <p:cNvSpPr/>
            <p:nvPr/>
          </p:nvSpPr>
          <p:spPr bwMode="auto">
            <a:xfrm>
              <a:off x="6934200" y="4495800"/>
              <a:ext cx="152400" cy="152400"/>
            </a:xfrm>
            <a:prstGeom prst="rect">
              <a:avLst/>
            </a:prstGeom>
            <a:solidFill>
              <a:sysClr val="windowText" lastClr="000000">
                <a:lumMod val="10000"/>
                <a:alpha val="50000"/>
              </a:sys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3962400" y="2104072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10000"/>
                  </a:sysClr>
                </a:solidFill>
                <a:effectLst/>
                <a:uLnTx/>
                <a:uFillTx/>
              </a:rPr>
              <a:t>…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10000"/>
                </a:sysClr>
              </a:solidFill>
              <a:effectLst/>
              <a:uLnTx/>
              <a:uFillTx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5181600" y="2266652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10000"/>
                  </a:sysClr>
                </a:solidFill>
                <a:effectLst/>
                <a:uLnTx/>
                <a:uFillTx/>
              </a:rPr>
              <a:t>2135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10000"/>
                </a:sysClr>
              </a:solidFill>
              <a:effectLst/>
              <a:uLnTx/>
              <a:uFillTx/>
            </a:endParaRPr>
          </a:p>
        </p:txBody>
      </p:sp>
      <p:sp>
        <p:nvSpPr>
          <p:cNvPr id="151" name="Rectangle 150"/>
          <p:cNvSpPr/>
          <p:nvPr/>
        </p:nvSpPr>
        <p:spPr bwMode="auto">
          <a:xfrm>
            <a:off x="533400" y="4161472"/>
            <a:ext cx="1447800" cy="1066800"/>
          </a:xfrm>
          <a:prstGeom prst="rect">
            <a:avLst/>
          </a:prstGeom>
          <a:solidFill>
            <a:srgbClr val="1F497D">
              <a:alpha val="50000"/>
            </a:srgb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533400" y="378047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Stage 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3" name="Rectangle 152"/>
          <p:cNvSpPr/>
          <p:nvPr/>
        </p:nvSpPr>
        <p:spPr bwMode="auto">
          <a:xfrm>
            <a:off x="2895600" y="4161472"/>
            <a:ext cx="1447800" cy="1066800"/>
          </a:xfrm>
          <a:prstGeom prst="rect">
            <a:avLst/>
          </a:prstGeom>
          <a:solidFill>
            <a:srgbClr val="1F497D">
              <a:alpha val="50000"/>
            </a:srgb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2895600" y="378047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Stage 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4343400" y="2104072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10000"/>
                  </a:sysClr>
                </a:solidFill>
                <a:effectLst/>
                <a:uLnTx/>
                <a:uFillTx/>
              </a:rPr>
              <a:t>…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10000"/>
                </a:sysClr>
              </a:solidFill>
              <a:effectLst/>
              <a:uLnTx/>
              <a:uFillTx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4724400" y="2104072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10000"/>
                  </a:sysClr>
                </a:solidFill>
                <a:effectLst/>
                <a:uLnTx/>
                <a:uFillTx/>
              </a:rPr>
              <a:t>…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10000"/>
                </a:sysClr>
              </a:solidFill>
              <a:effectLst/>
              <a:uLnTx/>
              <a:uFillTx/>
            </a:endParaRPr>
          </a:p>
        </p:txBody>
      </p:sp>
      <p:sp>
        <p:nvSpPr>
          <p:cNvPr id="157" name="Rectangle 156"/>
          <p:cNvSpPr/>
          <p:nvPr/>
        </p:nvSpPr>
        <p:spPr bwMode="auto">
          <a:xfrm>
            <a:off x="6324600" y="4161472"/>
            <a:ext cx="1447800" cy="1066800"/>
          </a:xfrm>
          <a:prstGeom prst="rect">
            <a:avLst/>
          </a:prstGeom>
          <a:solidFill>
            <a:srgbClr val="1F497D">
              <a:alpha val="50000"/>
            </a:srgb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6324600" y="378047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Stage 21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5410200" y="4313872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…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cxnSp>
        <p:nvCxnSpPr>
          <p:cNvPr id="160" name="Straight Arrow Connector 159"/>
          <p:cNvCxnSpPr>
            <a:endCxn id="151" idx="2"/>
          </p:cNvCxnSpPr>
          <p:nvPr/>
        </p:nvCxnSpPr>
        <p:spPr bwMode="auto">
          <a:xfrm rot="5400000" flipH="1" flipV="1">
            <a:off x="902970" y="5574982"/>
            <a:ext cx="701040" cy="7620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1" name="TextBox 160"/>
          <p:cNvSpPr txBox="1"/>
          <p:nvPr/>
        </p:nvSpPr>
        <p:spPr>
          <a:xfrm>
            <a:off x="533400" y="591407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Candidate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62" name="Straight Arrow Connector 161"/>
          <p:cNvCxnSpPr>
            <a:stCxn id="151" idx="3"/>
            <a:endCxn id="153" idx="1"/>
          </p:cNvCxnSpPr>
          <p:nvPr/>
        </p:nvCxnSpPr>
        <p:spPr bwMode="auto">
          <a:xfrm>
            <a:off x="1981200" y="4694872"/>
            <a:ext cx="914400" cy="1588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3" name="Straight Arrow Connector 162"/>
          <p:cNvCxnSpPr/>
          <p:nvPr/>
        </p:nvCxnSpPr>
        <p:spPr bwMode="auto">
          <a:xfrm rot="5400000">
            <a:off x="2020094" y="5113178"/>
            <a:ext cx="838200" cy="1588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4" name="TextBox 163"/>
          <p:cNvSpPr txBox="1"/>
          <p:nvPr/>
        </p:nvSpPr>
        <p:spPr>
          <a:xfrm>
            <a:off x="1981200" y="431387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Pass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1981200" y="553307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Fail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457200" y="3323272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if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Results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 ≥ 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StageThreshold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then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Pass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else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Fail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67" name="Straight Arrow Connector 166"/>
          <p:cNvCxnSpPr/>
          <p:nvPr/>
        </p:nvCxnSpPr>
        <p:spPr bwMode="auto">
          <a:xfrm>
            <a:off x="4343400" y="4694872"/>
            <a:ext cx="914400" cy="1588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8" name="Straight Arrow Connector 167"/>
          <p:cNvCxnSpPr/>
          <p:nvPr/>
        </p:nvCxnSpPr>
        <p:spPr bwMode="auto">
          <a:xfrm rot="5400000">
            <a:off x="4382294" y="5113178"/>
            <a:ext cx="838200" cy="1588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9" name="TextBox 168"/>
          <p:cNvSpPr txBox="1"/>
          <p:nvPr/>
        </p:nvSpPr>
        <p:spPr>
          <a:xfrm>
            <a:off x="4343400" y="431387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Pass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343400" y="553307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Fail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71" name="Straight Arrow Connector 170"/>
          <p:cNvCxnSpPr/>
          <p:nvPr/>
        </p:nvCxnSpPr>
        <p:spPr bwMode="auto">
          <a:xfrm>
            <a:off x="7772400" y="4706540"/>
            <a:ext cx="914400" cy="1588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2" name="Straight Arrow Connector 171"/>
          <p:cNvCxnSpPr/>
          <p:nvPr/>
        </p:nvCxnSpPr>
        <p:spPr bwMode="auto">
          <a:xfrm rot="5400000">
            <a:off x="7811294" y="5124846"/>
            <a:ext cx="838200" cy="1588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3" name="TextBox 172"/>
          <p:cNvSpPr txBox="1"/>
          <p:nvPr/>
        </p:nvSpPr>
        <p:spPr>
          <a:xfrm>
            <a:off x="7772400" y="432554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Face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7772400" y="554474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Fail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609600" y="303014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  <a:r>
              <a:rPr kumimoji="0" lang="en-US" sz="1800" b="0" i="1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StageThreshold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= 0.82268)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609600" y="272534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  <a:r>
              <a:rPr kumimoji="0" lang="en-US" sz="1800" b="0" i="1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nd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StageThreshold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= 6.95660)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609600" y="242054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21</a:t>
            </a:r>
            <a:r>
              <a:rPr kumimoji="0" lang="en-US" sz="1800" b="0" i="1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StageThreshold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= 105.67110)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533400" y="485894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10000"/>
                  </a:sysClr>
                </a:solidFill>
                <a:effectLst/>
                <a:uLnTx/>
                <a:uFillTx/>
              </a:rPr>
              <a:t>3 features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10000"/>
                </a:sysClr>
              </a:solidFill>
              <a:effectLst/>
              <a:uLnTx/>
              <a:uFillTx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2895600" y="484727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10000"/>
                  </a:sysClr>
                </a:solidFill>
                <a:effectLst/>
                <a:uLnTx/>
                <a:uFillTx/>
              </a:rPr>
              <a:t>16 features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10000"/>
                </a:sysClr>
              </a:solidFill>
              <a:effectLst/>
              <a:uLnTx/>
              <a:uFillTx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4953000" y="4847272"/>
            <a:ext cx="144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10000"/>
                  </a:sysClr>
                </a:solidFill>
                <a:effectLst/>
                <a:uLnTx/>
                <a:uFillTx/>
              </a:rPr>
              <a:t>21 features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10000"/>
                  </a:sysClr>
                </a:solidFill>
                <a:effectLst/>
                <a:uLnTx/>
                <a:uFillTx/>
              </a:rPr>
              <a:t>39 features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10000"/>
                  </a:sysClr>
                </a:solidFill>
                <a:effectLst/>
                <a:uLnTx/>
                <a:uFillTx/>
              </a:rPr>
              <a:t>33 features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10000"/>
                  </a:sysClr>
                </a:solidFill>
                <a:effectLst/>
                <a:uLnTx/>
                <a:uFillTx/>
              </a:rPr>
              <a:t>44 features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10000"/>
                  </a:sysClr>
                </a:solidFill>
                <a:effectLst/>
                <a:uLnTx/>
                <a:uFillTx/>
              </a:rPr>
              <a:t>…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10000"/>
                </a:sysClr>
              </a:solidFill>
              <a:effectLst/>
              <a:uLnTx/>
              <a:uFillTx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6297168" y="484727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10000"/>
                  </a:sysClr>
                </a:solidFill>
                <a:effectLst/>
                <a:uLnTx/>
                <a:uFillTx/>
              </a:rPr>
              <a:t>213 features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10000"/>
                </a:sysClr>
              </a:solidFill>
              <a:effectLst/>
              <a:uLnTx/>
              <a:uFillTx/>
            </a:endParaRPr>
          </a:p>
        </p:txBody>
      </p:sp>
      <p:graphicFrame>
        <p:nvGraphicFramePr>
          <p:cNvPr id="182" name="Table 181"/>
          <p:cNvGraphicFramePr>
            <a:graphicFrameLocks noGrp="1"/>
          </p:cNvGraphicFramePr>
          <p:nvPr/>
        </p:nvGraphicFramePr>
        <p:xfrm>
          <a:off x="4591050" y="1646872"/>
          <a:ext cx="4171950" cy="1676400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9BBB59">
                        <a:shade val="51000"/>
                        <a:satMod val="130000"/>
                      </a:srgbClr>
                    </a:gs>
                    <a:gs pos="80000">
                      <a:srgbClr val="9BBB59">
                        <a:shade val="93000"/>
                        <a:satMod val="130000"/>
                      </a:srgbClr>
                    </a:gs>
                    <a:gs pos="100000">
                      <a:srgbClr val="9BBB59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:tblPr>
              <a:tblGrid>
                <a:gridCol w="585537"/>
                <a:gridCol w="805113"/>
                <a:gridCol w="585537"/>
                <a:gridCol w="805113"/>
                <a:gridCol w="585537"/>
                <a:gridCol w="805113"/>
              </a:tblGrid>
              <a:tr h="19685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/>
                        <a:t>Stage #</a:t>
                      </a:r>
                      <a:endParaRPr lang="en-US" sz="1100" b="1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/>
                        <a:t># of Classifier</a:t>
                      </a:r>
                      <a:endParaRPr lang="en-US" sz="1100" b="1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/>
                        <a:t>Stage #</a:t>
                      </a:r>
                      <a:endParaRPr lang="en-US" sz="1100" b="1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/>
                        <a:t># of Classifier</a:t>
                      </a:r>
                      <a:endParaRPr lang="en-US" sz="1100" b="1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/>
                        <a:t>Stage #</a:t>
                      </a:r>
                      <a:endParaRPr lang="en-US" sz="1100" b="1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/>
                        <a:t># of Classifier</a:t>
                      </a:r>
                      <a:endParaRPr lang="en-US" sz="1100" b="1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27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0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3</a:t>
                      </a:r>
                      <a:endParaRPr lang="en-US" sz="1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8</a:t>
                      </a:r>
                      <a:endParaRPr lang="en-US" sz="1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56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16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140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6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16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9</a:t>
                      </a:r>
                      <a:endParaRPr lang="en-US" sz="1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71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17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160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38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21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10</a:t>
                      </a:r>
                      <a:endParaRPr lang="en-US" sz="1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80</a:t>
                      </a:r>
                      <a:endParaRPr lang="en-US" sz="1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18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177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6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39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11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103</a:t>
                      </a:r>
                      <a:endParaRPr lang="en-US" sz="1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19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182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40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4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33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12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111</a:t>
                      </a:r>
                      <a:endParaRPr lang="en-US" sz="1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20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211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40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5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44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13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102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21</a:t>
                      </a:r>
                      <a:endParaRPr lang="en-US" sz="1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213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6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50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14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135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Total</a:t>
                      </a:r>
                      <a:endParaRPr lang="en-US" sz="1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2135</a:t>
                      </a:r>
                      <a:endParaRPr lang="en-US" sz="1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7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51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15</a:t>
                      </a:r>
                      <a:endParaRPr lang="en-US" sz="1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137</a:t>
                      </a:r>
                      <a:endParaRPr lang="en-US" sz="1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4662E-6 L -0.02083 0.2775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13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9778E-7 L -0.08334 0.3607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18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64662E-6 L -0.1375 0.2775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8.14061E-7 L -0.00834 0.2997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15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014E-8 L 0.01667 0.3108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155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9.89824E-7 L -0.07083 0.3570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9.89824E-7 L 0.11805 0.3237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9.89824E-7 L 0.22084 0.3237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49" grpId="0"/>
      <p:bldP spid="149" grpId="1"/>
      <p:bldP spid="150" grpId="0"/>
      <p:bldP spid="150" grpId="1"/>
      <p:bldP spid="151" grpId="0" animBg="1"/>
      <p:bldP spid="153" grpId="0" animBg="1"/>
      <p:bldP spid="155" grpId="0"/>
      <p:bldP spid="155" grpId="1"/>
      <p:bldP spid="156" grpId="0"/>
      <p:bldP spid="156" grpId="1"/>
      <p:bldP spid="157" grpId="0" animBg="1"/>
      <p:bldP spid="159" grpId="0"/>
      <p:bldP spid="175" grpId="0"/>
      <p:bldP spid="176" grpId="0"/>
      <p:bldP spid="17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Face detection system</a:t>
            </a:r>
            <a:endParaRPr lang="en-US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3" y="1724025"/>
            <a:ext cx="768667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Scaling window mask with fixed images</a:t>
            </a:r>
          </a:p>
          <a:p>
            <a:r>
              <a:rPr lang="en-US" dirty="0" smtClean="0"/>
              <a:t>Down-sampling image with fixed window mask</a:t>
            </a:r>
          </a:p>
        </p:txBody>
      </p:sp>
      <p:pic>
        <p:nvPicPr>
          <p:cNvPr id="4" name="Picture 3" descr="Lena_Gr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189732"/>
            <a:ext cx="2944368" cy="29443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381000" y="3189732"/>
            <a:ext cx="457200" cy="457200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81000" y="3189732"/>
            <a:ext cx="914400" cy="914400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>
            <a:spLocks noChangeAspect="1"/>
          </p:cNvSpPr>
          <p:nvPr/>
        </p:nvSpPr>
        <p:spPr bwMode="auto">
          <a:xfrm>
            <a:off x="381000" y="3189732"/>
            <a:ext cx="1371600" cy="1371600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>
            <a:spLocks noChangeAspect="1"/>
          </p:cNvSpPr>
          <p:nvPr/>
        </p:nvSpPr>
        <p:spPr bwMode="auto">
          <a:xfrm>
            <a:off x="381000" y="3189732"/>
            <a:ext cx="1828800" cy="1828800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>
            <a:spLocks noChangeAspect="1"/>
          </p:cNvSpPr>
          <p:nvPr/>
        </p:nvSpPr>
        <p:spPr bwMode="auto">
          <a:xfrm>
            <a:off x="381000" y="3189732"/>
            <a:ext cx="2286000" cy="2286000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>
            <a:spLocks noChangeAspect="1"/>
          </p:cNvSpPr>
          <p:nvPr/>
        </p:nvSpPr>
        <p:spPr bwMode="auto">
          <a:xfrm>
            <a:off x="381000" y="3189732"/>
            <a:ext cx="2743200" cy="2743200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8100" y="4457700"/>
            <a:ext cx="1714500" cy="1714500"/>
          </a:xfrm>
          <a:prstGeom prst="rect">
            <a:avLst/>
          </a:prstGeom>
          <a:noFill/>
        </p:spPr>
      </p:pic>
      <p:pic>
        <p:nvPicPr>
          <p:cNvPr id="39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4152900"/>
            <a:ext cx="1714500" cy="1714500"/>
          </a:xfrm>
          <a:prstGeom prst="rect">
            <a:avLst/>
          </a:prstGeom>
          <a:noFill/>
        </p:spPr>
      </p:pic>
      <p:pic>
        <p:nvPicPr>
          <p:cNvPr id="40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8100" y="3848100"/>
            <a:ext cx="1714500" cy="1714500"/>
          </a:xfrm>
          <a:prstGeom prst="rect">
            <a:avLst/>
          </a:prstGeom>
          <a:noFill/>
        </p:spPr>
      </p:pic>
      <p:pic>
        <p:nvPicPr>
          <p:cNvPr id="41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8100" y="3543300"/>
            <a:ext cx="1714500" cy="1714500"/>
          </a:xfrm>
          <a:prstGeom prst="rect">
            <a:avLst/>
          </a:prstGeom>
          <a:noFill/>
        </p:spPr>
      </p:pic>
      <p:pic>
        <p:nvPicPr>
          <p:cNvPr id="42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8100" y="3200400"/>
            <a:ext cx="1714500" cy="1714500"/>
          </a:xfrm>
          <a:prstGeom prst="rect">
            <a:avLst/>
          </a:prstGeom>
          <a:noFill/>
        </p:spPr>
      </p:pic>
      <p:pic>
        <p:nvPicPr>
          <p:cNvPr id="43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8100" y="2895600"/>
            <a:ext cx="1714500" cy="1714500"/>
          </a:xfrm>
          <a:prstGeom prst="rect">
            <a:avLst/>
          </a:prstGeom>
          <a:noFill/>
        </p:spPr>
      </p:pic>
      <p:pic>
        <p:nvPicPr>
          <p:cNvPr id="44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2100" y="4419600"/>
            <a:ext cx="1714500" cy="1714500"/>
          </a:xfrm>
          <a:prstGeom prst="rect">
            <a:avLst/>
          </a:prstGeom>
          <a:noFill/>
        </p:spPr>
      </p:pic>
      <p:pic>
        <p:nvPicPr>
          <p:cNvPr id="45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4114800"/>
            <a:ext cx="1714500" cy="1714500"/>
          </a:xfrm>
          <a:prstGeom prst="rect">
            <a:avLst/>
          </a:prstGeom>
          <a:noFill/>
        </p:spPr>
      </p:pic>
      <p:pic>
        <p:nvPicPr>
          <p:cNvPr id="46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2100" y="3810000"/>
            <a:ext cx="1714500" cy="1714500"/>
          </a:xfrm>
          <a:prstGeom prst="rect">
            <a:avLst/>
          </a:prstGeom>
          <a:noFill/>
        </p:spPr>
      </p:pic>
      <p:pic>
        <p:nvPicPr>
          <p:cNvPr id="47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2100" y="3505200"/>
            <a:ext cx="1714500" cy="1714500"/>
          </a:xfrm>
          <a:prstGeom prst="rect">
            <a:avLst/>
          </a:prstGeom>
          <a:noFill/>
        </p:spPr>
      </p:pic>
      <p:pic>
        <p:nvPicPr>
          <p:cNvPr id="48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2100" y="3162300"/>
            <a:ext cx="1714500" cy="1714500"/>
          </a:xfrm>
          <a:prstGeom prst="rect">
            <a:avLst/>
          </a:prstGeom>
          <a:noFill/>
        </p:spPr>
      </p:pic>
      <p:pic>
        <p:nvPicPr>
          <p:cNvPr id="49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2100" y="2857500"/>
            <a:ext cx="1714500" cy="1714500"/>
          </a:xfrm>
          <a:prstGeom prst="rect">
            <a:avLst/>
          </a:prstGeom>
          <a:noFill/>
        </p:spPr>
      </p:pic>
      <p:pic>
        <p:nvPicPr>
          <p:cNvPr id="50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6100" y="4419600"/>
            <a:ext cx="1714500" cy="1714500"/>
          </a:xfrm>
          <a:prstGeom prst="rect">
            <a:avLst/>
          </a:prstGeom>
          <a:noFill/>
        </p:spPr>
      </p:pic>
      <p:pic>
        <p:nvPicPr>
          <p:cNvPr id="51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4114800"/>
            <a:ext cx="1714500" cy="1714500"/>
          </a:xfrm>
          <a:prstGeom prst="rect">
            <a:avLst/>
          </a:prstGeom>
          <a:noFill/>
        </p:spPr>
      </p:pic>
      <p:pic>
        <p:nvPicPr>
          <p:cNvPr id="52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6100" y="3810000"/>
            <a:ext cx="1714500" cy="1714500"/>
          </a:xfrm>
          <a:prstGeom prst="rect">
            <a:avLst/>
          </a:prstGeom>
          <a:noFill/>
        </p:spPr>
      </p:pic>
      <p:pic>
        <p:nvPicPr>
          <p:cNvPr id="53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6100" y="3505200"/>
            <a:ext cx="1714500" cy="1714500"/>
          </a:xfrm>
          <a:prstGeom prst="rect">
            <a:avLst/>
          </a:prstGeom>
          <a:noFill/>
        </p:spPr>
      </p:pic>
      <p:pic>
        <p:nvPicPr>
          <p:cNvPr id="54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6100" y="3162300"/>
            <a:ext cx="1714500" cy="1714500"/>
          </a:xfrm>
          <a:prstGeom prst="rect">
            <a:avLst/>
          </a:prstGeom>
          <a:noFill/>
        </p:spPr>
      </p:pic>
      <p:pic>
        <p:nvPicPr>
          <p:cNvPr id="55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6100" y="2857500"/>
            <a:ext cx="1714500" cy="1714500"/>
          </a:xfrm>
          <a:prstGeom prst="rect">
            <a:avLst/>
          </a:prstGeom>
          <a:noFill/>
        </p:spPr>
      </p:pic>
      <p:pic>
        <p:nvPicPr>
          <p:cNvPr id="31" name="Picture 30" descr="Lena_Gr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5" y="3192280"/>
            <a:ext cx="2743200" cy="2743200"/>
          </a:xfrm>
          <a:prstGeom prst="rect">
            <a:avLst/>
          </a:prstGeom>
        </p:spPr>
      </p:pic>
      <p:pic>
        <p:nvPicPr>
          <p:cNvPr id="32" name="Picture 31" descr="Lena_Gr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5" y="3192280"/>
            <a:ext cx="2286000" cy="2286000"/>
          </a:xfrm>
          <a:prstGeom prst="rect">
            <a:avLst/>
          </a:prstGeom>
        </p:spPr>
      </p:pic>
      <p:pic>
        <p:nvPicPr>
          <p:cNvPr id="33" name="Picture 32" descr="Lena_Gr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5" y="3192280"/>
            <a:ext cx="1828800" cy="1828800"/>
          </a:xfrm>
          <a:prstGeom prst="rect">
            <a:avLst/>
          </a:prstGeom>
        </p:spPr>
      </p:pic>
      <p:pic>
        <p:nvPicPr>
          <p:cNvPr id="34" name="Picture 33" descr="Lena_Gr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5" y="3192280"/>
            <a:ext cx="1371600" cy="1371600"/>
          </a:xfrm>
          <a:prstGeom prst="rect">
            <a:avLst/>
          </a:prstGeom>
        </p:spPr>
      </p:pic>
      <p:pic>
        <p:nvPicPr>
          <p:cNvPr id="35" name="Picture 34" descr="Lena_Gr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5" y="3192280"/>
            <a:ext cx="914400" cy="914400"/>
          </a:xfrm>
          <a:prstGeom prst="rect">
            <a:avLst/>
          </a:prstGeom>
        </p:spPr>
      </p:pic>
      <p:pic>
        <p:nvPicPr>
          <p:cNvPr id="36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8100" y="4457700"/>
            <a:ext cx="1714500" cy="1714500"/>
          </a:xfrm>
          <a:prstGeom prst="rect">
            <a:avLst/>
          </a:prstGeom>
          <a:noFill/>
        </p:spPr>
      </p:pic>
      <p:pic>
        <p:nvPicPr>
          <p:cNvPr id="38" name="Picture 37" descr="Lena_Gr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5" y="3192280"/>
            <a:ext cx="457200" cy="457200"/>
          </a:xfrm>
          <a:prstGeom prst="rect">
            <a:avLst/>
          </a:prstGeom>
        </p:spPr>
      </p:pic>
      <p:sp>
        <p:nvSpPr>
          <p:cNvPr id="37" name="Rectangle 36"/>
          <p:cNvSpPr>
            <a:spLocks noChangeAspect="1"/>
          </p:cNvSpPr>
          <p:nvPr/>
        </p:nvSpPr>
        <p:spPr bwMode="auto">
          <a:xfrm>
            <a:off x="381000" y="3184785"/>
            <a:ext cx="457200" cy="457200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5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Integral image calculation of whole image</a:t>
            </a:r>
          </a:p>
          <a:p>
            <a:r>
              <a:rPr lang="en-US" dirty="0" smtClean="0"/>
              <a:t>Integral image calculation of window mask</a:t>
            </a:r>
            <a:endParaRPr lang="en-US" dirty="0"/>
          </a:p>
        </p:txBody>
      </p:sp>
      <p:pic>
        <p:nvPicPr>
          <p:cNvPr id="6" name="Picture 5" descr="Lena_Gr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999232"/>
            <a:ext cx="2944368" cy="2944368"/>
          </a:xfrm>
          <a:prstGeom prst="rect">
            <a:avLst/>
          </a:prstGeom>
        </p:spPr>
      </p:pic>
      <p:grpSp>
        <p:nvGrpSpPr>
          <p:cNvPr id="4" name="Group 13"/>
          <p:cNvGrpSpPr/>
          <p:nvPr/>
        </p:nvGrpSpPr>
        <p:grpSpPr>
          <a:xfrm>
            <a:off x="457200" y="2970212"/>
            <a:ext cx="2743200" cy="382588"/>
            <a:chOff x="457200" y="2209800"/>
            <a:chExt cx="2743200" cy="382588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457200" y="2590800"/>
              <a:ext cx="27432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Rectangle 12"/>
            <p:cNvSpPr/>
            <p:nvPr/>
          </p:nvSpPr>
          <p:spPr>
            <a:xfrm>
              <a:off x="1676400" y="2209800"/>
              <a:ext cx="3497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∑</a:t>
              </a:r>
              <a:endParaRPr lang="en-US" dirty="0"/>
            </a:p>
          </p:txBody>
        </p:sp>
      </p:grpSp>
      <p:grpSp>
        <p:nvGrpSpPr>
          <p:cNvPr id="7" name="Group 14"/>
          <p:cNvGrpSpPr/>
          <p:nvPr/>
        </p:nvGrpSpPr>
        <p:grpSpPr>
          <a:xfrm>
            <a:off x="457200" y="3427412"/>
            <a:ext cx="2743200" cy="382588"/>
            <a:chOff x="457200" y="2209800"/>
            <a:chExt cx="2743200" cy="382588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>
              <a:off x="457200" y="2590800"/>
              <a:ext cx="27432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Rectangle 16"/>
            <p:cNvSpPr/>
            <p:nvPr/>
          </p:nvSpPr>
          <p:spPr>
            <a:xfrm>
              <a:off x="1676400" y="2209800"/>
              <a:ext cx="3497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∑</a:t>
              </a:r>
              <a:endParaRPr lang="en-US" dirty="0"/>
            </a:p>
          </p:txBody>
        </p:sp>
      </p:grpSp>
      <p:grpSp>
        <p:nvGrpSpPr>
          <p:cNvPr id="8" name="Group 17"/>
          <p:cNvGrpSpPr/>
          <p:nvPr/>
        </p:nvGrpSpPr>
        <p:grpSpPr>
          <a:xfrm>
            <a:off x="457200" y="3884612"/>
            <a:ext cx="2743200" cy="382588"/>
            <a:chOff x="457200" y="2209800"/>
            <a:chExt cx="2743200" cy="382588"/>
          </a:xfrm>
        </p:grpSpPr>
        <p:cxnSp>
          <p:nvCxnSpPr>
            <p:cNvPr id="19" name="Straight Arrow Connector 18"/>
            <p:cNvCxnSpPr/>
            <p:nvPr/>
          </p:nvCxnSpPr>
          <p:spPr bwMode="auto">
            <a:xfrm>
              <a:off x="457200" y="2590800"/>
              <a:ext cx="27432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Rectangle 19"/>
            <p:cNvSpPr/>
            <p:nvPr/>
          </p:nvSpPr>
          <p:spPr>
            <a:xfrm>
              <a:off x="1676400" y="2209800"/>
              <a:ext cx="3497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∑</a:t>
              </a:r>
              <a:endParaRPr lang="en-US" dirty="0"/>
            </a:p>
          </p:txBody>
        </p:sp>
      </p:grpSp>
      <p:grpSp>
        <p:nvGrpSpPr>
          <p:cNvPr id="9" name="Group 20"/>
          <p:cNvGrpSpPr/>
          <p:nvPr/>
        </p:nvGrpSpPr>
        <p:grpSpPr>
          <a:xfrm>
            <a:off x="457200" y="4341812"/>
            <a:ext cx="2743200" cy="382588"/>
            <a:chOff x="457200" y="2209800"/>
            <a:chExt cx="2743200" cy="382588"/>
          </a:xfrm>
        </p:grpSpPr>
        <p:cxnSp>
          <p:nvCxnSpPr>
            <p:cNvPr id="22" name="Straight Arrow Connector 21"/>
            <p:cNvCxnSpPr/>
            <p:nvPr/>
          </p:nvCxnSpPr>
          <p:spPr bwMode="auto">
            <a:xfrm>
              <a:off x="457200" y="2590800"/>
              <a:ext cx="27432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Rectangle 22"/>
            <p:cNvSpPr/>
            <p:nvPr/>
          </p:nvSpPr>
          <p:spPr>
            <a:xfrm>
              <a:off x="1676400" y="2209800"/>
              <a:ext cx="3497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∑</a:t>
              </a:r>
              <a:endParaRPr lang="en-US" dirty="0"/>
            </a:p>
          </p:txBody>
        </p:sp>
      </p:grpSp>
      <p:grpSp>
        <p:nvGrpSpPr>
          <p:cNvPr id="11" name="Group 23"/>
          <p:cNvGrpSpPr/>
          <p:nvPr/>
        </p:nvGrpSpPr>
        <p:grpSpPr>
          <a:xfrm>
            <a:off x="457200" y="4800600"/>
            <a:ext cx="2743200" cy="382588"/>
            <a:chOff x="457200" y="2209800"/>
            <a:chExt cx="2743200" cy="382588"/>
          </a:xfrm>
        </p:grpSpPr>
        <p:cxnSp>
          <p:nvCxnSpPr>
            <p:cNvPr id="25" name="Straight Arrow Connector 24"/>
            <p:cNvCxnSpPr/>
            <p:nvPr/>
          </p:nvCxnSpPr>
          <p:spPr bwMode="auto">
            <a:xfrm>
              <a:off x="457200" y="2590800"/>
              <a:ext cx="27432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6" name="Rectangle 25"/>
            <p:cNvSpPr/>
            <p:nvPr/>
          </p:nvSpPr>
          <p:spPr>
            <a:xfrm>
              <a:off x="1676400" y="2209800"/>
              <a:ext cx="3497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∑</a:t>
              </a:r>
              <a:endParaRPr lang="en-US" dirty="0"/>
            </a:p>
          </p:txBody>
        </p:sp>
      </p:grpSp>
      <p:grpSp>
        <p:nvGrpSpPr>
          <p:cNvPr id="12" name="Group 26"/>
          <p:cNvGrpSpPr/>
          <p:nvPr/>
        </p:nvGrpSpPr>
        <p:grpSpPr>
          <a:xfrm>
            <a:off x="457200" y="5256212"/>
            <a:ext cx="2743200" cy="382588"/>
            <a:chOff x="457200" y="2209800"/>
            <a:chExt cx="2743200" cy="382588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>
              <a:off x="457200" y="2590800"/>
              <a:ext cx="27432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" name="Rectangle 28"/>
            <p:cNvSpPr/>
            <p:nvPr/>
          </p:nvSpPr>
          <p:spPr>
            <a:xfrm>
              <a:off x="1676400" y="2209800"/>
              <a:ext cx="3497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∑</a:t>
              </a:r>
              <a:endParaRPr lang="en-US" dirty="0"/>
            </a:p>
          </p:txBody>
        </p:sp>
      </p:grpSp>
      <p:pic>
        <p:nvPicPr>
          <p:cNvPr id="30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8100" y="4267200"/>
            <a:ext cx="1714500" cy="1714500"/>
          </a:xfrm>
          <a:prstGeom prst="rect">
            <a:avLst/>
          </a:prstGeom>
          <a:noFill/>
        </p:spPr>
      </p:pic>
      <p:pic>
        <p:nvPicPr>
          <p:cNvPr id="31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3962400"/>
            <a:ext cx="1714500" cy="1714500"/>
          </a:xfrm>
          <a:prstGeom prst="rect">
            <a:avLst/>
          </a:prstGeom>
          <a:noFill/>
        </p:spPr>
      </p:pic>
      <p:pic>
        <p:nvPicPr>
          <p:cNvPr id="32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8100" y="3657600"/>
            <a:ext cx="1714500" cy="1714500"/>
          </a:xfrm>
          <a:prstGeom prst="rect">
            <a:avLst/>
          </a:prstGeom>
          <a:noFill/>
        </p:spPr>
      </p:pic>
      <p:pic>
        <p:nvPicPr>
          <p:cNvPr id="33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8100" y="3352800"/>
            <a:ext cx="1714500" cy="1714500"/>
          </a:xfrm>
          <a:prstGeom prst="rect">
            <a:avLst/>
          </a:prstGeom>
          <a:noFill/>
        </p:spPr>
      </p:pic>
      <p:pic>
        <p:nvPicPr>
          <p:cNvPr id="34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8100" y="3009900"/>
            <a:ext cx="1714500" cy="1714500"/>
          </a:xfrm>
          <a:prstGeom prst="rect">
            <a:avLst/>
          </a:prstGeom>
          <a:noFill/>
        </p:spPr>
      </p:pic>
      <p:pic>
        <p:nvPicPr>
          <p:cNvPr id="35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8100" y="2705100"/>
            <a:ext cx="1714500" cy="1714500"/>
          </a:xfrm>
          <a:prstGeom prst="rect">
            <a:avLst/>
          </a:prstGeom>
          <a:noFill/>
        </p:spPr>
      </p:pic>
      <p:pic>
        <p:nvPicPr>
          <p:cNvPr id="36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2100" y="4229100"/>
            <a:ext cx="1714500" cy="1714500"/>
          </a:xfrm>
          <a:prstGeom prst="rect">
            <a:avLst/>
          </a:prstGeom>
          <a:noFill/>
        </p:spPr>
      </p:pic>
      <p:pic>
        <p:nvPicPr>
          <p:cNvPr id="37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924300"/>
            <a:ext cx="1714500" cy="1714500"/>
          </a:xfrm>
          <a:prstGeom prst="rect">
            <a:avLst/>
          </a:prstGeom>
          <a:noFill/>
        </p:spPr>
      </p:pic>
      <p:pic>
        <p:nvPicPr>
          <p:cNvPr id="38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2100" y="3619500"/>
            <a:ext cx="1714500" cy="1714500"/>
          </a:xfrm>
          <a:prstGeom prst="rect">
            <a:avLst/>
          </a:prstGeom>
          <a:noFill/>
        </p:spPr>
      </p:pic>
      <p:pic>
        <p:nvPicPr>
          <p:cNvPr id="39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2100" y="3314700"/>
            <a:ext cx="1714500" cy="1714500"/>
          </a:xfrm>
          <a:prstGeom prst="rect">
            <a:avLst/>
          </a:prstGeom>
          <a:noFill/>
        </p:spPr>
      </p:pic>
      <p:pic>
        <p:nvPicPr>
          <p:cNvPr id="40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2100" y="2971800"/>
            <a:ext cx="1714500" cy="1714500"/>
          </a:xfrm>
          <a:prstGeom prst="rect">
            <a:avLst/>
          </a:prstGeom>
          <a:noFill/>
        </p:spPr>
      </p:pic>
      <p:pic>
        <p:nvPicPr>
          <p:cNvPr id="41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2100" y="2667000"/>
            <a:ext cx="1714500" cy="1714500"/>
          </a:xfrm>
          <a:prstGeom prst="rect">
            <a:avLst/>
          </a:prstGeom>
          <a:noFill/>
        </p:spPr>
      </p:pic>
      <p:pic>
        <p:nvPicPr>
          <p:cNvPr id="42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6100" y="4229100"/>
            <a:ext cx="1714500" cy="1714500"/>
          </a:xfrm>
          <a:prstGeom prst="rect">
            <a:avLst/>
          </a:prstGeom>
          <a:noFill/>
        </p:spPr>
      </p:pic>
      <p:pic>
        <p:nvPicPr>
          <p:cNvPr id="43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3924300"/>
            <a:ext cx="1714500" cy="1714500"/>
          </a:xfrm>
          <a:prstGeom prst="rect">
            <a:avLst/>
          </a:prstGeom>
          <a:noFill/>
        </p:spPr>
      </p:pic>
      <p:pic>
        <p:nvPicPr>
          <p:cNvPr id="44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6100" y="3619500"/>
            <a:ext cx="1714500" cy="1714500"/>
          </a:xfrm>
          <a:prstGeom prst="rect">
            <a:avLst/>
          </a:prstGeom>
          <a:noFill/>
        </p:spPr>
      </p:pic>
      <p:pic>
        <p:nvPicPr>
          <p:cNvPr id="45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6100" y="3314700"/>
            <a:ext cx="1714500" cy="1714500"/>
          </a:xfrm>
          <a:prstGeom prst="rect">
            <a:avLst/>
          </a:prstGeom>
          <a:noFill/>
        </p:spPr>
      </p:pic>
      <p:pic>
        <p:nvPicPr>
          <p:cNvPr id="46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6100" y="2971800"/>
            <a:ext cx="1714500" cy="1714500"/>
          </a:xfrm>
          <a:prstGeom prst="rect">
            <a:avLst/>
          </a:prstGeom>
          <a:noFill/>
        </p:spPr>
      </p:pic>
      <p:pic>
        <p:nvPicPr>
          <p:cNvPr id="47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6100" y="2667000"/>
            <a:ext cx="1714500" cy="1714500"/>
          </a:xfrm>
          <a:prstGeom prst="rect">
            <a:avLst/>
          </a:prstGeom>
          <a:noFill/>
        </p:spPr>
      </p:pic>
      <p:pic>
        <p:nvPicPr>
          <p:cNvPr id="48" name="Picture 2" descr="C:\Users\Junguk Cho\AppData\Local\Microsoft\Windows\Temporary Internet Files\Content.IE5\0163U5LY\MCj043390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8100" y="4267200"/>
            <a:ext cx="1714500" cy="1714500"/>
          </a:xfrm>
          <a:prstGeom prst="rect">
            <a:avLst/>
          </a:prstGeom>
          <a:noFill/>
        </p:spPr>
      </p:pic>
      <p:grpSp>
        <p:nvGrpSpPr>
          <p:cNvPr id="14" name="Group 52"/>
          <p:cNvGrpSpPr/>
          <p:nvPr/>
        </p:nvGrpSpPr>
        <p:grpSpPr>
          <a:xfrm>
            <a:off x="381000" y="2997199"/>
            <a:ext cx="404735" cy="431801"/>
            <a:chOff x="4114800" y="5326505"/>
            <a:chExt cx="404735" cy="431801"/>
          </a:xfrm>
        </p:grpSpPr>
        <p:sp>
          <p:nvSpPr>
            <p:cNvPr id="50" name="Rectangle 49"/>
            <p:cNvSpPr/>
            <p:nvPr/>
          </p:nvSpPr>
          <p:spPr bwMode="auto">
            <a:xfrm>
              <a:off x="4114800" y="5326505"/>
              <a:ext cx="404735" cy="431801"/>
            </a:xfrm>
            <a:prstGeom prst="rect">
              <a:avLst/>
            </a:prstGeom>
            <a:noFill/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137285" y="5348990"/>
              <a:ext cx="3497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∑</a:t>
              </a:r>
              <a:endParaRPr lang="en-U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0023 C 0.1401 -0.00555 0.28055 -0.01088 0.28003 0.00347 C 0.27986 0.01829 -0.00018 0.07338 -0.00087 0.08912 C -0.00157 0.10486 0.27534 0.08657 0.27569 0.09815 C 0.27604 0.10972 0.00138 0.14815 0.00173 0.15857 C 0.00208 0.16852 0.27691 0.14653 0.2776 0.15857 C 0.27812 0.17014 0.00572 0.21736 0.0052 0.22917 C 0.00468 0.24051 0.27309 0.2162 0.27395 0.22801 C 0.275 0.23935 0.01059 0.28681 0.01041 0.29861 C 0.01024 0.30995 0.27274 0.28565 0.27309 0.29745 C 0.27343 0.3088 0.01145 0.35625 0.01215 0.36806 C 0.01302 0.37986 0.23333 0.36736 0.2776 0.3669 " pathEditMode="relative" rAng="0" ptsTypes="aaaaaaaaaaaA">
                                      <p:cBhvr>
                                        <p:cTn id="2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1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Integral image calculation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1219200"/>
            <a:ext cx="20447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8200" y="3429000"/>
            <a:ext cx="30734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Rectangle 34"/>
          <p:cNvSpPr/>
          <p:nvPr/>
        </p:nvSpPr>
        <p:spPr bwMode="auto">
          <a:xfrm>
            <a:off x="6375400" y="3581400"/>
            <a:ext cx="762000" cy="762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 bwMode="auto">
          <a:xfrm flipV="1">
            <a:off x="7135686" y="3200400"/>
            <a:ext cx="1779714" cy="11359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494030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" name="Rectangle 56"/>
          <p:cNvSpPr/>
          <p:nvPr/>
        </p:nvSpPr>
        <p:spPr bwMode="auto">
          <a:xfrm>
            <a:off x="4468390" y="5473700"/>
            <a:ext cx="243401" cy="24395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9" name="Picture 58" descr="Lena_Gra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2463800"/>
            <a:ext cx="2944368" cy="2944368"/>
          </a:xfrm>
          <a:prstGeom prst="rect">
            <a:avLst/>
          </a:prstGeom>
        </p:spPr>
      </p:pic>
      <p:cxnSp>
        <p:nvCxnSpPr>
          <p:cNvPr id="60" name="Straight Arrow Connector 59"/>
          <p:cNvCxnSpPr/>
          <p:nvPr/>
        </p:nvCxnSpPr>
        <p:spPr bwMode="auto">
          <a:xfrm rot="5400000" flipH="1" flipV="1">
            <a:off x="5429834" y="2162117"/>
            <a:ext cx="2371082" cy="48524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rot="16200000" flipH="1">
            <a:off x="2951988" y="2875788"/>
            <a:ext cx="2453640" cy="170078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4" name="Straight Arrow Connector 63"/>
          <p:cNvCxnSpPr/>
          <p:nvPr/>
        </p:nvCxnSpPr>
        <p:spPr bwMode="auto">
          <a:xfrm>
            <a:off x="381000" y="5410200"/>
            <a:ext cx="3581400" cy="609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rot="5400000" flipH="1" flipV="1">
            <a:off x="4184221" y="3721412"/>
            <a:ext cx="2051790" cy="146696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9" name="Straight Arrow Connector 68"/>
          <p:cNvCxnSpPr/>
          <p:nvPr/>
        </p:nvCxnSpPr>
        <p:spPr bwMode="auto">
          <a:xfrm>
            <a:off x="4712245" y="5710793"/>
            <a:ext cx="4279355" cy="76620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895600" y="21336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Down-sampling image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953000" y="3048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Magnification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267200" y="6019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Window mask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Integral image calculation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1969532"/>
            <a:ext cx="20447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04800" y="4484132"/>
          <a:ext cx="2057400" cy="2057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480"/>
                <a:gridCol w="411480"/>
                <a:gridCol w="411480"/>
                <a:gridCol w="411480"/>
                <a:gridCol w="411480"/>
              </a:tblGrid>
              <a:tr h="4114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200400" y="4484132"/>
          <a:ext cx="4064000" cy="2057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"/>
                <a:gridCol w="406400"/>
                <a:gridCol w="406400"/>
                <a:gridCol w="406400"/>
                <a:gridCol w="406400"/>
                <a:gridCol w="406400"/>
                <a:gridCol w="406400"/>
                <a:gridCol w="406400"/>
                <a:gridCol w="406400"/>
                <a:gridCol w="406400"/>
              </a:tblGrid>
              <a:tr h="4114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08005" y="2235200"/>
          <a:ext cx="6197595" cy="1651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3173"/>
                <a:gridCol w="413173"/>
                <a:gridCol w="413173"/>
                <a:gridCol w="413173"/>
                <a:gridCol w="413173"/>
                <a:gridCol w="413173"/>
                <a:gridCol w="413173"/>
                <a:gridCol w="413173"/>
                <a:gridCol w="413173"/>
                <a:gridCol w="413173"/>
                <a:gridCol w="413173"/>
                <a:gridCol w="413173"/>
                <a:gridCol w="413173"/>
                <a:gridCol w="413173"/>
                <a:gridCol w="413173"/>
              </a:tblGrid>
              <a:tr h="4127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27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27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127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4" name="TextBox 73"/>
          <p:cNvSpPr txBox="1"/>
          <p:nvPr/>
        </p:nvSpPr>
        <p:spPr>
          <a:xfrm>
            <a:off x="2286000" y="3886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Image Line Buffer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4038600" y="6553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Image Window Buffer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-76200" y="6541532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Integral Image Window Buffer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3200400" y="1905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width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0" y="2883932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n-1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1143000" y="41910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n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0" y="53340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n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2895600" y="53340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n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5029200" y="4179332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2n</a:t>
            </a:r>
            <a:endParaRPr lang="en-US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969532"/>
            <a:ext cx="420624" cy="40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969532"/>
            <a:ext cx="420624" cy="40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9104" y="1969532"/>
            <a:ext cx="421049" cy="40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75576" y="1969532"/>
            <a:ext cx="421049" cy="40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83674" y="1969532"/>
            <a:ext cx="421049" cy="40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71816" y="1969532"/>
            <a:ext cx="421049" cy="40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3493532"/>
            <a:ext cx="6171184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6496" y="4493276"/>
            <a:ext cx="4043172" cy="38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0" y="2350532"/>
            <a:ext cx="409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00" y="4496324"/>
            <a:ext cx="409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0" y="2350532"/>
            <a:ext cx="409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79592" y="3493532"/>
            <a:ext cx="421049" cy="40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" name="Picture 1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49568" y="4496324"/>
            <a:ext cx="421049" cy="40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78958" y="2350532"/>
            <a:ext cx="4095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" name="Picture 2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86625" y="2350532"/>
            <a:ext cx="4095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" name="Picture 1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84976" y="3493532"/>
            <a:ext cx="409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" name="Picture 1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70192" y="4496324"/>
            <a:ext cx="409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9016" y="3075956"/>
            <a:ext cx="6171184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9016" y="3493532"/>
            <a:ext cx="6196584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2592" y="4929140"/>
            <a:ext cx="4043172" cy="38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12592" y="4496324"/>
            <a:ext cx="4064000" cy="41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24256" y="2249948"/>
            <a:ext cx="6167057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200400" y="4484132"/>
            <a:ext cx="405993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6" name="Straight Arrow Connector 45"/>
          <p:cNvCxnSpPr/>
          <p:nvPr/>
        </p:nvCxnSpPr>
        <p:spPr bwMode="auto">
          <a:xfrm rot="10800000">
            <a:off x="6096000" y="3677162"/>
            <a:ext cx="3810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rot="10800000">
            <a:off x="6664067" y="4717494"/>
            <a:ext cx="3810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rot="16200000" flipH="1">
            <a:off x="5776119" y="3434001"/>
            <a:ext cx="2519362" cy="50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 rot="5400000">
            <a:off x="6034882" y="2679938"/>
            <a:ext cx="1455737" cy="4953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 rot="10800000">
            <a:off x="5698760" y="3677162"/>
            <a:ext cx="3810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rot="10800000">
            <a:off x="6255896" y="4712607"/>
            <a:ext cx="3810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 rot="5400000" flipH="1" flipV="1">
            <a:off x="6325394" y="3492738"/>
            <a:ext cx="304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9" name="Straight Arrow Connector 58"/>
          <p:cNvCxnSpPr/>
          <p:nvPr/>
        </p:nvCxnSpPr>
        <p:spPr bwMode="auto">
          <a:xfrm rot="5400000">
            <a:off x="6895931" y="4903063"/>
            <a:ext cx="304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 rot="5400000" flipH="1" flipV="1">
            <a:off x="5927816" y="3492738"/>
            <a:ext cx="304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rot="5400000">
            <a:off x="6477794" y="4886823"/>
            <a:ext cx="304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rot="5400000">
            <a:off x="6229350" y="2445782"/>
            <a:ext cx="1447800" cy="9525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 rot="5400000">
            <a:off x="6000749" y="3283983"/>
            <a:ext cx="2514602" cy="3429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3" name="Straight Arrow Connector 62"/>
          <p:cNvCxnSpPr/>
          <p:nvPr/>
        </p:nvCxnSpPr>
        <p:spPr bwMode="auto">
          <a:xfrm rot="5400000">
            <a:off x="6457949" y="2217183"/>
            <a:ext cx="1447802" cy="14097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5" name="Straight Arrow Connector 64"/>
          <p:cNvCxnSpPr/>
          <p:nvPr/>
        </p:nvCxnSpPr>
        <p:spPr bwMode="auto">
          <a:xfrm rot="5400000">
            <a:off x="6229349" y="3055383"/>
            <a:ext cx="2514602" cy="8001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1" name="Straight Arrow Connector 70"/>
          <p:cNvCxnSpPr/>
          <p:nvPr/>
        </p:nvCxnSpPr>
        <p:spPr bwMode="auto">
          <a:xfrm rot="5400000">
            <a:off x="6229349" y="2826783"/>
            <a:ext cx="1066802" cy="5715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7" name="Straight Arrow Connector 76"/>
          <p:cNvCxnSpPr/>
          <p:nvPr/>
        </p:nvCxnSpPr>
        <p:spPr bwMode="auto">
          <a:xfrm rot="16200000" flipH="1">
            <a:off x="6000749" y="3626883"/>
            <a:ext cx="2133602" cy="381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2" name="Straight Arrow Connector 81"/>
          <p:cNvCxnSpPr/>
          <p:nvPr/>
        </p:nvCxnSpPr>
        <p:spPr bwMode="auto">
          <a:xfrm rot="5400000">
            <a:off x="6419849" y="2636283"/>
            <a:ext cx="1066802" cy="9525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7" name="Straight Arrow Connector 86"/>
          <p:cNvCxnSpPr/>
          <p:nvPr/>
        </p:nvCxnSpPr>
        <p:spPr bwMode="auto">
          <a:xfrm rot="5400000">
            <a:off x="6191249" y="3474483"/>
            <a:ext cx="2133602" cy="3429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0648E-6 L -0.06216 0.2217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" y="1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0648E-6 L 3.33333E-6 0.3704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37049 L -0.04618 0.3704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89 0.22063 L -0.11059 0.2206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555 L -0.10973 0.22063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10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111 L -0.04444 0.3704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" y="18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59 0.22063 L -0.15486 0.2206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18 0.37049 L -0.08959 0.3704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76 0.22179 L -0.15469 0.2217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" y="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4 0.37049 L -0.09114 0.37049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78538E-6 L -0.14896 0.223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" y="112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111 L -0.08732 0.37049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1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3 0.00555 L -0.06336 0.16281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79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111 L -0.00122 0.31313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1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0.00416 L -0.00121 0.05805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27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0162 L 0.00139 -0.05759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05365E-6 L 0.00295 -0.05874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29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185 L -0.00174 0.05735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28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0.00555 L -0.10798 0.16443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79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231 L -0.03854 0.00462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1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111 L -0.04549 0.31244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" y="151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31528 L -0.0474 0.31528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0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63 0.16628 L -0.10399 0.1662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79" grpId="0"/>
      <p:bldP spid="80" grpId="0"/>
      <p:bldP spid="81" grpId="0"/>
      <p:bldP spid="83" grpId="0"/>
      <p:bldP spid="84" grpId="0"/>
      <p:bldP spid="8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Integral image calculation</a:t>
            </a:r>
            <a:endParaRPr lang="en-US" dirty="0"/>
          </a:p>
        </p:txBody>
      </p:sp>
      <p:pic>
        <p:nvPicPr>
          <p:cNvPr id="40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1828800"/>
            <a:ext cx="20447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01" name="Table 400"/>
          <p:cNvGraphicFramePr>
            <a:graphicFrameLocks noGrp="1"/>
          </p:cNvGraphicFramePr>
          <p:nvPr/>
        </p:nvGraphicFramePr>
        <p:xfrm>
          <a:off x="3200400" y="4126468"/>
          <a:ext cx="4064000" cy="2057400"/>
        </p:xfrm>
        <a:graphic>
          <a:graphicData uri="http://schemas.openxmlformats.org/drawingml/2006/table">
            <a:tbl>
              <a:tblPr firstRow="1" bandRow="1"/>
              <a:tblGrid>
                <a:gridCol w="406400"/>
                <a:gridCol w="406400"/>
                <a:gridCol w="406400"/>
                <a:gridCol w="406400"/>
                <a:gridCol w="406400"/>
                <a:gridCol w="406400"/>
                <a:gridCol w="406400"/>
                <a:gridCol w="406400"/>
                <a:gridCol w="406400"/>
                <a:gridCol w="406400"/>
              </a:tblGrid>
              <a:tr h="4114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14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14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14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14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3952" y="4126468"/>
            <a:ext cx="76504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4126468"/>
            <a:ext cx="40776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04" name="Table 403"/>
          <p:cNvGraphicFramePr>
            <a:graphicFrameLocks noGrp="1"/>
          </p:cNvGraphicFramePr>
          <p:nvPr/>
        </p:nvGraphicFramePr>
        <p:xfrm>
          <a:off x="508005" y="2094468"/>
          <a:ext cx="6197595" cy="1651000"/>
        </p:xfrm>
        <a:graphic>
          <a:graphicData uri="http://schemas.openxmlformats.org/drawingml/2006/table">
            <a:tbl>
              <a:tblPr firstRow="1" bandRow="1"/>
              <a:tblGrid>
                <a:gridCol w="413173"/>
                <a:gridCol w="413173"/>
                <a:gridCol w="413173"/>
                <a:gridCol w="413173"/>
                <a:gridCol w="413173"/>
                <a:gridCol w="413173"/>
                <a:gridCol w="413173"/>
                <a:gridCol w="413173"/>
                <a:gridCol w="413173"/>
                <a:gridCol w="413173"/>
                <a:gridCol w="413173"/>
                <a:gridCol w="413173"/>
                <a:gridCol w="413173"/>
                <a:gridCol w="413173"/>
                <a:gridCol w="413173"/>
              </a:tblGrid>
              <a:tr h="41275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5" name="TextBox 404"/>
          <p:cNvSpPr txBox="1"/>
          <p:nvPr/>
        </p:nvSpPr>
        <p:spPr>
          <a:xfrm>
            <a:off x="2286000" y="37454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Line Buffer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6" name="TextBox 405"/>
          <p:cNvSpPr txBox="1"/>
          <p:nvPr/>
        </p:nvSpPr>
        <p:spPr>
          <a:xfrm>
            <a:off x="4015740" y="6195536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Window Buffer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7" name="TextBox 406"/>
          <p:cNvSpPr txBox="1"/>
          <p:nvPr/>
        </p:nvSpPr>
        <p:spPr>
          <a:xfrm>
            <a:off x="0" y="61838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Integral Image Window Buffer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8" name="TextBox 407"/>
          <p:cNvSpPr txBox="1"/>
          <p:nvPr/>
        </p:nvSpPr>
        <p:spPr>
          <a:xfrm>
            <a:off x="3200400" y="1752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width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9" name="TextBox 408"/>
          <p:cNvSpPr txBox="1"/>
          <p:nvPr/>
        </p:nvSpPr>
        <p:spPr>
          <a:xfrm>
            <a:off x="0" y="2743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n-1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0" name="TextBox 409"/>
          <p:cNvSpPr txBox="1"/>
          <p:nvPr/>
        </p:nvSpPr>
        <p:spPr>
          <a:xfrm>
            <a:off x="2895600" y="497633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1" name="TextBox 410"/>
          <p:cNvSpPr txBox="1"/>
          <p:nvPr/>
        </p:nvSpPr>
        <p:spPr>
          <a:xfrm>
            <a:off x="5029200" y="38216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12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4126468"/>
            <a:ext cx="1621536" cy="2069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3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4126468"/>
            <a:ext cx="202438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38178" y="4126468"/>
            <a:ext cx="2442210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5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12926" y="4126468"/>
            <a:ext cx="4059936" cy="2069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16" name="Table 415"/>
          <p:cNvGraphicFramePr>
            <a:graphicFrameLocks noGrp="1"/>
          </p:cNvGraphicFramePr>
          <p:nvPr/>
        </p:nvGraphicFramePr>
        <p:xfrm>
          <a:off x="304800" y="4126468"/>
          <a:ext cx="2057400" cy="2057400"/>
        </p:xfrm>
        <a:graphic>
          <a:graphicData uri="http://schemas.openxmlformats.org/drawingml/2006/table">
            <a:tbl>
              <a:tblPr firstRow="1" bandRow="1"/>
              <a:tblGrid>
                <a:gridCol w="411480"/>
                <a:gridCol w="411480"/>
                <a:gridCol w="411480"/>
                <a:gridCol w="411480"/>
                <a:gridCol w="411480"/>
              </a:tblGrid>
              <a:tr h="4114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14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14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14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14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7" name="TextBox 416"/>
          <p:cNvSpPr txBox="1"/>
          <p:nvPr/>
        </p:nvSpPr>
        <p:spPr>
          <a:xfrm>
            <a:off x="1130808" y="382114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8" name="TextBox 417"/>
          <p:cNvSpPr txBox="1"/>
          <p:nvPr/>
        </p:nvSpPr>
        <p:spPr>
          <a:xfrm>
            <a:off x="0" y="497633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19" name="Group 88"/>
          <p:cNvGrpSpPr/>
          <p:nvPr/>
        </p:nvGrpSpPr>
        <p:grpSpPr>
          <a:xfrm>
            <a:off x="6443472" y="4529953"/>
            <a:ext cx="414528" cy="411480"/>
            <a:chOff x="6858000" y="3733800"/>
            <a:chExt cx="414528" cy="411480"/>
          </a:xfrm>
        </p:grpSpPr>
        <p:sp>
          <p:nvSpPr>
            <p:cNvPr id="420" name="Rectangle 419"/>
            <p:cNvSpPr/>
            <p:nvPr/>
          </p:nvSpPr>
          <p:spPr bwMode="auto">
            <a:xfrm>
              <a:off x="6858000" y="3733800"/>
              <a:ext cx="414528" cy="41148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21" name="Rectangle 420"/>
            <p:cNvSpPr/>
            <p:nvPr/>
          </p:nvSpPr>
          <p:spPr>
            <a:xfrm>
              <a:off x="6897197" y="3756285"/>
              <a:ext cx="3193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22" name="Group 100"/>
          <p:cNvGrpSpPr/>
          <p:nvPr/>
        </p:nvGrpSpPr>
        <p:grpSpPr>
          <a:xfrm>
            <a:off x="6042535" y="4949178"/>
            <a:ext cx="414528" cy="411480"/>
            <a:chOff x="6858000" y="3733800"/>
            <a:chExt cx="414528" cy="411480"/>
          </a:xfrm>
        </p:grpSpPr>
        <p:sp>
          <p:nvSpPr>
            <p:cNvPr id="423" name="Rectangle 422"/>
            <p:cNvSpPr/>
            <p:nvPr/>
          </p:nvSpPr>
          <p:spPr bwMode="auto">
            <a:xfrm>
              <a:off x="6858000" y="3733800"/>
              <a:ext cx="414528" cy="41148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6897197" y="3756285"/>
              <a:ext cx="3193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25" name="Group 105"/>
          <p:cNvGrpSpPr/>
          <p:nvPr/>
        </p:nvGrpSpPr>
        <p:grpSpPr>
          <a:xfrm>
            <a:off x="5631555" y="5361408"/>
            <a:ext cx="414528" cy="411480"/>
            <a:chOff x="6858000" y="3733800"/>
            <a:chExt cx="414528" cy="411480"/>
          </a:xfrm>
        </p:grpSpPr>
        <p:sp>
          <p:nvSpPr>
            <p:cNvPr id="426" name="Rectangle 425"/>
            <p:cNvSpPr/>
            <p:nvPr/>
          </p:nvSpPr>
          <p:spPr bwMode="auto">
            <a:xfrm>
              <a:off x="6858000" y="3733800"/>
              <a:ext cx="414528" cy="41148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6897197" y="3756285"/>
              <a:ext cx="3193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28" name="Group 110"/>
          <p:cNvGrpSpPr/>
          <p:nvPr/>
        </p:nvGrpSpPr>
        <p:grpSpPr>
          <a:xfrm>
            <a:off x="5227320" y="5772388"/>
            <a:ext cx="414528" cy="411480"/>
            <a:chOff x="6858000" y="3733800"/>
            <a:chExt cx="414528" cy="411480"/>
          </a:xfrm>
        </p:grpSpPr>
        <p:sp>
          <p:nvSpPr>
            <p:cNvPr id="429" name="Rectangle 428"/>
            <p:cNvSpPr/>
            <p:nvPr/>
          </p:nvSpPr>
          <p:spPr bwMode="auto">
            <a:xfrm>
              <a:off x="6858000" y="3733800"/>
              <a:ext cx="414528" cy="41148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6897197" y="3756285"/>
              <a:ext cx="3193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aphicFrame>
        <p:nvGraphicFramePr>
          <p:cNvPr id="431" name="Table 430"/>
          <p:cNvGraphicFramePr>
            <a:graphicFrameLocks noGrp="1"/>
          </p:cNvGraphicFramePr>
          <p:nvPr/>
        </p:nvGraphicFramePr>
        <p:xfrm>
          <a:off x="304800" y="4126468"/>
          <a:ext cx="2057400" cy="2057400"/>
        </p:xfrm>
        <a:graphic>
          <a:graphicData uri="http://schemas.openxmlformats.org/drawingml/2006/table">
            <a:tbl>
              <a:tblPr firstRow="1" bandRow="1"/>
              <a:tblGrid>
                <a:gridCol w="411480"/>
                <a:gridCol w="411480"/>
                <a:gridCol w="411480"/>
                <a:gridCol w="411480"/>
                <a:gridCol w="411480"/>
              </a:tblGrid>
              <a:tr h="4114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+-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+-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+-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+-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+-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</a:tr>
              <a:tr h="4114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+-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+-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+-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+-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+-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</a:tr>
              <a:tr h="4114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+-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+-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+-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+-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+-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</a:tr>
              <a:tr h="4114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+-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+-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+-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+-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+-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</a:tr>
              <a:tr h="4114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+-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+-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+-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+-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+-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432" name="Straight Arrow Connector 431"/>
          <p:cNvCxnSpPr/>
          <p:nvPr/>
        </p:nvCxnSpPr>
        <p:spPr bwMode="auto">
          <a:xfrm rot="10800000">
            <a:off x="5425440" y="4347448"/>
            <a:ext cx="381000" cy="1588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3" name="Straight Arrow Connector 432"/>
          <p:cNvCxnSpPr/>
          <p:nvPr/>
        </p:nvCxnSpPr>
        <p:spPr bwMode="auto">
          <a:xfrm rot="10800000">
            <a:off x="5433060" y="4736068"/>
            <a:ext cx="381000" cy="1588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4" name="Straight Arrow Connector 433"/>
          <p:cNvCxnSpPr/>
          <p:nvPr/>
        </p:nvCxnSpPr>
        <p:spPr bwMode="auto">
          <a:xfrm rot="10800000">
            <a:off x="5448300" y="5117068"/>
            <a:ext cx="381000" cy="1588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5" name="Straight Arrow Connector 434"/>
          <p:cNvCxnSpPr/>
          <p:nvPr/>
        </p:nvCxnSpPr>
        <p:spPr bwMode="auto">
          <a:xfrm rot="10800000">
            <a:off x="5433060" y="5566648"/>
            <a:ext cx="381000" cy="1588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6" name="Straight Arrow Connector 435"/>
          <p:cNvCxnSpPr/>
          <p:nvPr/>
        </p:nvCxnSpPr>
        <p:spPr bwMode="auto">
          <a:xfrm rot="10800000">
            <a:off x="5440680" y="5978128"/>
            <a:ext cx="381000" cy="1588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7" name="Straight Arrow Connector 436"/>
          <p:cNvCxnSpPr/>
          <p:nvPr/>
        </p:nvCxnSpPr>
        <p:spPr bwMode="auto">
          <a:xfrm rot="5400000">
            <a:off x="5440680" y="5574268"/>
            <a:ext cx="388620" cy="388620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8" name="Straight Arrow Connector 437"/>
          <p:cNvCxnSpPr/>
          <p:nvPr/>
        </p:nvCxnSpPr>
        <p:spPr bwMode="auto">
          <a:xfrm rot="10800000">
            <a:off x="5059680" y="4347449"/>
            <a:ext cx="381000" cy="1588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9" name="Straight Arrow Connector 438"/>
          <p:cNvCxnSpPr/>
          <p:nvPr/>
        </p:nvCxnSpPr>
        <p:spPr bwMode="auto">
          <a:xfrm rot="10800000">
            <a:off x="5067300" y="4736069"/>
            <a:ext cx="381000" cy="1588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0" name="Straight Arrow Connector 439"/>
          <p:cNvCxnSpPr/>
          <p:nvPr/>
        </p:nvCxnSpPr>
        <p:spPr bwMode="auto">
          <a:xfrm rot="10800000">
            <a:off x="5082540" y="5117069"/>
            <a:ext cx="381000" cy="1588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1" name="Straight Arrow Connector 440"/>
          <p:cNvCxnSpPr/>
          <p:nvPr/>
        </p:nvCxnSpPr>
        <p:spPr bwMode="auto">
          <a:xfrm rot="10800000">
            <a:off x="5067300" y="5566649"/>
            <a:ext cx="381000" cy="1588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2" name="Straight Arrow Connector 441"/>
          <p:cNvCxnSpPr/>
          <p:nvPr/>
        </p:nvCxnSpPr>
        <p:spPr bwMode="auto">
          <a:xfrm rot="10800000">
            <a:off x="5074920" y="5978129"/>
            <a:ext cx="381000" cy="1588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43" name="Group 216"/>
          <p:cNvGrpSpPr/>
          <p:nvPr/>
        </p:nvGrpSpPr>
        <p:grpSpPr>
          <a:xfrm>
            <a:off x="2138363" y="4307759"/>
            <a:ext cx="3290889" cy="1636397"/>
            <a:chOff x="2138363" y="3930331"/>
            <a:chExt cx="3290889" cy="1636397"/>
          </a:xfrm>
        </p:grpSpPr>
        <p:cxnSp>
          <p:nvCxnSpPr>
            <p:cNvPr id="444" name="Curved Connector 443"/>
            <p:cNvCxnSpPr/>
            <p:nvPr/>
          </p:nvCxnSpPr>
          <p:spPr bwMode="auto">
            <a:xfrm rot="10800000">
              <a:off x="2152650" y="5565140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5" name="Curved Connector 444"/>
            <p:cNvCxnSpPr/>
            <p:nvPr/>
          </p:nvCxnSpPr>
          <p:spPr bwMode="auto">
            <a:xfrm rot="10800000">
              <a:off x="2147889" y="5153663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6" name="Curved Connector 445"/>
            <p:cNvCxnSpPr/>
            <p:nvPr/>
          </p:nvCxnSpPr>
          <p:spPr bwMode="auto">
            <a:xfrm rot="10800000">
              <a:off x="2147889" y="4739322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7" name="Curved Connector 446"/>
            <p:cNvCxnSpPr/>
            <p:nvPr/>
          </p:nvCxnSpPr>
          <p:spPr bwMode="auto">
            <a:xfrm rot="10800000">
              <a:off x="2138363" y="4326895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8" name="Curved Connector 447"/>
            <p:cNvCxnSpPr/>
            <p:nvPr/>
          </p:nvCxnSpPr>
          <p:spPr bwMode="auto">
            <a:xfrm rot="10800000">
              <a:off x="2152652" y="3930331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49" name="Group 241"/>
          <p:cNvGrpSpPr/>
          <p:nvPr/>
        </p:nvGrpSpPr>
        <p:grpSpPr>
          <a:xfrm>
            <a:off x="2174556" y="4141708"/>
            <a:ext cx="1223964" cy="1673226"/>
            <a:chOff x="2147889" y="3756660"/>
            <a:chExt cx="1223964" cy="1673226"/>
          </a:xfrm>
        </p:grpSpPr>
        <p:cxnSp>
          <p:nvCxnSpPr>
            <p:cNvPr id="450" name="Straight Arrow Connector 449"/>
            <p:cNvCxnSpPr/>
            <p:nvPr/>
          </p:nvCxnSpPr>
          <p:spPr bwMode="auto">
            <a:xfrm rot="10800000">
              <a:off x="2162176" y="5428298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1" name="Straight Arrow Connector 450"/>
            <p:cNvCxnSpPr/>
            <p:nvPr/>
          </p:nvCxnSpPr>
          <p:spPr bwMode="auto">
            <a:xfrm rot="10800000">
              <a:off x="2157415" y="5009201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2" name="Straight Arrow Connector 451"/>
            <p:cNvCxnSpPr/>
            <p:nvPr/>
          </p:nvCxnSpPr>
          <p:spPr bwMode="auto">
            <a:xfrm rot="10800000">
              <a:off x="2157415" y="4594860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3" name="Straight Arrow Connector 452"/>
            <p:cNvCxnSpPr/>
            <p:nvPr/>
          </p:nvCxnSpPr>
          <p:spPr bwMode="auto">
            <a:xfrm rot="10800000">
              <a:off x="2147889" y="4190053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4" name="Straight Arrow Connector 453"/>
            <p:cNvCxnSpPr/>
            <p:nvPr/>
          </p:nvCxnSpPr>
          <p:spPr bwMode="auto">
            <a:xfrm rot="10800000">
              <a:off x="2162178" y="3756660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55" name="Group 217"/>
          <p:cNvGrpSpPr/>
          <p:nvPr/>
        </p:nvGrpSpPr>
        <p:grpSpPr>
          <a:xfrm>
            <a:off x="1737360" y="4355068"/>
            <a:ext cx="3290889" cy="1636397"/>
            <a:chOff x="2138363" y="3930331"/>
            <a:chExt cx="3290889" cy="1636397"/>
          </a:xfrm>
        </p:grpSpPr>
        <p:cxnSp>
          <p:nvCxnSpPr>
            <p:cNvPr id="456" name="Curved Connector 455"/>
            <p:cNvCxnSpPr/>
            <p:nvPr/>
          </p:nvCxnSpPr>
          <p:spPr bwMode="auto">
            <a:xfrm rot="10800000">
              <a:off x="2152650" y="5565140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7" name="Curved Connector 456"/>
            <p:cNvCxnSpPr/>
            <p:nvPr/>
          </p:nvCxnSpPr>
          <p:spPr bwMode="auto">
            <a:xfrm rot="10800000">
              <a:off x="2147889" y="5153663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8" name="Curved Connector 457"/>
            <p:cNvCxnSpPr/>
            <p:nvPr/>
          </p:nvCxnSpPr>
          <p:spPr bwMode="auto">
            <a:xfrm rot="10800000">
              <a:off x="2147889" y="4739322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9" name="Curved Connector 458"/>
            <p:cNvCxnSpPr/>
            <p:nvPr/>
          </p:nvCxnSpPr>
          <p:spPr bwMode="auto">
            <a:xfrm rot="10800000">
              <a:off x="2138363" y="4326895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0" name="Curved Connector 459"/>
            <p:cNvCxnSpPr/>
            <p:nvPr/>
          </p:nvCxnSpPr>
          <p:spPr bwMode="auto">
            <a:xfrm rot="10800000">
              <a:off x="2152652" y="3930331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61" name="Group 223"/>
          <p:cNvGrpSpPr/>
          <p:nvPr/>
        </p:nvGrpSpPr>
        <p:grpSpPr>
          <a:xfrm>
            <a:off x="1333500" y="4400788"/>
            <a:ext cx="3290889" cy="1636397"/>
            <a:chOff x="2138363" y="3930331"/>
            <a:chExt cx="3290889" cy="1636397"/>
          </a:xfrm>
        </p:grpSpPr>
        <p:cxnSp>
          <p:nvCxnSpPr>
            <p:cNvPr id="462" name="Curved Connector 461"/>
            <p:cNvCxnSpPr/>
            <p:nvPr/>
          </p:nvCxnSpPr>
          <p:spPr bwMode="auto">
            <a:xfrm rot="10800000">
              <a:off x="2152650" y="5565140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3" name="Curved Connector 462"/>
            <p:cNvCxnSpPr/>
            <p:nvPr/>
          </p:nvCxnSpPr>
          <p:spPr bwMode="auto">
            <a:xfrm rot="10800000">
              <a:off x="2147889" y="5153663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4" name="Curved Connector 463"/>
            <p:cNvCxnSpPr/>
            <p:nvPr/>
          </p:nvCxnSpPr>
          <p:spPr bwMode="auto">
            <a:xfrm rot="10800000">
              <a:off x="2147889" y="4739322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5" name="Curved Connector 464"/>
            <p:cNvCxnSpPr/>
            <p:nvPr/>
          </p:nvCxnSpPr>
          <p:spPr bwMode="auto">
            <a:xfrm rot="10800000">
              <a:off x="2138363" y="4326895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6" name="Curved Connector 465"/>
            <p:cNvCxnSpPr/>
            <p:nvPr/>
          </p:nvCxnSpPr>
          <p:spPr bwMode="auto">
            <a:xfrm rot="10800000">
              <a:off x="2152652" y="3930331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67" name="Group 229"/>
          <p:cNvGrpSpPr/>
          <p:nvPr/>
        </p:nvGrpSpPr>
        <p:grpSpPr>
          <a:xfrm>
            <a:off x="914400" y="4448411"/>
            <a:ext cx="3290889" cy="1636397"/>
            <a:chOff x="2138363" y="3930331"/>
            <a:chExt cx="3290889" cy="1636397"/>
          </a:xfrm>
        </p:grpSpPr>
        <p:cxnSp>
          <p:nvCxnSpPr>
            <p:cNvPr id="468" name="Curved Connector 467"/>
            <p:cNvCxnSpPr/>
            <p:nvPr/>
          </p:nvCxnSpPr>
          <p:spPr bwMode="auto">
            <a:xfrm rot="10800000">
              <a:off x="2152650" y="5565140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9" name="Curved Connector 468"/>
            <p:cNvCxnSpPr/>
            <p:nvPr/>
          </p:nvCxnSpPr>
          <p:spPr bwMode="auto">
            <a:xfrm rot="10800000">
              <a:off x="2147889" y="5153663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0" name="Curved Connector 469"/>
            <p:cNvCxnSpPr/>
            <p:nvPr/>
          </p:nvCxnSpPr>
          <p:spPr bwMode="auto">
            <a:xfrm rot="10800000">
              <a:off x="2147889" y="4739322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1" name="Curved Connector 470"/>
            <p:cNvCxnSpPr/>
            <p:nvPr/>
          </p:nvCxnSpPr>
          <p:spPr bwMode="auto">
            <a:xfrm rot="10800000">
              <a:off x="2138363" y="4326895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2" name="Curved Connector 471"/>
            <p:cNvCxnSpPr/>
            <p:nvPr/>
          </p:nvCxnSpPr>
          <p:spPr bwMode="auto">
            <a:xfrm rot="10800000">
              <a:off x="2152652" y="3930331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73" name="Group 235"/>
          <p:cNvGrpSpPr/>
          <p:nvPr/>
        </p:nvGrpSpPr>
        <p:grpSpPr>
          <a:xfrm>
            <a:off x="503871" y="4494131"/>
            <a:ext cx="3290889" cy="1636397"/>
            <a:chOff x="2138363" y="3930331"/>
            <a:chExt cx="3290889" cy="1636397"/>
          </a:xfrm>
        </p:grpSpPr>
        <p:cxnSp>
          <p:nvCxnSpPr>
            <p:cNvPr id="474" name="Curved Connector 473"/>
            <p:cNvCxnSpPr/>
            <p:nvPr/>
          </p:nvCxnSpPr>
          <p:spPr bwMode="auto">
            <a:xfrm rot="10800000">
              <a:off x="2152650" y="5565140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5" name="Curved Connector 474"/>
            <p:cNvCxnSpPr/>
            <p:nvPr/>
          </p:nvCxnSpPr>
          <p:spPr bwMode="auto">
            <a:xfrm rot="10800000">
              <a:off x="2147889" y="5153663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6" name="Curved Connector 475"/>
            <p:cNvCxnSpPr/>
            <p:nvPr/>
          </p:nvCxnSpPr>
          <p:spPr bwMode="auto">
            <a:xfrm rot="10800000">
              <a:off x="2147889" y="4739322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7" name="Curved Connector 476"/>
            <p:cNvCxnSpPr/>
            <p:nvPr/>
          </p:nvCxnSpPr>
          <p:spPr bwMode="auto">
            <a:xfrm rot="10800000">
              <a:off x="2138363" y="4326895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8" name="Curved Connector 477"/>
            <p:cNvCxnSpPr/>
            <p:nvPr/>
          </p:nvCxnSpPr>
          <p:spPr bwMode="auto">
            <a:xfrm rot="10800000">
              <a:off x="2152652" y="3930331"/>
              <a:ext cx="3276600" cy="1588"/>
            </a:xfrm>
            <a:prstGeom prst="curved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79" name="Group 242"/>
          <p:cNvGrpSpPr/>
          <p:nvPr/>
        </p:nvGrpSpPr>
        <p:grpSpPr>
          <a:xfrm>
            <a:off x="1760220" y="4172188"/>
            <a:ext cx="1635444" cy="1673226"/>
            <a:chOff x="2147889" y="3756660"/>
            <a:chExt cx="1223964" cy="1673226"/>
          </a:xfrm>
        </p:grpSpPr>
        <p:cxnSp>
          <p:nvCxnSpPr>
            <p:cNvPr id="480" name="Straight Arrow Connector 479"/>
            <p:cNvCxnSpPr/>
            <p:nvPr/>
          </p:nvCxnSpPr>
          <p:spPr bwMode="auto">
            <a:xfrm rot="10800000">
              <a:off x="2162176" y="5428298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1" name="Straight Arrow Connector 480"/>
            <p:cNvCxnSpPr/>
            <p:nvPr/>
          </p:nvCxnSpPr>
          <p:spPr bwMode="auto">
            <a:xfrm rot="10800000">
              <a:off x="2157415" y="5009201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2" name="Straight Arrow Connector 481"/>
            <p:cNvCxnSpPr/>
            <p:nvPr/>
          </p:nvCxnSpPr>
          <p:spPr bwMode="auto">
            <a:xfrm rot="10800000">
              <a:off x="2157415" y="4594860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3" name="Straight Arrow Connector 482"/>
            <p:cNvCxnSpPr/>
            <p:nvPr/>
          </p:nvCxnSpPr>
          <p:spPr bwMode="auto">
            <a:xfrm rot="10800000">
              <a:off x="2147889" y="4190053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4" name="Straight Arrow Connector 483"/>
            <p:cNvCxnSpPr/>
            <p:nvPr/>
          </p:nvCxnSpPr>
          <p:spPr bwMode="auto">
            <a:xfrm rot="10800000">
              <a:off x="2162178" y="3756660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85" name="Group 248"/>
          <p:cNvGrpSpPr/>
          <p:nvPr/>
        </p:nvGrpSpPr>
        <p:grpSpPr>
          <a:xfrm>
            <a:off x="1363980" y="4210288"/>
            <a:ext cx="2039304" cy="1673226"/>
            <a:chOff x="2147889" y="3756660"/>
            <a:chExt cx="1223964" cy="1673226"/>
          </a:xfrm>
        </p:grpSpPr>
        <p:cxnSp>
          <p:nvCxnSpPr>
            <p:cNvPr id="486" name="Straight Arrow Connector 485"/>
            <p:cNvCxnSpPr/>
            <p:nvPr/>
          </p:nvCxnSpPr>
          <p:spPr bwMode="auto">
            <a:xfrm rot="10800000">
              <a:off x="2162176" y="5428298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7" name="Straight Arrow Connector 486"/>
            <p:cNvCxnSpPr/>
            <p:nvPr/>
          </p:nvCxnSpPr>
          <p:spPr bwMode="auto">
            <a:xfrm rot="10800000">
              <a:off x="2157415" y="5009201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8" name="Straight Arrow Connector 487"/>
            <p:cNvCxnSpPr/>
            <p:nvPr/>
          </p:nvCxnSpPr>
          <p:spPr bwMode="auto">
            <a:xfrm rot="10800000">
              <a:off x="2157415" y="4594860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9" name="Straight Arrow Connector 488"/>
            <p:cNvCxnSpPr/>
            <p:nvPr/>
          </p:nvCxnSpPr>
          <p:spPr bwMode="auto">
            <a:xfrm rot="10800000">
              <a:off x="2147889" y="4190053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90" name="Straight Arrow Connector 489"/>
            <p:cNvCxnSpPr/>
            <p:nvPr/>
          </p:nvCxnSpPr>
          <p:spPr bwMode="auto">
            <a:xfrm rot="10800000">
              <a:off x="2162178" y="3756660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91" name="Group 254"/>
          <p:cNvGrpSpPr/>
          <p:nvPr/>
        </p:nvGrpSpPr>
        <p:grpSpPr>
          <a:xfrm>
            <a:off x="937260" y="4248388"/>
            <a:ext cx="2466024" cy="1673226"/>
            <a:chOff x="2147889" y="3756660"/>
            <a:chExt cx="1223964" cy="1673226"/>
          </a:xfrm>
        </p:grpSpPr>
        <p:cxnSp>
          <p:nvCxnSpPr>
            <p:cNvPr id="492" name="Straight Arrow Connector 491"/>
            <p:cNvCxnSpPr/>
            <p:nvPr/>
          </p:nvCxnSpPr>
          <p:spPr bwMode="auto">
            <a:xfrm rot="10800000">
              <a:off x="2162176" y="5428298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93" name="Straight Arrow Connector 492"/>
            <p:cNvCxnSpPr/>
            <p:nvPr/>
          </p:nvCxnSpPr>
          <p:spPr bwMode="auto">
            <a:xfrm rot="10800000">
              <a:off x="2157415" y="5009201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94" name="Straight Arrow Connector 493"/>
            <p:cNvCxnSpPr/>
            <p:nvPr/>
          </p:nvCxnSpPr>
          <p:spPr bwMode="auto">
            <a:xfrm rot="10800000">
              <a:off x="2157415" y="4594860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95" name="Straight Arrow Connector 494"/>
            <p:cNvCxnSpPr/>
            <p:nvPr/>
          </p:nvCxnSpPr>
          <p:spPr bwMode="auto">
            <a:xfrm rot="10800000">
              <a:off x="2147889" y="4190053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96" name="Straight Arrow Connector 495"/>
            <p:cNvCxnSpPr/>
            <p:nvPr/>
          </p:nvCxnSpPr>
          <p:spPr bwMode="auto">
            <a:xfrm rot="10800000">
              <a:off x="2162178" y="3756660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97" name="Group 266"/>
          <p:cNvGrpSpPr/>
          <p:nvPr/>
        </p:nvGrpSpPr>
        <p:grpSpPr>
          <a:xfrm>
            <a:off x="487680" y="4278868"/>
            <a:ext cx="2914653" cy="1673226"/>
            <a:chOff x="2147889" y="3756660"/>
            <a:chExt cx="1223964" cy="1673226"/>
          </a:xfrm>
        </p:grpSpPr>
        <p:cxnSp>
          <p:nvCxnSpPr>
            <p:cNvPr id="498" name="Straight Arrow Connector 497"/>
            <p:cNvCxnSpPr/>
            <p:nvPr/>
          </p:nvCxnSpPr>
          <p:spPr bwMode="auto">
            <a:xfrm rot="10800000">
              <a:off x="2162176" y="5428298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99" name="Straight Arrow Connector 498"/>
            <p:cNvCxnSpPr/>
            <p:nvPr/>
          </p:nvCxnSpPr>
          <p:spPr bwMode="auto">
            <a:xfrm rot="10800000">
              <a:off x="2157415" y="5009201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00" name="Straight Arrow Connector 499"/>
            <p:cNvCxnSpPr/>
            <p:nvPr/>
          </p:nvCxnSpPr>
          <p:spPr bwMode="auto">
            <a:xfrm rot="10800000">
              <a:off x="2157415" y="4594860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01" name="Straight Arrow Connector 500"/>
            <p:cNvCxnSpPr/>
            <p:nvPr/>
          </p:nvCxnSpPr>
          <p:spPr bwMode="auto">
            <a:xfrm rot="10800000">
              <a:off x="2147889" y="4190053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02" name="Straight Arrow Connector 501"/>
            <p:cNvCxnSpPr/>
            <p:nvPr/>
          </p:nvCxnSpPr>
          <p:spPr bwMode="auto">
            <a:xfrm rot="10800000">
              <a:off x="2162178" y="3756660"/>
              <a:ext cx="1209675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503" name="Straight Arrow Connector 502"/>
          <p:cNvCxnSpPr/>
          <p:nvPr/>
        </p:nvCxnSpPr>
        <p:spPr bwMode="auto">
          <a:xfrm rot="10800000">
            <a:off x="6682740" y="4322999"/>
            <a:ext cx="381000" cy="1588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4" name="Straight Arrow Connector 503"/>
          <p:cNvCxnSpPr/>
          <p:nvPr/>
        </p:nvCxnSpPr>
        <p:spPr bwMode="auto">
          <a:xfrm rot="10800000">
            <a:off x="6690360" y="4711619"/>
            <a:ext cx="381000" cy="1588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5" name="Straight Arrow Connector 504"/>
          <p:cNvCxnSpPr/>
          <p:nvPr/>
        </p:nvCxnSpPr>
        <p:spPr bwMode="auto">
          <a:xfrm rot="10800000">
            <a:off x="6705600" y="5092619"/>
            <a:ext cx="381000" cy="1588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6" name="Straight Arrow Connector 505"/>
          <p:cNvCxnSpPr/>
          <p:nvPr/>
        </p:nvCxnSpPr>
        <p:spPr bwMode="auto">
          <a:xfrm rot="10800000">
            <a:off x="6690360" y="5542199"/>
            <a:ext cx="381000" cy="1588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7" name="Straight Arrow Connector 506"/>
          <p:cNvCxnSpPr/>
          <p:nvPr/>
        </p:nvCxnSpPr>
        <p:spPr bwMode="auto">
          <a:xfrm rot="10800000">
            <a:off x="6697980" y="5953679"/>
            <a:ext cx="381000" cy="1588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8" name="Straight Arrow Connector 507"/>
          <p:cNvCxnSpPr/>
          <p:nvPr/>
        </p:nvCxnSpPr>
        <p:spPr bwMode="auto">
          <a:xfrm rot="5400000">
            <a:off x="6697980" y="4322999"/>
            <a:ext cx="388620" cy="388620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Dedicated Architecture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051425"/>
          </a:xfrm>
        </p:spPr>
        <p:txBody>
          <a:bodyPr/>
          <a:lstStyle/>
          <a:p>
            <a:r>
              <a:rPr lang="en-US" altLang="ko-KR" dirty="0" smtClean="0"/>
              <a:t>Important Design Factors</a:t>
            </a:r>
          </a:p>
          <a:p>
            <a:pPr lvl="1"/>
            <a:r>
              <a:rPr lang="en-US" altLang="ko-KR" dirty="0" smtClean="0"/>
              <a:t>Process the incoming pixel on the fly</a:t>
            </a:r>
          </a:p>
          <a:p>
            <a:pPr lvl="1"/>
            <a:r>
              <a:rPr lang="en-US" altLang="ko-KR" dirty="0" smtClean="0"/>
              <a:t>Minimize the access time to the image memory</a:t>
            </a:r>
          </a:p>
          <a:p>
            <a:pPr lvl="1"/>
            <a:r>
              <a:rPr lang="en-US" altLang="ko-KR" dirty="0" smtClean="0"/>
              <a:t>Adapt the application for parallel processing</a:t>
            </a:r>
          </a:p>
          <a:p>
            <a:pPr lvl="1">
              <a:buNone/>
            </a:pPr>
            <a:endParaRPr lang="ko-KR" altLang="en-US" dirty="0"/>
          </a:p>
        </p:txBody>
      </p:sp>
      <p:sp>
        <p:nvSpPr>
          <p:cNvPr id="70" name="순서도: 수행의 시작/종료 13"/>
          <p:cNvSpPr/>
          <p:nvPr/>
        </p:nvSpPr>
        <p:spPr bwMode="auto">
          <a:xfrm>
            <a:off x="2333604" y="3429000"/>
            <a:ext cx="1143008" cy="428628"/>
          </a:xfrm>
          <a:prstGeom prst="flowChartTerminator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START</a:t>
            </a:r>
            <a:endParaRPr kumimoji="0" lang="ko-KR" altLang="en-US" sz="14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71" name="순서도: 처리 14"/>
          <p:cNvSpPr/>
          <p:nvPr/>
        </p:nvSpPr>
        <p:spPr bwMode="auto">
          <a:xfrm>
            <a:off x="2333604" y="4071942"/>
            <a:ext cx="1143008" cy="428628"/>
          </a:xfrm>
          <a:prstGeom prst="flowChartProcess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PROCESS</a:t>
            </a:r>
            <a:endParaRPr kumimoji="0" lang="ko-KR" altLang="en-US" sz="14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72" name="순서도: 판단 15"/>
          <p:cNvSpPr/>
          <p:nvPr/>
        </p:nvSpPr>
        <p:spPr bwMode="auto">
          <a:xfrm>
            <a:off x="2333604" y="5357826"/>
            <a:ext cx="1143008" cy="428628"/>
          </a:xfrm>
          <a:prstGeom prst="flowChartDecision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IF</a:t>
            </a:r>
            <a:endParaRPr kumimoji="0" lang="ko-KR" altLang="en-US" sz="14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73" name="순서도: 데이터 16"/>
          <p:cNvSpPr/>
          <p:nvPr/>
        </p:nvSpPr>
        <p:spPr bwMode="auto">
          <a:xfrm>
            <a:off x="2333604" y="4714884"/>
            <a:ext cx="1143008" cy="428628"/>
          </a:xfrm>
          <a:prstGeom prst="flowChartInputOutpu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DATA</a:t>
            </a:r>
            <a:endParaRPr kumimoji="0" lang="ko-KR" altLang="en-US" sz="14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74" name="순서도: 수행의 시작/종료 17"/>
          <p:cNvSpPr/>
          <p:nvPr/>
        </p:nvSpPr>
        <p:spPr bwMode="auto">
          <a:xfrm>
            <a:off x="2333604" y="6000768"/>
            <a:ext cx="1143008" cy="428628"/>
          </a:xfrm>
          <a:prstGeom prst="flowChartTerminator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END</a:t>
            </a:r>
            <a:endParaRPr kumimoji="0" lang="ko-KR" altLang="en-US" sz="14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cxnSp>
        <p:nvCxnSpPr>
          <p:cNvPr id="75" name="직선 화살표 연결선 19"/>
          <p:cNvCxnSpPr>
            <a:stCxn id="70" idx="2"/>
            <a:endCxn id="71" idx="0"/>
          </p:cNvCxnSpPr>
          <p:nvPr/>
        </p:nvCxnSpPr>
        <p:spPr bwMode="auto">
          <a:xfrm rot="5400000">
            <a:off x="2797951" y="3964785"/>
            <a:ext cx="214314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6" name="직선 화살표 연결선 22"/>
          <p:cNvCxnSpPr>
            <a:stCxn id="71" idx="2"/>
            <a:endCxn id="73" idx="1"/>
          </p:cNvCxnSpPr>
          <p:nvPr/>
        </p:nvCxnSpPr>
        <p:spPr bwMode="auto">
          <a:xfrm rot="5400000">
            <a:off x="2797951" y="4607727"/>
            <a:ext cx="214314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7" name="직선 화살표 연결선 24"/>
          <p:cNvCxnSpPr>
            <a:stCxn id="73" idx="4"/>
            <a:endCxn id="72" idx="0"/>
          </p:cNvCxnSpPr>
          <p:nvPr/>
        </p:nvCxnSpPr>
        <p:spPr bwMode="auto">
          <a:xfrm rot="5400000">
            <a:off x="2797951" y="5250669"/>
            <a:ext cx="214314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7" name="직선 화살표 연결선 26"/>
          <p:cNvCxnSpPr>
            <a:stCxn id="72" idx="2"/>
            <a:endCxn id="74" idx="0"/>
          </p:cNvCxnSpPr>
          <p:nvPr/>
        </p:nvCxnSpPr>
        <p:spPr bwMode="auto">
          <a:xfrm rot="5400000">
            <a:off x="2797951" y="5893611"/>
            <a:ext cx="214314" cy="158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8" name="순서도: 수행의 시작/종료 59"/>
          <p:cNvSpPr/>
          <p:nvPr/>
        </p:nvSpPr>
        <p:spPr bwMode="auto">
          <a:xfrm>
            <a:off x="3976678" y="3429000"/>
            <a:ext cx="1143008" cy="428628"/>
          </a:xfrm>
          <a:prstGeom prst="flowChartTerminator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START</a:t>
            </a:r>
            <a:endParaRPr kumimoji="0" lang="ko-KR" altLang="en-US" sz="14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89" name="순서도: 처리 60"/>
          <p:cNvSpPr/>
          <p:nvPr/>
        </p:nvSpPr>
        <p:spPr bwMode="auto">
          <a:xfrm>
            <a:off x="3976678" y="4071942"/>
            <a:ext cx="1143008" cy="428628"/>
          </a:xfrm>
          <a:prstGeom prst="flowChartProcess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PROCESS</a:t>
            </a:r>
            <a:endParaRPr kumimoji="0" lang="ko-KR" altLang="en-US" sz="14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90" name="순서도: 판단 61"/>
          <p:cNvSpPr/>
          <p:nvPr/>
        </p:nvSpPr>
        <p:spPr bwMode="auto">
          <a:xfrm>
            <a:off x="3976678" y="5357826"/>
            <a:ext cx="1143008" cy="428628"/>
          </a:xfrm>
          <a:prstGeom prst="flowChartDecision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IF</a:t>
            </a:r>
            <a:endParaRPr kumimoji="0" lang="ko-KR" altLang="en-US" sz="14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91" name="순서도: 데이터 62"/>
          <p:cNvSpPr/>
          <p:nvPr/>
        </p:nvSpPr>
        <p:spPr bwMode="auto">
          <a:xfrm>
            <a:off x="3976678" y="4714884"/>
            <a:ext cx="1143008" cy="428628"/>
          </a:xfrm>
          <a:prstGeom prst="flowChartInputOutpu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DATA</a:t>
            </a:r>
            <a:endParaRPr kumimoji="0" lang="ko-KR" altLang="en-US" sz="14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92" name="순서도: 수행의 시작/종료 63"/>
          <p:cNvSpPr/>
          <p:nvPr/>
        </p:nvSpPr>
        <p:spPr bwMode="auto">
          <a:xfrm>
            <a:off x="3976678" y="6000768"/>
            <a:ext cx="1143008" cy="428628"/>
          </a:xfrm>
          <a:prstGeom prst="flowChartTerminator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END</a:t>
            </a:r>
            <a:endParaRPr kumimoji="0" lang="ko-KR" altLang="en-US" sz="14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cxnSp>
        <p:nvCxnSpPr>
          <p:cNvPr id="93" name="직선 화살표 연결선 64"/>
          <p:cNvCxnSpPr>
            <a:stCxn id="88" idx="2"/>
            <a:endCxn id="89" idx="0"/>
          </p:cNvCxnSpPr>
          <p:nvPr/>
        </p:nvCxnSpPr>
        <p:spPr bwMode="auto">
          <a:xfrm rot="5400000">
            <a:off x="4441025" y="3964785"/>
            <a:ext cx="214314" cy="1588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4" name="직선 화살표 연결선 65"/>
          <p:cNvCxnSpPr>
            <a:stCxn id="89" idx="2"/>
            <a:endCxn id="91" idx="1"/>
          </p:cNvCxnSpPr>
          <p:nvPr/>
        </p:nvCxnSpPr>
        <p:spPr bwMode="auto">
          <a:xfrm rot="5400000">
            <a:off x="4441025" y="4607727"/>
            <a:ext cx="214314" cy="1588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5" name="직선 화살표 연결선 66"/>
          <p:cNvCxnSpPr>
            <a:stCxn id="91" idx="4"/>
            <a:endCxn id="90" idx="0"/>
          </p:cNvCxnSpPr>
          <p:nvPr/>
        </p:nvCxnSpPr>
        <p:spPr bwMode="auto">
          <a:xfrm rot="5400000">
            <a:off x="4441025" y="5250669"/>
            <a:ext cx="214314" cy="1588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6" name="직선 화살표 연결선 67"/>
          <p:cNvCxnSpPr>
            <a:stCxn id="90" idx="2"/>
            <a:endCxn id="92" idx="0"/>
          </p:cNvCxnSpPr>
          <p:nvPr/>
        </p:nvCxnSpPr>
        <p:spPr bwMode="auto">
          <a:xfrm rot="5400000">
            <a:off x="4441025" y="5893611"/>
            <a:ext cx="214314" cy="1588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7" name="순서도: 수행의 시작/종료 77"/>
          <p:cNvSpPr/>
          <p:nvPr/>
        </p:nvSpPr>
        <p:spPr bwMode="auto">
          <a:xfrm>
            <a:off x="5619752" y="3429000"/>
            <a:ext cx="1143008" cy="428628"/>
          </a:xfrm>
          <a:prstGeom prst="flowChartTerminator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START</a:t>
            </a:r>
            <a:endParaRPr kumimoji="0" lang="ko-KR" altLang="en-US" sz="14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98" name="순서도: 처리 78"/>
          <p:cNvSpPr/>
          <p:nvPr/>
        </p:nvSpPr>
        <p:spPr bwMode="auto">
          <a:xfrm>
            <a:off x="5619752" y="4071942"/>
            <a:ext cx="1143008" cy="428628"/>
          </a:xfrm>
          <a:prstGeom prst="flowChartProcess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PROCESS</a:t>
            </a:r>
            <a:endParaRPr kumimoji="0" lang="ko-KR" altLang="en-US" sz="14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99" name="순서도: 판단 79"/>
          <p:cNvSpPr/>
          <p:nvPr/>
        </p:nvSpPr>
        <p:spPr bwMode="auto">
          <a:xfrm>
            <a:off x="5619752" y="5357826"/>
            <a:ext cx="1143008" cy="428628"/>
          </a:xfrm>
          <a:prstGeom prst="flowChartDecision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IF</a:t>
            </a:r>
            <a:endParaRPr kumimoji="0" lang="ko-KR" altLang="en-US" sz="14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00" name="순서도: 데이터 80"/>
          <p:cNvSpPr/>
          <p:nvPr/>
        </p:nvSpPr>
        <p:spPr bwMode="auto">
          <a:xfrm>
            <a:off x="5619752" y="4714884"/>
            <a:ext cx="1143008" cy="428628"/>
          </a:xfrm>
          <a:prstGeom prst="flowChartInputOutpu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DATA</a:t>
            </a:r>
            <a:endParaRPr kumimoji="0" lang="ko-KR" altLang="en-US" sz="14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101" name="순서도: 수행의 시작/종료 81"/>
          <p:cNvSpPr/>
          <p:nvPr/>
        </p:nvSpPr>
        <p:spPr bwMode="auto">
          <a:xfrm>
            <a:off x="5619752" y="6000768"/>
            <a:ext cx="1143008" cy="428628"/>
          </a:xfrm>
          <a:prstGeom prst="flowChartTerminator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END</a:t>
            </a:r>
            <a:endParaRPr kumimoji="0" lang="ko-KR" altLang="en-US" sz="14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cxnSp>
        <p:nvCxnSpPr>
          <p:cNvPr id="102" name="직선 화살표 연결선 82"/>
          <p:cNvCxnSpPr>
            <a:stCxn id="97" idx="2"/>
            <a:endCxn id="98" idx="0"/>
          </p:cNvCxnSpPr>
          <p:nvPr/>
        </p:nvCxnSpPr>
        <p:spPr bwMode="auto">
          <a:xfrm rot="5400000">
            <a:off x="6084099" y="3964785"/>
            <a:ext cx="214314" cy="1588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3" name="직선 화살표 연결선 83"/>
          <p:cNvCxnSpPr>
            <a:stCxn id="98" idx="2"/>
            <a:endCxn id="100" idx="1"/>
          </p:cNvCxnSpPr>
          <p:nvPr/>
        </p:nvCxnSpPr>
        <p:spPr bwMode="auto">
          <a:xfrm rot="5400000">
            <a:off x="6084099" y="4607727"/>
            <a:ext cx="214314" cy="1588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4" name="직선 화살표 연결선 84"/>
          <p:cNvCxnSpPr>
            <a:stCxn id="100" idx="4"/>
            <a:endCxn id="99" idx="0"/>
          </p:cNvCxnSpPr>
          <p:nvPr/>
        </p:nvCxnSpPr>
        <p:spPr bwMode="auto">
          <a:xfrm rot="5400000">
            <a:off x="6084099" y="5250669"/>
            <a:ext cx="214314" cy="1588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5" name="직선 화살표 연결선 85"/>
          <p:cNvCxnSpPr>
            <a:stCxn id="99" idx="2"/>
            <a:endCxn id="101" idx="0"/>
          </p:cNvCxnSpPr>
          <p:nvPr/>
        </p:nvCxnSpPr>
        <p:spPr bwMode="auto">
          <a:xfrm rot="5400000">
            <a:off x="6084099" y="5893611"/>
            <a:ext cx="214314" cy="1588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 animBg="1"/>
      <p:bldP spid="74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229600" cy="4525963"/>
          </a:xfrm>
        </p:spPr>
        <p:txBody>
          <a:bodyPr/>
          <a:lstStyle/>
          <a:p>
            <a:r>
              <a:rPr lang="en-US" dirty="0" smtClean="0"/>
              <a:t>Classifier</a:t>
            </a:r>
            <a:endParaRPr lang="en-US" dirty="0"/>
          </a:p>
        </p:txBody>
      </p:sp>
      <p:sp>
        <p:nvSpPr>
          <p:cNvPr id="381" name="Rectangle 380"/>
          <p:cNvSpPr/>
          <p:nvPr/>
        </p:nvSpPr>
        <p:spPr bwMode="auto">
          <a:xfrm>
            <a:off x="914400" y="2262265"/>
            <a:ext cx="1371600" cy="762000"/>
          </a:xfrm>
          <a:prstGeom prst="rect">
            <a:avLst/>
          </a:prstGeom>
          <a:solidFill>
            <a:srgbClr val="1F497D">
              <a:alpha val="50000"/>
            </a:srgb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82" name="TextBox 381"/>
          <p:cNvSpPr txBox="1"/>
          <p:nvPr/>
        </p:nvSpPr>
        <p:spPr>
          <a:xfrm>
            <a:off x="1219200" y="1969133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width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3" name="TextBox 382"/>
          <p:cNvSpPr txBox="1"/>
          <p:nvPr/>
        </p:nvSpPr>
        <p:spPr>
          <a:xfrm>
            <a:off x="304800" y="2197733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4" name="TextBox 383"/>
          <p:cNvSpPr txBox="1"/>
          <p:nvPr/>
        </p:nvSpPr>
        <p:spPr>
          <a:xfrm>
            <a:off x="2209800" y="242633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height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5" name="TextBox 384"/>
          <p:cNvSpPr txBox="1"/>
          <p:nvPr/>
        </p:nvSpPr>
        <p:spPr>
          <a:xfrm>
            <a:off x="1143000" y="244464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weight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86" name="Group 52"/>
          <p:cNvGrpSpPr/>
          <p:nvPr/>
        </p:nvGrpSpPr>
        <p:grpSpPr>
          <a:xfrm>
            <a:off x="282315" y="3404015"/>
            <a:ext cx="2841885" cy="1145044"/>
            <a:chOff x="282315" y="2970550"/>
            <a:chExt cx="2841885" cy="1145044"/>
          </a:xfrm>
        </p:grpSpPr>
        <p:grpSp>
          <p:nvGrpSpPr>
            <p:cNvPr id="387" name="Group 19"/>
            <p:cNvGrpSpPr/>
            <p:nvPr/>
          </p:nvGrpSpPr>
          <p:grpSpPr>
            <a:xfrm>
              <a:off x="457200" y="3276600"/>
              <a:ext cx="685800" cy="838994"/>
              <a:chOff x="990600" y="1524000"/>
              <a:chExt cx="685800" cy="838994"/>
            </a:xfrm>
          </p:grpSpPr>
          <p:cxnSp>
            <p:nvCxnSpPr>
              <p:cNvPr id="402" name="Straight Arrow Connector 401"/>
              <p:cNvCxnSpPr/>
              <p:nvPr/>
            </p:nvCxnSpPr>
            <p:spPr bwMode="auto">
              <a:xfrm>
                <a:off x="990600" y="1905000"/>
                <a:ext cx="381000" cy="1588"/>
              </a:xfrm>
              <a:prstGeom prst="straightConnector1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03" name="Straight Arrow Connector 402"/>
              <p:cNvCxnSpPr/>
              <p:nvPr/>
            </p:nvCxnSpPr>
            <p:spPr bwMode="auto">
              <a:xfrm rot="5400000">
                <a:off x="572294" y="1942306"/>
                <a:ext cx="838200" cy="1588"/>
              </a:xfrm>
              <a:prstGeom prst="straightConnector1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04" name="Straight Arrow Connector 403"/>
              <p:cNvCxnSpPr/>
              <p:nvPr/>
            </p:nvCxnSpPr>
            <p:spPr bwMode="auto">
              <a:xfrm rot="5400000">
                <a:off x="1376809" y="2215009"/>
                <a:ext cx="294382" cy="1588"/>
              </a:xfrm>
              <a:prstGeom prst="straightConnector1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405" name="Group 13"/>
              <p:cNvGrpSpPr/>
              <p:nvPr/>
            </p:nvGrpSpPr>
            <p:grpSpPr>
              <a:xfrm>
                <a:off x="1371600" y="1725543"/>
                <a:ext cx="304800" cy="369332"/>
                <a:chOff x="1828800" y="2934325"/>
                <a:chExt cx="304800" cy="369332"/>
              </a:xfrm>
            </p:grpSpPr>
            <p:sp>
              <p:nvSpPr>
                <p:cNvPr id="407" name="Oval 8"/>
                <p:cNvSpPr/>
                <p:nvPr/>
              </p:nvSpPr>
              <p:spPr bwMode="auto">
                <a:xfrm>
                  <a:off x="1828800" y="2971800"/>
                  <a:ext cx="304800" cy="304800"/>
                </a:xfrm>
                <a:prstGeom prst="ellipse">
                  <a:avLst/>
                </a:prstGeom>
                <a:solidFill>
                  <a:srgbClr val="1F497D">
                    <a:alpha val="5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8" name="TextBox 9"/>
                <p:cNvSpPr txBox="1"/>
                <p:nvPr/>
              </p:nvSpPr>
              <p:spPr>
                <a:xfrm>
                  <a:off x="1828800" y="29343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+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cxnSp>
            <p:nvCxnSpPr>
              <p:cNvPr id="406" name="Straight Connector 405"/>
              <p:cNvCxnSpPr/>
              <p:nvPr/>
            </p:nvCxnSpPr>
            <p:spPr bwMode="auto">
              <a:xfrm rot="5400000">
                <a:off x="1409306" y="1637904"/>
                <a:ext cx="228597" cy="793"/>
              </a:xfrm>
              <a:prstGeom prst="line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88" name="Group 20"/>
            <p:cNvGrpSpPr/>
            <p:nvPr/>
          </p:nvGrpSpPr>
          <p:grpSpPr>
            <a:xfrm>
              <a:off x="1371600" y="3276600"/>
              <a:ext cx="685800" cy="838994"/>
              <a:chOff x="990600" y="1524000"/>
              <a:chExt cx="685800" cy="838994"/>
            </a:xfrm>
          </p:grpSpPr>
          <p:cxnSp>
            <p:nvCxnSpPr>
              <p:cNvPr id="395" name="Straight Arrow Connector 394"/>
              <p:cNvCxnSpPr/>
              <p:nvPr/>
            </p:nvCxnSpPr>
            <p:spPr bwMode="auto">
              <a:xfrm>
                <a:off x="990600" y="1905000"/>
                <a:ext cx="381000" cy="1588"/>
              </a:xfrm>
              <a:prstGeom prst="straightConnector1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96" name="Straight Arrow Connector 395"/>
              <p:cNvCxnSpPr/>
              <p:nvPr/>
            </p:nvCxnSpPr>
            <p:spPr bwMode="auto">
              <a:xfrm rot="5400000">
                <a:off x="572294" y="1942306"/>
                <a:ext cx="838200" cy="1588"/>
              </a:xfrm>
              <a:prstGeom prst="straightConnector1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97" name="Straight Arrow Connector 396"/>
              <p:cNvCxnSpPr>
                <a:stCxn id="400" idx="4"/>
              </p:cNvCxnSpPr>
              <p:nvPr/>
            </p:nvCxnSpPr>
            <p:spPr bwMode="auto">
              <a:xfrm rot="5400000">
                <a:off x="1376809" y="2215009"/>
                <a:ext cx="294382" cy="1588"/>
              </a:xfrm>
              <a:prstGeom prst="straightConnector1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398" name="Group 13"/>
              <p:cNvGrpSpPr/>
              <p:nvPr/>
            </p:nvGrpSpPr>
            <p:grpSpPr>
              <a:xfrm>
                <a:off x="1371600" y="1725543"/>
                <a:ext cx="304800" cy="369332"/>
                <a:chOff x="1828800" y="2934325"/>
                <a:chExt cx="304800" cy="369332"/>
              </a:xfrm>
            </p:grpSpPr>
            <p:sp>
              <p:nvSpPr>
                <p:cNvPr id="400" name="Oval 399"/>
                <p:cNvSpPr/>
                <p:nvPr/>
              </p:nvSpPr>
              <p:spPr bwMode="auto">
                <a:xfrm>
                  <a:off x="1828800" y="2971800"/>
                  <a:ext cx="304800" cy="304800"/>
                </a:xfrm>
                <a:prstGeom prst="ellipse">
                  <a:avLst/>
                </a:prstGeom>
                <a:solidFill>
                  <a:srgbClr val="1F497D">
                    <a:alpha val="5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1" name="TextBox 400"/>
                <p:cNvSpPr txBox="1"/>
                <p:nvPr/>
              </p:nvSpPr>
              <p:spPr>
                <a:xfrm>
                  <a:off x="1828800" y="29343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+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cxnSp>
            <p:nvCxnSpPr>
              <p:cNvPr id="399" name="Straight Connector 398"/>
              <p:cNvCxnSpPr/>
              <p:nvPr/>
            </p:nvCxnSpPr>
            <p:spPr bwMode="auto">
              <a:xfrm rot="5400000">
                <a:off x="1409306" y="1637904"/>
                <a:ext cx="228597" cy="793"/>
              </a:xfrm>
              <a:prstGeom prst="line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89" name="TextBox 388"/>
            <p:cNvSpPr txBox="1"/>
            <p:nvPr/>
          </p:nvSpPr>
          <p:spPr>
            <a:xfrm>
              <a:off x="282315" y="29718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x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0" name="TextBox 389"/>
            <p:cNvSpPr txBox="1"/>
            <p:nvPr/>
          </p:nvSpPr>
          <p:spPr>
            <a:xfrm>
              <a:off x="1189220" y="297055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y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1" name="TextBox 390"/>
            <p:cNvSpPr txBox="1"/>
            <p:nvPr/>
          </p:nvSpPr>
          <p:spPr>
            <a:xfrm>
              <a:off x="617095" y="298679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width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2" name="TextBox 391"/>
            <p:cNvSpPr txBox="1"/>
            <p:nvPr/>
          </p:nvSpPr>
          <p:spPr>
            <a:xfrm>
              <a:off x="1494020" y="2975973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height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393" name="Straight Arrow Connector 392"/>
            <p:cNvCxnSpPr/>
            <p:nvPr/>
          </p:nvCxnSpPr>
          <p:spPr bwMode="auto">
            <a:xfrm rot="5400000">
              <a:off x="2248694" y="3694906"/>
              <a:ext cx="838200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94" name="TextBox 393"/>
            <p:cNvSpPr txBox="1"/>
            <p:nvPr/>
          </p:nvSpPr>
          <p:spPr>
            <a:xfrm>
              <a:off x="2209800" y="29834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weight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09" name="TextBox 408"/>
          <p:cNvSpPr txBox="1"/>
          <p:nvPr/>
        </p:nvSpPr>
        <p:spPr>
          <a:xfrm>
            <a:off x="762000" y="195746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0" name="TextBox 409"/>
          <p:cNvSpPr txBox="1"/>
          <p:nvPr/>
        </p:nvSpPr>
        <p:spPr>
          <a:xfrm>
            <a:off x="2133600" y="195746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1" name="TextBox 410"/>
          <p:cNvSpPr txBox="1"/>
          <p:nvPr/>
        </p:nvSpPr>
        <p:spPr>
          <a:xfrm>
            <a:off x="700790" y="291683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2" name="TextBox 411"/>
          <p:cNvSpPr txBox="1"/>
          <p:nvPr/>
        </p:nvSpPr>
        <p:spPr>
          <a:xfrm>
            <a:off x="2133600" y="291683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3" name="TextBox 412"/>
          <p:cNvSpPr txBox="1"/>
          <p:nvPr/>
        </p:nvSpPr>
        <p:spPr>
          <a:xfrm>
            <a:off x="228600" y="447206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</a:t>
            </a: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4" name="TextBox 413"/>
          <p:cNvSpPr txBox="1"/>
          <p:nvPr/>
        </p:nvSpPr>
        <p:spPr>
          <a:xfrm>
            <a:off x="762000" y="447206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</a:t>
            </a:r>
            <a:r>
              <a:rPr kumimoji="0" lang="en-US" sz="1800" b="0" i="1" u="none" strike="noStrike" kern="0" cap="none" spc="0" normalizeH="0" baseline="-2500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</a:t>
            </a: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5" name="TextBox 414"/>
          <p:cNvSpPr txBox="1"/>
          <p:nvPr/>
        </p:nvSpPr>
        <p:spPr>
          <a:xfrm>
            <a:off x="1143000" y="447206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</a:t>
            </a: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6" name="TextBox 415"/>
          <p:cNvSpPr txBox="1"/>
          <p:nvPr/>
        </p:nvSpPr>
        <p:spPr>
          <a:xfrm>
            <a:off x="1676400" y="447206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</a:t>
            </a: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7" name="TextBox 416"/>
          <p:cNvSpPr txBox="1"/>
          <p:nvPr/>
        </p:nvSpPr>
        <p:spPr>
          <a:xfrm>
            <a:off x="2438400" y="447206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</a:t>
            </a: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8" name="TextBox 417"/>
          <p:cNvSpPr txBox="1"/>
          <p:nvPr/>
        </p:nvSpPr>
        <p:spPr>
          <a:xfrm>
            <a:off x="228600" y="4929265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= a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</a:t>
            </a:r>
            <a:r>
              <a:rPr kumimoji="0" lang="en-US" sz="1800" b="0" i="1" u="none" strike="noStrike" kern="0" cap="none" spc="0" normalizeH="0" baseline="-2500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= a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</a:t>
            </a:r>
            <a:r>
              <a:rPr kumimoji="0" lang="en-US" sz="1800" b="0" i="1" u="none" strike="noStrike" kern="0" cap="none" spc="0" normalizeH="0" baseline="-2500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= 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</a:t>
            </a:r>
            <a:r>
              <a:rPr kumimoji="0" lang="en-US" sz="1800" b="0" i="1" u="none" strike="noStrike" kern="0" cap="none" spc="0" normalizeH="0" baseline="-2500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</a:t>
            </a:r>
            <a:r>
              <a:rPr kumimoji="0" lang="en-US" sz="1800" b="0" i="1" u="none" strike="noStrike" kern="0" cap="none" spc="0" normalizeH="0" baseline="-2500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= c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</a:t>
            </a:r>
            <a:endParaRPr kumimoji="0" lang="en-US" sz="1800" b="0" i="0" u="none" strike="noStrike" kern="0" cap="none" spc="0" normalizeH="0" baseline="-2500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19" name="Group 252"/>
          <p:cNvGrpSpPr/>
          <p:nvPr/>
        </p:nvGrpSpPr>
        <p:grpSpPr>
          <a:xfrm>
            <a:off x="3048000" y="1119265"/>
            <a:ext cx="1934980" cy="2445895"/>
            <a:chOff x="3048000" y="838200"/>
            <a:chExt cx="1934980" cy="2445895"/>
          </a:xfrm>
        </p:grpSpPr>
        <p:sp>
          <p:nvSpPr>
            <p:cNvPr id="420" name="Rectangle 419"/>
            <p:cNvSpPr/>
            <p:nvPr/>
          </p:nvSpPr>
          <p:spPr bwMode="auto">
            <a:xfrm>
              <a:off x="3154180" y="1524000"/>
              <a:ext cx="685800" cy="38100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421" name="Straight Arrow Connector 420"/>
            <p:cNvCxnSpPr/>
            <p:nvPr/>
          </p:nvCxnSpPr>
          <p:spPr bwMode="auto">
            <a:xfrm rot="5400000">
              <a:off x="3154974" y="1370806"/>
              <a:ext cx="304800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2" name="Straight Arrow Connector 421"/>
            <p:cNvCxnSpPr/>
            <p:nvPr/>
          </p:nvCxnSpPr>
          <p:spPr bwMode="auto">
            <a:xfrm rot="5400000">
              <a:off x="3535974" y="1370806"/>
              <a:ext cx="304800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3" name="TextBox 422"/>
            <p:cNvSpPr txBox="1"/>
            <p:nvPr/>
          </p:nvSpPr>
          <p:spPr>
            <a:xfrm>
              <a:off x="3048000" y="8382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II</a:t>
              </a:r>
              <a:r>
                <a:rPr kumimoji="0" lang="en-US" sz="1800" b="0" i="1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</a:t>
              </a:r>
              <a:r>
                <a:rPr kumimoji="0" lang="en-US" sz="1800" b="0" i="1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</a:t>
              </a:r>
              <a:endPara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4" name="TextBox 423"/>
            <p:cNvSpPr txBox="1"/>
            <p:nvPr/>
          </p:nvSpPr>
          <p:spPr>
            <a:xfrm>
              <a:off x="3420255" y="8382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II</a:t>
              </a:r>
              <a:r>
                <a:rPr kumimoji="0" lang="en-US" sz="1800" b="0" i="1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d</a:t>
              </a:r>
              <a:r>
                <a:rPr kumimoji="0" lang="en-US" sz="1800" b="0" i="1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</a:t>
              </a:r>
              <a:endPara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5" name="Rectangle 424"/>
            <p:cNvSpPr/>
            <p:nvPr/>
          </p:nvSpPr>
          <p:spPr bwMode="auto">
            <a:xfrm>
              <a:off x="3839980" y="1524000"/>
              <a:ext cx="685800" cy="38100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426" name="Straight Arrow Connector 425"/>
            <p:cNvCxnSpPr/>
            <p:nvPr/>
          </p:nvCxnSpPr>
          <p:spPr bwMode="auto">
            <a:xfrm rot="5400000">
              <a:off x="3840774" y="1370806"/>
              <a:ext cx="304800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7" name="Straight Arrow Connector 426"/>
            <p:cNvCxnSpPr/>
            <p:nvPr/>
          </p:nvCxnSpPr>
          <p:spPr bwMode="auto">
            <a:xfrm rot="5400000">
              <a:off x="4221774" y="1370806"/>
              <a:ext cx="304800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8" name="TextBox 427"/>
            <p:cNvSpPr txBox="1"/>
            <p:nvPr/>
          </p:nvSpPr>
          <p:spPr>
            <a:xfrm>
              <a:off x="3733800" y="8382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II</a:t>
              </a:r>
              <a:r>
                <a:rPr kumimoji="0" lang="en-US" sz="1800" b="0" i="1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</a:t>
              </a:r>
              <a:r>
                <a:rPr kumimoji="0" lang="en-US" sz="1800" b="0" i="1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</a:t>
              </a:r>
              <a:endPara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9" name="TextBox 428"/>
            <p:cNvSpPr txBox="1"/>
            <p:nvPr/>
          </p:nvSpPr>
          <p:spPr>
            <a:xfrm>
              <a:off x="4106055" y="8382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II</a:t>
              </a:r>
              <a:r>
                <a:rPr kumimoji="0" lang="en-US" sz="1800" b="0" i="1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</a:t>
              </a:r>
              <a:r>
                <a:rPr kumimoji="0" lang="en-US" sz="1800" b="0" i="1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</a:t>
              </a:r>
              <a:endPara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0" name="TextBox 429"/>
            <p:cNvSpPr txBox="1"/>
            <p:nvPr/>
          </p:nvSpPr>
          <p:spPr>
            <a:xfrm>
              <a:off x="3306580" y="15240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1" name="TextBox 430"/>
            <p:cNvSpPr txBox="1"/>
            <p:nvPr/>
          </p:nvSpPr>
          <p:spPr>
            <a:xfrm>
              <a:off x="3992380" y="15240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2" name="Rectangle 431"/>
            <p:cNvSpPr/>
            <p:nvPr/>
          </p:nvSpPr>
          <p:spPr bwMode="auto">
            <a:xfrm>
              <a:off x="3535180" y="2286000"/>
              <a:ext cx="685800" cy="38100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433" name="Straight Arrow Connector 432"/>
            <p:cNvCxnSpPr>
              <a:stCxn id="420" idx="2"/>
            </p:cNvCxnSpPr>
            <p:nvPr/>
          </p:nvCxnSpPr>
          <p:spPr bwMode="auto">
            <a:xfrm rot="16200000" flipH="1">
              <a:off x="3401830" y="2000250"/>
              <a:ext cx="381000" cy="190500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34" name="Straight Arrow Connector 433"/>
            <p:cNvCxnSpPr>
              <a:stCxn id="425" idx="2"/>
            </p:cNvCxnSpPr>
            <p:nvPr/>
          </p:nvCxnSpPr>
          <p:spPr bwMode="auto">
            <a:xfrm rot="5400000">
              <a:off x="3918366" y="2025234"/>
              <a:ext cx="384748" cy="144280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35" name="TextBox 434"/>
            <p:cNvSpPr txBox="1"/>
            <p:nvPr/>
          </p:nvSpPr>
          <p:spPr>
            <a:xfrm>
              <a:off x="3687580" y="22860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6" name="Oval 435"/>
            <p:cNvSpPr/>
            <p:nvPr/>
          </p:nvSpPr>
          <p:spPr bwMode="auto">
            <a:xfrm>
              <a:off x="3717560" y="2974723"/>
              <a:ext cx="304800" cy="304800"/>
            </a:xfrm>
            <a:prstGeom prst="ellipse">
              <a:avLst/>
            </a:prstGeom>
            <a:solidFill>
              <a:srgbClr val="1F497D"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37" name="TextBox 436"/>
            <p:cNvSpPr txBox="1"/>
            <p:nvPr/>
          </p:nvSpPr>
          <p:spPr>
            <a:xfrm>
              <a:off x="3717435" y="2914763"/>
              <a:ext cx="312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x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438" name="Straight Arrow Connector 437"/>
            <p:cNvCxnSpPr/>
            <p:nvPr/>
          </p:nvCxnSpPr>
          <p:spPr bwMode="auto">
            <a:xfrm rot="5400000">
              <a:off x="3718354" y="2818606"/>
              <a:ext cx="304800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39" name="Shape 438"/>
            <p:cNvCxnSpPr>
              <a:stCxn id="440" idx="2"/>
              <a:endCxn id="436" idx="6"/>
            </p:cNvCxnSpPr>
            <p:nvPr/>
          </p:nvCxnSpPr>
          <p:spPr bwMode="auto">
            <a:xfrm rot="5400000">
              <a:off x="3415359" y="1826201"/>
              <a:ext cx="1907923" cy="693920"/>
            </a:xfrm>
            <a:prstGeom prst="bentConnector2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40" name="TextBox 439"/>
            <p:cNvSpPr txBox="1"/>
            <p:nvPr/>
          </p:nvSpPr>
          <p:spPr>
            <a:xfrm>
              <a:off x="4449580" y="849868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w</a:t>
              </a:r>
              <a:r>
                <a:rPr kumimoji="0" lang="en-US" sz="1800" b="0" i="1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</a:t>
              </a:r>
              <a:endPara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41" name="Group 253"/>
          <p:cNvGrpSpPr/>
          <p:nvPr/>
        </p:nvGrpSpPr>
        <p:grpSpPr>
          <a:xfrm>
            <a:off x="4800600" y="1119265"/>
            <a:ext cx="1934980" cy="2445895"/>
            <a:chOff x="4800600" y="838200"/>
            <a:chExt cx="1934980" cy="2445895"/>
          </a:xfrm>
        </p:grpSpPr>
        <p:sp>
          <p:nvSpPr>
            <p:cNvPr id="442" name="Rectangle 441"/>
            <p:cNvSpPr/>
            <p:nvPr/>
          </p:nvSpPr>
          <p:spPr bwMode="auto">
            <a:xfrm>
              <a:off x="4906780" y="1524000"/>
              <a:ext cx="685800" cy="38100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443" name="Straight Arrow Connector 442"/>
            <p:cNvCxnSpPr/>
            <p:nvPr/>
          </p:nvCxnSpPr>
          <p:spPr bwMode="auto">
            <a:xfrm rot="5400000">
              <a:off x="4907574" y="1370806"/>
              <a:ext cx="304800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4" name="Straight Arrow Connector 443"/>
            <p:cNvCxnSpPr/>
            <p:nvPr/>
          </p:nvCxnSpPr>
          <p:spPr bwMode="auto">
            <a:xfrm rot="5400000">
              <a:off x="5288574" y="1370806"/>
              <a:ext cx="304800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45" name="TextBox 444"/>
            <p:cNvSpPr txBox="1"/>
            <p:nvPr/>
          </p:nvSpPr>
          <p:spPr>
            <a:xfrm>
              <a:off x="4800600" y="8382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II</a:t>
              </a:r>
              <a:r>
                <a:rPr kumimoji="0" lang="en-US" sz="1800" b="0" i="1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</a:t>
              </a:r>
              <a:r>
                <a:rPr kumimoji="0" lang="en-US" sz="1800" b="0" i="1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</a:t>
              </a:r>
              <a:endPara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6" name="TextBox 445"/>
            <p:cNvSpPr txBox="1"/>
            <p:nvPr/>
          </p:nvSpPr>
          <p:spPr>
            <a:xfrm>
              <a:off x="5172855" y="8382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II</a:t>
              </a:r>
              <a:r>
                <a:rPr kumimoji="0" lang="en-US" sz="1800" b="0" i="1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d</a:t>
              </a:r>
              <a:r>
                <a:rPr kumimoji="0" lang="en-US" sz="1800" b="0" i="1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</a:t>
              </a:r>
              <a:endPara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7" name="Rectangle 446"/>
            <p:cNvSpPr/>
            <p:nvPr/>
          </p:nvSpPr>
          <p:spPr bwMode="auto">
            <a:xfrm>
              <a:off x="5592580" y="1524000"/>
              <a:ext cx="685800" cy="38100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448" name="Straight Arrow Connector 447"/>
            <p:cNvCxnSpPr/>
            <p:nvPr/>
          </p:nvCxnSpPr>
          <p:spPr bwMode="auto">
            <a:xfrm rot="5400000">
              <a:off x="5593374" y="1370806"/>
              <a:ext cx="304800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9" name="Straight Arrow Connector 448"/>
            <p:cNvCxnSpPr/>
            <p:nvPr/>
          </p:nvCxnSpPr>
          <p:spPr bwMode="auto">
            <a:xfrm rot="5400000">
              <a:off x="5974374" y="1370806"/>
              <a:ext cx="304800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0" name="TextBox 449"/>
            <p:cNvSpPr txBox="1"/>
            <p:nvPr/>
          </p:nvSpPr>
          <p:spPr>
            <a:xfrm>
              <a:off x="5486400" y="8382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II</a:t>
              </a:r>
              <a:r>
                <a:rPr kumimoji="0" lang="en-US" sz="1800" b="0" i="1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</a:t>
              </a:r>
              <a:r>
                <a:rPr kumimoji="0" lang="en-US" sz="1800" b="0" i="1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</a:t>
              </a:r>
              <a:endPara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1" name="TextBox 450"/>
            <p:cNvSpPr txBox="1"/>
            <p:nvPr/>
          </p:nvSpPr>
          <p:spPr>
            <a:xfrm>
              <a:off x="5858655" y="8382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II</a:t>
              </a:r>
              <a:r>
                <a:rPr kumimoji="0" lang="en-US" sz="1800" b="0" i="1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</a:t>
              </a:r>
              <a:r>
                <a:rPr kumimoji="0" lang="en-US" sz="1800" b="0" i="1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</a:t>
              </a:r>
              <a:endPara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2" name="TextBox 451"/>
            <p:cNvSpPr txBox="1"/>
            <p:nvPr/>
          </p:nvSpPr>
          <p:spPr>
            <a:xfrm>
              <a:off x="5059180" y="15240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3" name="TextBox 452"/>
            <p:cNvSpPr txBox="1"/>
            <p:nvPr/>
          </p:nvSpPr>
          <p:spPr>
            <a:xfrm>
              <a:off x="5744980" y="15240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4" name="Rectangle 453"/>
            <p:cNvSpPr/>
            <p:nvPr/>
          </p:nvSpPr>
          <p:spPr bwMode="auto">
            <a:xfrm>
              <a:off x="5287780" y="2286000"/>
              <a:ext cx="685800" cy="38100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455" name="Straight Arrow Connector 454"/>
            <p:cNvCxnSpPr>
              <a:stCxn id="442" idx="2"/>
            </p:cNvCxnSpPr>
            <p:nvPr/>
          </p:nvCxnSpPr>
          <p:spPr bwMode="auto">
            <a:xfrm rot="16200000" flipH="1">
              <a:off x="5154430" y="2000250"/>
              <a:ext cx="381000" cy="190500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6" name="Straight Arrow Connector 455"/>
            <p:cNvCxnSpPr>
              <a:stCxn id="447" idx="2"/>
            </p:cNvCxnSpPr>
            <p:nvPr/>
          </p:nvCxnSpPr>
          <p:spPr bwMode="auto">
            <a:xfrm rot="5400000">
              <a:off x="5670966" y="2025234"/>
              <a:ext cx="384748" cy="144280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7" name="TextBox 456"/>
            <p:cNvSpPr txBox="1"/>
            <p:nvPr/>
          </p:nvSpPr>
          <p:spPr>
            <a:xfrm>
              <a:off x="5440180" y="22860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8" name="Oval 457"/>
            <p:cNvSpPr/>
            <p:nvPr/>
          </p:nvSpPr>
          <p:spPr bwMode="auto">
            <a:xfrm>
              <a:off x="5477655" y="2974723"/>
              <a:ext cx="304800" cy="304800"/>
            </a:xfrm>
            <a:prstGeom prst="ellipse">
              <a:avLst/>
            </a:prstGeom>
            <a:solidFill>
              <a:srgbClr val="1F497D"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59" name="TextBox 458"/>
            <p:cNvSpPr txBox="1"/>
            <p:nvPr/>
          </p:nvSpPr>
          <p:spPr>
            <a:xfrm>
              <a:off x="5471285" y="2914763"/>
              <a:ext cx="312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x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460" name="Straight Arrow Connector 459"/>
            <p:cNvCxnSpPr/>
            <p:nvPr/>
          </p:nvCxnSpPr>
          <p:spPr bwMode="auto">
            <a:xfrm rot="5400000">
              <a:off x="5470954" y="2818606"/>
              <a:ext cx="304800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1" name="Shape 460"/>
            <p:cNvCxnSpPr>
              <a:stCxn id="462" idx="2"/>
              <a:endCxn id="458" idx="6"/>
            </p:cNvCxnSpPr>
            <p:nvPr/>
          </p:nvCxnSpPr>
          <p:spPr bwMode="auto">
            <a:xfrm rot="5400000">
              <a:off x="5171707" y="1829949"/>
              <a:ext cx="1907923" cy="686425"/>
            </a:xfrm>
            <a:prstGeom prst="bentConnector2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2" name="TextBox 461"/>
            <p:cNvSpPr txBox="1"/>
            <p:nvPr/>
          </p:nvSpPr>
          <p:spPr>
            <a:xfrm>
              <a:off x="6202180" y="849868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w</a:t>
              </a:r>
              <a:r>
                <a:rPr kumimoji="0" lang="en-US" sz="1800" b="0" i="1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</a:t>
              </a:r>
              <a:endPara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63" name="Group 254"/>
          <p:cNvGrpSpPr/>
          <p:nvPr/>
        </p:nvGrpSpPr>
        <p:grpSpPr>
          <a:xfrm>
            <a:off x="6553200" y="1119265"/>
            <a:ext cx="1934980" cy="2445895"/>
            <a:chOff x="6553200" y="838200"/>
            <a:chExt cx="1934980" cy="2445895"/>
          </a:xfrm>
        </p:grpSpPr>
        <p:sp>
          <p:nvSpPr>
            <p:cNvPr id="464" name="Rectangle 463"/>
            <p:cNvSpPr/>
            <p:nvPr/>
          </p:nvSpPr>
          <p:spPr bwMode="auto">
            <a:xfrm>
              <a:off x="6659380" y="1524000"/>
              <a:ext cx="685800" cy="38100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465" name="Straight Arrow Connector 464"/>
            <p:cNvCxnSpPr/>
            <p:nvPr/>
          </p:nvCxnSpPr>
          <p:spPr bwMode="auto">
            <a:xfrm rot="5400000">
              <a:off x="6660174" y="1370806"/>
              <a:ext cx="304800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6" name="Straight Arrow Connector 465"/>
            <p:cNvCxnSpPr/>
            <p:nvPr/>
          </p:nvCxnSpPr>
          <p:spPr bwMode="auto">
            <a:xfrm rot="5400000">
              <a:off x="7041174" y="1370806"/>
              <a:ext cx="304800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7" name="TextBox 466"/>
            <p:cNvSpPr txBox="1"/>
            <p:nvPr/>
          </p:nvSpPr>
          <p:spPr>
            <a:xfrm>
              <a:off x="6553200" y="8382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II</a:t>
              </a:r>
              <a:r>
                <a:rPr kumimoji="0" lang="en-US" sz="1800" b="0" i="1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</a:t>
              </a:r>
              <a:r>
                <a:rPr kumimoji="0" lang="en-US" sz="1800" b="0" i="1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</a:t>
              </a:r>
              <a:endPara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8" name="TextBox 467"/>
            <p:cNvSpPr txBox="1"/>
            <p:nvPr/>
          </p:nvSpPr>
          <p:spPr>
            <a:xfrm>
              <a:off x="6925455" y="8382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II</a:t>
              </a:r>
              <a:r>
                <a:rPr kumimoji="0" lang="en-US" sz="1800" b="0" i="1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d</a:t>
              </a:r>
              <a:r>
                <a:rPr kumimoji="0" lang="en-US" sz="1800" b="0" i="1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</a:t>
              </a:r>
              <a:endPara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9" name="Rectangle 468"/>
            <p:cNvSpPr/>
            <p:nvPr/>
          </p:nvSpPr>
          <p:spPr bwMode="auto">
            <a:xfrm>
              <a:off x="7345180" y="1524000"/>
              <a:ext cx="685800" cy="38100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470" name="Straight Arrow Connector 469"/>
            <p:cNvCxnSpPr/>
            <p:nvPr/>
          </p:nvCxnSpPr>
          <p:spPr bwMode="auto">
            <a:xfrm rot="5400000">
              <a:off x="7345974" y="1370806"/>
              <a:ext cx="304800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1" name="Straight Arrow Connector 470"/>
            <p:cNvCxnSpPr/>
            <p:nvPr/>
          </p:nvCxnSpPr>
          <p:spPr bwMode="auto">
            <a:xfrm rot="5400000">
              <a:off x="7726974" y="1370806"/>
              <a:ext cx="304800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72" name="TextBox 471"/>
            <p:cNvSpPr txBox="1"/>
            <p:nvPr/>
          </p:nvSpPr>
          <p:spPr>
            <a:xfrm>
              <a:off x="7239000" y="8382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II</a:t>
              </a:r>
              <a:r>
                <a:rPr kumimoji="0" lang="en-US" sz="1800" b="0" i="1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</a:t>
              </a:r>
              <a:r>
                <a:rPr kumimoji="0" lang="en-US" sz="1800" b="0" i="1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</a:t>
              </a:r>
              <a:endPara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3" name="TextBox 472"/>
            <p:cNvSpPr txBox="1"/>
            <p:nvPr/>
          </p:nvSpPr>
          <p:spPr>
            <a:xfrm>
              <a:off x="7611255" y="8382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II</a:t>
              </a:r>
              <a:r>
                <a:rPr kumimoji="0" lang="en-US" sz="1800" b="0" i="1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</a:t>
              </a:r>
              <a:r>
                <a:rPr kumimoji="0" lang="en-US" sz="1800" b="0" i="1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</a:t>
              </a:r>
              <a:endPara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6811780" y="15240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7497580" y="15240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6" name="Rectangle 475"/>
            <p:cNvSpPr/>
            <p:nvPr/>
          </p:nvSpPr>
          <p:spPr bwMode="auto">
            <a:xfrm>
              <a:off x="7040380" y="2286000"/>
              <a:ext cx="685800" cy="38100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477" name="Straight Arrow Connector 476"/>
            <p:cNvCxnSpPr>
              <a:stCxn id="464" idx="2"/>
            </p:cNvCxnSpPr>
            <p:nvPr/>
          </p:nvCxnSpPr>
          <p:spPr bwMode="auto">
            <a:xfrm rot="16200000" flipH="1">
              <a:off x="6907030" y="2000250"/>
              <a:ext cx="381000" cy="190500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8" name="Straight Arrow Connector 477"/>
            <p:cNvCxnSpPr>
              <a:stCxn id="469" idx="2"/>
            </p:cNvCxnSpPr>
            <p:nvPr/>
          </p:nvCxnSpPr>
          <p:spPr bwMode="auto">
            <a:xfrm rot="5400000">
              <a:off x="7423566" y="2025234"/>
              <a:ext cx="384748" cy="144280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79" name="TextBox 478"/>
            <p:cNvSpPr txBox="1"/>
            <p:nvPr/>
          </p:nvSpPr>
          <p:spPr>
            <a:xfrm>
              <a:off x="7192780" y="22860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0" name="Oval 479"/>
            <p:cNvSpPr/>
            <p:nvPr/>
          </p:nvSpPr>
          <p:spPr bwMode="auto">
            <a:xfrm>
              <a:off x="7230255" y="2974723"/>
              <a:ext cx="304800" cy="304800"/>
            </a:xfrm>
            <a:prstGeom prst="ellipse">
              <a:avLst/>
            </a:prstGeom>
            <a:solidFill>
              <a:srgbClr val="1F497D"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81" name="TextBox 480"/>
            <p:cNvSpPr txBox="1"/>
            <p:nvPr/>
          </p:nvSpPr>
          <p:spPr>
            <a:xfrm>
              <a:off x="7223885" y="2914763"/>
              <a:ext cx="312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x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482" name="Straight Arrow Connector 481"/>
            <p:cNvCxnSpPr/>
            <p:nvPr/>
          </p:nvCxnSpPr>
          <p:spPr bwMode="auto">
            <a:xfrm rot="5400000">
              <a:off x="7223554" y="2818606"/>
              <a:ext cx="304800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3" name="Shape 482"/>
            <p:cNvCxnSpPr>
              <a:stCxn id="484" idx="2"/>
              <a:endCxn id="480" idx="6"/>
            </p:cNvCxnSpPr>
            <p:nvPr/>
          </p:nvCxnSpPr>
          <p:spPr bwMode="auto">
            <a:xfrm rot="5400000">
              <a:off x="6924307" y="1829949"/>
              <a:ext cx="1907923" cy="686425"/>
            </a:xfrm>
            <a:prstGeom prst="bentConnector2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84" name="TextBox 483"/>
            <p:cNvSpPr txBox="1"/>
            <p:nvPr/>
          </p:nvSpPr>
          <p:spPr>
            <a:xfrm>
              <a:off x="7954780" y="849868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w</a:t>
              </a:r>
              <a:r>
                <a:rPr kumimoji="0" lang="en-US" sz="1800" b="0" i="1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</a:t>
              </a:r>
              <a:endPara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85" name="Group 255"/>
          <p:cNvGrpSpPr/>
          <p:nvPr/>
        </p:nvGrpSpPr>
        <p:grpSpPr>
          <a:xfrm>
            <a:off x="3871835" y="3557665"/>
            <a:ext cx="2094250" cy="693295"/>
            <a:chOff x="3871835" y="3276600"/>
            <a:chExt cx="2094250" cy="693295"/>
          </a:xfrm>
        </p:grpSpPr>
        <p:sp>
          <p:nvSpPr>
            <p:cNvPr id="486" name="Rectangle 485"/>
            <p:cNvSpPr/>
            <p:nvPr/>
          </p:nvSpPr>
          <p:spPr bwMode="auto">
            <a:xfrm>
              <a:off x="5280285" y="3588895"/>
              <a:ext cx="685800" cy="38100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87" name="TextBox 486"/>
            <p:cNvSpPr txBox="1"/>
            <p:nvPr/>
          </p:nvSpPr>
          <p:spPr>
            <a:xfrm>
              <a:off x="5440180" y="359639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488" name="Straight Arrow Connector 487"/>
            <p:cNvCxnSpPr/>
            <p:nvPr/>
          </p:nvCxnSpPr>
          <p:spPr bwMode="auto">
            <a:xfrm rot="5400000">
              <a:off x="5464709" y="3428206"/>
              <a:ext cx="304800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9" name="Shape 189"/>
            <p:cNvCxnSpPr>
              <a:endCxn id="486" idx="1"/>
            </p:cNvCxnSpPr>
            <p:nvPr/>
          </p:nvCxnSpPr>
          <p:spPr bwMode="auto">
            <a:xfrm>
              <a:off x="3871835" y="3276600"/>
              <a:ext cx="1408450" cy="502795"/>
            </a:xfrm>
            <a:prstGeom prst="bentConnector3">
              <a:avLst>
                <a:gd name="adj1" fmla="val -22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90" name="Group 257"/>
          <p:cNvGrpSpPr/>
          <p:nvPr/>
        </p:nvGrpSpPr>
        <p:grpSpPr>
          <a:xfrm>
            <a:off x="3520190" y="4929265"/>
            <a:ext cx="2484620" cy="678305"/>
            <a:chOff x="3520190" y="4648200"/>
            <a:chExt cx="2484620" cy="678305"/>
          </a:xfrm>
        </p:grpSpPr>
        <p:sp>
          <p:nvSpPr>
            <p:cNvPr id="491" name="Diamond 490"/>
            <p:cNvSpPr/>
            <p:nvPr/>
          </p:nvSpPr>
          <p:spPr bwMode="auto">
            <a:xfrm>
              <a:off x="5242810" y="4945505"/>
              <a:ext cx="762000" cy="381000"/>
            </a:xfrm>
            <a:prstGeom prst="diamond">
              <a:avLst/>
            </a:prstGeom>
            <a:solidFill>
              <a:srgbClr val="1F497D"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492" name="Straight Arrow Connector 491"/>
            <p:cNvCxnSpPr/>
            <p:nvPr/>
          </p:nvCxnSpPr>
          <p:spPr bwMode="auto">
            <a:xfrm rot="5400000">
              <a:off x="5472204" y="4799806"/>
              <a:ext cx="304800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93" name="Straight Arrow Connector 492"/>
            <p:cNvCxnSpPr>
              <a:endCxn id="491" idx="1"/>
            </p:cNvCxnSpPr>
            <p:nvPr/>
          </p:nvCxnSpPr>
          <p:spPr bwMode="auto">
            <a:xfrm>
              <a:off x="4595734" y="5134131"/>
              <a:ext cx="647076" cy="1874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94" name="TextBox 493"/>
            <p:cNvSpPr txBox="1"/>
            <p:nvPr/>
          </p:nvSpPr>
          <p:spPr>
            <a:xfrm>
              <a:off x="3520190" y="495175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threshold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5" name="TextBox 494"/>
            <p:cNvSpPr txBox="1"/>
            <p:nvPr/>
          </p:nvSpPr>
          <p:spPr>
            <a:xfrm>
              <a:off x="5432685" y="49530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&gt;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96" name="Group 258"/>
          <p:cNvGrpSpPr/>
          <p:nvPr/>
        </p:nvGrpSpPr>
        <p:grpSpPr>
          <a:xfrm>
            <a:off x="3551420" y="5679598"/>
            <a:ext cx="2071765" cy="1026002"/>
            <a:chOff x="3551420" y="5398533"/>
            <a:chExt cx="2071765" cy="1026002"/>
          </a:xfrm>
        </p:grpSpPr>
        <p:sp>
          <p:nvSpPr>
            <p:cNvPr id="497" name="Trapezoid 496"/>
            <p:cNvSpPr/>
            <p:nvPr/>
          </p:nvSpPr>
          <p:spPr bwMode="auto">
            <a:xfrm rot="5400000">
              <a:off x="4610100" y="5829300"/>
              <a:ext cx="762000" cy="381000"/>
            </a:xfrm>
            <a:prstGeom prst="trapezoid">
              <a:avLst/>
            </a:prstGeom>
            <a:solidFill>
              <a:srgbClr val="1F497D"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98" name="TextBox 497"/>
            <p:cNvSpPr txBox="1"/>
            <p:nvPr/>
          </p:nvSpPr>
          <p:spPr>
            <a:xfrm>
              <a:off x="4800600" y="5662136"/>
              <a:ext cx="381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MUX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499" name="Shape 198"/>
            <p:cNvCxnSpPr>
              <a:stCxn id="495" idx="2"/>
              <a:endCxn id="498" idx="0"/>
            </p:cNvCxnSpPr>
            <p:nvPr/>
          </p:nvCxnSpPr>
          <p:spPr bwMode="auto">
            <a:xfrm rot="5400000">
              <a:off x="5175341" y="5214292"/>
              <a:ext cx="263604" cy="632085"/>
            </a:xfrm>
            <a:prstGeom prst="bent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00" name="Straight Arrow Connector 499"/>
            <p:cNvCxnSpPr/>
            <p:nvPr/>
          </p:nvCxnSpPr>
          <p:spPr bwMode="auto">
            <a:xfrm>
              <a:off x="4144780" y="5867400"/>
              <a:ext cx="647076" cy="1874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01" name="Straight Arrow Connector 500"/>
            <p:cNvCxnSpPr/>
            <p:nvPr/>
          </p:nvCxnSpPr>
          <p:spPr bwMode="auto">
            <a:xfrm>
              <a:off x="4144780" y="6246526"/>
              <a:ext cx="647076" cy="1874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02" name="TextBox 501"/>
            <p:cNvSpPr txBox="1"/>
            <p:nvPr/>
          </p:nvSpPr>
          <p:spPr>
            <a:xfrm>
              <a:off x="3725055" y="5683770"/>
              <a:ext cx="497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left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3" name="TextBox 502"/>
            <p:cNvSpPr txBox="1"/>
            <p:nvPr/>
          </p:nvSpPr>
          <p:spPr>
            <a:xfrm>
              <a:off x="3551420" y="6055203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right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04" name="Group 259"/>
          <p:cNvGrpSpPr/>
          <p:nvPr/>
        </p:nvGrpSpPr>
        <p:grpSpPr>
          <a:xfrm>
            <a:off x="5181600" y="6125980"/>
            <a:ext cx="1332875" cy="381000"/>
            <a:chOff x="5181600" y="5844915"/>
            <a:chExt cx="1332875" cy="381000"/>
          </a:xfrm>
        </p:grpSpPr>
        <p:cxnSp>
          <p:nvCxnSpPr>
            <p:cNvPr id="505" name="Straight Arrow Connector 504"/>
            <p:cNvCxnSpPr/>
            <p:nvPr/>
          </p:nvCxnSpPr>
          <p:spPr bwMode="auto">
            <a:xfrm>
              <a:off x="5181600" y="6027295"/>
              <a:ext cx="647076" cy="1874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06" name="Rectangle 505"/>
            <p:cNvSpPr/>
            <p:nvPr/>
          </p:nvSpPr>
          <p:spPr bwMode="auto">
            <a:xfrm>
              <a:off x="5828675" y="5844915"/>
              <a:ext cx="685800" cy="381000"/>
            </a:xfrm>
            <a:prstGeom prst="rect">
              <a:avLst/>
            </a:prstGeom>
            <a:solidFill>
              <a:srgbClr val="1F497D"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07" name="TextBox 506"/>
            <p:cNvSpPr txBox="1"/>
            <p:nvPr/>
          </p:nvSpPr>
          <p:spPr>
            <a:xfrm>
              <a:off x="5988570" y="585241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∑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08" name="Group 261"/>
          <p:cNvGrpSpPr/>
          <p:nvPr/>
        </p:nvGrpSpPr>
        <p:grpSpPr>
          <a:xfrm>
            <a:off x="6171575" y="5234065"/>
            <a:ext cx="1524625" cy="968116"/>
            <a:chOff x="6171575" y="4953000"/>
            <a:chExt cx="1524625" cy="968116"/>
          </a:xfrm>
        </p:grpSpPr>
        <p:sp>
          <p:nvSpPr>
            <p:cNvPr id="509" name="Diamond 508"/>
            <p:cNvSpPr/>
            <p:nvPr/>
          </p:nvSpPr>
          <p:spPr bwMode="auto">
            <a:xfrm>
              <a:off x="6934200" y="4953000"/>
              <a:ext cx="762000" cy="381000"/>
            </a:xfrm>
            <a:prstGeom prst="diamond">
              <a:avLst/>
            </a:prstGeom>
            <a:solidFill>
              <a:srgbClr val="1F497D"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10" name="TextBox 509"/>
            <p:cNvSpPr txBox="1"/>
            <p:nvPr/>
          </p:nvSpPr>
          <p:spPr>
            <a:xfrm>
              <a:off x="7124075" y="4960495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&gt;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511" name="Shape 198"/>
            <p:cNvCxnSpPr>
              <a:stCxn id="506" idx="0"/>
              <a:endCxn id="509" idx="1"/>
            </p:cNvCxnSpPr>
            <p:nvPr/>
          </p:nvCxnSpPr>
          <p:spPr bwMode="auto">
            <a:xfrm rot="5400000" flipH="1" flipV="1">
              <a:off x="6164080" y="5150996"/>
              <a:ext cx="777615" cy="762625"/>
            </a:xfrm>
            <a:prstGeom prst="bentConnector2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12" name="Group 262"/>
          <p:cNvGrpSpPr/>
          <p:nvPr/>
        </p:nvGrpSpPr>
        <p:grpSpPr>
          <a:xfrm>
            <a:off x="7314576" y="4054334"/>
            <a:ext cx="1677024" cy="1263426"/>
            <a:chOff x="7314576" y="3773269"/>
            <a:chExt cx="1677024" cy="1263426"/>
          </a:xfrm>
        </p:grpSpPr>
        <p:sp>
          <p:nvSpPr>
            <p:cNvPr id="513" name="TextBox 512"/>
            <p:cNvSpPr txBox="1"/>
            <p:nvPr/>
          </p:nvSpPr>
          <p:spPr>
            <a:xfrm>
              <a:off x="7848600" y="3773269"/>
              <a:ext cx="114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stage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threshold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514" name="Shape 198"/>
            <p:cNvCxnSpPr>
              <a:stCxn id="513" idx="2"/>
              <a:endCxn id="510" idx="0"/>
            </p:cNvCxnSpPr>
            <p:nvPr/>
          </p:nvCxnSpPr>
          <p:spPr bwMode="auto">
            <a:xfrm rot="5400000">
              <a:off x="7558791" y="4175385"/>
              <a:ext cx="617095" cy="1105525"/>
            </a:xfrm>
            <a:prstGeom prst="bentConnector3">
              <a:avLst>
                <a:gd name="adj1" fmla="val 50000"/>
              </a:avLst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15" name="Group 264"/>
          <p:cNvGrpSpPr/>
          <p:nvPr/>
        </p:nvGrpSpPr>
        <p:grpSpPr>
          <a:xfrm>
            <a:off x="6980420" y="5615065"/>
            <a:ext cx="685800" cy="811542"/>
            <a:chOff x="6980420" y="5334000"/>
            <a:chExt cx="685800" cy="811542"/>
          </a:xfrm>
        </p:grpSpPr>
        <p:cxnSp>
          <p:nvCxnSpPr>
            <p:cNvPr id="516" name="Straight Arrow Connector 515"/>
            <p:cNvCxnSpPr/>
            <p:nvPr/>
          </p:nvCxnSpPr>
          <p:spPr bwMode="auto">
            <a:xfrm rot="5400000">
              <a:off x="7049294" y="5599906"/>
              <a:ext cx="533400" cy="1588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17" name="TextBox 516"/>
            <p:cNvSpPr txBox="1"/>
            <p:nvPr/>
          </p:nvSpPr>
          <p:spPr>
            <a:xfrm>
              <a:off x="6980420" y="5776210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pass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18" name="Group 263"/>
          <p:cNvGrpSpPr/>
          <p:nvPr/>
        </p:nvGrpSpPr>
        <p:grpSpPr>
          <a:xfrm>
            <a:off x="7696200" y="5245733"/>
            <a:ext cx="1219200" cy="612922"/>
            <a:chOff x="7696200" y="4964668"/>
            <a:chExt cx="1219200" cy="612922"/>
          </a:xfrm>
        </p:grpSpPr>
        <p:sp>
          <p:nvSpPr>
            <p:cNvPr id="519" name="TextBox 518"/>
            <p:cNvSpPr txBox="1"/>
            <p:nvPr/>
          </p:nvSpPr>
          <p:spPr>
            <a:xfrm>
              <a:off x="8229600" y="496466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fail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520" name="Straight Arrow Connector 519"/>
            <p:cNvCxnSpPr>
              <a:stCxn id="509" idx="3"/>
            </p:cNvCxnSpPr>
            <p:nvPr/>
          </p:nvCxnSpPr>
          <p:spPr bwMode="auto">
            <a:xfrm>
              <a:off x="7696200" y="5576965"/>
              <a:ext cx="683302" cy="625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21" name="Group 271"/>
          <p:cNvGrpSpPr/>
          <p:nvPr/>
        </p:nvGrpSpPr>
        <p:grpSpPr>
          <a:xfrm>
            <a:off x="5287780" y="3641360"/>
            <a:ext cx="2092254" cy="1287905"/>
            <a:chOff x="5287780" y="3360295"/>
            <a:chExt cx="2092254" cy="1287905"/>
          </a:xfrm>
        </p:grpSpPr>
        <p:grpSp>
          <p:nvGrpSpPr>
            <p:cNvPr id="522" name="Group 270"/>
            <p:cNvGrpSpPr/>
            <p:nvPr/>
          </p:nvGrpSpPr>
          <p:grpSpPr>
            <a:xfrm>
              <a:off x="5287780" y="3360295"/>
              <a:ext cx="2092254" cy="1287905"/>
              <a:chOff x="5287780" y="3360295"/>
              <a:chExt cx="2092254" cy="1287905"/>
            </a:xfrm>
          </p:grpSpPr>
          <p:sp>
            <p:nvSpPr>
              <p:cNvPr id="524" name="Rectangle 523"/>
              <p:cNvSpPr/>
              <p:nvPr/>
            </p:nvSpPr>
            <p:spPr bwMode="auto">
              <a:xfrm>
                <a:off x="5287780" y="4267200"/>
                <a:ext cx="685800" cy="381000"/>
              </a:xfrm>
              <a:prstGeom prst="rect">
                <a:avLst/>
              </a:prstGeom>
              <a:solidFill>
                <a:srgbClr val="1F497D">
                  <a:alpha val="5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cxnSp>
            <p:nvCxnSpPr>
              <p:cNvPr id="525" name="Straight Arrow Connector 524"/>
              <p:cNvCxnSpPr/>
              <p:nvPr/>
            </p:nvCxnSpPr>
            <p:spPr bwMode="auto">
              <a:xfrm rot="5400000">
                <a:off x="5472204" y="4114006"/>
                <a:ext cx="304800" cy="1588"/>
              </a:xfrm>
              <a:prstGeom prst="straightConnector1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26" name="Shape 525"/>
              <p:cNvCxnSpPr>
                <a:stCxn id="481" idx="2"/>
                <a:endCxn id="524" idx="3"/>
              </p:cNvCxnSpPr>
              <p:nvPr/>
            </p:nvCxnSpPr>
            <p:spPr bwMode="auto">
              <a:xfrm rot="5400000">
                <a:off x="6128105" y="3205771"/>
                <a:ext cx="1097405" cy="1406453"/>
              </a:xfrm>
              <a:prstGeom prst="bentConnector2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523" name="TextBox 522"/>
            <p:cNvSpPr txBox="1"/>
            <p:nvPr/>
          </p:nvSpPr>
          <p:spPr>
            <a:xfrm>
              <a:off x="5440180" y="4274695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27" name="Group 276"/>
          <p:cNvGrpSpPr/>
          <p:nvPr/>
        </p:nvGrpSpPr>
        <p:grpSpPr>
          <a:xfrm>
            <a:off x="1676400" y="5538865"/>
            <a:ext cx="1524000" cy="914400"/>
            <a:chOff x="2438400" y="5410200"/>
            <a:chExt cx="1524000" cy="914400"/>
          </a:xfrm>
        </p:grpSpPr>
        <p:sp>
          <p:nvSpPr>
            <p:cNvPr id="528" name="Rectangle 527"/>
            <p:cNvSpPr/>
            <p:nvPr/>
          </p:nvSpPr>
          <p:spPr bwMode="auto">
            <a:xfrm>
              <a:off x="2438400" y="5410200"/>
              <a:ext cx="1524000" cy="914400"/>
            </a:xfrm>
            <a:prstGeom prst="rect">
              <a:avLst/>
            </a:prstGeom>
            <a:solidFill>
              <a:sysClr val="windowText" lastClr="000000">
                <a:lumMod val="10000"/>
                <a:alpha val="50000"/>
              </a:sys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29" name="Rectangle 528"/>
            <p:cNvSpPr/>
            <p:nvPr/>
          </p:nvSpPr>
          <p:spPr bwMode="auto">
            <a:xfrm>
              <a:off x="2438400" y="5410200"/>
              <a:ext cx="762000" cy="457200"/>
            </a:xfrm>
            <a:prstGeom prst="rect">
              <a:avLst/>
            </a:prstGeom>
            <a:solidFill>
              <a:srgbClr val="1F497D">
                <a:alpha val="75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30" name="Rectangle 529"/>
            <p:cNvSpPr/>
            <p:nvPr/>
          </p:nvSpPr>
          <p:spPr bwMode="auto">
            <a:xfrm>
              <a:off x="3200400" y="5867400"/>
              <a:ext cx="762000" cy="457200"/>
            </a:xfrm>
            <a:prstGeom prst="rect">
              <a:avLst/>
            </a:prstGeom>
            <a:solidFill>
              <a:srgbClr val="1F497D">
                <a:alpha val="75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531" name="Group 279"/>
          <p:cNvGrpSpPr/>
          <p:nvPr/>
        </p:nvGrpSpPr>
        <p:grpSpPr>
          <a:xfrm>
            <a:off x="304800" y="5538865"/>
            <a:ext cx="1066800" cy="798576"/>
            <a:chOff x="381000" y="5221224"/>
            <a:chExt cx="1219200" cy="990600"/>
          </a:xfrm>
        </p:grpSpPr>
        <p:sp>
          <p:nvSpPr>
            <p:cNvPr id="532" name="Rectangle 531"/>
            <p:cNvSpPr/>
            <p:nvPr/>
          </p:nvSpPr>
          <p:spPr bwMode="auto">
            <a:xfrm>
              <a:off x="381000" y="5221224"/>
              <a:ext cx="1219200" cy="990600"/>
            </a:xfrm>
            <a:prstGeom prst="rect">
              <a:avLst/>
            </a:prstGeom>
            <a:solidFill>
              <a:sysClr val="windowText" lastClr="000000">
                <a:lumMod val="10000"/>
                <a:alpha val="50000"/>
              </a:sys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33" name="Rectangle 532"/>
            <p:cNvSpPr/>
            <p:nvPr/>
          </p:nvSpPr>
          <p:spPr bwMode="auto">
            <a:xfrm>
              <a:off x="381000" y="5715000"/>
              <a:ext cx="1219200" cy="495300"/>
            </a:xfrm>
            <a:prstGeom prst="rect">
              <a:avLst/>
            </a:prstGeom>
            <a:solidFill>
              <a:srgbClr val="1F497D">
                <a:alpha val="75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" grpId="0"/>
      <p:bldP spid="414" grpId="0"/>
      <p:bldP spid="415" grpId="0"/>
      <p:bldP spid="416" grpId="0"/>
      <p:bldP spid="417" grpId="0"/>
      <p:bldP spid="41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FPGA implementation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6" name="Picture 5" descr="camera_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8000" y="3733800"/>
            <a:ext cx="1872000" cy="1905000"/>
          </a:xfrm>
          <a:prstGeom prst="rect">
            <a:avLst/>
          </a:prstGeom>
          <a:noFill/>
        </p:spPr>
      </p:pic>
      <p:pic>
        <p:nvPicPr>
          <p:cNvPr id="27" name="Picture 26" descr="Syste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667000"/>
            <a:ext cx="4419600" cy="3234965"/>
          </a:xfrm>
          <a:prstGeom prst="rect">
            <a:avLst/>
          </a:prstGeom>
        </p:spPr>
      </p:pic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533400" y="4739640"/>
          <a:ext cx="4932606" cy="1828800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9BBB59">
                        <a:shade val="51000"/>
                        <a:satMod val="130000"/>
                      </a:srgbClr>
                    </a:gs>
                    <a:gs pos="80000">
                      <a:srgbClr val="9BBB59">
                        <a:shade val="93000"/>
                        <a:satMod val="130000"/>
                      </a:srgbClr>
                    </a:gs>
                    <a:gs pos="100000">
                      <a:srgbClr val="9BBB59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:tblPr>
              <a:tblGrid>
                <a:gridCol w="863991"/>
                <a:gridCol w="863991"/>
                <a:gridCol w="863991"/>
                <a:gridCol w="785444"/>
                <a:gridCol w="691198"/>
                <a:gridCol w="863991"/>
              </a:tblGrid>
              <a:tr h="71120"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Type  of Classifier</a:t>
                      </a:r>
                      <a:endParaRPr lang="en-US" sz="1200" b="1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Slice Registers</a:t>
                      </a:r>
                      <a:endParaRPr lang="en-US" sz="1200" b="1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Slice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LUTs</a:t>
                      </a:r>
                      <a:endParaRPr lang="en-US" sz="1200" b="1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BRAMs</a:t>
                      </a:r>
                      <a:endParaRPr lang="en-US" sz="1200" b="1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DSP48Es</a:t>
                      </a:r>
                      <a:endParaRPr lang="en-US" sz="1200" b="1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6850">
                <a:tc row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QVGA</a:t>
                      </a:r>
                      <a:endParaRPr lang="en-US" sz="12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Single Classifier</a:t>
                      </a:r>
                      <a:endParaRPr lang="en-US" sz="12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19,066</a:t>
                      </a:r>
                      <a:endParaRPr lang="en-US" sz="12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64,143</a:t>
                      </a:r>
                      <a:endParaRPr lang="en-US" sz="12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41</a:t>
                      </a:r>
                      <a:endParaRPr lang="en-US" sz="12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7</a:t>
                      </a:r>
                      <a:endParaRPr lang="en-US" sz="12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3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Triple Classifier</a:t>
                      </a:r>
                      <a:endParaRPr lang="en-US" sz="12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21,163</a:t>
                      </a:r>
                      <a:endParaRPr lang="en-US" sz="12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79,537</a:t>
                      </a:r>
                      <a:endParaRPr lang="en-US" sz="12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41</a:t>
                      </a:r>
                      <a:endParaRPr lang="en-US" sz="12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7</a:t>
                      </a:r>
                      <a:endParaRPr lang="en-US" sz="12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9220">
                <a:tc row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VGA</a:t>
                      </a:r>
                      <a:endParaRPr lang="en-US" sz="12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Single Classifier</a:t>
                      </a:r>
                      <a:endParaRPr lang="en-US" sz="12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19,556</a:t>
                      </a:r>
                      <a:endParaRPr lang="en-US" sz="12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66,851</a:t>
                      </a:r>
                      <a:endParaRPr lang="en-US" sz="12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97</a:t>
                      </a:r>
                      <a:endParaRPr lang="en-US" sz="12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7</a:t>
                      </a:r>
                      <a:endParaRPr lang="en-US" sz="12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Triple Classifier</a:t>
                      </a:r>
                      <a:endParaRPr lang="en-US" sz="12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21,902</a:t>
                      </a:r>
                      <a:endParaRPr lang="en-US" sz="12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84,232</a:t>
                      </a:r>
                      <a:endParaRPr lang="en-US" sz="12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97</a:t>
                      </a:r>
                      <a:endParaRPr lang="en-US" sz="12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7</a:t>
                      </a:r>
                      <a:endParaRPr lang="en-US" sz="12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 w="9525" cap="flat" cmpd="sng" algn="ctr">
                      <a:solidFill>
                        <a:srgbClr val="9BBB59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9" name="Object 1"/>
          <p:cNvGraphicFramePr>
            <a:graphicFrameLocks noChangeAspect="1"/>
          </p:cNvGraphicFramePr>
          <p:nvPr/>
        </p:nvGraphicFramePr>
        <p:xfrm>
          <a:off x="5343525" y="1123950"/>
          <a:ext cx="3267075" cy="2457450"/>
        </p:xfrm>
        <a:graphic>
          <a:graphicData uri="http://schemas.openxmlformats.org/presentationml/2006/ole">
            <p:oleObj spid="_x0000_s745476" r:id="rId5" imgW="7327900" imgH="5499100" progId="">
              <p:embed/>
            </p:oleObj>
          </a:graphicData>
        </a:graphic>
      </p:graphicFrame>
      <p:graphicFrame>
        <p:nvGraphicFramePr>
          <p:cNvPr id="30" name="Chart 29"/>
          <p:cNvGraphicFramePr/>
          <p:nvPr/>
        </p:nvGraphicFramePr>
        <p:xfrm>
          <a:off x="533400" y="1295400"/>
          <a:ext cx="47244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1" name="Chart 30"/>
          <p:cNvGraphicFramePr/>
          <p:nvPr/>
        </p:nvGraphicFramePr>
        <p:xfrm>
          <a:off x="533400" y="1295400"/>
          <a:ext cx="47244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2" name="Rectangle 31"/>
          <p:cNvSpPr/>
          <p:nvPr/>
        </p:nvSpPr>
        <p:spPr>
          <a:xfrm>
            <a:off x="521209" y="4267200"/>
            <a:ext cx="4952999" cy="461665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Core 2 Extreme CPU (2.8 GHz), 2.98 GB DDR2 SDRAM (800 MHz),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Windows XP Professional, Visual C++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/>
              <a:ea typeface="맑은 고딕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  <p:bldGraphic spid="31" grpId="0">
        <p:bldAsOne/>
      </p:bldGraphic>
      <p:bldP spid="3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Face detection demo</a:t>
            </a:r>
            <a:endParaRPr lang="en-US" dirty="0"/>
          </a:p>
        </p:txBody>
      </p:sp>
      <p:pic>
        <p:nvPicPr>
          <p:cNvPr id="8" name="Face_Detection_System.wm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20574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611188" y="2819400"/>
            <a:ext cx="1285875" cy="1219200"/>
          </a:xfrm>
          <a:prstGeom prst="rect">
            <a:avLst/>
          </a:prstGeom>
          <a:solidFill>
            <a:srgbClr val="808080"/>
          </a:solidFill>
          <a:ln w="9525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latinLnBrk="0">
              <a:defRPr/>
            </a:pPr>
            <a:r>
              <a:rPr kumimoji="0" lang="en-US" altLang="ko-K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III</a:t>
            </a:r>
            <a:endParaRPr kumimoji="0" lang="en-US" altLang="ko-K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98661" name="Rectangle 5"/>
          <p:cNvSpPr>
            <a:spLocks noChangeArrowheads="1"/>
          </p:cNvSpPr>
          <p:nvPr/>
        </p:nvSpPr>
        <p:spPr bwMode="auto">
          <a:xfrm>
            <a:off x="611188" y="2819400"/>
            <a:ext cx="7910512" cy="1219200"/>
          </a:xfrm>
          <a:prstGeom prst="rect">
            <a:avLst/>
          </a:prstGeom>
          <a:solidFill>
            <a:schemeClr val="bg1"/>
          </a:solidFill>
          <a:ln w="9525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Human Detection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Problem: Determine the existence of people in an image</a:t>
            </a:r>
          </a:p>
          <a:p>
            <a:r>
              <a:rPr lang="en-US" sz="2800" dirty="0" smtClean="0"/>
              <a:t>How many soldiers?  Where?</a:t>
            </a:r>
          </a:p>
          <a:p>
            <a:r>
              <a:rPr lang="en-US" sz="2800" dirty="0" smtClean="0"/>
              <a:t>What are they doing? E.g. posture, running, walking, etc.</a:t>
            </a:r>
            <a:endParaRPr lang="en-US" sz="28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599" y="2667000"/>
            <a:ext cx="4953000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mai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803" y="2784474"/>
            <a:ext cx="4338197" cy="325855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sz="3000" dirty="0" smtClean="0"/>
              <a:t>Parts-based human detection algorithm: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Scale image to a fixed size</a:t>
            </a:r>
          </a:p>
          <a:p>
            <a:pPr marL="514350" indent="-514350">
              <a:buNone/>
            </a:pPr>
            <a:r>
              <a:rPr lang="en-US" sz="3000" dirty="0" smtClean="0"/>
              <a:t>	Down-sampling or Up-sampling</a:t>
            </a:r>
            <a:endParaRPr lang="en-US" sz="30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667000"/>
            <a:ext cx="562017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1682" y="3962400"/>
            <a:ext cx="392351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0738" y="5334000"/>
            <a:ext cx="22268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sz="3000" dirty="0" smtClean="0"/>
              <a:t>Parts-based human detection algorithm: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Scale image to a fixed size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Perform Harris corner detection</a:t>
            </a:r>
          </a:p>
          <a:p>
            <a:pPr marL="514350" indent="-514350">
              <a:buNone/>
            </a:pPr>
            <a:r>
              <a:rPr lang="en-US" sz="3000" dirty="0" smtClean="0"/>
              <a:t>	Find interest points by corner detector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409374"/>
            <a:ext cx="3886200" cy="291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Content Placeholder 3" descr="45_ex2_resu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429000"/>
            <a:ext cx="38100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Harris Corner Detection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Basic idea: Find points where two edges meet - High gradient in two directions</a:t>
            </a:r>
          </a:p>
          <a:p>
            <a:r>
              <a:rPr lang="en-US" dirty="0" smtClean="0"/>
              <a:t>Look at the gradient behavior over a small window</a:t>
            </a:r>
          </a:p>
          <a:p>
            <a:r>
              <a:rPr lang="en-US" dirty="0" smtClean="0"/>
              <a:t>Categories image windows based on gradient statistics</a:t>
            </a:r>
          </a:p>
          <a:p>
            <a:pPr lvl="1"/>
            <a:r>
              <a:rPr lang="en-US" dirty="0" smtClean="0"/>
              <a:t>Flat: Little or no brightness change</a:t>
            </a:r>
          </a:p>
          <a:p>
            <a:pPr lvl="1"/>
            <a:r>
              <a:rPr lang="en-US" dirty="0" smtClean="0"/>
              <a:t>Edge: Strong brightness change in single direction</a:t>
            </a:r>
          </a:p>
          <a:p>
            <a:pPr lvl="1"/>
            <a:r>
              <a:rPr lang="en-US" dirty="0" smtClean="0"/>
              <a:t>Corner: Strong brightness changes in orthogonal directions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Categories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3400" y="2193925"/>
            <a:ext cx="2362200" cy="2209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2000" y="4860925"/>
            <a:ext cx="2057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 dirty="0">
                <a:solidFill>
                  <a:srgbClr val="003399"/>
                </a:solidFill>
                <a:cs typeface="Times New Roman" pitchFamily="18" charset="0"/>
              </a:rPr>
              <a:t>“flat”</a:t>
            </a:r>
            <a:r>
              <a:rPr lang="en-US" sz="2000" dirty="0">
                <a:cs typeface="Times New Roman" pitchFamily="18" charset="0"/>
              </a:rPr>
              <a:t> region:</a:t>
            </a:r>
            <a:br>
              <a:rPr lang="en-US" sz="2000" dirty="0">
                <a:cs typeface="Times New Roman" pitchFamily="18" charset="0"/>
              </a:rPr>
            </a:br>
            <a:r>
              <a:rPr lang="en-US" sz="2000" dirty="0">
                <a:cs typeface="Times New Roman" pitchFamily="18" charset="0"/>
              </a:rPr>
              <a:t>no change in all directions</a:t>
            </a:r>
            <a:endParaRPr lang="ru-RU" sz="2000" dirty="0">
              <a:cs typeface="Times New Roman" pitchFamily="18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371600" y="3413125"/>
            <a:ext cx="703263" cy="677863"/>
            <a:chOff x="892" y="1801"/>
            <a:chExt cx="443" cy="427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447800" y="3336925"/>
            <a:ext cx="703263" cy="677863"/>
            <a:chOff x="892" y="1801"/>
            <a:chExt cx="443" cy="427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493838" y="3397250"/>
            <a:ext cx="703262" cy="677863"/>
            <a:chOff x="892" y="1801"/>
            <a:chExt cx="443" cy="427"/>
          </a:xfrm>
        </p:grpSpPr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436688" y="3498850"/>
            <a:ext cx="703262" cy="677863"/>
            <a:chOff x="892" y="1801"/>
            <a:chExt cx="443" cy="427"/>
          </a:xfrm>
        </p:grpSpPr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1349375" y="3455988"/>
            <a:ext cx="703263" cy="677862"/>
            <a:chOff x="892" y="1801"/>
            <a:chExt cx="443" cy="427"/>
          </a:xfrm>
        </p:grpSpPr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1408113" y="3382963"/>
            <a:ext cx="703262" cy="677862"/>
            <a:chOff x="892" y="1801"/>
            <a:chExt cx="443" cy="427"/>
          </a:xfrm>
        </p:grpSpPr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37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38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40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" name="Freeform 41"/>
          <p:cNvSpPr>
            <a:spLocks/>
          </p:cNvSpPr>
          <p:nvPr/>
        </p:nvSpPr>
        <p:spPr bwMode="auto">
          <a:xfrm>
            <a:off x="990600" y="2574925"/>
            <a:ext cx="1600200" cy="1447800"/>
          </a:xfrm>
          <a:custGeom>
            <a:avLst/>
            <a:gdLst>
              <a:gd name="T0" fmla="*/ 0 w 1008"/>
              <a:gd name="T1" fmla="*/ 2147483647 h 912"/>
              <a:gd name="T2" fmla="*/ 0 w 1008"/>
              <a:gd name="T3" fmla="*/ 0 h 912"/>
              <a:gd name="T4" fmla="*/ 2147483647 w 1008"/>
              <a:gd name="T5" fmla="*/ 2147483647 h 912"/>
              <a:gd name="T6" fmla="*/ 0 60000 65536"/>
              <a:gd name="T7" fmla="*/ 0 60000 65536"/>
              <a:gd name="T8" fmla="*/ 0 60000 65536"/>
              <a:gd name="T9" fmla="*/ 0 w 1008"/>
              <a:gd name="T10" fmla="*/ 0 h 912"/>
              <a:gd name="T11" fmla="*/ 1008 w 1008"/>
              <a:gd name="T12" fmla="*/ 912 h 9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912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2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3429000" y="2193925"/>
            <a:ext cx="2362200" cy="2209800"/>
            <a:chOff x="2208" y="1104"/>
            <a:chExt cx="1488" cy="1392"/>
          </a:xfrm>
        </p:grpSpPr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2496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3581400" y="3032125"/>
            <a:ext cx="703263" cy="677863"/>
            <a:chOff x="892" y="1801"/>
            <a:chExt cx="443" cy="427"/>
          </a:xfrm>
        </p:grpSpPr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47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48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49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50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3657600" y="3032125"/>
            <a:ext cx="703263" cy="677863"/>
            <a:chOff x="892" y="1801"/>
            <a:chExt cx="443" cy="427"/>
          </a:xfrm>
        </p:grpSpPr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53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54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55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56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" name="Group 57"/>
          <p:cNvGrpSpPr>
            <a:grpSpLocks/>
          </p:cNvGrpSpPr>
          <p:nvPr/>
        </p:nvGrpSpPr>
        <p:grpSpPr bwMode="auto">
          <a:xfrm>
            <a:off x="3617913" y="2851150"/>
            <a:ext cx="703262" cy="677863"/>
            <a:chOff x="892" y="1801"/>
            <a:chExt cx="443" cy="427"/>
          </a:xfrm>
        </p:grpSpPr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61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62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" name="Group 63"/>
          <p:cNvGrpSpPr>
            <a:grpSpLocks/>
          </p:cNvGrpSpPr>
          <p:nvPr/>
        </p:nvGrpSpPr>
        <p:grpSpPr bwMode="auto">
          <a:xfrm>
            <a:off x="3508375" y="2967038"/>
            <a:ext cx="703263" cy="677862"/>
            <a:chOff x="892" y="1801"/>
            <a:chExt cx="443" cy="427"/>
          </a:xfrm>
        </p:grpSpPr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Line 65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66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67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68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69"/>
          <p:cNvGrpSpPr>
            <a:grpSpLocks/>
          </p:cNvGrpSpPr>
          <p:nvPr/>
        </p:nvGrpSpPr>
        <p:grpSpPr bwMode="auto">
          <a:xfrm>
            <a:off x="3505200" y="3032125"/>
            <a:ext cx="703263" cy="677863"/>
            <a:chOff x="892" y="1801"/>
            <a:chExt cx="443" cy="427"/>
          </a:xfrm>
        </p:grpSpPr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Line 71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72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73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74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" name="Group 75"/>
          <p:cNvGrpSpPr>
            <a:grpSpLocks/>
          </p:cNvGrpSpPr>
          <p:nvPr/>
        </p:nvGrpSpPr>
        <p:grpSpPr bwMode="auto">
          <a:xfrm>
            <a:off x="3505200" y="3108325"/>
            <a:ext cx="703263" cy="677863"/>
            <a:chOff x="892" y="1801"/>
            <a:chExt cx="443" cy="427"/>
          </a:xfrm>
        </p:grpSpPr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Line 77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78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79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80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" name="Group 81"/>
          <p:cNvGrpSpPr>
            <a:grpSpLocks/>
          </p:cNvGrpSpPr>
          <p:nvPr/>
        </p:nvGrpSpPr>
        <p:grpSpPr bwMode="auto">
          <a:xfrm>
            <a:off x="3505200" y="2955925"/>
            <a:ext cx="703263" cy="677863"/>
            <a:chOff x="892" y="1801"/>
            <a:chExt cx="443" cy="427"/>
          </a:xfrm>
        </p:grpSpPr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Line 83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84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85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86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8" name="Group 87"/>
          <p:cNvGrpSpPr>
            <a:grpSpLocks/>
          </p:cNvGrpSpPr>
          <p:nvPr/>
        </p:nvGrpSpPr>
        <p:grpSpPr bwMode="auto">
          <a:xfrm>
            <a:off x="3505200" y="2879725"/>
            <a:ext cx="703263" cy="677863"/>
            <a:chOff x="892" y="1801"/>
            <a:chExt cx="443" cy="427"/>
          </a:xfrm>
        </p:grpSpPr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Line 89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90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91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92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4" name="Text Box 93"/>
          <p:cNvSpPr txBox="1">
            <a:spLocks noChangeArrowheads="1"/>
          </p:cNvSpPr>
          <p:nvPr/>
        </p:nvSpPr>
        <p:spPr bwMode="auto">
          <a:xfrm>
            <a:off x="3429000" y="4860925"/>
            <a:ext cx="2438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solidFill>
                  <a:srgbClr val="003399"/>
                </a:solidFill>
                <a:cs typeface="Times New Roman" pitchFamily="18" charset="0"/>
              </a:rPr>
              <a:t>“edge”</a:t>
            </a:r>
            <a:r>
              <a:rPr lang="en-US" sz="2000">
                <a:cs typeface="Times New Roman" pitchFamily="18" charset="0"/>
              </a:rPr>
              <a:t>:</a:t>
            </a:r>
            <a:br>
              <a:rPr lang="en-US" sz="2000">
                <a:cs typeface="Times New Roman" pitchFamily="18" charset="0"/>
              </a:rPr>
            </a:br>
            <a:r>
              <a:rPr lang="en-US" sz="2000">
                <a:cs typeface="Times New Roman" pitchFamily="18" charset="0"/>
              </a:rPr>
              <a:t>no change along the edge direction</a:t>
            </a:r>
            <a:endParaRPr lang="ru-RU" sz="2000">
              <a:cs typeface="Times New Roman" pitchFamily="18" charset="0"/>
            </a:endParaRPr>
          </a:p>
        </p:txBody>
      </p:sp>
      <p:grpSp>
        <p:nvGrpSpPr>
          <p:cNvPr id="95" name="Group 94"/>
          <p:cNvGrpSpPr>
            <a:grpSpLocks/>
          </p:cNvGrpSpPr>
          <p:nvPr/>
        </p:nvGrpSpPr>
        <p:grpSpPr bwMode="auto">
          <a:xfrm>
            <a:off x="6248400" y="2193925"/>
            <a:ext cx="2362200" cy="2209800"/>
            <a:chOff x="2208" y="1104"/>
            <a:chExt cx="1488" cy="1392"/>
          </a:xfrm>
        </p:grpSpPr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2496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8" name="Group 97"/>
          <p:cNvGrpSpPr>
            <a:grpSpLocks/>
          </p:cNvGrpSpPr>
          <p:nvPr/>
        </p:nvGrpSpPr>
        <p:grpSpPr bwMode="auto">
          <a:xfrm>
            <a:off x="6400800" y="2270125"/>
            <a:ext cx="703263" cy="677863"/>
            <a:chOff x="892" y="1801"/>
            <a:chExt cx="443" cy="427"/>
          </a:xfrm>
        </p:grpSpPr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Line 99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100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Line 101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Line 102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4" name="Group 103"/>
          <p:cNvGrpSpPr>
            <a:grpSpLocks/>
          </p:cNvGrpSpPr>
          <p:nvPr/>
        </p:nvGrpSpPr>
        <p:grpSpPr bwMode="auto">
          <a:xfrm>
            <a:off x="6469063" y="2338388"/>
            <a:ext cx="703262" cy="677862"/>
            <a:chOff x="892" y="1801"/>
            <a:chExt cx="443" cy="427"/>
          </a:xfrm>
        </p:grpSpPr>
        <p:sp>
          <p:nvSpPr>
            <p:cNvPr id="105" name="Rectangle 104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Line 105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106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Line 107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Line 108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0" name="Group 109"/>
          <p:cNvGrpSpPr>
            <a:grpSpLocks/>
          </p:cNvGrpSpPr>
          <p:nvPr/>
        </p:nvGrpSpPr>
        <p:grpSpPr bwMode="auto">
          <a:xfrm>
            <a:off x="6432550" y="2403475"/>
            <a:ext cx="703263" cy="677863"/>
            <a:chOff x="892" y="1801"/>
            <a:chExt cx="443" cy="427"/>
          </a:xfrm>
        </p:grpSpPr>
        <p:sp>
          <p:nvSpPr>
            <p:cNvPr id="111" name="Rectangle 110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Line 111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112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113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114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6" name="Group 115"/>
          <p:cNvGrpSpPr>
            <a:grpSpLocks/>
          </p:cNvGrpSpPr>
          <p:nvPr/>
        </p:nvGrpSpPr>
        <p:grpSpPr bwMode="auto">
          <a:xfrm>
            <a:off x="6345238" y="2359025"/>
            <a:ext cx="703262" cy="677863"/>
            <a:chOff x="892" y="1801"/>
            <a:chExt cx="443" cy="427"/>
          </a:xfrm>
        </p:grpSpPr>
        <p:sp>
          <p:nvSpPr>
            <p:cNvPr id="117" name="Rectangle 116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Line 117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118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119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Line 120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" name="Group 121"/>
          <p:cNvGrpSpPr>
            <a:grpSpLocks/>
          </p:cNvGrpSpPr>
          <p:nvPr/>
        </p:nvGrpSpPr>
        <p:grpSpPr bwMode="auto">
          <a:xfrm>
            <a:off x="6286500" y="2243138"/>
            <a:ext cx="703263" cy="677862"/>
            <a:chOff x="892" y="1801"/>
            <a:chExt cx="443" cy="427"/>
          </a:xfrm>
        </p:grpSpPr>
        <p:sp>
          <p:nvSpPr>
            <p:cNvPr id="123" name="Rectangle 122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Line 123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Line 124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Line 125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126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8" name="Group 127"/>
          <p:cNvGrpSpPr>
            <a:grpSpLocks/>
          </p:cNvGrpSpPr>
          <p:nvPr/>
        </p:nvGrpSpPr>
        <p:grpSpPr bwMode="auto">
          <a:xfrm>
            <a:off x="6345238" y="2170113"/>
            <a:ext cx="703262" cy="677862"/>
            <a:chOff x="892" y="1801"/>
            <a:chExt cx="443" cy="427"/>
          </a:xfrm>
        </p:grpSpPr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Line 129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Line 130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131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Line 132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4" name="Group 133"/>
          <p:cNvGrpSpPr>
            <a:grpSpLocks/>
          </p:cNvGrpSpPr>
          <p:nvPr/>
        </p:nvGrpSpPr>
        <p:grpSpPr bwMode="auto">
          <a:xfrm>
            <a:off x="6489700" y="2227263"/>
            <a:ext cx="703263" cy="677862"/>
            <a:chOff x="892" y="1801"/>
            <a:chExt cx="443" cy="427"/>
          </a:xfrm>
        </p:grpSpPr>
        <p:sp>
          <p:nvSpPr>
            <p:cNvPr id="135" name="Rectangle 134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Line 135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136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Line 137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Line 138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0" name="Group 139"/>
          <p:cNvGrpSpPr>
            <a:grpSpLocks/>
          </p:cNvGrpSpPr>
          <p:nvPr/>
        </p:nvGrpSpPr>
        <p:grpSpPr bwMode="auto">
          <a:xfrm>
            <a:off x="6430963" y="2270125"/>
            <a:ext cx="703262" cy="677863"/>
            <a:chOff x="892" y="1801"/>
            <a:chExt cx="443" cy="427"/>
          </a:xfrm>
        </p:grpSpPr>
        <p:sp>
          <p:nvSpPr>
            <p:cNvPr id="141" name="Rectangle 140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Line 141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Line 142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Line 143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Line 144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6" name="Text Box 145"/>
          <p:cNvSpPr txBox="1">
            <a:spLocks noChangeArrowheads="1"/>
          </p:cNvSpPr>
          <p:nvPr/>
        </p:nvSpPr>
        <p:spPr bwMode="auto">
          <a:xfrm>
            <a:off x="6248400" y="4860925"/>
            <a:ext cx="2438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solidFill>
                  <a:srgbClr val="003399"/>
                </a:solidFill>
                <a:cs typeface="Times New Roman" pitchFamily="18" charset="0"/>
              </a:rPr>
              <a:t>“corner”</a:t>
            </a:r>
            <a:r>
              <a:rPr lang="en-US" sz="2000">
                <a:cs typeface="Times New Roman" pitchFamily="18" charset="0"/>
              </a:rPr>
              <a:t>:</a:t>
            </a:r>
            <a:br>
              <a:rPr lang="en-US" sz="2000">
                <a:cs typeface="Times New Roman" pitchFamily="18" charset="0"/>
              </a:rPr>
            </a:br>
            <a:r>
              <a:rPr lang="en-US" sz="2000">
                <a:cs typeface="Times New Roman" pitchFamily="18" charset="0"/>
              </a:rPr>
              <a:t>significant change in all directions</a:t>
            </a:r>
            <a:endParaRPr lang="ru-RU" sz="200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Vision : CISC 4/689</a:t>
            </a:r>
          </a:p>
        </p:txBody>
      </p:sp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Harris Corner Detection</a:t>
            </a:r>
            <a:endParaRPr lang="ru-RU" dirty="0"/>
          </a:p>
        </p:txBody>
      </p:sp>
      <p:sp>
        <p:nvSpPr>
          <p:cNvPr id="413699" name="Rectangle 3"/>
          <p:cNvSpPr>
            <a:spLocks noChangeArrowheads="1"/>
          </p:cNvSpPr>
          <p:nvPr/>
        </p:nvSpPr>
        <p:spPr bwMode="auto">
          <a:xfrm>
            <a:off x="4038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3700" name="Rectangle 4"/>
          <p:cNvSpPr>
            <a:spLocks noChangeArrowheads="1"/>
          </p:cNvSpPr>
          <p:nvPr/>
        </p:nvSpPr>
        <p:spPr bwMode="auto">
          <a:xfrm>
            <a:off x="7772400" y="60960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13702" name="Freeform 6"/>
          <p:cNvSpPr>
            <a:spLocks/>
          </p:cNvSpPr>
          <p:nvPr/>
        </p:nvSpPr>
        <p:spPr bwMode="auto">
          <a:xfrm>
            <a:off x="4495800" y="1752600"/>
            <a:ext cx="3886200" cy="3937000"/>
          </a:xfrm>
          <a:custGeom>
            <a:avLst/>
            <a:gdLst/>
            <a:ahLst/>
            <a:cxnLst>
              <a:cxn ang="0">
                <a:pos x="0" y="1920"/>
              </a:cxn>
              <a:cxn ang="0">
                <a:pos x="672" y="0"/>
              </a:cxn>
              <a:cxn ang="0">
                <a:pos x="2448" y="0"/>
              </a:cxn>
              <a:cxn ang="0">
                <a:pos x="2448" y="1872"/>
              </a:cxn>
              <a:cxn ang="0">
                <a:pos x="555" y="2480"/>
              </a:cxn>
              <a:cxn ang="0">
                <a:pos x="0" y="1920"/>
              </a:cxn>
            </a:cxnLst>
            <a:rect l="0" t="0" r="r" b="b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3703" name="AutoShape 7"/>
          <p:cNvSpPr>
            <a:spLocks noChangeArrowheads="1"/>
          </p:cNvSpPr>
          <p:nvPr/>
        </p:nvSpPr>
        <p:spPr bwMode="auto">
          <a:xfrm>
            <a:off x="4038600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3704" name="Rectangle 8"/>
          <p:cNvSpPr>
            <a:spLocks noChangeArrowheads="1"/>
          </p:cNvSpPr>
          <p:nvPr/>
        </p:nvSpPr>
        <p:spPr bwMode="auto">
          <a:xfrm>
            <a:off x="5791200" y="19812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13705" name="Rectangle 9"/>
          <p:cNvSpPr>
            <a:spLocks noChangeArrowheads="1"/>
          </p:cNvSpPr>
          <p:nvPr/>
        </p:nvSpPr>
        <p:spPr bwMode="auto">
          <a:xfrm>
            <a:off x="7162800" y="5105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13706" name="Rectangle 10"/>
          <p:cNvSpPr>
            <a:spLocks noChangeArrowheads="1"/>
          </p:cNvSpPr>
          <p:nvPr/>
        </p:nvSpPr>
        <p:spPr bwMode="auto">
          <a:xfrm>
            <a:off x="4114800" y="1905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13707" name="Rectangle 11"/>
          <p:cNvSpPr>
            <a:spLocks noChangeArrowheads="1"/>
          </p:cNvSpPr>
          <p:nvPr/>
        </p:nvSpPr>
        <p:spPr bwMode="auto">
          <a:xfrm>
            <a:off x="3886200" y="51054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</a:t>
            </a:r>
            <a:endParaRPr lang="ru-RU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13708" name="Text Box 12"/>
          <p:cNvSpPr txBox="1">
            <a:spLocks noChangeArrowheads="1"/>
          </p:cNvSpPr>
          <p:nvPr/>
        </p:nvSpPr>
        <p:spPr bwMode="auto">
          <a:xfrm>
            <a:off x="381000" y="2286000"/>
            <a:ext cx="3505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is large for a 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corner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is negative with large magnitude for an 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edge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|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| is small for a 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flat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region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709" name="Text Box 13"/>
          <p:cNvSpPr txBox="1">
            <a:spLocks noChangeArrowheads="1"/>
          </p:cNvSpPr>
          <p:nvPr/>
        </p:nvSpPr>
        <p:spPr bwMode="auto">
          <a:xfrm>
            <a:off x="6029325" y="3276600"/>
            <a:ext cx="846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i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&gt; 0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710" name="Text Box 14"/>
          <p:cNvSpPr txBox="1">
            <a:spLocks noChangeArrowheads="1"/>
          </p:cNvSpPr>
          <p:nvPr/>
        </p:nvSpPr>
        <p:spPr bwMode="auto">
          <a:xfrm>
            <a:off x="4191000" y="2362200"/>
            <a:ext cx="846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i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&lt; 0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711" name="Text Box 15"/>
          <p:cNvSpPr txBox="1">
            <a:spLocks noChangeArrowheads="1"/>
          </p:cNvSpPr>
          <p:nvPr/>
        </p:nvSpPr>
        <p:spPr bwMode="auto">
          <a:xfrm>
            <a:off x="7315200" y="5562600"/>
            <a:ext cx="846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i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&lt; 0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712" name="Text Box 16"/>
          <p:cNvSpPr txBox="1">
            <a:spLocks noChangeArrowheads="1"/>
          </p:cNvSpPr>
          <p:nvPr/>
        </p:nvSpPr>
        <p:spPr bwMode="auto">
          <a:xfrm>
            <a:off x="4060825" y="5562600"/>
            <a:ext cx="1273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i="1">
                <a:latin typeface="Times New Roman" pitchFamily="18" charset="0"/>
                <a:cs typeface="Times New Roman" pitchFamily="18" charset="0"/>
              </a:rPr>
              <a:t>|R|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small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Dedicated Architecture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051425"/>
          </a:xfrm>
        </p:spPr>
        <p:txBody>
          <a:bodyPr/>
          <a:lstStyle/>
          <a:p>
            <a:r>
              <a:rPr lang="en-US" altLang="ko-KR" dirty="0" smtClean="0"/>
              <a:t>Important Design Factors</a:t>
            </a:r>
          </a:p>
          <a:p>
            <a:pPr lvl="1"/>
            <a:r>
              <a:rPr lang="en-US" altLang="ko-KR" dirty="0" smtClean="0"/>
              <a:t>Process the incoming pixel on the fly</a:t>
            </a:r>
          </a:p>
          <a:p>
            <a:pPr lvl="1"/>
            <a:r>
              <a:rPr lang="en-US" altLang="ko-KR" dirty="0" smtClean="0"/>
              <a:t>Minimize the access time to the image memory</a:t>
            </a:r>
          </a:p>
          <a:p>
            <a:pPr lvl="1"/>
            <a:r>
              <a:rPr lang="en-US" altLang="ko-KR" dirty="0" smtClean="0"/>
              <a:t>Adapt the application for parallel processing</a:t>
            </a:r>
          </a:p>
          <a:p>
            <a:pPr lvl="1"/>
            <a:r>
              <a:rPr lang="en-US" altLang="ko-KR" dirty="0" smtClean="0"/>
              <a:t>Utilize pipelining: latency </a:t>
            </a:r>
            <a:r>
              <a:rPr lang="en-US" altLang="ko-KR" dirty="0" err="1" smtClean="0"/>
              <a:t>vs</a:t>
            </a:r>
            <a:r>
              <a:rPr lang="en-US" altLang="ko-KR" dirty="0" smtClean="0"/>
              <a:t> throughput</a:t>
            </a:r>
          </a:p>
        </p:txBody>
      </p:sp>
      <p:sp>
        <p:nvSpPr>
          <p:cNvPr id="62" name="직사각형 4"/>
          <p:cNvSpPr/>
          <p:nvPr/>
        </p:nvSpPr>
        <p:spPr bwMode="auto">
          <a:xfrm>
            <a:off x="1000100" y="4267200"/>
            <a:ext cx="1143008" cy="35719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Process 1</a:t>
            </a:r>
            <a:endParaRPr kumimoji="0" lang="ko-KR" altLang="en-US" sz="12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63" name="직사각형 5"/>
          <p:cNvSpPr/>
          <p:nvPr/>
        </p:nvSpPr>
        <p:spPr bwMode="auto">
          <a:xfrm>
            <a:off x="2428860" y="4267200"/>
            <a:ext cx="1143008" cy="35719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Process 2</a:t>
            </a:r>
            <a:endParaRPr kumimoji="0" lang="ko-KR" altLang="en-US" sz="12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64" name="직사각형 6"/>
          <p:cNvSpPr/>
          <p:nvPr/>
        </p:nvSpPr>
        <p:spPr bwMode="auto">
          <a:xfrm>
            <a:off x="3857620" y="4267200"/>
            <a:ext cx="1143008" cy="357190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Process 3</a:t>
            </a:r>
            <a:endParaRPr kumimoji="0" lang="ko-KR" altLang="en-US" sz="12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65" name="직사각형 7"/>
          <p:cNvSpPr/>
          <p:nvPr/>
        </p:nvSpPr>
        <p:spPr bwMode="auto">
          <a:xfrm>
            <a:off x="5286380" y="4267200"/>
            <a:ext cx="1143008" cy="357190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Process 4</a:t>
            </a:r>
            <a:endParaRPr kumimoji="0" lang="ko-KR" altLang="en-US" sz="12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66" name="직사각형 8"/>
          <p:cNvSpPr/>
          <p:nvPr/>
        </p:nvSpPr>
        <p:spPr bwMode="auto">
          <a:xfrm>
            <a:off x="2428860" y="4838704"/>
            <a:ext cx="1143008" cy="35719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Process 1</a:t>
            </a:r>
            <a:endParaRPr kumimoji="0" lang="ko-KR" altLang="en-US" sz="12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67" name="직사각형 9"/>
          <p:cNvSpPr/>
          <p:nvPr/>
        </p:nvSpPr>
        <p:spPr bwMode="auto">
          <a:xfrm>
            <a:off x="3857620" y="4838704"/>
            <a:ext cx="1143008" cy="35719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Process 2</a:t>
            </a:r>
            <a:endParaRPr kumimoji="0" lang="ko-KR" altLang="en-US" sz="12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68" name="직사각형 10"/>
          <p:cNvSpPr/>
          <p:nvPr/>
        </p:nvSpPr>
        <p:spPr bwMode="auto">
          <a:xfrm>
            <a:off x="5286380" y="4838704"/>
            <a:ext cx="1143008" cy="357190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Process 3</a:t>
            </a:r>
            <a:endParaRPr kumimoji="0" lang="ko-KR" altLang="en-US" sz="12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69" name="직사각형 11"/>
          <p:cNvSpPr/>
          <p:nvPr/>
        </p:nvSpPr>
        <p:spPr bwMode="auto">
          <a:xfrm>
            <a:off x="3857620" y="5410208"/>
            <a:ext cx="1143008" cy="35719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Process 1</a:t>
            </a:r>
            <a:endParaRPr kumimoji="0" lang="ko-KR" altLang="en-US" sz="12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70" name="직사각형 12"/>
          <p:cNvSpPr/>
          <p:nvPr/>
        </p:nvSpPr>
        <p:spPr bwMode="auto">
          <a:xfrm>
            <a:off x="5286380" y="5410208"/>
            <a:ext cx="1143008" cy="35719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Process 2</a:t>
            </a:r>
            <a:endParaRPr kumimoji="0" lang="ko-KR" altLang="en-US" sz="12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71" name="직사각형 13"/>
          <p:cNvSpPr/>
          <p:nvPr/>
        </p:nvSpPr>
        <p:spPr bwMode="auto">
          <a:xfrm>
            <a:off x="6715140" y="5410208"/>
            <a:ext cx="1143008" cy="357190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Process 3</a:t>
            </a:r>
            <a:endParaRPr kumimoji="0" lang="ko-KR" altLang="en-US" sz="12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72" name="직사각형 14"/>
          <p:cNvSpPr/>
          <p:nvPr/>
        </p:nvSpPr>
        <p:spPr bwMode="auto">
          <a:xfrm>
            <a:off x="5286380" y="5910274"/>
            <a:ext cx="1143008" cy="35719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Process 1</a:t>
            </a:r>
            <a:endParaRPr kumimoji="0" lang="ko-KR" altLang="en-US" sz="12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73" name="직사각형 15"/>
          <p:cNvSpPr/>
          <p:nvPr/>
        </p:nvSpPr>
        <p:spPr bwMode="auto">
          <a:xfrm>
            <a:off x="6715140" y="5910274"/>
            <a:ext cx="1143008" cy="35719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Process 2</a:t>
            </a:r>
            <a:endParaRPr kumimoji="0" lang="ko-KR" altLang="en-US" sz="12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74" name="직사각형 17"/>
          <p:cNvSpPr/>
          <p:nvPr/>
        </p:nvSpPr>
        <p:spPr bwMode="auto">
          <a:xfrm>
            <a:off x="6715140" y="4838704"/>
            <a:ext cx="1143008" cy="357190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Process 4</a:t>
            </a:r>
            <a:endParaRPr kumimoji="0" lang="ko-KR" altLang="en-US" sz="12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  <p:sp>
        <p:nvSpPr>
          <p:cNvPr id="75" name="직사각형 18"/>
          <p:cNvSpPr/>
          <p:nvPr/>
        </p:nvSpPr>
        <p:spPr bwMode="auto">
          <a:xfrm>
            <a:off x="6715140" y="4267200"/>
            <a:ext cx="1143008" cy="35719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itchFamily="34" charset="0"/>
                <a:ea typeface="맑은 고딕"/>
                <a:cs typeface="+mn-cs"/>
              </a:rPr>
              <a:t>Process 1</a:t>
            </a:r>
            <a:endParaRPr kumimoji="0" lang="ko-KR" altLang="en-US" sz="12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itchFamily="34" charset="0"/>
              <a:ea typeface="맑은 고딕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Harris Corner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Compute x and y derivatives of image</a:t>
            </a:r>
          </a:p>
          <a:p>
            <a:pPr marL="514350" indent="-514350">
              <a:buNone/>
            </a:pPr>
            <a:r>
              <a:rPr lang="en-US" sz="3000" dirty="0" smtClean="0"/>
              <a:t> </a:t>
            </a:r>
            <a:endParaRPr lang="en-US" sz="3000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169" name="Object 1"/>
          <p:cNvGraphicFramePr>
            <a:graphicFrameLocks noChangeAspect="1"/>
          </p:cNvGraphicFramePr>
          <p:nvPr/>
        </p:nvGraphicFramePr>
        <p:xfrm>
          <a:off x="1219200" y="2209800"/>
          <a:ext cx="4278313" cy="1098550"/>
        </p:xfrm>
        <a:graphic>
          <a:graphicData uri="http://schemas.openxmlformats.org/presentationml/2006/ole">
            <p:oleObj spid="_x0000_s841730" r:id="rId3" imgW="2857500" imgH="736600" progId="">
              <p:embed/>
            </p:oleObj>
          </a:graphicData>
        </a:graphic>
      </p:graphicFrame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1219200" y="3475037"/>
          <a:ext cx="4543425" cy="1096963"/>
        </p:xfrm>
        <a:graphic>
          <a:graphicData uri="http://schemas.openxmlformats.org/presentationml/2006/ole">
            <p:oleObj spid="_x0000_s841731" r:id="rId4" imgW="3035300" imgH="7366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Harris Corner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143000"/>
            <a:ext cx="6303963" cy="555466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Harris Corner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174750"/>
            <a:ext cx="7345362" cy="55308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Harris Corner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Compute x and y derivatives of image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Compute products of derivatives at every pixel</a:t>
            </a:r>
          </a:p>
          <a:p>
            <a:pPr marL="514350" indent="-514350">
              <a:buNone/>
            </a:pPr>
            <a:r>
              <a:rPr lang="en-US" sz="3000" dirty="0" smtClean="0"/>
              <a:t> </a:t>
            </a:r>
            <a:endParaRPr lang="en-US" sz="3000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7892" name="Object 4"/>
          <p:cNvGraphicFramePr>
            <a:graphicFrameLocks noChangeAspect="1"/>
          </p:cNvGraphicFramePr>
          <p:nvPr/>
        </p:nvGraphicFramePr>
        <p:xfrm>
          <a:off x="1228725" y="2819400"/>
          <a:ext cx="2505075" cy="366713"/>
        </p:xfrm>
        <a:graphic>
          <a:graphicData uri="http://schemas.openxmlformats.org/presentationml/2006/ole">
            <p:oleObj spid="_x0000_s844802" r:id="rId3" imgW="1701800" imgH="241300" progId="">
              <p:embed/>
            </p:oleObj>
          </a:graphicData>
        </a:graphic>
      </p:graphicFrame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7894" name="Object 6"/>
          <p:cNvGraphicFramePr>
            <a:graphicFrameLocks noChangeAspect="1"/>
          </p:cNvGraphicFramePr>
          <p:nvPr/>
        </p:nvGraphicFramePr>
        <p:xfrm>
          <a:off x="1214437" y="3349625"/>
          <a:ext cx="2595563" cy="384175"/>
        </p:xfrm>
        <a:graphic>
          <a:graphicData uri="http://schemas.openxmlformats.org/presentationml/2006/ole">
            <p:oleObj spid="_x0000_s844803" r:id="rId4" imgW="1701800" imgH="254000" progId="">
              <p:embed/>
            </p:oleObj>
          </a:graphicData>
        </a:graphic>
      </p:graphicFrame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7896" name="Object 8"/>
          <p:cNvGraphicFramePr>
            <a:graphicFrameLocks noChangeAspect="1"/>
          </p:cNvGraphicFramePr>
          <p:nvPr/>
        </p:nvGraphicFramePr>
        <p:xfrm>
          <a:off x="1231900" y="3900487"/>
          <a:ext cx="2578100" cy="366713"/>
        </p:xfrm>
        <a:graphic>
          <a:graphicData uri="http://schemas.openxmlformats.org/presentationml/2006/ole">
            <p:oleObj spid="_x0000_s844804" r:id="rId5" imgW="1727200" imgH="2413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Harris Corner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Compute x and y derivatives of image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Compute products of derivatives at every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Compute the sums of the products of derivatives at every pixel</a:t>
            </a:r>
          </a:p>
          <a:p>
            <a:pPr marL="514350" indent="-514350">
              <a:buFont typeface="+mj-lt"/>
              <a:buAutoNum type="arabicPeriod"/>
            </a:pPr>
            <a:endParaRPr lang="en-US" sz="3000" dirty="0" smtClean="0"/>
          </a:p>
          <a:p>
            <a:pPr marL="514350" indent="-514350">
              <a:buNone/>
            </a:pPr>
            <a:r>
              <a:rPr lang="en-US" sz="3000" dirty="0" smtClean="0"/>
              <a:t> </a:t>
            </a:r>
            <a:endParaRPr lang="en-US" sz="3000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9941" name="Object 5"/>
          <p:cNvGraphicFramePr>
            <a:graphicFrameLocks noChangeAspect="1"/>
          </p:cNvGraphicFramePr>
          <p:nvPr/>
        </p:nvGraphicFramePr>
        <p:xfrm>
          <a:off x="1066800" y="3841750"/>
          <a:ext cx="3382963" cy="1720850"/>
        </p:xfrm>
        <a:graphic>
          <a:graphicData uri="http://schemas.openxmlformats.org/presentationml/2006/ole">
            <p:oleObj spid="_x0000_s845826" r:id="rId3" imgW="2247900" imgH="1143000" progId="">
              <p:embed/>
            </p:oleObj>
          </a:graphicData>
        </a:graphic>
      </p:graphicFrame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9943" name="Object 7"/>
          <p:cNvGraphicFramePr>
            <a:graphicFrameLocks noChangeAspect="1"/>
          </p:cNvGraphicFramePr>
          <p:nvPr/>
        </p:nvGraphicFramePr>
        <p:xfrm>
          <a:off x="4951412" y="3962400"/>
          <a:ext cx="2668588" cy="366713"/>
        </p:xfrm>
        <a:graphic>
          <a:graphicData uri="http://schemas.openxmlformats.org/presentationml/2006/ole">
            <p:oleObj spid="_x0000_s845827" r:id="rId4" imgW="1752600" imgH="241300" progId="">
              <p:embed/>
            </p:oleObj>
          </a:graphicData>
        </a:graphic>
      </p:graphicFrame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9945" name="Object 9"/>
          <p:cNvGraphicFramePr>
            <a:graphicFrameLocks noChangeAspect="1"/>
          </p:cNvGraphicFramePr>
          <p:nvPr/>
        </p:nvGraphicFramePr>
        <p:xfrm>
          <a:off x="4953000" y="4495800"/>
          <a:ext cx="2614613" cy="384175"/>
        </p:xfrm>
        <a:graphic>
          <a:graphicData uri="http://schemas.openxmlformats.org/presentationml/2006/ole">
            <p:oleObj spid="_x0000_s845828" r:id="rId5" imgW="1752600" imgH="254000" progId="">
              <p:embed/>
            </p:oleObj>
          </a:graphicData>
        </a:graphic>
      </p:graphicFrame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9947" name="Object 11"/>
          <p:cNvGraphicFramePr>
            <a:graphicFrameLocks noChangeAspect="1"/>
          </p:cNvGraphicFramePr>
          <p:nvPr/>
        </p:nvGraphicFramePr>
        <p:xfrm>
          <a:off x="4972050" y="5029200"/>
          <a:ext cx="2724150" cy="365125"/>
        </p:xfrm>
        <a:graphic>
          <a:graphicData uri="http://schemas.openxmlformats.org/presentationml/2006/ole">
            <p:oleObj spid="_x0000_s845829" r:id="rId6" imgW="1803400" imgH="2413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Harris Corner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Compute x and y derivatives of image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Compute products of derivatives at every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Compute the sums of the products of derivatives at every pixel</a:t>
            </a:r>
            <a:endParaRPr lang="en-US" sz="3000" dirty="0"/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Compute the response of the detector at each pixel</a:t>
            </a: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1096962" y="4800600"/>
          <a:ext cx="6827838" cy="384175"/>
        </p:xfrm>
        <a:graphic>
          <a:graphicData uri="http://schemas.openxmlformats.org/presentationml/2006/ole">
            <p:oleObj spid="_x0000_s846850" name="Equation" r:id="rId4" imgW="4572000" imgH="2540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ows_step0"/>
          <p:cNvPicPr>
            <a:picLocks noChangeAspect="1" noChangeArrowheads="1"/>
          </p:cNvPicPr>
          <p:nvPr/>
        </p:nvPicPr>
        <p:blipFill>
          <a:blip r:embed="rId2">
            <a:lum bright="12000" contrast="18000"/>
          </a:blip>
          <a:srcRect/>
          <a:stretch>
            <a:fillRect/>
          </a:stretch>
        </p:blipFill>
        <p:spPr bwMode="auto">
          <a:xfrm>
            <a:off x="533400" y="1125538"/>
            <a:ext cx="8153400" cy="5272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Corner Response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ows_step1_corner_respon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25538"/>
            <a:ext cx="8153400" cy="5268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Harris Corner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Compute x and y derivatives of image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Compute products of derivatives at every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Compute the sums of the products of derivatives at every pixel</a:t>
            </a:r>
            <a:endParaRPr lang="en-US" sz="3000" dirty="0"/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Compute the response of the detector at each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Threshold on value of CRF, set the pixel as corner or non-corner</a:t>
            </a: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7354" name="Object 10"/>
          <p:cNvGraphicFramePr>
            <a:graphicFrameLocks noChangeAspect="1"/>
          </p:cNvGraphicFramePr>
          <p:nvPr/>
        </p:nvGraphicFramePr>
        <p:xfrm>
          <a:off x="1150937" y="5791200"/>
          <a:ext cx="5402263" cy="311150"/>
        </p:xfrm>
        <a:graphic>
          <a:graphicData uri="http://schemas.openxmlformats.org/presentationml/2006/ole">
            <p:oleObj spid="_x0000_s850946" name="Equation" r:id="rId4" imgW="3479800" imgH="2032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Threshold on CRF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ows_step2_thres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25538"/>
            <a:ext cx="8153400" cy="5268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Dedicated Architecture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051425"/>
          </a:xfrm>
        </p:spPr>
        <p:txBody>
          <a:bodyPr/>
          <a:lstStyle/>
          <a:p>
            <a:r>
              <a:rPr lang="en-US" altLang="ko-KR" dirty="0" smtClean="0"/>
              <a:t>Important Design Factors</a:t>
            </a:r>
          </a:p>
          <a:p>
            <a:pPr lvl="1"/>
            <a:r>
              <a:rPr lang="en-US" altLang="ko-KR" dirty="0" smtClean="0"/>
              <a:t>Process the incoming pixel on the fly</a:t>
            </a:r>
          </a:p>
          <a:p>
            <a:pPr lvl="1"/>
            <a:r>
              <a:rPr lang="en-US" altLang="ko-KR" dirty="0" smtClean="0"/>
              <a:t>Minimize the access time to the image memory</a:t>
            </a:r>
          </a:p>
          <a:p>
            <a:pPr lvl="1"/>
            <a:r>
              <a:rPr lang="en-US" altLang="ko-KR" dirty="0" smtClean="0"/>
              <a:t>Adapt the application for parallel processing</a:t>
            </a:r>
          </a:p>
          <a:p>
            <a:pPr lvl="1"/>
            <a:r>
              <a:rPr lang="en-US" altLang="ko-KR" dirty="0" smtClean="0"/>
              <a:t>Utilize pipelining: latency </a:t>
            </a:r>
            <a:r>
              <a:rPr lang="en-US" altLang="ko-KR" dirty="0" err="1" smtClean="0"/>
              <a:t>vs</a:t>
            </a:r>
            <a:r>
              <a:rPr lang="en-US" altLang="ko-KR" dirty="0" smtClean="0"/>
              <a:t> throughput</a:t>
            </a:r>
          </a:p>
          <a:p>
            <a:pPr lvl="1"/>
            <a:r>
              <a:rPr lang="en-US" altLang="ko-KR" dirty="0" smtClean="0"/>
              <a:t>Result: Custom architecture for specific algorithm</a:t>
            </a:r>
          </a:p>
        </p:txBody>
      </p:sp>
      <p:pic>
        <p:nvPicPr>
          <p:cNvPr id="9" name="그림 8" descr="block_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9129" y="4460110"/>
            <a:ext cx="2933333" cy="2003810"/>
          </a:xfrm>
          <a:prstGeom prst="rect">
            <a:avLst/>
          </a:prstGeom>
        </p:spPr>
      </p:pic>
      <p:pic>
        <p:nvPicPr>
          <p:cNvPr id="10" name="그림 9" descr="block_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2230" y="4453408"/>
            <a:ext cx="1165715" cy="1017143"/>
          </a:xfrm>
          <a:prstGeom prst="rect">
            <a:avLst/>
          </a:prstGeom>
        </p:spPr>
      </p:pic>
      <p:pic>
        <p:nvPicPr>
          <p:cNvPr id="17" name="그림 16" descr="block_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76395" y="4628852"/>
            <a:ext cx="1009524" cy="925714"/>
          </a:xfrm>
          <a:prstGeom prst="rect">
            <a:avLst/>
          </a:prstGeom>
        </p:spPr>
      </p:pic>
      <p:pic>
        <p:nvPicPr>
          <p:cNvPr id="18" name="그림 17" descr="block_0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4477" y="4919716"/>
            <a:ext cx="720000" cy="716191"/>
          </a:xfrm>
          <a:prstGeom prst="rect">
            <a:avLst/>
          </a:prstGeom>
        </p:spPr>
      </p:pic>
      <p:pic>
        <p:nvPicPr>
          <p:cNvPr id="11" name="그림 10" descr="block_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61187" y="5054500"/>
            <a:ext cx="918095" cy="998095"/>
          </a:xfrm>
          <a:prstGeom prst="rect">
            <a:avLst/>
          </a:prstGeom>
        </p:spPr>
      </p:pic>
      <p:pic>
        <p:nvPicPr>
          <p:cNvPr id="15" name="그림 14" descr="block_0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7353" y="4729678"/>
            <a:ext cx="883810" cy="811429"/>
          </a:xfrm>
          <a:prstGeom prst="rect">
            <a:avLst/>
          </a:prstGeom>
        </p:spPr>
      </p:pic>
      <p:pic>
        <p:nvPicPr>
          <p:cNvPr id="13" name="그림 12" descr="block_0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02673" y="5143512"/>
            <a:ext cx="739048" cy="704762"/>
          </a:xfrm>
          <a:prstGeom prst="rect">
            <a:avLst/>
          </a:prstGeom>
        </p:spPr>
      </p:pic>
      <p:pic>
        <p:nvPicPr>
          <p:cNvPr id="14" name="그림 13" descr="block_0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39261" y="4531548"/>
            <a:ext cx="601905" cy="601905"/>
          </a:xfrm>
          <a:prstGeom prst="rect">
            <a:avLst/>
          </a:prstGeom>
        </p:spPr>
      </p:pic>
      <p:pic>
        <p:nvPicPr>
          <p:cNvPr id="21" name="그림 20" descr="block_1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00737" y="4794414"/>
            <a:ext cx="883810" cy="742857"/>
          </a:xfrm>
          <a:prstGeom prst="rect">
            <a:avLst/>
          </a:prstGeom>
        </p:spPr>
      </p:pic>
      <p:pic>
        <p:nvPicPr>
          <p:cNvPr id="16" name="그림 15" descr="block_1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838715" y="5008728"/>
            <a:ext cx="1291429" cy="1135238"/>
          </a:xfrm>
          <a:prstGeom prst="rect">
            <a:avLst/>
          </a:prstGeom>
        </p:spPr>
      </p:pic>
      <p:pic>
        <p:nvPicPr>
          <p:cNvPr id="19" name="그림 18" descr="block_08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265953" y="5127328"/>
            <a:ext cx="582857" cy="613334"/>
          </a:xfrm>
          <a:prstGeom prst="rect">
            <a:avLst/>
          </a:prstGeom>
        </p:spPr>
      </p:pic>
      <p:pic>
        <p:nvPicPr>
          <p:cNvPr id="20" name="그림 19" descr="block_09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297511" y="4334909"/>
            <a:ext cx="441905" cy="506667"/>
          </a:xfrm>
          <a:prstGeom prst="rect">
            <a:avLst/>
          </a:prstGeom>
        </p:spPr>
      </p:pic>
      <p:pic>
        <p:nvPicPr>
          <p:cNvPr id="12" name="그림 11" descr="block_03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947833" y="5411690"/>
            <a:ext cx="739048" cy="708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Harris Corner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Compute x and y derivatives of image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Compute products of derivatives at every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Compute the sums of the products of derivatives at every pixel</a:t>
            </a:r>
            <a:endParaRPr lang="en-US" sz="3000" dirty="0"/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Compute the response of the detector at each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Threshold on value of CRF, set the pixel as corner or non-corner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Find local maximum on value of CRF</a:t>
            </a: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Maximum on CRF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ows_step3_thresh&amp;max"/>
          <p:cNvPicPr>
            <a:picLocks noChangeAspect="1" noChangeArrowheads="1"/>
          </p:cNvPicPr>
          <p:nvPr/>
        </p:nvPicPr>
        <p:blipFill>
          <a:blip r:embed="rId2">
            <a:lum bright="24000" contrast="7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533400" y="1125538"/>
            <a:ext cx="8153400" cy="5251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Harris Corner Detection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ows_step4_harris"/>
          <p:cNvPicPr>
            <a:picLocks noChangeAspect="1" noChangeArrowheads="1"/>
          </p:cNvPicPr>
          <p:nvPr/>
        </p:nvPicPr>
        <p:blipFill>
          <a:blip r:embed="rId2">
            <a:lum bright="12000" contrast="18000"/>
          </a:blip>
          <a:srcRect/>
          <a:stretch>
            <a:fillRect/>
          </a:stretch>
        </p:blipFill>
        <p:spPr bwMode="auto">
          <a:xfrm>
            <a:off x="533400" y="1125538"/>
            <a:ext cx="8153400" cy="5278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Block Diagram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8369" name="Object 1"/>
          <p:cNvGraphicFramePr>
            <a:graphicFrameLocks noChangeAspect="1"/>
          </p:cNvGraphicFramePr>
          <p:nvPr/>
        </p:nvGraphicFramePr>
        <p:xfrm>
          <a:off x="609600" y="2362200"/>
          <a:ext cx="7916863" cy="2954338"/>
        </p:xfrm>
        <a:graphic>
          <a:graphicData uri="http://schemas.openxmlformats.org/presentationml/2006/ole">
            <p:oleObj spid="_x0000_s857090" name="Visio" r:id="rId3" imgW="9563100" imgH="35814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pic>
        <p:nvPicPr>
          <p:cNvPr id="4" name="Content Placeholder 3" descr="Checker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066800"/>
            <a:ext cx="3733800" cy="2800350"/>
          </a:xfrm>
        </p:spPr>
      </p:pic>
      <p:pic>
        <p:nvPicPr>
          <p:cNvPr id="5" name="Picture 4" descr="Check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066800"/>
            <a:ext cx="3657600" cy="2743200"/>
          </a:xfrm>
          <a:prstGeom prst="rect">
            <a:avLst/>
          </a:prstGeom>
        </p:spPr>
      </p:pic>
      <p:pic>
        <p:nvPicPr>
          <p:cNvPr id="6" name="Picture 5" descr="mail-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2" y="4032377"/>
            <a:ext cx="3733798" cy="2560791"/>
          </a:xfrm>
          <a:prstGeom prst="rect">
            <a:avLst/>
          </a:prstGeom>
        </p:spPr>
      </p:pic>
      <p:pic>
        <p:nvPicPr>
          <p:cNvPr id="7" name="Picture 6" descr="mail-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4032377"/>
            <a:ext cx="3733800" cy="256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pic>
        <p:nvPicPr>
          <p:cNvPr id="4" name="Content Placeholder 3" descr="45_ex2_resul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3000" y="1219200"/>
            <a:ext cx="3657600" cy="2743200"/>
          </a:xfrm>
        </p:spPr>
      </p:pic>
      <p:pic>
        <p:nvPicPr>
          <p:cNvPr id="5" name="Picture 4" descr="Marines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94" y="1219200"/>
            <a:ext cx="4212206" cy="2743200"/>
          </a:xfrm>
          <a:prstGeom prst="rect">
            <a:avLst/>
          </a:prstGeom>
        </p:spPr>
      </p:pic>
      <p:pic>
        <p:nvPicPr>
          <p:cNvPr id="6" name="Picture 5" descr="Marines_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245" y="4038600"/>
            <a:ext cx="3715555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sz="3000" dirty="0" smtClean="0"/>
              <a:t>Parts-based human detection algorithm: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Scale image to a fixed size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Perform Harris corner detection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Extract a patch around each corner point</a:t>
            </a:r>
          </a:p>
        </p:txBody>
      </p:sp>
      <p:pic>
        <p:nvPicPr>
          <p:cNvPr id="4" name="Picture 6" descr="standready_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8342" y="3352800"/>
            <a:ext cx="130185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Scale image to a fixed size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Perform Harris corner detection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Extract a patch around each corner point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Perform NGCC(Normalized Grayscale Cross-Correlation) with patch and codeword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811212"/>
            <a:ext cx="4608513" cy="3455988"/>
          </a:xfrm>
          <a:noFill/>
          <a:ln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33800"/>
            <a:ext cx="4608513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2088" y="811212"/>
            <a:ext cx="4608512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8288" y="3783013"/>
            <a:ext cx="4608512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8113"/>
            <a:ext cx="868680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7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 Code Words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7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Scale image to a fixed size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Perform Harris corner detection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Extract a patch around each corner point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Perform NGCC(Normalized Grayscale Cross-Correlation) with patch and codeword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If NGCC&gt;threshold, obtain vote offsets of codeword, accumulate votes into voting space</a:t>
            </a:r>
          </a:p>
          <a:p>
            <a:pPr marL="514350" indent="-514350">
              <a:buFont typeface="+mj-lt"/>
              <a:buAutoNum type="arabicPeriod"/>
            </a:pPr>
            <a:endParaRPr lang="en-US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611188" y="2819400"/>
            <a:ext cx="1285875" cy="1219200"/>
          </a:xfrm>
          <a:prstGeom prst="rect">
            <a:avLst/>
          </a:prstGeom>
          <a:solidFill>
            <a:srgbClr val="808080"/>
          </a:solidFill>
          <a:ln w="9525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latinLnBrk="0">
              <a:defRPr/>
            </a:pPr>
            <a:r>
              <a:rPr kumimoji="0" lang="en-US" altLang="ko-K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II</a:t>
            </a:r>
            <a:endParaRPr kumimoji="0" lang="en-US" altLang="ko-K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98661" name="Rectangle 5"/>
          <p:cNvSpPr>
            <a:spLocks noChangeArrowheads="1"/>
          </p:cNvSpPr>
          <p:nvPr/>
        </p:nvSpPr>
        <p:spPr bwMode="auto">
          <a:xfrm>
            <a:off x="611188" y="2819400"/>
            <a:ext cx="7910512" cy="1219200"/>
          </a:xfrm>
          <a:prstGeom prst="rect">
            <a:avLst/>
          </a:prstGeom>
          <a:solidFill>
            <a:schemeClr val="bg1"/>
          </a:solidFill>
          <a:ln w="9525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latinLnBrk="0">
              <a:defRPr/>
            </a:pPr>
            <a:r>
              <a:rPr kumimoji="0" lang="en-US" altLang="ko-K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Histogram Equalization</a:t>
            </a:r>
            <a:endParaRPr kumimoji="0" lang="en-US" altLang="ko-KR" sz="2800" b="1" dirty="0">
              <a:effectLst>
                <a:outerShdw blurRad="38100" dist="38100" dir="2700000" algn="tl">
                  <a:srgbClr val="C0C0C0"/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5" descr="standready_zero"/>
          <p:cNvPicPr>
            <a:picLocks noChangeAspect="1" noChangeArrowheads="1"/>
          </p:cNvPicPr>
          <p:nvPr/>
        </p:nvPicPr>
        <p:blipFill>
          <a:blip r:embed="rId2"/>
          <a:srcRect l="78302" t="7533" r="18869" b="11490"/>
          <a:stretch>
            <a:fillRect/>
          </a:stretch>
        </p:blipFill>
        <p:spPr bwMode="auto">
          <a:xfrm>
            <a:off x="6248400" y="1371600"/>
            <a:ext cx="228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 descr="standready_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1295400"/>
            <a:ext cx="1828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8113"/>
            <a:ext cx="868680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00007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Human Detection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7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8113"/>
            <a:ext cx="868680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00007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Human Detection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7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95400" y="609600"/>
            <a:ext cx="10389870" cy="70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0" y="609600"/>
            <a:ext cx="10389870" cy="70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28600" y="609600"/>
            <a:ext cx="10389870" cy="70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Scale image to a fixed size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Perform Harris corner detection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Extract a patch around each corner point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Perform NGCC(Normalized Grayscale Cross-Correlation) with patch and codeword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If NGCC&gt;threshold, obtain vote offsets of codeword, accumulate votes into voting space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Obtain most votes for the object center of marines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Voting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7894" y="1219200"/>
            <a:ext cx="473230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176100"/>
            <a:ext cx="4419600" cy="33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1905000"/>
            <a:ext cx="4953000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1905000"/>
            <a:ext cx="5486400" cy="370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8113"/>
            <a:ext cx="868680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7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Human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7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Detection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7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700087"/>
          </a:xfrm>
        </p:spPr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pic>
        <p:nvPicPr>
          <p:cNvPr id="4" name="Picture 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7868" y="1030526"/>
            <a:ext cx="5899732" cy="5903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611188" y="2819400"/>
            <a:ext cx="1285875" cy="1219200"/>
          </a:xfrm>
          <a:prstGeom prst="rect">
            <a:avLst/>
          </a:prstGeom>
          <a:solidFill>
            <a:srgbClr val="808080"/>
          </a:solidFill>
          <a:ln w="9525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latinLnBrk="0">
              <a:defRPr/>
            </a:pPr>
            <a:r>
              <a:rPr kumimoji="0" lang="en-US" altLang="ko-K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III</a:t>
            </a:r>
            <a:endParaRPr kumimoji="0" lang="en-US" altLang="ko-K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98661" name="Rectangle 5"/>
          <p:cNvSpPr>
            <a:spLocks noChangeArrowheads="1"/>
          </p:cNvSpPr>
          <p:nvPr/>
        </p:nvSpPr>
        <p:spPr bwMode="auto">
          <a:xfrm>
            <a:off x="611188" y="2819400"/>
            <a:ext cx="7910512" cy="1219200"/>
          </a:xfrm>
          <a:prstGeom prst="rect">
            <a:avLst/>
          </a:prstGeom>
          <a:solidFill>
            <a:schemeClr val="bg1"/>
          </a:solidFill>
          <a:ln w="9525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Object Tracking Using Particle Filters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 smtClean="0"/>
              <a:t>Object Tracking Using Particle Filter</a:t>
            </a:r>
            <a:endParaRPr lang="ko-KR" altLang="en-US" sz="36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dirty="0" smtClean="0"/>
              <a:t>Object Tracking</a:t>
            </a:r>
          </a:p>
          <a:p>
            <a:pPr lvl="1"/>
            <a:r>
              <a:rPr lang="en-US" altLang="ko-KR" dirty="0" smtClean="0"/>
              <a:t>Robotics, monitoring and surveillance, perceptual user interfaces, smart rooms, vehicle tracking, biomedical image analysis, human-computer interface, video compression, etc.</a:t>
            </a:r>
          </a:p>
          <a:p>
            <a:pPr>
              <a:lnSpc>
                <a:spcPct val="80000"/>
              </a:lnSpc>
            </a:pPr>
            <a:r>
              <a:rPr lang="en-US" altLang="ko-KR" dirty="0" smtClean="0"/>
              <a:t>Numerous Approaches</a:t>
            </a:r>
          </a:p>
          <a:p>
            <a:pPr lvl="1">
              <a:lnSpc>
                <a:spcPct val="80000"/>
              </a:lnSpc>
            </a:pPr>
            <a:r>
              <a:rPr lang="en-US" altLang="ko-KR" dirty="0" smtClean="0"/>
              <a:t>Lucas-Kanade tracker</a:t>
            </a:r>
          </a:p>
          <a:p>
            <a:pPr lvl="1">
              <a:lnSpc>
                <a:spcPct val="80000"/>
              </a:lnSpc>
            </a:pPr>
            <a:r>
              <a:rPr lang="en-US" altLang="ko-KR" dirty="0" smtClean="0"/>
              <a:t>Mean shift</a:t>
            </a:r>
          </a:p>
          <a:p>
            <a:pPr lvl="1">
              <a:lnSpc>
                <a:spcPct val="80000"/>
              </a:lnSpc>
            </a:pPr>
            <a:r>
              <a:rPr lang="en-US" altLang="ko-KR" dirty="0" err="1" smtClean="0"/>
              <a:t>Kalman</a:t>
            </a:r>
            <a:r>
              <a:rPr lang="en-US" altLang="ko-KR" dirty="0" smtClean="0"/>
              <a:t> filter, extended </a:t>
            </a:r>
            <a:r>
              <a:rPr lang="en-US" altLang="ko-KR" dirty="0" err="1" smtClean="0"/>
              <a:t>Kalman</a:t>
            </a:r>
            <a:r>
              <a:rPr lang="en-US" altLang="ko-KR" dirty="0" smtClean="0"/>
              <a:t> filter</a:t>
            </a:r>
          </a:p>
          <a:p>
            <a:pPr lvl="1">
              <a:lnSpc>
                <a:spcPct val="80000"/>
              </a:lnSpc>
            </a:pPr>
            <a:r>
              <a:rPr lang="en-US" altLang="ko-KR" dirty="0" smtClean="0"/>
              <a:t>Gaussian sum filter</a:t>
            </a:r>
          </a:p>
          <a:p>
            <a:pPr lvl="1">
              <a:lnSpc>
                <a:spcPct val="80000"/>
              </a:lnSpc>
            </a:pPr>
            <a:r>
              <a:rPr lang="en-US" altLang="ko-KR" dirty="0" smtClean="0"/>
              <a:t>Sequential Monte Carlo, particle filter, bootstrap filter, condensation, interacting particle filter approximation, survival of the fittest </a:t>
            </a: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 smtClean="0"/>
              <a:t>Object Tracking Using Particle Filter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Object Tracking - Particle Filter</a:t>
            </a:r>
          </a:p>
          <a:p>
            <a:pPr lvl="1"/>
            <a:r>
              <a:rPr lang="en-US" altLang="ko-KR" sz="2000" dirty="0" smtClean="0"/>
              <a:t>Posterior density is approximated a set of particles with associated weights</a:t>
            </a:r>
          </a:p>
          <a:p>
            <a:pPr lvl="1"/>
            <a:r>
              <a:rPr lang="en-US" altLang="ko-KR" sz="2000" dirty="0" smtClean="0"/>
              <a:t>Expensive computation</a:t>
            </a:r>
          </a:p>
          <a:p>
            <a:r>
              <a:rPr lang="en-US" altLang="ko-KR" sz="2400" dirty="0" smtClean="0"/>
              <a:t>Multiple Objects Tracking – Priority-based Probabilistic Data Association</a:t>
            </a:r>
          </a:p>
          <a:p>
            <a:pPr lvl="1"/>
            <a:r>
              <a:rPr lang="en-US" altLang="ko-KR" sz="2000" dirty="0" smtClean="0"/>
              <a:t>Problems of single object tracking + multiple objects tracking</a:t>
            </a:r>
          </a:p>
          <a:p>
            <a:pPr lvl="1"/>
            <a:r>
              <a:rPr lang="en-US" altLang="ko-KR" sz="2000" dirty="0" smtClean="0"/>
              <a:t>Multiple hypotheses tracking + probabilistic data association</a:t>
            </a:r>
          </a:p>
          <a:p>
            <a:r>
              <a:rPr lang="en-US" altLang="ko-KR" sz="2400" dirty="0" smtClean="0"/>
              <a:t>Object Tracking with Active Camera – Background Compensation</a:t>
            </a:r>
          </a:p>
          <a:p>
            <a:pPr lvl="1"/>
            <a:r>
              <a:rPr lang="en-US" altLang="ko-KR" sz="2000" dirty="0" smtClean="0"/>
              <a:t>Motions of moving object + active camera</a:t>
            </a:r>
          </a:p>
          <a:p>
            <a:pPr lvl="1"/>
            <a:r>
              <a:rPr lang="en-US" altLang="ko-KR" sz="2000" dirty="0" smtClean="0"/>
              <a:t>Motion decomposition to extract motion of active camera from mixed motions</a:t>
            </a:r>
            <a:endParaRPr lang="ko-KR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 smtClean="0"/>
              <a:t>Object Tracking Using Particle Filter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Particle Filter</a:t>
            </a:r>
            <a:endParaRPr lang="ko-KR" altLang="en-US" dirty="0"/>
          </a:p>
        </p:txBody>
      </p:sp>
      <p:sp>
        <p:nvSpPr>
          <p:cNvPr id="146" name="자유형 4"/>
          <p:cNvSpPr/>
          <p:nvPr/>
        </p:nvSpPr>
        <p:spPr bwMode="auto">
          <a:xfrm>
            <a:off x="1920256" y="3518556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47" name="자유형 5"/>
          <p:cNvSpPr/>
          <p:nvPr/>
        </p:nvSpPr>
        <p:spPr bwMode="auto">
          <a:xfrm>
            <a:off x="2446036" y="3358536"/>
            <a:ext cx="3375660" cy="3070860"/>
          </a:xfrm>
          <a:custGeom>
            <a:avLst/>
            <a:gdLst>
              <a:gd name="connsiteX0" fmla="*/ 0 w 3375660"/>
              <a:gd name="connsiteY0" fmla="*/ 0 h 3070860"/>
              <a:gd name="connsiteX1" fmla="*/ 1493520 w 3375660"/>
              <a:gd name="connsiteY1" fmla="*/ 251460 h 3070860"/>
              <a:gd name="connsiteX2" fmla="*/ 1714500 w 3375660"/>
              <a:gd name="connsiteY2" fmla="*/ 1485900 h 3070860"/>
              <a:gd name="connsiteX3" fmla="*/ 3002280 w 3375660"/>
              <a:gd name="connsiteY3" fmla="*/ 2095500 h 3070860"/>
              <a:gd name="connsiteX4" fmla="*/ 3375660 w 3375660"/>
              <a:gd name="connsiteY4" fmla="*/ 3070860 h 307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5660" h="3070860">
                <a:moveTo>
                  <a:pt x="0" y="0"/>
                </a:moveTo>
                <a:cubicBezTo>
                  <a:pt x="603885" y="1905"/>
                  <a:pt x="1207770" y="3810"/>
                  <a:pt x="1493520" y="251460"/>
                </a:cubicBezTo>
                <a:cubicBezTo>
                  <a:pt x="1779270" y="499110"/>
                  <a:pt x="1463040" y="1178560"/>
                  <a:pt x="1714500" y="1485900"/>
                </a:cubicBezTo>
                <a:cubicBezTo>
                  <a:pt x="1965960" y="1793240"/>
                  <a:pt x="2725420" y="1831340"/>
                  <a:pt x="3002280" y="2095500"/>
                </a:cubicBezTo>
                <a:cubicBezTo>
                  <a:pt x="3279140" y="2359660"/>
                  <a:pt x="3327400" y="2715260"/>
                  <a:pt x="3375660" y="3070860"/>
                </a:cubicBezTo>
              </a:path>
            </a:pathLst>
          </a:custGeom>
          <a:noFill/>
          <a:ln w="12700" cap="flat" cmpd="sng" algn="ctr">
            <a:solidFill>
              <a:schemeClr val="tx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48" name="자유형 6"/>
          <p:cNvSpPr/>
          <p:nvPr/>
        </p:nvSpPr>
        <p:spPr bwMode="auto">
          <a:xfrm>
            <a:off x="3444256" y="2295546"/>
            <a:ext cx="3413760" cy="3074670"/>
          </a:xfrm>
          <a:custGeom>
            <a:avLst/>
            <a:gdLst>
              <a:gd name="connsiteX0" fmla="*/ 0 w 3413760"/>
              <a:gd name="connsiteY0" fmla="*/ 41910 h 3074670"/>
              <a:gd name="connsiteX1" fmla="*/ 1432560 w 3413760"/>
              <a:gd name="connsiteY1" fmla="*/ 247650 h 3074670"/>
              <a:gd name="connsiteX2" fmla="*/ 1737360 w 3413760"/>
              <a:gd name="connsiteY2" fmla="*/ 1527810 h 3074670"/>
              <a:gd name="connsiteX3" fmla="*/ 3040380 w 3413760"/>
              <a:gd name="connsiteY3" fmla="*/ 2190750 h 3074670"/>
              <a:gd name="connsiteX4" fmla="*/ 3413760 w 3413760"/>
              <a:gd name="connsiteY4" fmla="*/ 3074670 h 307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3760" h="3074670">
                <a:moveTo>
                  <a:pt x="0" y="41910"/>
                </a:moveTo>
                <a:cubicBezTo>
                  <a:pt x="571500" y="20955"/>
                  <a:pt x="1143000" y="0"/>
                  <a:pt x="1432560" y="247650"/>
                </a:cubicBezTo>
                <a:cubicBezTo>
                  <a:pt x="1722120" y="495300"/>
                  <a:pt x="1469390" y="1203960"/>
                  <a:pt x="1737360" y="1527810"/>
                </a:cubicBezTo>
                <a:cubicBezTo>
                  <a:pt x="2005330" y="1851660"/>
                  <a:pt x="2760980" y="1932940"/>
                  <a:pt x="3040380" y="2190750"/>
                </a:cubicBezTo>
                <a:cubicBezTo>
                  <a:pt x="3319780" y="2448560"/>
                  <a:pt x="3366770" y="2761615"/>
                  <a:pt x="3413760" y="3074670"/>
                </a:cubicBezTo>
              </a:path>
            </a:pathLst>
          </a:custGeom>
          <a:noFill/>
          <a:ln w="12700" cap="flat" cmpd="sng" algn="ctr">
            <a:solidFill>
              <a:schemeClr val="tx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cxnSp>
        <p:nvCxnSpPr>
          <p:cNvPr id="149" name="직선 화살표 연결선 7"/>
          <p:cNvCxnSpPr>
            <a:stCxn id="147" idx="2"/>
            <a:endCxn id="148" idx="2"/>
          </p:cNvCxnSpPr>
          <p:nvPr/>
        </p:nvCxnSpPr>
        <p:spPr bwMode="auto">
          <a:xfrm flipV="1">
            <a:off x="4160536" y="3823356"/>
            <a:ext cx="1021080" cy="102108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150" name="타원 8"/>
          <p:cNvSpPr/>
          <p:nvPr/>
        </p:nvSpPr>
        <p:spPr bwMode="auto">
          <a:xfrm>
            <a:off x="4194864" y="2175516"/>
            <a:ext cx="367628" cy="39814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51" name="타원 9"/>
          <p:cNvSpPr/>
          <p:nvPr/>
        </p:nvSpPr>
        <p:spPr bwMode="auto">
          <a:xfrm>
            <a:off x="4909244" y="2785120"/>
            <a:ext cx="367628" cy="39814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52" name="타원 10"/>
          <p:cNvSpPr/>
          <p:nvPr/>
        </p:nvSpPr>
        <p:spPr bwMode="auto">
          <a:xfrm>
            <a:off x="5131178" y="5173054"/>
            <a:ext cx="367628" cy="39814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53" name="타원 11"/>
          <p:cNvSpPr/>
          <p:nvPr/>
        </p:nvSpPr>
        <p:spPr bwMode="auto">
          <a:xfrm>
            <a:off x="3623360" y="3359482"/>
            <a:ext cx="367628" cy="39814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54" name="타원 12"/>
          <p:cNvSpPr/>
          <p:nvPr/>
        </p:nvSpPr>
        <p:spPr bwMode="auto">
          <a:xfrm>
            <a:off x="3698372" y="1965964"/>
            <a:ext cx="169742" cy="18383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55" name="타원 13"/>
          <p:cNvSpPr/>
          <p:nvPr/>
        </p:nvSpPr>
        <p:spPr bwMode="auto">
          <a:xfrm>
            <a:off x="2885126" y="3070872"/>
            <a:ext cx="169742" cy="18383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56" name="타원 14"/>
          <p:cNvSpPr/>
          <p:nvPr/>
        </p:nvSpPr>
        <p:spPr bwMode="auto">
          <a:xfrm>
            <a:off x="3701230" y="4420574"/>
            <a:ext cx="169742" cy="18383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57" name="타원 15"/>
          <p:cNvSpPr/>
          <p:nvPr/>
        </p:nvSpPr>
        <p:spPr bwMode="auto">
          <a:xfrm>
            <a:off x="5675776" y="4277698"/>
            <a:ext cx="169742" cy="18383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58" name="타원 16"/>
          <p:cNvSpPr/>
          <p:nvPr/>
        </p:nvSpPr>
        <p:spPr bwMode="auto">
          <a:xfrm>
            <a:off x="5871236" y="5657880"/>
            <a:ext cx="169742" cy="18383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59" name="타원 17"/>
          <p:cNvSpPr/>
          <p:nvPr/>
        </p:nvSpPr>
        <p:spPr bwMode="auto">
          <a:xfrm>
            <a:off x="6491318" y="4571070"/>
            <a:ext cx="257696" cy="27909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60" name="타원 18"/>
          <p:cNvSpPr/>
          <p:nvPr/>
        </p:nvSpPr>
        <p:spPr bwMode="auto">
          <a:xfrm>
            <a:off x="4441328" y="3134690"/>
            <a:ext cx="169742" cy="18383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61" name="타원 19"/>
          <p:cNvSpPr/>
          <p:nvPr/>
        </p:nvSpPr>
        <p:spPr bwMode="auto">
          <a:xfrm>
            <a:off x="4178436" y="2927996"/>
            <a:ext cx="169742" cy="18383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62" name="타원 20"/>
          <p:cNvSpPr/>
          <p:nvPr/>
        </p:nvSpPr>
        <p:spPr bwMode="auto">
          <a:xfrm>
            <a:off x="3769054" y="2614622"/>
            <a:ext cx="169742" cy="18383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63" name="타원 21"/>
          <p:cNvSpPr/>
          <p:nvPr/>
        </p:nvSpPr>
        <p:spPr bwMode="auto">
          <a:xfrm>
            <a:off x="5119512" y="4435814"/>
            <a:ext cx="169742" cy="18383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64" name="타원 22"/>
          <p:cNvSpPr/>
          <p:nvPr/>
        </p:nvSpPr>
        <p:spPr bwMode="auto">
          <a:xfrm>
            <a:off x="5868184" y="4777764"/>
            <a:ext cx="169742" cy="18383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cxnSp>
        <p:nvCxnSpPr>
          <p:cNvPr id="165" name="직선 화살표 연결선 23"/>
          <p:cNvCxnSpPr>
            <a:stCxn id="153" idx="0"/>
            <a:endCxn id="162" idx="4"/>
          </p:cNvCxnSpPr>
          <p:nvPr/>
        </p:nvCxnSpPr>
        <p:spPr bwMode="auto">
          <a:xfrm rot="5400000" flipH="1" flipV="1">
            <a:off x="3550036" y="3055594"/>
            <a:ext cx="561026" cy="467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</a:schemeClr>
            </a:solidFill>
            <a:prstDash val="sysDash"/>
            <a:round/>
            <a:headEnd type="none" w="lg" len="lg"/>
            <a:tailEnd type="triangle" w="lg" len="lg"/>
          </a:ln>
          <a:effectLst/>
        </p:spPr>
      </p:cxnSp>
      <p:cxnSp>
        <p:nvCxnSpPr>
          <p:cNvPr id="166" name="직선 화살표 연결선 24"/>
          <p:cNvCxnSpPr>
            <a:stCxn id="162" idx="0"/>
            <a:endCxn id="154" idx="4"/>
          </p:cNvCxnSpPr>
          <p:nvPr/>
        </p:nvCxnSpPr>
        <p:spPr bwMode="auto">
          <a:xfrm rot="16200000" flipV="1">
            <a:off x="3586172" y="2346869"/>
            <a:ext cx="464824" cy="706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</a:schemeClr>
            </a:solidFill>
            <a:prstDash val="sysDash"/>
            <a:round/>
            <a:headEnd type="none" w="lg" len="lg"/>
            <a:tailEnd type="triangle" w="lg" len="lg"/>
          </a:ln>
          <a:effectLst/>
        </p:spPr>
      </p:cxnSp>
      <p:cxnSp>
        <p:nvCxnSpPr>
          <p:cNvPr id="167" name="직선 화살표 연결선 25"/>
          <p:cNvCxnSpPr>
            <a:stCxn id="153" idx="7"/>
            <a:endCxn id="161" idx="3"/>
          </p:cNvCxnSpPr>
          <p:nvPr/>
        </p:nvCxnSpPr>
        <p:spPr bwMode="auto">
          <a:xfrm rot="5400000" flipH="1" flipV="1">
            <a:off x="3903782" y="3118277"/>
            <a:ext cx="332881" cy="2661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</a:schemeClr>
            </a:solidFill>
            <a:prstDash val="sysDash"/>
            <a:round/>
            <a:headEnd type="none" w="lg" len="lg"/>
            <a:tailEnd type="triangle" w="lg" len="lg"/>
          </a:ln>
          <a:effectLst/>
        </p:spPr>
      </p:cxnSp>
      <p:cxnSp>
        <p:nvCxnSpPr>
          <p:cNvPr id="168" name="직선 화살표 연결선 26"/>
          <p:cNvCxnSpPr>
            <a:stCxn id="161" idx="0"/>
            <a:endCxn id="150" idx="4"/>
          </p:cNvCxnSpPr>
          <p:nvPr/>
        </p:nvCxnSpPr>
        <p:spPr bwMode="auto">
          <a:xfrm rot="5400000" flipH="1" flipV="1">
            <a:off x="4143826" y="2693145"/>
            <a:ext cx="354332" cy="1153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</a:schemeClr>
            </a:solidFill>
            <a:prstDash val="sysDash"/>
            <a:round/>
            <a:headEnd type="none" w="lg" len="lg"/>
            <a:tailEnd type="triangle" w="lg" len="lg"/>
          </a:ln>
          <a:effectLst/>
        </p:spPr>
      </p:cxnSp>
      <p:cxnSp>
        <p:nvCxnSpPr>
          <p:cNvPr id="169" name="직선 화살표 연결선 27"/>
          <p:cNvCxnSpPr>
            <a:stCxn id="153" idx="6"/>
            <a:endCxn id="160" idx="3"/>
          </p:cNvCxnSpPr>
          <p:nvPr/>
        </p:nvCxnSpPr>
        <p:spPr bwMode="auto">
          <a:xfrm flipV="1">
            <a:off x="3990988" y="3291602"/>
            <a:ext cx="475198" cy="2669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</a:schemeClr>
            </a:solidFill>
            <a:prstDash val="sysDash"/>
            <a:round/>
            <a:headEnd type="none" w="lg" len="lg"/>
            <a:tailEnd type="triangle" w="lg" len="lg"/>
          </a:ln>
          <a:effectLst/>
        </p:spPr>
      </p:cxnSp>
      <p:cxnSp>
        <p:nvCxnSpPr>
          <p:cNvPr id="170" name="직선 화살표 연결선 28"/>
          <p:cNvCxnSpPr>
            <a:stCxn id="160" idx="7"/>
            <a:endCxn id="151" idx="2"/>
          </p:cNvCxnSpPr>
          <p:nvPr/>
        </p:nvCxnSpPr>
        <p:spPr bwMode="auto">
          <a:xfrm rot="5400000" flipH="1" flipV="1">
            <a:off x="4659019" y="2911387"/>
            <a:ext cx="177418" cy="323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</a:schemeClr>
            </a:solidFill>
            <a:prstDash val="sysDash"/>
            <a:round/>
            <a:headEnd type="none" w="lg" len="lg"/>
            <a:tailEnd type="triangle" w="lg" len="lg"/>
          </a:ln>
          <a:effectLst/>
        </p:spPr>
      </p:cxnSp>
      <p:cxnSp>
        <p:nvCxnSpPr>
          <p:cNvPr id="171" name="직선 화살표 연결선 29"/>
          <p:cNvCxnSpPr>
            <a:stCxn id="152" idx="0"/>
            <a:endCxn id="163" idx="4"/>
          </p:cNvCxnSpPr>
          <p:nvPr/>
        </p:nvCxnSpPr>
        <p:spPr bwMode="auto">
          <a:xfrm rot="16200000" flipV="1">
            <a:off x="4982985" y="4841046"/>
            <a:ext cx="553406" cy="1106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</a:schemeClr>
            </a:solidFill>
            <a:prstDash val="sysDash"/>
            <a:round/>
            <a:headEnd type="none" w="lg" len="lg"/>
            <a:tailEnd type="triangle" w="lg" len="lg"/>
          </a:ln>
          <a:effectLst/>
        </p:spPr>
      </p:cxnSp>
      <p:cxnSp>
        <p:nvCxnSpPr>
          <p:cNvPr id="172" name="직선 화살표 연결선 30"/>
          <p:cNvCxnSpPr>
            <a:stCxn id="163" idx="6"/>
            <a:endCxn id="157" idx="2"/>
          </p:cNvCxnSpPr>
          <p:nvPr/>
        </p:nvCxnSpPr>
        <p:spPr bwMode="auto">
          <a:xfrm flipV="1">
            <a:off x="5289254" y="4369615"/>
            <a:ext cx="386522" cy="1581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</a:schemeClr>
            </a:solidFill>
            <a:prstDash val="sysDash"/>
            <a:round/>
            <a:headEnd type="none" w="lg" len="lg"/>
            <a:tailEnd type="triangle" w="lg" len="lg"/>
          </a:ln>
          <a:effectLst/>
        </p:spPr>
      </p:cxnSp>
      <p:cxnSp>
        <p:nvCxnSpPr>
          <p:cNvPr id="173" name="직선 화살표 연결선 31"/>
          <p:cNvCxnSpPr>
            <a:stCxn id="152" idx="7"/>
            <a:endCxn id="164" idx="3"/>
          </p:cNvCxnSpPr>
          <p:nvPr/>
        </p:nvCxnSpPr>
        <p:spPr bwMode="auto">
          <a:xfrm rot="5400000" flipH="1" flipV="1">
            <a:off x="5520663" y="4858982"/>
            <a:ext cx="296685" cy="4480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</a:schemeClr>
            </a:solidFill>
            <a:prstDash val="sysDash"/>
            <a:round/>
            <a:headEnd type="none" w="lg" len="lg"/>
            <a:tailEnd type="triangle" w="lg" len="lg"/>
          </a:ln>
          <a:effectLst/>
        </p:spPr>
      </p:cxnSp>
      <p:cxnSp>
        <p:nvCxnSpPr>
          <p:cNvPr id="174" name="직선 화살표 연결선 32"/>
          <p:cNvCxnSpPr>
            <a:stCxn id="164" idx="6"/>
            <a:endCxn id="159" idx="2"/>
          </p:cNvCxnSpPr>
          <p:nvPr/>
        </p:nvCxnSpPr>
        <p:spPr bwMode="auto">
          <a:xfrm flipV="1">
            <a:off x="6037926" y="4710615"/>
            <a:ext cx="453392" cy="1590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</a:schemeClr>
            </a:solidFill>
            <a:prstDash val="sysDash"/>
            <a:round/>
            <a:headEnd type="none" w="lg" len="lg"/>
            <a:tailEnd type="triangle" w="lg" len="lg"/>
          </a:ln>
          <a:effectLst/>
        </p:spPr>
      </p:cxnSp>
      <p:sp>
        <p:nvSpPr>
          <p:cNvPr id="175" name="TextBox 174"/>
          <p:cNvSpPr txBox="1"/>
          <p:nvPr/>
        </p:nvSpPr>
        <p:spPr>
          <a:xfrm>
            <a:off x="4500562" y="1928802"/>
            <a:ext cx="12858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0000"/>
                </a:solidFill>
              </a:rPr>
              <a:t>Particle </a:t>
            </a:r>
            <a:r>
              <a:rPr lang="en-US" altLang="ko-KR" dirty="0" err="1" smtClean="0">
                <a:solidFill>
                  <a:srgbClr val="000000"/>
                </a:solidFill>
              </a:rPr>
              <a:t>Resampling</a:t>
            </a:r>
            <a:endParaRPr lang="ko-KR" altLang="en-US" dirty="0" smtClean="0">
              <a:solidFill>
                <a:srgbClr val="000000"/>
              </a:solidFill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2446036" y="3571876"/>
            <a:ext cx="14115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0000"/>
                </a:solidFill>
              </a:rPr>
              <a:t>Particle </a:t>
            </a:r>
            <a:r>
              <a:rPr lang="en-US" altLang="ko-KR" dirty="0" err="1" smtClean="0">
                <a:solidFill>
                  <a:srgbClr val="000000"/>
                </a:solidFill>
              </a:rPr>
              <a:t>Resampling</a:t>
            </a:r>
            <a:endParaRPr lang="ko-KR" altLang="en-US" dirty="0" smtClean="0">
              <a:solidFill>
                <a:srgbClr val="000000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6500826" y="4143380"/>
            <a:ext cx="13477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0000"/>
                </a:solidFill>
              </a:rPr>
              <a:t>Particle </a:t>
            </a:r>
            <a:r>
              <a:rPr lang="en-US" altLang="ko-KR" dirty="0" err="1" smtClean="0">
                <a:solidFill>
                  <a:srgbClr val="000000"/>
                </a:solidFill>
              </a:rPr>
              <a:t>Resampling</a:t>
            </a:r>
            <a:endParaRPr lang="ko-KR" altLang="en-US" dirty="0" smtClean="0">
              <a:solidFill>
                <a:srgbClr val="000000"/>
              </a:solidFill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4000496" y="3929066"/>
            <a:ext cx="107157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>
                <a:solidFill>
                  <a:srgbClr val="000000"/>
                </a:solidFill>
              </a:rPr>
              <a:t>Moving</a:t>
            </a:r>
            <a:endParaRPr lang="ko-KR" altLang="en-US" sz="1100" dirty="0" smtClean="0">
              <a:solidFill>
                <a:srgbClr val="000000"/>
              </a:solidFill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3286116" y="3152001"/>
            <a:ext cx="107157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>
                <a:solidFill>
                  <a:srgbClr val="000000"/>
                </a:solidFill>
              </a:rPr>
              <a:t>Sampling</a:t>
            </a:r>
            <a:endParaRPr lang="ko-KR" altLang="en-US" sz="1100" dirty="0" smtClean="0">
              <a:solidFill>
                <a:srgbClr val="000000"/>
              </a:solidFill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4305296" y="3152001"/>
            <a:ext cx="107157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>
                <a:solidFill>
                  <a:srgbClr val="000000"/>
                </a:solidFill>
              </a:rPr>
              <a:t>Output</a:t>
            </a:r>
            <a:endParaRPr lang="ko-KR" altLang="en-US" sz="1100" dirty="0" smtClean="0">
              <a:solidFill>
                <a:srgbClr val="000000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143372" y="2580497"/>
            <a:ext cx="107157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>
                <a:solidFill>
                  <a:srgbClr val="000000"/>
                </a:solidFill>
              </a:rPr>
              <a:t>Output</a:t>
            </a:r>
            <a:endParaRPr lang="ko-KR" altLang="en-US" sz="1100" dirty="0" smtClean="0">
              <a:solidFill>
                <a:srgbClr val="000000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3286116" y="2285992"/>
            <a:ext cx="107157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>
                <a:solidFill>
                  <a:srgbClr val="000000"/>
                </a:solidFill>
              </a:rPr>
              <a:t>Diffusion</a:t>
            </a:r>
            <a:endParaRPr lang="ko-KR" altLang="en-US" sz="1100" dirty="0" smtClean="0">
              <a:solidFill>
                <a:srgbClr val="000000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3469452" y="2897956"/>
            <a:ext cx="107157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>
                <a:solidFill>
                  <a:srgbClr val="000000"/>
                </a:solidFill>
              </a:rPr>
              <a:t>Drift</a:t>
            </a:r>
            <a:endParaRPr lang="ko-KR" altLang="en-US" sz="1100" dirty="0" smtClean="0">
              <a:solidFill>
                <a:srgbClr val="000000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4690600" y="4200024"/>
            <a:ext cx="107157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>
                <a:solidFill>
                  <a:srgbClr val="000000"/>
                </a:solidFill>
              </a:rPr>
              <a:t>Diffusion</a:t>
            </a:r>
            <a:endParaRPr lang="ko-KR" altLang="en-US" sz="1100" dirty="0" smtClean="0">
              <a:solidFill>
                <a:srgbClr val="000000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4890120" y="4706792"/>
            <a:ext cx="107157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>
                <a:solidFill>
                  <a:srgbClr val="000000"/>
                </a:solidFill>
              </a:rPr>
              <a:t>Drift</a:t>
            </a:r>
            <a:endParaRPr lang="ko-KR" altLang="en-US" sz="1100" dirty="0" smtClean="0">
              <a:solidFill>
                <a:srgbClr val="000000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4714876" y="4937951"/>
            <a:ext cx="107157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>
                <a:solidFill>
                  <a:srgbClr val="000000"/>
                </a:solidFill>
              </a:rPr>
              <a:t>Sampling</a:t>
            </a:r>
            <a:endParaRPr lang="ko-KR" altLang="en-US" sz="1100" dirty="0" smtClean="0">
              <a:solidFill>
                <a:srgbClr val="000000"/>
              </a:solidFill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6072198" y="4786322"/>
            <a:ext cx="107157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>
                <a:solidFill>
                  <a:srgbClr val="000000"/>
                </a:solidFill>
              </a:rPr>
              <a:t>Output</a:t>
            </a:r>
            <a:endParaRPr lang="ko-KR" altLang="en-US" sz="1100" dirty="0" smtClean="0">
              <a:solidFill>
                <a:srgbClr val="000000"/>
              </a:solidFill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6143636" y="5384085"/>
            <a:ext cx="150019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0000"/>
                </a:solidFill>
              </a:rPr>
              <a:t>Particle Filter with Point Cloud </a:t>
            </a:r>
            <a:endParaRPr lang="ko-KR" alt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altLang="ko-KR" dirty="0" smtClean="0">
                <a:solidFill>
                  <a:srgbClr val="000000"/>
                </a:solidFill>
              </a:rPr>
              <a:t>(Size N=5)</a:t>
            </a:r>
            <a:endParaRPr lang="ko-KR" altLang="en-US" dirty="0" smtClean="0">
              <a:solidFill>
                <a:srgbClr val="000000"/>
              </a:solidFill>
            </a:endParaRPr>
          </a:p>
          <a:p>
            <a:pPr algn="ctr"/>
            <a:endParaRPr lang="ko-KR" altLang="en-US" dirty="0" smtClean="0">
              <a:solidFill>
                <a:srgbClr val="000000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3000364" y="4857760"/>
            <a:ext cx="150019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0000"/>
                </a:solidFill>
              </a:rPr>
              <a:t>Observed</a:t>
            </a:r>
          </a:p>
          <a:p>
            <a:pPr algn="ctr"/>
            <a:r>
              <a:rPr lang="en-US" altLang="ko-KR" dirty="0" smtClean="0">
                <a:solidFill>
                  <a:srgbClr val="000000"/>
                </a:solidFill>
              </a:rPr>
              <a:t>Feature Z</a:t>
            </a:r>
            <a:r>
              <a:rPr lang="en-US" altLang="ko-KR" baseline="-25000" dirty="0" smtClean="0">
                <a:solidFill>
                  <a:srgbClr val="000000"/>
                </a:solidFill>
              </a:rPr>
              <a:t>t-1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5214942" y="3610277"/>
            <a:ext cx="150019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0000"/>
                </a:solidFill>
              </a:rPr>
              <a:t>Observed</a:t>
            </a:r>
          </a:p>
          <a:p>
            <a:pPr algn="ctr"/>
            <a:r>
              <a:rPr lang="en-US" altLang="ko-KR" dirty="0" smtClean="0">
                <a:solidFill>
                  <a:srgbClr val="000000"/>
                </a:solidFill>
              </a:rPr>
              <a:t>Feature </a:t>
            </a:r>
            <a:r>
              <a:rPr lang="en-US" altLang="ko-KR" dirty="0" err="1" smtClean="0">
                <a:solidFill>
                  <a:srgbClr val="000000"/>
                </a:solidFill>
              </a:rPr>
              <a:t>Z</a:t>
            </a:r>
            <a:r>
              <a:rPr lang="en-US" altLang="ko-KR" baseline="-25000" dirty="0" err="1" smtClean="0">
                <a:solidFill>
                  <a:srgbClr val="000000"/>
                </a:solidFill>
              </a:rPr>
              <a:t>t</a:t>
            </a:r>
            <a:endParaRPr lang="en-US" altLang="ko-KR" baseline="-25000" dirty="0" smtClean="0">
              <a:solidFill>
                <a:srgbClr val="000000"/>
              </a:solidFill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4143372" y="5357826"/>
            <a:ext cx="12144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0000"/>
                </a:solidFill>
              </a:rPr>
              <a:t>Particle </a:t>
            </a:r>
            <a:r>
              <a:rPr lang="en-US" altLang="ko-KR" dirty="0" err="1" smtClean="0">
                <a:solidFill>
                  <a:srgbClr val="000000"/>
                </a:solidFill>
              </a:rPr>
              <a:t>Resampling</a:t>
            </a:r>
            <a:endParaRPr lang="ko-KR" altLang="en-US" dirty="0" smtClean="0">
              <a:solidFill>
                <a:srgbClr val="000000"/>
              </a:solidFill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5072066" y="2967335"/>
            <a:ext cx="141925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0000"/>
                </a:solidFill>
              </a:rPr>
              <a:t>Particle </a:t>
            </a:r>
            <a:r>
              <a:rPr lang="en-US" altLang="ko-KR" dirty="0" err="1" smtClean="0">
                <a:solidFill>
                  <a:srgbClr val="000000"/>
                </a:solidFill>
              </a:rPr>
              <a:t>Resampling</a:t>
            </a:r>
            <a:endParaRPr lang="ko-KR" alt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9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2" grpId="0"/>
      <p:bldP spid="183" grpId="0"/>
      <p:bldP spid="184" grpId="0"/>
      <p:bldP spid="185" grpId="0"/>
      <p:bldP spid="186" grpId="0"/>
      <p:bldP spid="187" grpId="0"/>
      <p:bldP spid="188" grpId="0"/>
      <p:bldP spid="191" grpId="0"/>
      <p:bldP spid="19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EFINEDINNAVIGATOR" val="False"/>
  <p:tag name="HOTSPOTTYPE" val="NextSlide"/>
  <p:tag name="BRANCHTO" val="0"/>
</p:tagLst>
</file>

<file path=ppt/theme/theme1.xml><?xml version="1.0" encoding="utf-8"?>
<a:theme xmlns:a="http://schemas.openxmlformats.org/drawingml/2006/main" name="express">
  <a:themeElements>
    <a:clrScheme name="expres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express">
      <a:majorFont>
        <a:latin typeface="Lucida Sans Unicode"/>
        <a:ea typeface="宋体"/>
        <a:cs typeface="宋体"/>
      </a:majorFont>
      <a:minorFont>
        <a:latin typeface="Times New Roman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65" charset="0"/>
          </a:defRPr>
        </a:defPPr>
      </a:lstStyle>
    </a:lnDef>
  </a:objectDefaults>
  <a:extraClrSchemeLst>
    <a:extraClrScheme>
      <a:clrScheme name="expres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res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res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res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res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res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7563</TotalTime>
  <Words>4659</Words>
  <Application>Microsoft PowerPoint 7.0</Application>
  <PresentationFormat>Letter Paper (8.5x11 in)</PresentationFormat>
  <Paragraphs>1280</Paragraphs>
  <Slides>111</Slides>
  <Notes>13</Notes>
  <HiddenSlides>0</HiddenSlides>
  <MMClips>8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111</vt:i4>
      </vt:variant>
    </vt:vector>
  </HeadingPairs>
  <TitlesOfParts>
    <vt:vector size="117" baseType="lpstr">
      <vt:lpstr>express</vt:lpstr>
      <vt:lpstr>Equation</vt:lpstr>
      <vt:lpstr>Worksheet</vt:lpstr>
      <vt:lpstr>차트</vt:lpstr>
      <vt:lpstr>Image</vt:lpstr>
      <vt:lpstr>Visio</vt:lpstr>
      <vt:lpstr>Image Processing</vt:lpstr>
      <vt:lpstr>Image Processing Embedded System</vt:lpstr>
      <vt:lpstr>Slide 3</vt:lpstr>
      <vt:lpstr>Dedicated Architecture</vt:lpstr>
      <vt:lpstr>Dedicated Architecture</vt:lpstr>
      <vt:lpstr>Dedicated Architecture</vt:lpstr>
      <vt:lpstr>Dedicated Architecture</vt:lpstr>
      <vt:lpstr>Dedicated Architecture</vt:lpstr>
      <vt:lpstr>Slide 9</vt:lpstr>
      <vt:lpstr>Histogram Equalization</vt:lpstr>
      <vt:lpstr>Image Histogram </vt:lpstr>
      <vt:lpstr>Histogram Divided into Eight Columns</vt:lpstr>
      <vt:lpstr>Generate Histogram</vt:lpstr>
      <vt:lpstr>Histogram</vt:lpstr>
      <vt:lpstr>Histogram equalization algorithm</vt:lpstr>
      <vt:lpstr>Eight Interval Histogram Equalization Algorithm</vt:lpstr>
      <vt:lpstr>Histogram Equalization</vt:lpstr>
      <vt:lpstr>Histogram Equalization</vt:lpstr>
      <vt:lpstr>Histogram Equalization</vt:lpstr>
      <vt:lpstr>Histogram Equalization</vt:lpstr>
      <vt:lpstr>Histogram Equalization</vt:lpstr>
      <vt:lpstr>Histogram Equalization</vt:lpstr>
      <vt:lpstr>Slide 23</vt:lpstr>
      <vt:lpstr>Visual Tracking Using Color Histograms</vt:lpstr>
      <vt:lpstr>Visual Tracking Using Color Histograms</vt:lpstr>
      <vt:lpstr>Visual Tracking Using Color Histograms</vt:lpstr>
      <vt:lpstr>Visual Tracking Using Color Histograms</vt:lpstr>
      <vt:lpstr>Visual Tracking Using Color Histograms</vt:lpstr>
      <vt:lpstr>Visual Tracking Using Color Histograms</vt:lpstr>
      <vt:lpstr>Visual Tracking Using Color Histograms</vt:lpstr>
      <vt:lpstr>Slide 31</vt:lpstr>
      <vt:lpstr>Motion-Vision Integration</vt:lpstr>
      <vt:lpstr>Motion-Vision Integration</vt:lpstr>
      <vt:lpstr>Motion-Vision Integration</vt:lpstr>
      <vt:lpstr>Slide 35</vt:lpstr>
      <vt:lpstr>Feature Extraction</vt:lpstr>
      <vt:lpstr>Edge Detection</vt:lpstr>
      <vt:lpstr>Edge Detection</vt:lpstr>
      <vt:lpstr>Canny Edge Detector</vt:lpstr>
      <vt:lpstr>Noise Reduction</vt:lpstr>
      <vt:lpstr>Gradient Intensity</vt:lpstr>
      <vt:lpstr>Non-Maximum Suppression</vt:lpstr>
      <vt:lpstr>Tracing Edges Through Hysteresis Thresholding</vt:lpstr>
      <vt:lpstr>Canny Edge Detection</vt:lpstr>
      <vt:lpstr>Canny Edge Detection - Blurred</vt:lpstr>
      <vt:lpstr>Canny Edge Detection - Sobel</vt:lpstr>
      <vt:lpstr>Canny Edge Detection - Suppression</vt:lpstr>
      <vt:lpstr>Slide 48</vt:lpstr>
      <vt:lpstr>Face Detection using Haar Classifires</vt:lpstr>
      <vt:lpstr>Introduction</vt:lpstr>
      <vt:lpstr>Algorithm</vt:lpstr>
      <vt:lpstr>Algorithm</vt:lpstr>
      <vt:lpstr>Algorithm</vt:lpstr>
      <vt:lpstr>Architecture</vt:lpstr>
      <vt:lpstr>Architecture</vt:lpstr>
      <vt:lpstr>Architecture</vt:lpstr>
      <vt:lpstr>Architecture</vt:lpstr>
      <vt:lpstr>Architecture</vt:lpstr>
      <vt:lpstr>Architecture</vt:lpstr>
      <vt:lpstr>Architecture</vt:lpstr>
      <vt:lpstr>Result</vt:lpstr>
      <vt:lpstr>Demo</vt:lpstr>
      <vt:lpstr>Slide 63</vt:lpstr>
      <vt:lpstr>Human Detection</vt:lpstr>
      <vt:lpstr>Human Detection</vt:lpstr>
      <vt:lpstr>Human Detection</vt:lpstr>
      <vt:lpstr>Harris Corner Detection Overview</vt:lpstr>
      <vt:lpstr>Categories</vt:lpstr>
      <vt:lpstr>Harris Corner Detection</vt:lpstr>
      <vt:lpstr>Harris Corner Detection</vt:lpstr>
      <vt:lpstr>Harris Corner Detection</vt:lpstr>
      <vt:lpstr>Harris Corner Detection</vt:lpstr>
      <vt:lpstr>Harris Corner Detection</vt:lpstr>
      <vt:lpstr>Harris Corner Detection</vt:lpstr>
      <vt:lpstr>Harris Corner Detection</vt:lpstr>
      <vt:lpstr>Source Images</vt:lpstr>
      <vt:lpstr>Corner Response Function</vt:lpstr>
      <vt:lpstr>Harris Corner Detection</vt:lpstr>
      <vt:lpstr>Threshold on CRF</vt:lpstr>
      <vt:lpstr>Harris Corner Detection</vt:lpstr>
      <vt:lpstr>Local Maximum on CRF </vt:lpstr>
      <vt:lpstr>Harris Corner Detection Results</vt:lpstr>
      <vt:lpstr>System Block Diagram</vt:lpstr>
      <vt:lpstr>Experimental Results</vt:lpstr>
      <vt:lpstr>Experimental Results</vt:lpstr>
      <vt:lpstr>Human Detection</vt:lpstr>
      <vt:lpstr>Human Detection</vt:lpstr>
      <vt:lpstr>Slide 88</vt:lpstr>
      <vt:lpstr>Human Detection</vt:lpstr>
      <vt:lpstr>Slide 90</vt:lpstr>
      <vt:lpstr>Slide 91</vt:lpstr>
      <vt:lpstr>Human Detection</vt:lpstr>
      <vt:lpstr>Voting Space</vt:lpstr>
      <vt:lpstr>Slide 94</vt:lpstr>
      <vt:lpstr>Architecture</vt:lpstr>
      <vt:lpstr>Slide 96</vt:lpstr>
      <vt:lpstr>Object Tracking Using Particle Filter</vt:lpstr>
      <vt:lpstr>Object Tracking Using Particle Filter</vt:lpstr>
      <vt:lpstr>Object Tracking Using Particle Filter</vt:lpstr>
      <vt:lpstr>Object Tracking Using Particle Filter</vt:lpstr>
      <vt:lpstr>Object Tracking Using Particle Filter</vt:lpstr>
      <vt:lpstr>Multiple Object Tracking Using Particle Filter</vt:lpstr>
      <vt:lpstr>Object Tracking Using Particle Filter</vt:lpstr>
      <vt:lpstr>Object Tracking Using Particle Filter</vt:lpstr>
      <vt:lpstr>Object Tracking Using Particle Filter</vt:lpstr>
      <vt:lpstr>Object Tracking Using Particle Filter</vt:lpstr>
      <vt:lpstr>Object Tracking Using Particle Filter</vt:lpstr>
      <vt:lpstr>Object Tracking Using Particle Filter</vt:lpstr>
      <vt:lpstr>Object Tracking Using Particle Filter</vt:lpstr>
      <vt:lpstr>Object Tracking Using Particle Filter</vt:lpstr>
      <vt:lpstr>Conclusion</vt:lpstr>
    </vt:vector>
  </TitlesOfParts>
  <Manager/>
  <Company>UCSD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Embedded Computing  Systems</dc:title>
  <dc:subject/>
  <dc:creator>Ryan Kastner</dc:creator>
  <cp:keywords/>
  <dc:description/>
  <cp:lastModifiedBy>Ryan Kastner</cp:lastModifiedBy>
  <cp:revision>243</cp:revision>
  <cp:lastPrinted>2002-10-08T04:18:19Z</cp:lastPrinted>
  <dcterms:created xsi:type="dcterms:W3CDTF">2009-04-21T03:18:09Z</dcterms:created>
  <dcterms:modified xsi:type="dcterms:W3CDTF">2009-04-21T03:19:08Z</dcterms:modified>
  <cp:category/>
</cp:coreProperties>
</file>