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tags/tag13.xml" ContentType="application/vnd.openxmlformats-officedocument.presentationml.tags+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tags/tag3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Default Extension="wmf" ContentType="image/x-wmf"/>
  <Override PartName="/ppt/tags/tag32.xml" ContentType="application/vnd.openxmlformats-officedocument.presentationml.tags+xml"/>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tags/tag40.xml" ContentType="application/vnd.openxmlformats-officedocument.presentationml.tags+xml"/>
  <Override PartName="/ppt/slides/slide33.xml" ContentType="application/vnd.openxmlformats-officedocument.presentationml.slide+xml"/>
  <Default Extension="vml" ContentType="application/vnd.openxmlformats-officedocument.vmlDrawing"/>
  <Default Extension="png" ContentType="image/png"/>
  <Override PartName="/ppt/slides/slide83.xml" ContentType="application/vnd.openxmlformats-officedocument.presentationml.slide+xml"/>
  <Override PartName="/ppt/embeddings/Microsoft_Equation1.bin" ContentType="application/vnd.openxmlformats-officedocument.oleObject"/>
  <Override PartName="/ppt/tags/tag7.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ppt/tags/tag42.xml" ContentType="application/vnd.openxmlformats-officedocument.presentationml.tags+xml"/>
  <Override PartName="/ppt/slides/slide56.xml" ContentType="application/vnd.openxmlformats-officedocument.presentationml.slide+xml"/>
  <Override PartName="/ppt/tags/tag19.xml" ContentType="application/vnd.openxmlformats-officedocument.presentationml.tags+xml"/>
  <Override PartName="/ppt/slides/slide31.xml" ContentType="application/vnd.openxmlformats-officedocument.presentationml.slide+xml"/>
  <Default Extension="bin" ContentType="application/vnd.openxmlformats-officedocument.presentationml.printerSettings"/>
  <Override PartName="/ppt/tags/tag8.xml" ContentType="application/vnd.openxmlformats-officedocument.presentationml.tags+xml"/>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embeddings/Microsoft_Equation3.bin" ContentType="application/vnd.openxmlformats-officedocument.oleObject"/>
  <Override PartName="/ppt/slides/slide55.xml" ContentType="application/vnd.openxmlformats-officedocument.presentationml.slide+xml"/>
  <Override PartName="/ppt/tags/tag43.xml" ContentType="application/vnd.openxmlformats-officedocument.presentationml.tags+xml"/>
  <Override PartName="/ppt/slides/slide19.xml" ContentType="application/vnd.openxmlformats-officedocument.presentationml.slide+xml"/>
  <Override PartName="/ppt/slides/slide41.xml" ContentType="application/vnd.openxmlformats-officedocument.presentationml.slide+xml"/>
  <Override PartName="/ppt/tags/tag45.xml" ContentType="application/vnd.openxmlformats-officedocument.presentationml.tags+xml"/>
  <Override PartName="/ppt/notesSlides/notesSlide2.xml" ContentType="application/vnd.openxmlformats-officedocument.presentationml.notesSlide+xml"/>
  <Override PartName="/ppt/tags/tag46.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heme/theme2.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tags/tag44.xml" ContentType="application/vnd.openxmlformats-officedocument.presentationml.tags+xml"/>
  <Override PartName="/ppt/notesSlides/notesSlide25.xml" ContentType="application/vnd.openxmlformats-officedocument.presentationml.notes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tags/tag3.xml" ContentType="application/vnd.openxmlformats-officedocument.presentationml.tags+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tags/tag18.xml" ContentType="application/vnd.openxmlformats-officedocument.presentationml.tags+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embeddings/Microsoft_Equation10.bin" ContentType="application/vnd.openxmlformats-officedocument.oleObject"/>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slides/slide49.xml" ContentType="application/vnd.openxmlformats-officedocument.presentationml.slide+xml"/>
  <Override PartName="/ppt/slides/slide70.xml" ContentType="application/vnd.openxmlformats-officedocument.presentationml.slide+xml"/>
  <Override PartName="/ppt/tags/tag27.xml" ContentType="application/vnd.openxmlformats-officedocument.presentationml.tags+xml"/>
  <Override PartName="/ppt/slides/slide48.xml" ContentType="application/vnd.openxmlformats-officedocument.presentationml.slide+xml"/>
  <Override PartName="/ppt/tags/tag10.xml" ContentType="application/vnd.openxmlformats-officedocument.presentationml.tags+xml"/>
  <Override PartName="/ppt/presentation.xml" ContentType="application/vnd.openxmlformats-officedocument.presentationml.presentation.main+xml"/>
  <Override PartName="/ppt/slides/slide77.xml" ContentType="application/vnd.openxmlformats-officedocument.presentationml.slide+xml"/>
  <Override PartName="/ppt/tags/tag39.xml" ContentType="application/vnd.openxmlformats-officedocument.presentationml.tags+xml"/>
  <Override PartName="/ppt/slides/slide79.xml" ContentType="application/vnd.openxmlformats-officedocument.presentationml.slide+xml"/>
  <Override PartName="/ppt/tags/tag23.xml" ContentType="application/vnd.openxmlformats-officedocument.presentationml.tags+xml"/>
  <Default Extension="jpeg" ContentType="image/jpeg"/>
  <Override PartName="/ppt/slides/slide3.xml" ContentType="application/vnd.openxmlformats-officedocument.presentationml.slide+xml"/>
  <Default Extension="tiff" ContentType="image/tiff"/>
  <Override PartName="/ppt/tags/tag25.xml" ContentType="application/vnd.openxmlformats-officedocument.presentationml.tags+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tags/tag16.xml" ContentType="application/vnd.openxmlformats-officedocument.presentationml.tags+xml"/>
  <Override PartName="/ppt/tags/tag36.xml" ContentType="application/vnd.openxmlformats-officedocument.presentationml.tags+xml"/>
  <Override PartName="/ppt/slides/slide15.xml" ContentType="application/vnd.openxmlformats-officedocument.presentationml.slide+xml"/>
  <Override PartName="/ppt/embeddings/Microsoft_Equation9.bin" ContentType="application/vnd.openxmlformats-officedocument.oleObject"/>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tags/tag41.xml" ContentType="application/vnd.openxmlformats-officedocument.presentationml.tags+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embeddings/Microsoft_Equation8.bin" ContentType="application/vnd.openxmlformats-officedocument.oleObject"/>
  <Override PartName="/ppt/slides/slide21.xml" ContentType="application/vnd.openxmlformats-officedocument.presentationml.slide+xml"/>
  <Override PartName="/ppt/tags/tag17.xml" ContentType="application/vnd.openxmlformats-officedocument.presentationml.tags+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embeddings/Microsoft_Equation4.bin" ContentType="application/vnd.openxmlformats-officedocument.oleObject"/>
  <Override PartName="/ppt/slides/slide13.xml" ContentType="application/vnd.openxmlformats-officedocument.presentationml.slide+xml"/>
  <Override PartName="/ppt/tags/tag35.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embeddings/Microsoft_Equation5.bin" ContentType="application/vnd.openxmlformats-officedocument.oleObject"/>
  <Override PartName="/ppt/notesSlides/notesSlide6.xml" ContentType="application/vnd.openxmlformats-officedocument.presentationml.notesSlide+xml"/>
  <Override PartName="/ppt/tags/tag12.xml" ContentType="application/vnd.openxmlformats-officedocument.presentationml.tags+xml"/>
  <Override PartName="/ppt/embeddings/oleObject3.bin" ContentType="application/vnd.openxmlformats-officedocument.oleObject"/>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tags/tag24.xml" ContentType="application/vnd.openxmlformats-officedocument.presentationml.tags+xml"/>
  <Override PartName="/ppt/slideLayouts/slideLayout6.xml" ContentType="application/vnd.openxmlformats-officedocument.presentationml.slideLayout+xml"/>
  <Default Extension="emf" ContentType="image/x-emf"/>
  <Override PartName="/ppt/slideLayouts/slideLayout14.xml" ContentType="application/vnd.openxmlformats-officedocument.presentationml.slideLayout+xml"/>
  <Override PartName="/ppt/tags/tag29.xml" ContentType="application/vnd.openxmlformats-officedocument.presentationml.tags+xml"/>
  <Override PartName="/ppt/presProps.xml" ContentType="application/vnd.openxmlformats-officedocument.presentationml.presProps+xml"/>
  <Override PartName="/ppt/notesSlides/notesSlide18.xml" ContentType="application/vnd.openxmlformats-officedocument.presentationml.notesSlide+xml"/>
  <Override PartName="/ppt/tags/tag14.xml" ContentType="application/vnd.openxmlformats-officedocument.presentationml.tags+xml"/>
  <Override PartName="/ppt/tags/tag33.xml" ContentType="application/vnd.openxmlformats-officedocument.presentationml.tags+xml"/>
  <Override PartName="/ppt/slides/slide27.xml" ContentType="application/vnd.openxmlformats-officedocument.presentationml.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slides/slide67.xml" ContentType="application/vnd.openxmlformats-officedocument.presentationml.slide+xml"/>
  <Override PartName="/ppt/tags/tag11.xml" ContentType="application/vnd.openxmlformats-officedocument.presentationml.tags+xml"/>
  <Override PartName="/ppt/slides/slide12.xml" ContentType="application/vnd.openxmlformats-officedocument.presentationml.slide+xml"/>
  <Override PartName="/ppt/tags/tag2.xml" ContentType="application/vnd.openxmlformats-officedocument.presentationml.tags+xml"/>
  <Override PartName="/ppt/slides/slide46.xml" ContentType="application/vnd.openxmlformats-officedocument.presentationml.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tags/tag22.xml" ContentType="application/vnd.openxmlformats-officedocument.presentationml.tags+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tags/tag30.xml" ContentType="application/vnd.openxmlformats-officedocument.presentationml.tags+xml"/>
  <Override PartName="/ppt/notesSlides/notesSlide29.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embeddings/Microsoft_Equation2.bin" ContentType="application/vnd.openxmlformats-officedocument.oleObject"/>
  <Override PartName="/ppt/slides/slide63.xml" ContentType="application/vnd.openxmlformats-officedocument.presentationml.slide+xml"/>
  <Override PartName="/ppt/slides/slide82.xml" ContentType="application/vnd.openxmlformats-officedocument.presentationml.slide+xml"/>
  <Override PartName="/ppt/tags/tag21.xml" ContentType="application/vnd.openxmlformats-officedocument.presentationml.tags+xml"/>
  <Override PartName="/ppt/slides/slide34.xml" ContentType="application/vnd.openxmlformats-officedocument.presentationml.slide+xml"/>
  <Override PartName="/ppt/notesSlides/notesSlide12.xml" ContentType="application/vnd.openxmlformats-officedocument.presentationml.notesSlide+xml"/>
  <Override PartName="/ppt/embeddings/Microsoft_Equation7.bin" ContentType="application/vnd.openxmlformats-officedocument.oleObject"/>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tags/tag28.xml" ContentType="application/vnd.openxmlformats-officedocument.presentationml.tags+xml"/>
  <Override PartName="/ppt/tags/tag31.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slides/slide4.xml" ContentType="application/vnd.openxmlformats-officedocument.presentationml.slide+xml"/>
  <Override PartName="/ppt/slides/slide72.xml" ContentType="application/vnd.openxmlformats-officedocument.presentationml.slide+xml"/>
  <Override PartName="/ppt/slides/slide8.xml" ContentType="application/vnd.openxmlformats-officedocument.presentationml.slide+xml"/>
  <Override PartName="/ppt/embeddings/Microsoft_Equation6.bin" ContentType="application/vnd.openxmlformats-officedocument.oleObject"/>
  <Override PartName="/ppt/tags/tag26.xml" ContentType="application/vnd.openxmlformats-officedocument.presentationml.tags+xml"/>
  <Override PartName="/ppt/slides/slide60.xml" ContentType="application/vnd.openxmlformats-officedocument.presentationml.slide+xml"/>
  <Override PartName="/ppt/tags/tag1.xml" ContentType="application/vnd.openxmlformats-officedocument.presentationml.tags+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88"/>
  </p:notesMasterIdLst>
  <p:handoutMasterIdLst>
    <p:handoutMasterId r:id="rId89"/>
  </p:handoutMasterIdLst>
  <p:sldIdLst>
    <p:sldId id="256" r:id="rId2"/>
    <p:sldId id="381" r:id="rId3"/>
    <p:sldId id="558" r:id="rId4"/>
    <p:sldId id="559" r:id="rId5"/>
    <p:sldId id="560" r:id="rId6"/>
    <p:sldId id="444" r:id="rId7"/>
    <p:sldId id="537" r:id="rId8"/>
    <p:sldId id="538" r:id="rId9"/>
    <p:sldId id="372" r:id="rId10"/>
    <p:sldId id="413" r:id="rId11"/>
    <p:sldId id="416" r:id="rId12"/>
    <p:sldId id="437" r:id="rId13"/>
    <p:sldId id="438" r:id="rId14"/>
    <p:sldId id="417" r:id="rId15"/>
    <p:sldId id="446" r:id="rId16"/>
    <p:sldId id="436" r:id="rId17"/>
    <p:sldId id="471" r:id="rId18"/>
    <p:sldId id="473" r:id="rId19"/>
    <p:sldId id="552" r:id="rId20"/>
    <p:sldId id="553" r:id="rId21"/>
    <p:sldId id="554" r:id="rId22"/>
    <p:sldId id="541" r:id="rId23"/>
    <p:sldId id="418" r:id="rId24"/>
    <p:sldId id="419" r:id="rId25"/>
    <p:sldId id="420" r:id="rId26"/>
    <p:sldId id="421" r:id="rId27"/>
    <p:sldId id="422" r:id="rId28"/>
    <p:sldId id="423" r:id="rId29"/>
    <p:sldId id="424" r:id="rId30"/>
    <p:sldId id="425" r:id="rId31"/>
    <p:sldId id="468" r:id="rId32"/>
    <p:sldId id="469" r:id="rId33"/>
    <p:sldId id="470" r:id="rId34"/>
    <p:sldId id="426" r:id="rId35"/>
    <p:sldId id="427" r:id="rId36"/>
    <p:sldId id="485" r:id="rId37"/>
    <p:sldId id="556" r:id="rId38"/>
    <p:sldId id="557" r:id="rId39"/>
    <p:sldId id="511" r:id="rId40"/>
    <p:sldId id="512" r:id="rId41"/>
    <p:sldId id="513" r:id="rId42"/>
    <p:sldId id="514" r:id="rId43"/>
    <p:sldId id="516" r:id="rId44"/>
    <p:sldId id="517" r:id="rId45"/>
    <p:sldId id="518" r:id="rId46"/>
    <p:sldId id="519" r:id="rId47"/>
    <p:sldId id="520" r:id="rId48"/>
    <p:sldId id="521" r:id="rId49"/>
    <p:sldId id="535" r:id="rId50"/>
    <p:sldId id="523" r:id="rId51"/>
    <p:sldId id="524" r:id="rId52"/>
    <p:sldId id="525" r:id="rId53"/>
    <p:sldId id="526" r:id="rId54"/>
    <p:sldId id="527" r:id="rId55"/>
    <p:sldId id="528" r:id="rId56"/>
    <p:sldId id="529" r:id="rId57"/>
    <p:sldId id="530" r:id="rId58"/>
    <p:sldId id="490" r:id="rId59"/>
    <p:sldId id="497" r:id="rId60"/>
    <p:sldId id="498" r:id="rId61"/>
    <p:sldId id="499" r:id="rId62"/>
    <p:sldId id="500" r:id="rId63"/>
    <p:sldId id="501" r:id="rId64"/>
    <p:sldId id="502" r:id="rId65"/>
    <p:sldId id="503" r:id="rId66"/>
    <p:sldId id="504" r:id="rId67"/>
    <p:sldId id="505" r:id="rId68"/>
    <p:sldId id="506" r:id="rId69"/>
    <p:sldId id="507" r:id="rId70"/>
    <p:sldId id="508" r:id="rId71"/>
    <p:sldId id="509" r:id="rId72"/>
    <p:sldId id="510" r:id="rId73"/>
    <p:sldId id="491" r:id="rId74"/>
    <p:sldId id="542" r:id="rId75"/>
    <p:sldId id="543" r:id="rId76"/>
    <p:sldId id="544" r:id="rId77"/>
    <p:sldId id="545" r:id="rId78"/>
    <p:sldId id="546" r:id="rId79"/>
    <p:sldId id="547" r:id="rId80"/>
    <p:sldId id="548" r:id="rId81"/>
    <p:sldId id="492" r:id="rId82"/>
    <p:sldId id="540" r:id="rId83"/>
    <p:sldId id="441" r:id="rId84"/>
    <p:sldId id="442" r:id="rId85"/>
    <p:sldId id="539" r:id="rId86"/>
    <p:sldId id="536" r:id="rId87"/>
  </p:sldIdLst>
  <p:sldSz cx="9144000" cy="6858000" type="letter"/>
  <p:notesSz cx="9601200" cy="7315200"/>
  <p:custDataLst>
    <p:tags r:id="rId91"/>
  </p:custDataLst>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457200" rtl="0" eaLnBrk="1" latinLnBrk="0" hangingPunct="1">
      <a:defRPr kern="1200">
        <a:solidFill>
          <a:schemeClr val="tx1"/>
        </a:solidFill>
        <a:latin typeface="Garamond" charset="0"/>
        <a:ea typeface="+mn-ea"/>
        <a:cs typeface="+mn-cs"/>
      </a:defRPr>
    </a:lvl6pPr>
    <a:lvl7pPr marL="2743200" algn="l" defTabSz="457200" rtl="0" eaLnBrk="1" latinLnBrk="0" hangingPunct="1">
      <a:defRPr kern="1200">
        <a:solidFill>
          <a:schemeClr val="tx1"/>
        </a:solidFill>
        <a:latin typeface="Garamond" charset="0"/>
        <a:ea typeface="+mn-ea"/>
        <a:cs typeface="+mn-cs"/>
      </a:defRPr>
    </a:lvl7pPr>
    <a:lvl8pPr marL="3200400" algn="l" defTabSz="457200" rtl="0" eaLnBrk="1" latinLnBrk="0" hangingPunct="1">
      <a:defRPr kern="1200">
        <a:solidFill>
          <a:schemeClr val="tx1"/>
        </a:solidFill>
        <a:latin typeface="Garamond" charset="0"/>
        <a:ea typeface="+mn-ea"/>
        <a:cs typeface="+mn-cs"/>
      </a:defRPr>
    </a:lvl8pPr>
    <a:lvl9pPr marL="3657600" algn="l" defTabSz="457200" rtl="0" eaLnBrk="1" latinLnBrk="0" hangingPunct="1">
      <a:defRPr kern="1200">
        <a:solidFill>
          <a:schemeClr val="tx1"/>
        </a:solidFill>
        <a:latin typeface="Garamond"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003399"/>
    <a:srgbClr val="336699"/>
    <a:srgbClr val="008080"/>
    <a:srgbClr val="009999"/>
    <a:srgbClr val="FFCCCC"/>
    <a:srgbClr val="00FFFF"/>
    <a:srgbClr val="B2B2B2"/>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81" d="100"/>
          <a:sy n="81" d="100"/>
        </p:scale>
        <p:origin x="-1032" y="-112"/>
      </p:cViewPr>
      <p:guideLst>
        <p:guide orient="horz" pos="2304"/>
        <p:guide pos="26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54" d="100"/>
          <a:sy n="54" d="100"/>
        </p:scale>
        <p:origin x="-1500" y="-96"/>
      </p:cViewPr>
      <p:guideLst>
        <p:guide orient="horz" pos="2304"/>
        <p:guide pos="3024"/>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95" Type="http://schemas.openxmlformats.org/officeDocument/2006/relationships/tableStyles" Target="tableStyles.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94" Type="http://schemas.openxmlformats.org/officeDocument/2006/relationships/theme" Target="theme/theme1.xml"/><Relationship Id="rId10" Type="http://schemas.openxmlformats.org/officeDocument/2006/relationships/slide" Target="slides/slide9.xml"/><Relationship Id="rId90" Type="http://schemas.openxmlformats.org/officeDocument/2006/relationships/printerSettings" Target="printerSettings/printerSettings1.bin"/><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slide" Target="slides/slide8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92" Type="http://schemas.openxmlformats.org/officeDocument/2006/relationships/presProps" Target="presProps.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9" Type="http://schemas.openxmlformats.org/officeDocument/2006/relationships/handoutMaster" Target="handoutMasters/handoutMaster1.xml"/><Relationship Id="rId88" Type="http://schemas.openxmlformats.org/officeDocument/2006/relationships/notesMaster" Target="notesMasters/notesMaster1.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slide" Target="slides/slide81.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3" Type="http://schemas.openxmlformats.org/officeDocument/2006/relationships/slide" Target="slides/slide2.xml"/><Relationship Id="rId86" Type="http://schemas.openxmlformats.org/officeDocument/2006/relationships/slide" Target="slides/slide85.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tags" Target="tags/tag1.xml"/><Relationship Id="rId83" Type="http://schemas.openxmlformats.org/officeDocument/2006/relationships/slide" Target="slides/slide82.xml"/><Relationship Id="rId93" Type="http://schemas.openxmlformats.org/officeDocument/2006/relationships/viewProps" Target="view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4160838" cy="366713"/>
          </a:xfrm>
          <a:prstGeom prst="rect">
            <a:avLst/>
          </a:prstGeom>
          <a:noFill/>
          <a:ln w="9525">
            <a:noFill/>
            <a:miter lim="800000"/>
            <a:headEnd/>
            <a:tailEnd/>
          </a:ln>
        </p:spPr>
        <p:txBody>
          <a:bodyPr vert="horz" wrap="square" lIns="95335" tIns="47668" rIns="95335" bIns="47668" numCol="1" anchor="t" anchorCtr="0" compatLnSpc="1">
            <a:prstTxWarp prst="textNoShape">
              <a:avLst/>
            </a:prstTxWarp>
          </a:bodyPr>
          <a:lstStyle>
            <a:lvl1pPr defTabSz="954088">
              <a:defRPr sz="1300">
                <a:latin typeface="Times New Roman" pitchFamily="-65" charset="0"/>
              </a:defRPr>
            </a:lvl1pPr>
          </a:lstStyle>
          <a:p>
            <a:pPr>
              <a:defRPr/>
            </a:pPr>
            <a:endParaRPr lang="en-US"/>
          </a:p>
        </p:txBody>
      </p:sp>
      <p:sp>
        <p:nvSpPr>
          <p:cNvPr id="14339" name="Rectangle 3"/>
          <p:cNvSpPr>
            <a:spLocks noGrp="1" noChangeArrowheads="1"/>
          </p:cNvSpPr>
          <p:nvPr>
            <p:ph type="dt" sz="quarter" idx="1"/>
          </p:nvPr>
        </p:nvSpPr>
        <p:spPr bwMode="auto">
          <a:xfrm>
            <a:off x="5440363" y="0"/>
            <a:ext cx="4160837" cy="366713"/>
          </a:xfrm>
          <a:prstGeom prst="rect">
            <a:avLst/>
          </a:prstGeom>
          <a:noFill/>
          <a:ln w="9525">
            <a:noFill/>
            <a:miter lim="800000"/>
            <a:headEnd/>
            <a:tailEnd/>
          </a:ln>
        </p:spPr>
        <p:txBody>
          <a:bodyPr vert="horz" wrap="square" lIns="95335" tIns="47668" rIns="95335" bIns="47668" numCol="1" anchor="t" anchorCtr="0" compatLnSpc="1">
            <a:prstTxWarp prst="textNoShape">
              <a:avLst/>
            </a:prstTxWarp>
          </a:bodyPr>
          <a:lstStyle>
            <a:lvl1pPr algn="r" defTabSz="954088">
              <a:defRPr sz="1300">
                <a:latin typeface="Times New Roman" pitchFamily="-65" charset="0"/>
              </a:defRPr>
            </a:lvl1pPr>
          </a:lstStyle>
          <a:p>
            <a:pPr>
              <a:defRPr/>
            </a:pPr>
            <a:fld id="{FF16E298-8718-D54D-A455-2B9E917F797D}" type="datetime1">
              <a:rPr lang="en-US"/>
              <a:pPr>
                <a:defRPr/>
              </a:pPr>
              <a:t>3/31/09</a:t>
            </a:fld>
            <a:endParaRPr lang="en-US"/>
          </a:p>
        </p:txBody>
      </p:sp>
      <p:sp>
        <p:nvSpPr>
          <p:cNvPr id="14340" name="Rectangle 4"/>
          <p:cNvSpPr>
            <a:spLocks noGrp="1" noChangeArrowheads="1"/>
          </p:cNvSpPr>
          <p:nvPr>
            <p:ph type="ftr" sz="quarter" idx="2"/>
          </p:nvPr>
        </p:nvSpPr>
        <p:spPr bwMode="auto">
          <a:xfrm>
            <a:off x="0" y="6948488"/>
            <a:ext cx="4160838" cy="366712"/>
          </a:xfrm>
          <a:prstGeom prst="rect">
            <a:avLst/>
          </a:prstGeom>
          <a:noFill/>
          <a:ln w="9525">
            <a:noFill/>
            <a:miter lim="800000"/>
            <a:headEnd/>
            <a:tailEnd/>
          </a:ln>
        </p:spPr>
        <p:txBody>
          <a:bodyPr vert="horz" wrap="square" lIns="95335" tIns="47668" rIns="95335" bIns="47668" numCol="1" anchor="b" anchorCtr="0" compatLnSpc="1">
            <a:prstTxWarp prst="textNoShape">
              <a:avLst/>
            </a:prstTxWarp>
          </a:bodyPr>
          <a:lstStyle>
            <a:lvl1pPr defTabSz="954088">
              <a:defRPr sz="1300">
                <a:latin typeface="Times New Roman" pitchFamily="-65" charset="0"/>
              </a:defRPr>
            </a:lvl1pPr>
          </a:lstStyle>
          <a:p>
            <a:pPr>
              <a:defRPr/>
            </a:pPr>
            <a:endParaRPr lang="en-US"/>
          </a:p>
        </p:txBody>
      </p:sp>
      <p:sp>
        <p:nvSpPr>
          <p:cNvPr id="14341" name="Rectangle 5"/>
          <p:cNvSpPr>
            <a:spLocks noGrp="1" noChangeArrowheads="1"/>
          </p:cNvSpPr>
          <p:nvPr>
            <p:ph type="sldNum" sz="quarter" idx="3"/>
          </p:nvPr>
        </p:nvSpPr>
        <p:spPr bwMode="auto">
          <a:xfrm>
            <a:off x="5440363" y="6948488"/>
            <a:ext cx="4160837" cy="366712"/>
          </a:xfrm>
          <a:prstGeom prst="rect">
            <a:avLst/>
          </a:prstGeom>
          <a:noFill/>
          <a:ln w="9525">
            <a:noFill/>
            <a:miter lim="800000"/>
            <a:headEnd/>
            <a:tailEnd/>
          </a:ln>
        </p:spPr>
        <p:txBody>
          <a:bodyPr vert="horz" wrap="square" lIns="95335" tIns="47668" rIns="95335" bIns="47668" numCol="1" anchor="b" anchorCtr="0" compatLnSpc="1">
            <a:prstTxWarp prst="textNoShape">
              <a:avLst/>
            </a:prstTxWarp>
          </a:bodyPr>
          <a:lstStyle>
            <a:lvl1pPr algn="r" defTabSz="954088">
              <a:defRPr sz="1300">
                <a:latin typeface="Times New Roman" pitchFamily="-65" charset="0"/>
              </a:defRPr>
            </a:lvl1pPr>
          </a:lstStyle>
          <a:p>
            <a:pPr>
              <a:defRPr/>
            </a:pPr>
            <a:fld id="{8AFDA8BE-9F59-F749-835F-296EBE7F2CA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4160838" cy="366713"/>
          </a:xfrm>
          <a:prstGeom prst="rect">
            <a:avLst/>
          </a:prstGeom>
          <a:noFill/>
          <a:ln w="9525">
            <a:noFill/>
            <a:miter lim="800000"/>
            <a:headEnd/>
            <a:tailEnd/>
          </a:ln>
        </p:spPr>
        <p:txBody>
          <a:bodyPr vert="horz" wrap="square" lIns="95335" tIns="47668" rIns="95335" bIns="47668" numCol="1" anchor="t" anchorCtr="0" compatLnSpc="1">
            <a:prstTxWarp prst="textNoShape">
              <a:avLst/>
            </a:prstTxWarp>
          </a:bodyPr>
          <a:lstStyle>
            <a:lvl1pPr defTabSz="954088">
              <a:defRPr sz="1300">
                <a:latin typeface="Times New Roman" pitchFamily="-65" charset="0"/>
              </a:defRPr>
            </a:lvl1pPr>
          </a:lstStyle>
          <a:p>
            <a:pPr>
              <a:defRPr/>
            </a:pPr>
            <a:endParaRPr lang="en-US"/>
          </a:p>
        </p:txBody>
      </p:sp>
      <p:sp>
        <p:nvSpPr>
          <p:cNvPr id="16387" name="Rectangle 9"/>
          <p:cNvSpPr>
            <a:spLocks noGrp="1" noRot="1" noChangeAspect="1" noChangeArrowheads="1"/>
          </p:cNvSpPr>
          <p:nvPr>
            <p:ph type="sldImg" idx="2"/>
          </p:nvPr>
        </p:nvSpPr>
        <p:spPr bwMode="auto">
          <a:xfrm>
            <a:off x="2973388" y="549275"/>
            <a:ext cx="3656012" cy="2741613"/>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1279525" y="3473450"/>
            <a:ext cx="7042150" cy="3292475"/>
          </a:xfrm>
          <a:prstGeom prst="rect">
            <a:avLst/>
          </a:prstGeom>
          <a:noFill/>
          <a:ln w="9525">
            <a:noFill/>
            <a:miter lim="800000"/>
            <a:headEnd/>
            <a:tailEnd/>
          </a:ln>
        </p:spPr>
        <p:txBody>
          <a:bodyPr vert="horz" wrap="square" lIns="95335" tIns="47668" rIns="95335" bIns="4766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5440363" y="0"/>
            <a:ext cx="4160837" cy="366713"/>
          </a:xfrm>
          <a:prstGeom prst="rect">
            <a:avLst/>
          </a:prstGeom>
          <a:noFill/>
          <a:ln w="9525">
            <a:noFill/>
            <a:miter lim="800000"/>
            <a:headEnd/>
            <a:tailEnd/>
          </a:ln>
        </p:spPr>
        <p:txBody>
          <a:bodyPr vert="horz" wrap="square" lIns="95335" tIns="47668" rIns="95335" bIns="47668" numCol="1" anchor="t" anchorCtr="0" compatLnSpc="1">
            <a:prstTxWarp prst="textNoShape">
              <a:avLst/>
            </a:prstTxWarp>
          </a:bodyPr>
          <a:lstStyle>
            <a:lvl1pPr algn="r" defTabSz="954088">
              <a:defRPr sz="1300">
                <a:latin typeface="Times New Roman" pitchFamily="-65" charset="0"/>
              </a:defRPr>
            </a:lvl1pPr>
          </a:lstStyle>
          <a:p>
            <a:pPr>
              <a:defRPr/>
            </a:pPr>
            <a:fld id="{EEC3073E-DAB8-8248-B4F9-94E1B70232CA}" type="datetime1">
              <a:rPr lang="en-US"/>
              <a:pPr>
                <a:defRPr/>
              </a:pPr>
              <a:t>3/31/09</a:t>
            </a:fld>
            <a:endParaRPr lang="en-US"/>
          </a:p>
        </p:txBody>
      </p:sp>
      <p:sp>
        <p:nvSpPr>
          <p:cNvPr id="2060" name="Rectangle 12"/>
          <p:cNvSpPr>
            <a:spLocks noGrp="1" noChangeArrowheads="1"/>
          </p:cNvSpPr>
          <p:nvPr>
            <p:ph type="ftr" sz="quarter" idx="4"/>
          </p:nvPr>
        </p:nvSpPr>
        <p:spPr bwMode="auto">
          <a:xfrm>
            <a:off x="0" y="6948488"/>
            <a:ext cx="4160838" cy="366712"/>
          </a:xfrm>
          <a:prstGeom prst="rect">
            <a:avLst/>
          </a:prstGeom>
          <a:noFill/>
          <a:ln w="9525">
            <a:noFill/>
            <a:miter lim="800000"/>
            <a:headEnd/>
            <a:tailEnd/>
          </a:ln>
        </p:spPr>
        <p:txBody>
          <a:bodyPr vert="horz" wrap="square" lIns="95335" tIns="47668" rIns="95335" bIns="47668" numCol="1" anchor="b" anchorCtr="0" compatLnSpc="1">
            <a:prstTxWarp prst="textNoShape">
              <a:avLst/>
            </a:prstTxWarp>
          </a:bodyPr>
          <a:lstStyle>
            <a:lvl1pPr defTabSz="954088">
              <a:defRPr sz="1300">
                <a:latin typeface="Times New Roman" pitchFamily="-65" charset="0"/>
              </a:defRPr>
            </a:lvl1pPr>
          </a:lstStyle>
          <a:p>
            <a:pPr>
              <a:defRPr/>
            </a:pPr>
            <a:endParaRPr lang="en-US"/>
          </a:p>
        </p:txBody>
      </p:sp>
      <p:sp>
        <p:nvSpPr>
          <p:cNvPr id="2061" name="Rectangle 13"/>
          <p:cNvSpPr>
            <a:spLocks noGrp="1" noChangeArrowheads="1"/>
          </p:cNvSpPr>
          <p:nvPr>
            <p:ph type="sldNum" sz="quarter" idx="5"/>
          </p:nvPr>
        </p:nvSpPr>
        <p:spPr bwMode="auto">
          <a:xfrm>
            <a:off x="5440363" y="6948488"/>
            <a:ext cx="4160837" cy="366712"/>
          </a:xfrm>
          <a:prstGeom prst="rect">
            <a:avLst/>
          </a:prstGeom>
          <a:noFill/>
          <a:ln w="9525">
            <a:noFill/>
            <a:miter lim="800000"/>
            <a:headEnd/>
            <a:tailEnd/>
          </a:ln>
        </p:spPr>
        <p:txBody>
          <a:bodyPr vert="horz" wrap="square" lIns="95335" tIns="47668" rIns="95335" bIns="47668" numCol="1" anchor="b" anchorCtr="0" compatLnSpc="1">
            <a:prstTxWarp prst="textNoShape">
              <a:avLst/>
            </a:prstTxWarp>
          </a:bodyPr>
          <a:lstStyle>
            <a:lvl1pPr algn="r" defTabSz="954088">
              <a:defRPr sz="1300">
                <a:latin typeface="Times New Roman" pitchFamily="-65" charset="0"/>
              </a:defRPr>
            </a:lvl1pPr>
          </a:lstStyle>
          <a:p>
            <a:pPr>
              <a:defRPr/>
            </a:pPr>
            <a:fld id="{FF47D0A0-13C0-DB40-B768-5FBA6F392ED9}"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11"/>
          <p:cNvSpPr>
            <a:spLocks noGrp="1" noChangeArrowheads="1"/>
          </p:cNvSpPr>
          <p:nvPr>
            <p:ph type="dt" sz="quarter" idx="1"/>
          </p:nvPr>
        </p:nvSpPr>
        <p:spPr>
          <a:noFill/>
        </p:spPr>
        <p:txBody>
          <a:bodyPr/>
          <a:lstStyle/>
          <a:p>
            <a:fld id="{B5B67520-27EE-D341-9802-A17C6553D704}" type="datetime1">
              <a:rPr lang="en-US">
                <a:latin typeface="Times New Roman" charset="0"/>
              </a:rPr>
              <a:pPr/>
              <a:t>3/31/09</a:t>
            </a:fld>
            <a:endParaRPr lang="en-US">
              <a:latin typeface="Times New Roman" charset="0"/>
            </a:endParaRPr>
          </a:p>
        </p:txBody>
      </p:sp>
      <p:sp>
        <p:nvSpPr>
          <p:cNvPr id="18435" name="Rectangle 13"/>
          <p:cNvSpPr>
            <a:spLocks noGrp="1" noChangeArrowheads="1"/>
          </p:cNvSpPr>
          <p:nvPr>
            <p:ph type="sldNum" sz="quarter" idx="5"/>
          </p:nvPr>
        </p:nvSpPr>
        <p:spPr>
          <a:noFill/>
        </p:spPr>
        <p:txBody>
          <a:bodyPr/>
          <a:lstStyle/>
          <a:p>
            <a:fld id="{3BF5C223-E7E8-BA4D-861E-339C4367B585}" type="slidenum">
              <a:rPr lang="en-US">
                <a:latin typeface="Times New Roman" charset="0"/>
              </a:rPr>
              <a:pPr/>
              <a:t>1</a:t>
            </a:fld>
            <a:endParaRPr lang="en-US">
              <a:latin typeface="Times New Roman" charset="0"/>
            </a:endParaRPr>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98C4E73-8BC1-C24B-B123-D24A55AAC397}" type="slidenum">
              <a:rPr lang="en-US"/>
              <a:pPr/>
              <a:t>27</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8C61A5D-41BB-9942-B243-4A9E6D77C9B6}" type="slidenum">
              <a:rPr lang="en-US"/>
              <a:pPr/>
              <a:t>28</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b="1">
                <a:latin typeface="Arial" pitchFamily="-65" charset="0"/>
              </a:rPr>
              <a:t>Santa Barbara CHAnnel Relocatable Mooring Depth and Sensor or Sensor PackageApprox. Data Amount (per day)1 m SBE 39 Temperature Sensor40 kB2 m Hyperspectral Lu Sensor130 kB4 m Sensor Package450 kB7 m SBE 39 Temperature Sensor40 kB10 m Sensor Package325 kB19 m SBE 39 Temperature Sensor40 kB22 m Sensor Package65 kB24 m ADCP100 kB or 1 MB w/ waves</a:t>
            </a:r>
            <a:r>
              <a:rPr lang="en-US">
                <a:latin typeface="Arial" pitchFamily="-65" charset="0"/>
              </a:rPr>
              <a:t> </a:t>
            </a:r>
            <a:r>
              <a:rPr lang="en-US" b="1">
                <a:latin typeface="Arial" pitchFamily="-65" charset="0"/>
              </a:rPr>
              <a:t>(CHARM) </a:t>
            </a:r>
            <a:br>
              <a:rPr lang="en-US" b="1">
                <a:latin typeface="Arial" pitchFamily="-65" charset="0"/>
              </a:rPr>
            </a:br>
            <a:endParaRPr lang="en-US" b="1">
              <a:latin typeface="Arial" pitchFamily="-65" charset="0"/>
            </a:endParaRPr>
          </a:p>
          <a:p>
            <a:pPr eaLnBrk="1" hangingPunct="1"/>
            <a:r>
              <a:rPr lang="en-US" b="1">
                <a:latin typeface="Arial" pitchFamily="-65" charset="0"/>
              </a:rPr>
              <a:t>Schematic diagram of the CHARM.  Abbreviations: GPS = global positioning system, RF = radio frequency, Ed(</a:t>
            </a:r>
            <a:r>
              <a:rPr lang="en-US" b="1">
                <a:latin typeface="Arial" pitchFamily="-65" charset="0"/>
                <a:sym typeface="Symbol" pitchFamily="-65" charset="2"/>
              </a:rPr>
              <a:t></a:t>
            </a:r>
            <a:r>
              <a:rPr lang="en-US" b="1">
                <a:latin typeface="Arial" pitchFamily="-65" charset="0"/>
              </a:rPr>
              <a:t>) and Lu(</a:t>
            </a:r>
            <a:r>
              <a:rPr lang="en-US" b="1">
                <a:latin typeface="Arial" pitchFamily="-65" charset="0"/>
                <a:sym typeface="Symbol" pitchFamily="-65" charset="2"/>
              </a:rPr>
              <a:t></a:t>
            </a:r>
            <a:r>
              <a:rPr lang="en-US" b="1">
                <a:latin typeface="Arial" pitchFamily="-65" charset="0"/>
              </a:rPr>
              <a:t>) = downwelling irradiance and upwelling radiance, ac-s = absorption-attenuation meter, ECObb(3) = backscattering sensor, ECOfl3 = spectral fluorometer; Fl = chlorophyll fluorometer; Biolum = bioluminescence sensor, Temp = temperature sensor, Sal = conductivity sensor, dO = dissolved oxygen sensor, ADCP = acoustic Doppler current profiler, DH-4 = data handler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909C1EC-9BED-1040-888B-5B78CDF7FC79}" type="slidenum">
              <a:rPr lang="en-US"/>
              <a:pPr/>
              <a:t>29</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b="1">
                <a:latin typeface="Arial" pitchFamily="-65" charset="0"/>
              </a:rPr>
              <a:t>Santa Barbara CHAnnel Relocatable Mooring Depth and Sensor or Sensor PackageApprox. Data Amount (per day)1 m SBE 39 Temperature Sensor40 kB2 m Hyperspectral Lu Sensor130 kB4 m Sensor Package450 kB7 m SBE 39 Temperature Sensor40 kB10 m Sensor Package325 kB19 m SBE 39 Temperature Sensor40 kB22 m Sensor Package65 kB24 m ADCP100 kB or 1 MB w/ waves</a:t>
            </a:r>
            <a:r>
              <a:rPr lang="en-US">
                <a:latin typeface="Arial" pitchFamily="-65" charset="0"/>
              </a:rPr>
              <a:t> </a:t>
            </a:r>
            <a:r>
              <a:rPr lang="en-US" b="1">
                <a:latin typeface="Arial" pitchFamily="-65" charset="0"/>
              </a:rPr>
              <a:t>(CHARM) </a:t>
            </a:r>
            <a:br>
              <a:rPr lang="en-US" b="1">
                <a:latin typeface="Arial" pitchFamily="-65" charset="0"/>
              </a:rPr>
            </a:br>
            <a:endParaRPr lang="en-US" b="1">
              <a:latin typeface="Arial" pitchFamily="-65" charset="0"/>
            </a:endParaRPr>
          </a:p>
          <a:p>
            <a:pPr eaLnBrk="1" hangingPunct="1"/>
            <a:r>
              <a:rPr lang="en-US" b="1">
                <a:latin typeface="Arial" pitchFamily="-65" charset="0"/>
              </a:rPr>
              <a:t>Schematic diagram of the CHARM.  Abbreviations: GPS = global positioning system, RF = radio frequency, Ed(</a:t>
            </a:r>
            <a:r>
              <a:rPr lang="en-US" b="1">
                <a:latin typeface="Arial" pitchFamily="-65" charset="0"/>
                <a:sym typeface="Symbol" pitchFamily="-65" charset="2"/>
              </a:rPr>
              <a:t></a:t>
            </a:r>
            <a:r>
              <a:rPr lang="en-US" b="1">
                <a:latin typeface="Arial" pitchFamily="-65" charset="0"/>
              </a:rPr>
              <a:t>) and Lu(</a:t>
            </a:r>
            <a:r>
              <a:rPr lang="en-US" b="1">
                <a:latin typeface="Arial" pitchFamily="-65" charset="0"/>
                <a:sym typeface="Symbol" pitchFamily="-65" charset="2"/>
              </a:rPr>
              <a:t></a:t>
            </a:r>
            <a:r>
              <a:rPr lang="en-US" b="1">
                <a:latin typeface="Arial" pitchFamily="-65" charset="0"/>
              </a:rPr>
              <a:t>) = downwelling irradiance and upwelling radiance, ac-s = absorption-attenuation meter, ECObb(3) = backscattering sensor, ECOfl3 = spectral fluorometer; Fl = chlorophyll fluorometer; Biolum = bioluminescence sensor, Temp = temperature sensor, Sal = conductivity sensor, dO = dissolved oxygen sensor, ADCP = acoustic Doppler current profiler, DH-4 = data handler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a:latin typeface="Arial" pitchFamily="-65" charset="0"/>
            </a:endParaRPr>
          </a:p>
        </p:txBody>
      </p:sp>
      <p:sp>
        <p:nvSpPr>
          <p:cNvPr id="77828" name="Slide Number Placeholder 3"/>
          <p:cNvSpPr>
            <a:spLocks noGrp="1"/>
          </p:cNvSpPr>
          <p:nvPr>
            <p:ph type="sldNum" sz="quarter" idx="5"/>
          </p:nvPr>
        </p:nvSpPr>
        <p:spPr>
          <a:noFill/>
        </p:spPr>
        <p:txBody>
          <a:bodyPr/>
          <a:lstStyle/>
          <a:p>
            <a:fld id="{F6FDEED4-C807-E149-8FD7-B34B54B6E904}" type="slidenum">
              <a:rPr lang="en-US"/>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C91B857-AAC2-9A49-9F66-6230C2F730A2}" type="slidenum">
              <a:rPr lang="en-US"/>
              <a:pPr/>
              <a:t>31</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FC12CBF-AC04-5C4B-8A5A-168D65DD732A}" type="slidenum">
              <a:rPr lang="en-US"/>
              <a:pPr/>
              <a:t>32</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446BDCE-633F-C74E-B7E6-2540564F221C}" type="slidenum">
              <a:rPr lang="en-US"/>
              <a:pPr/>
              <a:t>33</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5E44F85-C59D-BD4C-B366-E6914B04532C}" type="slidenum">
              <a:rPr lang="en-US"/>
              <a:pPr/>
              <a:t>34</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C83A7EF-8DA8-9A42-B178-B8BDB20BCD66}" type="slidenum">
              <a:rPr lang="en-US"/>
              <a:pPr/>
              <a:t>35</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75DAD0C-1C1E-9749-BE00-3F96891890DD}" type="slidenum">
              <a:rPr lang="en-US"/>
              <a:pPr/>
              <a:t>36</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11"/>
          <p:cNvSpPr>
            <a:spLocks noGrp="1" noChangeArrowheads="1"/>
          </p:cNvSpPr>
          <p:nvPr>
            <p:ph type="dt" sz="quarter" idx="1"/>
          </p:nvPr>
        </p:nvSpPr>
        <p:spPr>
          <a:noFill/>
        </p:spPr>
        <p:txBody>
          <a:bodyPr/>
          <a:lstStyle/>
          <a:p>
            <a:fld id="{75114E36-B457-CE47-B65C-DEA02B0BBCFF}" type="datetime1">
              <a:rPr lang="en-US">
                <a:latin typeface="Times New Roman" charset="0"/>
              </a:rPr>
              <a:pPr/>
              <a:t>3/31/09</a:t>
            </a:fld>
            <a:endParaRPr lang="en-US">
              <a:latin typeface="Times New Roman" charset="0"/>
            </a:endParaRPr>
          </a:p>
        </p:txBody>
      </p:sp>
      <p:sp>
        <p:nvSpPr>
          <p:cNvPr id="20483" name="Rectangle 13"/>
          <p:cNvSpPr>
            <a:spLocks noGrp="1" noChangeArrowheads="1"/>
          </p:cNvSpPr>
          <p:nvPr>
            <p:ph type="sldNum" sz="quarter" idx="5"/>
          </p:nvPr>
        </p:nvSpPr>
        <p:spPr>
          <a:noFill/>
        </p:spPr>
        <p:txBody>
          <a:bodyPr/>
          <a:lstStyle/>
          <a:p>
            <a:fld id="{AEC49DC3-F7FB-0B4B-B5ED-29C0BF77A75A}" type="slidenum">
              <a:rPr lang="en-US">
                <a:latin typeface="Times New Roman" charset="0"/>
              </a:rPr>
              <a:pPr/>
              <a:t>2</a:t>
            </a:fld>
            <a:endParaRPr lang="en-US">
              <a:latin typeface="Times New Roman" charset="0"/>
            </a:endParaRPr>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a:latin typeface="Arial" pitchFamily="-65" charset="0"/>
            </a:endParaRPr>
          </a:p>
        </p:txBody>
      </p:sp>
      <p:sp>
        <p:nvSpPr>
          <p:cNvPr id="87044" name="Slide Number Placeholder 3"/>
          <p:cNvSpPr>
            <a:spLocks noGrp="1"/>
          </p:cNvSpPr>
          <p:nvPr>
            <p:ph type="sldNum" sz="quarter" idx="5"/>
          </p:nvPr>
        </p:nvSpPr>
        <p:spPr>
          <a:noFill/>
        </p:spPr>
        <p:txBody>
          <a:bodyPr/>
          <a:lstStyle/>
          <a:p>
            <a:fld id="{5FFF1DD1-7BDB-4745-B288-5A0413CAE9FE}" type="slidenum">
              <a:rPr lang="en-US"/>
              <a:pPr/>
              <a:t>37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75DAD0C-1C1E-9749-BE00-3F96891890DD}" type="slidenum">
              <a:rPr lang="en-US"/>
              <a:pPr/>
              <a:t>38</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F0115A7-1208-D441-BC96-64696214E30A}" type="slidenum">
              <a:rPr lang="en-US"/>
              <a:pPr/>
              <a:t>39</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8904AA04-FD4D-6A4D-A9CA-3EB2942FF73B}" type="slidenum">
              <a:rPr lang="en-US"/>
              <a:pPr/>
              <a:t>40</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C51D0F0-C7B6-954B-83D2-4D7D99D615B9}" type="slidenum">
              <a:rPr lang="en-US"/>
              <a:pPr/>
              <a:t>41</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33A5EEF-8D68-DB4E-8217-727DDFFECFA9}" type="slidenum">
              <a:rPr lang="en-US"/>
              <a:pPr/>
              <a:t>42</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a:latin typeface="Arial" pitchFamily="-65" charset="0"/>
              </a:rPr>
              <a:t>Resistent to doppler spreads up to 1 Hz</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1393FFF-3D3B-604D-8C23-788E9750870B}" type="slidenum">
              <a:rPr lang="en-US"/>
              <a:pPr/>
              <a:t>43</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C6857B-0246-46F0-925B-1BA81E445E52}" type="slidenum">
              <a:rPr lang="en-US"/>
              <a:pPr/>
              <a:t>44</a:t>
            </a:fld>
            <a:endParaRPr 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r>
              <a:rPr lang="en-US"/>
              <a:t>Generalized multiple hypothesis test (GMHT)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21B11FAA-7104-4749-AAAE-AF19F8D53F1C}" type="slidenum">
              <a:rPr lang="en-US"/>
              <a:pPr/>
              <a:t>45</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C38B187-272D-6A46-88D0-3377EF37B66D}" type="slidenum">
              <a:rPr lang="en-US"/>
              <a:pPr/>
              <a:t>46</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11"/>
          <p:cNvSpPr>
            <a:spLocks noGrp="1" noChangeArrowheads="1"/>
          </p:cNvSpPr>
          <p:nvPr>
            <p:ph type="dt" sz="quarter" idx="1"/>
          </p:nvPr>
        </p:nvSpPr>
        <p:spPr>
          <a:noFill/>
        </p:spPr>
        <p:txBody>
          <a:bodyPr/>
          <a:lstStyle/>
          <a:p>
            <a:fld id="{DA18FEAD-89FB-FC4C-8CB3-0444249303F0}" type="datetime1">
              <a:rPr lang="en-US">
                <a:latin typeface="Times New Roman" charset="0"/>
              </a:rPr>
              <a:pPr/>
              <a:t>3/31/09</a:t>
            </a:fld>
            <a:endParaRPr lang="en-US">
              <a:latin typeface="Times New Roman" charset="0"/>
            </a:endParaRPr>
          </a:p>
        </p:txBody>
      </p:sp>
      <p:sp>
        <p:nvSpPr>
          <p:cNvPr id="32771" name="Rectangle 13"/>
          <p:cNvSpPr>
            <a:spLocks noGrp="1" noChangeArrowheads="1"/>
          </p:cNvSpPr>
          <p:nvPr>
            <p:ph type="sldNum" sz="quarter" idx="5"/>
          </p:nvPr>
        </p:nvSpPr>
        <p:spPr>
          <a:noFill/>
        </p:spPr>
        <p:txBody>
          <a:bodyPr/>
          <a:lstStyle/>
          <a:p>
            <a:fld id="{B119B72E-5A81-974F-9C76-40436D8928C4}" type="slidenum">
              <a:rPr lang="en-US">
                <a:latin typeface="Times New Roman" charset="0"/>
              </a:rPr>
              <a:pPr/>
              <a:t>4</a:t>
            </a:fld>
            <a:endParaRPr lang="en-US">
              <a:latin typeface="Times New Roman" charset="0"/>
            </a:endParaRPr>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0BD1D1E-FA1A-604C-8161-D4F87F1ADEBA}" type="slidenum">
              <a:rPr lang="en-US"/>
              <a:pPr/>
              <a:t>47</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B008A00-2AEF-A443-BC3C-99A4CB5B45CF}" type="slidenum">
              <a:rPr lang="en-US"/>
              <a:pPr/>
              <a:t>48</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pPr eaLnBrk="1" hangingPunct="1"/>
            <a:endParaRPr lang="en-US"/>
          </a:p>
        </p:txBody>
      </p:sp>
      <p:sp>
        <p:nvSpPr>
          <p:cNvPr id="94212" name="Slide Number Placeholder 3"/>
          <p:cNvSpPr>
            <a:spLocks noGrp="1"/>
          </p:cNvSpPr>
          <p:nvPr>
            <p:ph type="sldNum" sz="quarter" idx="5"/>
          </p:nvPr>
        </p:nvSpPr>
        <p:spPr>
          <a:noFill/>
        </p:spPr>
        <p:txBody>
          <a:bodyPr/>
          <a:lstStyle/>
          <a:p>
            <a:fld id="{DFA152AE-3FE7-374C-8106-E11BC1DC89D0}" type="slidenum">
              <a:rPr lang="en-US"/>
              <a:pPr/>
              <a:t>50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pPr eaLnBrk="1" hangingPunct="1"/>
            <a:endParaRPr lang="en-US"/>
          </a:p>
        </p:txBody>
      </p:sp>
      <p:sp>
        <p:nvSpPr>
          <p:cNvPr id="95236" name="Slide Number Placeholder 3"/>
          <p:cNvSpPr>
            <a:spLocks noGrp="1"/>
          </p:cNvSpPr>
          <p:nvPr>
            <p:ph type="sldNum" sz="quarter" idx="5"/>
          </p:nvPr>
        </p:nvSpPr>
        <p:spPr>
          <a:noFill/>
        </p:spPr>
        <p:txBody>
          <a:bodyPr/>
          <a:lstStyle/>
          <a:p>
            <a:fld id="{B4686D0A-E0B0-4142-9AD8-27C7499855E0}" type="slidenum">
              <a:rPr lang="en-US"/>
              <a:pPr/>
              <a:t>51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pPr eaLnBrk="1" hangingPunct="1"/>
            <a:endParaRPr lang="en-US"/>
          </a:p>
        </p:txBody>
      </p:sp>
      <p:sp>
        <p:nvSpPr>
          <p:cNvPr id="96260" name="Slide Number Placeholder 3"/>
          <p:cNvSpPr>
            <a:spLocks noGrp="1"/>
          </p:cNvSpPr>
          <p:nvPr>
            <p:ph type="sldNum" sz="quarter" idx="5"/>
          </p:nvPr>
        </p:nvSpPr>
        <p:spPr>
          <a:noFill/>
        </p:spPr>
        <p:txBody>
          <a:bodyPr/>
          <a:lstStyle/>
          <a:p>
            <a:fld id="{695A27C9-5B7C-D846-898E-91204FB43790}" type="slidenum">
              <a:rPr lang="en-US"/>
              <a:pPr/>
              <a:t>52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eaLnBrk="1" hangingPunct="1"/>
            <a:endParaRPr lang="en-US"/>
          </a:p>
        </p:txBody>
      </p:sp>
      <p:sp>
        <p:nvSpPr>
          <p:cNvPr id="97284" name="Slide Number Placeholder 3"/>
          <p:cNvSpPr>
            <a:spLocks noGrp="1"/>
          </p:cNvSpPr>
          <p:nvPr>
            <p:ph type="sldNum" sz="quarter" idx="5"/>
          </p:nvPr>
        </p:nvSpPr>
        <p:spPr>
          <a:noFill/>
        </p:spPr>
        <p:txBody>
          <a:bodyPr/>
          <a:lstStyle/>
          <a:p>
            <a:fld id="{D73785B7-8688-6A47-B543-D71AFA782C2F}" type="slidenum">
              <a:rPr lang="en-US"/>
              <a:pPr/>
              <a:t>53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n-US"/>
          </a:p>
        </p:txBody>
      </p:sp>
      <p:sp>
        <p:nvSpPr>
          <p:cNvPr id="98308" name="Slide Number Placeholder 3"/>
          <p:cNvSpPr>
            <a:spLocks noGrp="1"/>
          </p:cNvSpPr>
          <p:nvPr>
            <p:ph type="sldNum" sz="quarter" idx="5"/>
          </p:nvPr>
        </p:nvSpPr>
        <p:spPr>
          <a:noFill/>
        </p:spPr>
        <p:txBody>
          <a:bodyPr/>
          <a:lstStyle/>
          <a:p>
            <a:fld id="{1DC5B81A-6F5B-B340-BC3A-F1F54FD94C90}" type="slidenum">
              <a:rPr lang="en-US"/>
              <a:pPr/>
              <a:t>56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endParaRPr lang="en-US"/>
          </a:p>
        </p:txBody>
      </p:sp>
      <p:sp>
        <p:nvSpPr>
          <p:cNvPr id="99332" name="Slide Number Placeholder 3"/>
          <p:cNvSpPr>
            <a:spLocks noGrp="1"/>
          </p:cNvSpPr>
          <p:nvPr>
            <p:ph type="sldNum" sz="quarter" idx="5"/>
          </p:nvPr>
        </p:nvSpPr>
        <p:spPr>
          <a:noFill/>
        </p:spPr>
        <p:txBody>
          <a:bodyPr/>
          <a:lstStyle/>
          <a:p>
            <a:fld id="{7BB989A8-210C-F949-8052-E0655EB659D5}" type="slidenum">
              <a:rPr lang="en-US"/>
              <a:pPr/>
              <a:t>57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927F43-D5C3-094F-AF1B-4AE4551E0B41}" type="slidenum">
              <a:rPr lang="en-US"/>
              <a:pPr/>
              <a:t>58</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a:latin typeface="Arial" pitchFamily="-65"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927F43-D5C3-094F-AF1B-4AE4551E0B41}" type="slidenum">
              <a:rPr lang="en-US"/>
              <a:pPr/>
              <a:t>72</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dirty="0">
              <a:latin typeface="Arial" pitchFamily="-65"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11"/>
          <p:cNvSpPr>
            <a:spLocks noGrp="1" noChangeArrowheads="1"/>
          </p:cNvSpPr>
          <p:nvPr>
            <p:ph type="dt" sz="quarter" idx="1"/>
          </p:nvPr>
        </p:nvSpPr>
        <p:spPr>
          <a:noFill/>
        </p:spPr>
        <p:txBody>
          <a:bodyPr/>
          <a:lstStyle/>
          <a:p>
            <a:fld id="{7CC2C45B-EB40-E448-A2F5-E558D61449C7}" type="datetime1">
              <a:rPr lang="en-US">
                <a:latin typeface="Times New Roman" charset="0"/>
              </a:rPr>
              <a:pPr/>
              <a:t>3/31/09</a:t>
            </a:fld>
            <a:endParaRPr lang="en-US">
              <a:latin typeface="Times New Roman" charset="0"/>
            </a:endParaRPr>
          </a:p>
        </p:txBody>
      </p:sp>
      <p:sp>
        <p:nvSpPr>
          <p:cNvPr id="34819" name="Rectangle 13"/>
          <p:cNvSpPr>
            <a:spLocks noGrp="1" noChangeArrowheads="1"/>
          </p:cNvSpPr>
          <p:nvPr>
            <p:ph type="sldNum" sz="quarter" idx="5"/>
          </p:nvPr>
        </p:nvSpPr>
        <p:spPr>
          <a:noFill/>
        </p:spPr>
        <p:txBody>
          <a:bodyPr/>
          <a:lstStyle/>
          <a:p>
            <a:fld id="{AE12CA28-BCE9-6D49-8C0E-CE028A03283B}" type="slidenum">
              <a:rPr lang="en-US">
                <a:latin typeface="Times New Roman" charset="0"/>
              </a:rPr>
              <a:pPr/>
              <a:t>5</a:t>
            </a:fld>
            <a:endParaRPr lang="en-US">
              <a:latin typeface="Times New Roman" charset="0"/>
            </a:endParaRPr>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11"/>
          <p:cNvSpPr>
            <a:spLocks noGrp="1" noChangeArrowheads="1"/>
          </p:cNvSpPr>
          <p:nvPr>
            <p:ph type="dt" sz="quarter" idx="1"/>
          </p:nvPr>
        </p:nvSpPr>
        <p:spPr>
          <a:noFill/>
        </p:spPr>
        <p:txBody>
          <a:bodyPr/>
          <a:lstStyle/>
          <a:p>
            <a:fld id="{9DFE252A-467F-C846-80ED-D8631B774119}" type="datetime1">
              <a:rPr lang="en-US">
                <a:latin typeface="Times New Roman" charset="0"/>
              </a:rPr>
              <a:pPr/>
              <a:t>3/31/09</a:t>
            </a:fld>
            <a:endParaRPr lang="en-US">
              <a:latin typeface="Times New Roman" charset="0"/>
            </a:endParaRPr>
          </a:p>
        </p:txBody>
      </p:sp>
      <p:sp>
        <p:nvSpPr>
          <p:cNvPr id="26627" name="Rectangle 13"/>
          <p:cNvSpPr>
            <a:spLocks noGrp="1" noChangeArrowheads="1"/>
          </p:cNvSpPr>
          <p:nvPr>
            <p:ph type="sldNum" sz="quarter" idx="5"/>
          </p:nvPr>
        </p:nvSpPr>
        <p:spPr>
          <a:noFill/>
        </p:spPr>
        <p:txBody>
          <a:bodyPr/>
          <a:lstStyle/>
          <a:p>
            <a:fld id="{3B6591A2-719F-694D-89E5-4BAFC2EA9B89}" type="slidenum">
              <a:rPr lang="en-US">
                <a:latin typeface="Times New Roman" charset="0"/>
              </a:rPr>
              <a:pPr/>
              <a:t>84</a:t>
            </a:fld>
            <a:endParaRPr lang="en-US">
              <a:latin typeface="Times New Roman" charset="0"/>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a:latin typeface="Arial" pitchFamily="-65" charset="0"/>
            </a:endParaRPr>
          </a:p>
        </p:txBody>
      </p:sp>
      <p:sp>
        <p:nvSpPr>
          <p:cNvPr id="92164" name="Slide Number Placeholder 3"/>
          <p:cNvSpPr>
            <a:spLocks noGrp="1"/>
          </p:cNvSpPr>
          <p:nvPr>
            <p:ph type="sldNum" sz="quarter" idx="5"/>
          </p:nvPr>
        </p:nvSpPr>
        <p:spPr>
          <a:noFill/>
        </p:spPr>
        <p:txBody>
          <a:bodyPr/>
          <a:lstStyle/>
          <a:p>
            <a:fld id="{29EBB6AF-75C4-7A40-8416-53FF64E1778B}" type="slidenum">
              <a:rPr lang="en-US"/>
              <a:pPr/>
              <a:t>86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11"/>
          <p:cNvSpPr>
            <a:spLocks noGrp="1" noChangeArrowheads="1"/>
          </p:cNvSpPr>
          <p:nvPr>
            <p:ph type="dt" sz="quarter" idx="1"/>
          </p:nvPr>
        </p:nvSpPr>
        <p:spPr>
          <a:noFill/>
        </p:spPr>
        <p:txBody>
          <a:bodyPr/>
          <a:lstStyle/>
          <a:p>
            <a:fld id="{DE53225A-E875-6647-AA59-46C3703230CE}" type="datetime1">
              <a:rPr lang="en-US">
                <a:latin typeface="Times New Roman" charset="0"/>
              </a:rPr>
              <a:pPr/>
              <a:t>3/31/09</a:t>
            </a:fld>
            <a:endParaRPr lang="en-US">
              <a:latin typeface="Times New Roman" charset="0"/>
            </a:endParaRPr>
          </a:p>
        </p:txBody>
      </p:sp>
      <p:sp>
        <p:nvSpPr>
          <p:cNvPr id="28675" name="Rectangle 13"/>
          <p:cNvSpPr>
            <a:spLocks noGrp="1" noChangeArrowheads="1"/>
          </p:cNvSpPr>
          <p:nvPr>
            <p:ph type="sldNum" sz="quarter" idx="5"/>
          </p:nvPr>
        </p:nvSpPr>
        <p:spPr>
          <a:noFill/>
        </p:spPr>
        <p:txBody>
          <a:bodyPr/>
          <a:lstStyle/>
          <a:p>
            <a:fld id="{3D6E2CBC-CE71-F64F-B36D-754478F52F7D}" type="slidenum">
              <a:rPr lang="en-US">
                <a:latin typeface="Times New Roman" charset="0"/>
              </a:rPr>
              <a:pPr/>
              <a:t>9</a:t>
            </a:fld>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FC93382A-2D6F-9044-81E9-ABF966A957D6}" type="slidenum">
              <a:rPr lang="en-US"/>
              <a:pPr/>
              <a:t>23</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4B059F0-C918-D44F-813E-420D9E1C0823}" type="slidenum">
              <a:rPr lang="en-US"/>
              <a:pPr/>
              <a:t>24</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10CCD55-81A1-464E-83BE-B838605065C4}" type="slidenum">
              <a:rPr lang="en-US"/>
              <a:pPr/>
              <a:t>25</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latin typeface="Arial" pitchFamily="-65"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1C957A2-CEB6-6348-9118-5D4D0434154A}" type="slidenum">
              <a:rPr lang="en-US"/>
              <a:pPr/>
              <a:t>26</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a:latin typeface="Arial" pitchFamily="-65" charset="0"/>
              </a:rPr>
              <a:t>The range of instrumentation deployed on the CHARM, SCCOOS, SBC-LTER and PISCO moorings will allow development of modem-instrument interface configurations for the broad range of sensors used in modern marine and aquatic ecological research.  The CHARM mooring carries the most sophisticated instrument suite including spectral radiometers, a high vertical resolution thermistor string, and interdisciplinary packages with conductivity-temperature-depth (CTD), chemical and bio-optical sensors.  SBC-LTER moorings carry CTD and bio-optical sensors and thermistor strings.  PISCO moorings carry thermistor strings and various settlement substrates for measuring marine recruitment.  Moorings in all programs have bottom-mounted, upward-looking acoustic Doppler current profilers (ADCPs) nearby.   Moorings of the MCR-LTER and ARC-LTER will be similar to the SBC-LTER and PISCO moorings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p:nvSpPr>
        <p:spPr bwMode="gray">
          <a:xfrm>
            <a:off x="0" y="3390900"/>
            <a:ext cx="9144000" cy="76200"/>
          </a:xfrm>
          <a:prstGeom prst="rect">
            <a:avLst/>
          </a:prstGeom>
          <a:gradFill rotWithShape="1">
            <a:gsLst>
              <a:gs pos="0">
                <a:srgbClr val="FFCC00">
                  <a:alpha val="80000"/>
                </a:srgbClr>
              </a:gs>
              <a:gs pos="50000">
                <a:srgbClr val="00007F"/>
              </a:gs>
              <a:gs pos="100000">
                <a:srgbClr val="FFCC00">
                  <a:alpha val="80000"/>
                </a:srgbClr>
              </a:gs>
            </a:gsLst>
            <a:lin ang="0" scaled="1"/>
          </a:gradFill>
          <a:ln w="38100">
            <a:noFill/>
            <a:miter lim="800000"/>
            <a:headEnd/>
            <a:tailEnd/>
          </a:ln>
          <a:effectLst/>
        </p:spPr>
        <p:txBody>
          <a:bodyPr wrap="none" anchor="ctr">
            <a:prstTxWarp prst="textNoShape">
              <a:avLst/>
            </a:prstTxWarp>
          </a:bodyPr>
          <a:lstStyle/>
          <a:p>
            <a:pPr algn="ctr" eaLnBrk="1" hangingPunct="1">
              <a:defRPr/>
            </a:pPr>
            <a:endParaRPr kumimoji="1" lang="zh-CN" altLang="en-US" sz="2400">
              <a:latin typeface="Tahoma" pitchFamily="-65" charset="0"/>
            </a:endParaRPr>
          </a:p>
        </p:txBody>
      </p:sp>
      <p:pic>
        <p:nvPicPr>
          <p:cNvPr id="5" name="Picture 2" descr="C:\Users\Ryan Kastner\Desktop\images.jpg"/>
          <p:cNvPicPr>
            <a:picLocks noChangeAspect="1" noChangeArrowheads="1"/>
          </p:cNvPicPr>
          <p:nvPr userDrawn="1"/>
        </p:nvPicPr>
        <p:blipFill>
          <a:blip r:embed="rId2"/>
          <a:srcRect/>
          <a:stretch>
            <a:fillRect/>
          </a:stretch>
        </p:blipFill>
        <p:spPr bwMode="auto">
          <a:xfrm>
            <a:off x="4214813" y="3071813"/>
            <a:ext cx="714375" cy="714375"/>
          </a:xfrm>
          <a:prstGeom prst="rect">
            <a:avLst/>
          </a:prstGeom>
          <a:noFill/>
          <a:ln w="9525">
            <a:noFill/>
            <a:miter lim="800000"/>
            <a:headEnd/>
            <a:tailEnd/>
          </a:ln>
        </p:spPr>
      </p:pic>
      <p:sp>
        <p:nvSpPr>
          <p:cNvPr id="508930" name="Rectangle 2"/>
          <p:cNvSpPr>
            <a:spLocks noGrp="1" noChangeArrowheads="1"/>
          </p:cNvSpPr>
          <p:nvPr>
            <p:ph type="ctrTitle"/>
          </p:nvPr>
        </p:nvSpPr>
        <p:spPr>
          <a:xfrm>
            <a:off x="685800" y="1066800"/>
            <a:ext cx="7772400" cy="1919288"/>
          </a:xfrm>
        </p:spPr>
        <p:txBody>
          <a:bodyPr anchor="ctr" anchorCtr="1"/>
          <a:lstStyle>
            <a:lvl1pPr>
              <a:defRPr/>
            </a:lvl1pPr>
          </a:lstStyle>
          <a:p>
            <a:r>
              <a:rPr lang="en-US" altLang="zh-CN"/>
              <a:t>UC Santa Barbara</a:t>
            </a:r>
          </a:p>
        </p:txBody>
      </p:sp>
      <p:sp>
        <p:nvSpPr>
          <p:cNvPr id="508931" name="Rectangle 3"/>
          <p:cNvSpPr>
            <a:spLocks noGrp="1" noChangeArrowheads="1"/>
          </p:cNvSpPr>
          <p:nvPr>
            <p:ph type="subTitle" idx="1"/>
          </p:nvPr>
        </p:nvSpPr>
        <p:spPr>
          <a:xfrm>
            <a:off x="1371600" y="3733800"/>
            <a:ext cx="6400800" cy="1752600"/>
          </a:xfrm>
        </p:spPr>
        <p:txBody>
          <a:bodyPr anchor="ctr" anchorCtr="1"/>
          <a:lstStyle>
            <a:lvl1pPr marL="0" indent="0" algn="ctr">
              <a:buFont typeface="Wingdings" pitchFamily="-65" charset="2"/>
              <a:buNone/>
              <a:defRPr sz="1900" b="1" baseline="0">
                <a:solidFill>
                  <a:srgbClr val="00007F"/>
                </a:solidFill>
                <a:latin typeface="Lucida Sans Unicode" pitchFamily="-65" charset="-52"/>
              </a:defRPr>
            </a:lvl1pPr>
          </a:lstStyle>
          <a:p>
            <a:r>
              <a:rPr lang="en-US" altLang="zh-CN" smtClean="0"/>
              <a:t>Click to edit Master subtitle style</a:t>
            </a:r>
            <a:endParaRPr lang="en-US" altLang="zh-CN" dirty="0"/>
          </a:p>
        </p:txBody>
      </p:sp>
      <p:sp>
        <p:nvSpPr>
          <p:cNvPr id="6" name="Rectangle 4"/>
          <p:cNvSpPr>
            <a:spLocks noGrp="1" noChangeArrowheads="1"/>
          </p:cNvSpPr>
          <p:nvPr>
            <p:ph type="dt" sz="half" idx="10"/>
          </p:nvPr>
        </p:nvSpPr>
        <p:spPr>
          <a:xfrm>
            <a:off x="990600" y="6248400"/>
            <a:ext cx="1905000" cy="457200"/>
          </a:xfrm>
        </p:spPr>
        <p:txBody>
          <a:bodyPr wrap="square" anchor="b"/>
          <a:lstStyle>
            <a:lvl1pPr algn="l">
              <a:defRPr sz="1400">
                <a:solidFill>
                  <a:schemeClr val="bg2"/>
                </a:solidFill>
                <a:latin typeface="Tahoma" pitchFamily="-65" charset="0"/>
              </a:defRPr>
            </a:lvl1pPr>
          </a:lstStyle>
          <a:p>
            <a:pPr>
              <a:defRPr/>
            </a:pPr>
            <a:endParaRPr lang="en-US" altLang="zh-CN"/>
          </a:p>
        </p:txBody>
      </p:sp>
      <p:sp>
        <p:nvSpPr>
          <p:cNvPr id="7" name="Rectangle 5"/>
          <p:cNvSpPr>
            <a:spLocks noGrp="1" noChangeArrowheads="1"/>
          </p:cNvSpPr>
          <p:nvPr>
            <p:ph type="ftr" sz="quarter" idx="11"/>
          </p:nvPr>
        </p:nvSpPr>
        <p:spPr>
          <a:xfrm>
            <a:off x="3429000" y="6248400"/>
            <a:ext cx="2895600" cy="457200"/>
          </a:xfrm>
        </p:spPr>
        <p:txBody>
          <a:bodyPr lIns="91440"/>
          <a:lstStyle>
            <a:lvl1pPr algn="ctr">
              <a:defRPr sz="1400">
                <a:solidFill>
                  <a:schemeClr val="bg2"/>
                </a:solidFill>
                <a:latin typeface="Tahoma" pitchFamily="-65" charset="0"/>
              </a:defRPr>
            </a:lvl1pPr>
          </a:lstStyle>
          <a:p>
            <a:pPr>
              <a:defRPr/>
            </a:pPr>
            <a:endParaRPr lang="en-US" altLang="zh-CN"/>
          </a:p>
        </p:txBody>
      </p:sp>
      <p:sp>
        <p:nvSpPr>
          <p:cNvPr id="8" name="Rectangle 6"/>
          <p:cNvSpPr>
            <a:spLocks noGrp="1" noChangeArrowheads="1"/>
          </p:cNvSpPr>
          <p:nvPr>
            <p:ph type="sldNum" sz="quarter" idx="12"/>
          </p:nvPr>
        </p:nvSpPr>
        <p:spPr>
          <a:xfrm>
            <a:off x="6858000" y="6248400"/>
            <a:ext cx="1905000" cy="457200"/>
          </a:xfrm>
        </p:spPr>
        <p:txBody>
          <a:bodyPr/>
          <a:lstStyle>
            <a:lvl1pPr>
              <a:defRPr sz="1400" b="0">
                <a:solidFill>
                  <a:schemeClr val="bg2"/>
                </a:solidFill>
                <a:latin typeface="Tahoma" pitchFamily="-65" charset="0"/>
              </a:defRPr>
            </a:lvl1pPr>
          </a:lstStyle>
          <a:p>
            <a:pPr>
              <a:defRPr/>
            </a:pPr>
            <a:fld id="{F7311429-4344-C04D-AE7A-548889C7339C}" type="slidenum">
              <a:rPr lang="zh-CN" altLang="en-US"/>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F3764BB2-13D1-AF4F-B63B-DDA7203B4234}" type="slidenum">
              <a:rPr lang="zh-CN" altLang="en-US"/>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38113"/>
            <a:ext cx="2171700" cy="6056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8113"/>
            <a:ext cx="6362700" cy="6056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9A8D5AEE-0A1F-A445-9C28-B8F778074983}" type="slidenum">
              <a:rPr lang="zh-CN" altLang="en-US"/>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8113"/>
            <a:ext cx="8686800" cy="700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143000"/>
            <a:ext cx="8686800" cy="2449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8600" y="3744913"/>
            <a:ext cx="8686800" cy="2449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385FD65F-1646-3A4A-A4AB-2F0399C2CCFE}" type="slidenum">
              <a:rPr lang="zh-CN" altLang="en-US"/>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8113"/>
            <a:ext cx="8686800" cy="7000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051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143000"/>
            <a:ext cx="4267200" cy="5051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51C82058-E523-D945-95B9-6F57E156EB57}" type="slidenum">
              <a:rPr lang="zh-CN" altLang="en-US"/>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8113"/>
            <a:ext cx="8686800" cy="700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143000"/>
            <a:ext cx="4267200" cy="5051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051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endParaRPr lang="en-US" altLang="zh-CN"/>
          </a:p>
        </p:txBody>
      </p:sp>
      <p:sp>
        <p:nvSpPr>
          <p:cNvPr id="6" name="Rectangle 6"/>
          <p:cNvSpPr>
            <a:spLocks noGrp="1" noChangeArrowheads="1"/>
          </p:cNvSpPr>
          <p:nvPr>
            <p:ph type="ftr" sz="quarter" idx="11"/>
          </p:nvPr>
        </p:nvSpPr>
        <p:spPr>
          <a:ln/>
        </p:spPr>
        <p:txBody>
          <a:bodyPr/>
          <a:lstStyle>
            <a:lvl1pPr>
              <a:defRPr/>
            </a:lvl1pPr>
          </a:lstStyle>
          <a:p>
            <a:endParaRPr lang="en-US" altLang="zh-CN"/>
          </a:p>
        </p:txBody>
      </p:sp>
      <p:sp>
        <p:nvSpPr>
          <p:cNvPr id="7" name="Rectangle 7"/>
          <p:cNvSpPr>
            <a:spLocks noGrp="1" noChangeArrowheads="1"/>
          </p:cNvSpPr>
          <p:nvPr>
            <p:ph type="sldNum" sz="quarter" idx="12"/>
          </p:nvPr>
        </p:nvSpPr>
        <p:spPr>
          <a:ln/>
        </p:spPr>
        <p:txBody>
          <a:bodyPr/>
          <a:lstStyle>
            <a:lvl1pPr>
              <a:defRPr/>
            </a:lvl1pPr>
          </a:lstStyle>
          <a:p>
            <a:fld id="{8F526EDF-D2BC-B341-97F8-FF693BB0B0CD}" type="slidenum">
              <a:rPr lang="zh-CN" altLang="en-US"/>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A90FC815-9222-574C-BFFC-DE63CEA65581}" type="slidenum">
              <a:rPr lang="zh-CN" altLang="en-US"/>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7"/>
          <p:cNvSpPr>
            <a:spLocks noGrp="1" noChangeArrowheads="1"/>
          </p:cNvSpPr>
          <p:nvPr>
            <p:ph type="sldNum" sz="quarter" idx="12"/>
          </p:nvPr>
        </p:nvSpPr>
        <p:spPr>
          <a:ln/>
        </p:spPr>
        <p:txBody>
          <a:bodyPr/>
          <a:lstStyle>
            <a:lvl1pPr>
              <a:defRPr/>
            </a:lvl1pPr>
          </a:lstStyle>
          <a:p>
            <a:pPr>
              <a:defRPr/>
            </a:pPr>
            <a:fld id="{8F98D3AB-970C-E740-9EEA-E22AE0F38D3C}" type="slidenum">
              <a:rPr lang="zh-CN" altLang="en-US"/>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143000"/>
            <a:ext cx="4267200" cy="5051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267200" cy="5051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25BF7046-F24B-114D-B22F-56B6FC120F6B}"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7"/>
          <p:cNvSpPr>
            <a:spLocks noGrp="1" noChangeArrowheads="1"/>
          </p:cNvSpPr>
          <p:nvPr>
            <p:ph type="sldNum" sz="quarter" idx="12"/>
          </p:nvPr>
        </p:nvSpPr>
        <p:spPr>
          <a:ln/>
        </p:spPr>
        <p:txBody>
          <a:bodyPr/>
          <a:lstStyle>
            <a:lvl1pPr>
              <a:defRPr/>
            </a:lvl1pPr>
          </a:lstStyle>
          <a:p>
            <a:pPr>
              <a:defRPr/>
            </a:pPr>
            <a:fld id="{94605FDC-A667-2347-9889-D494C885559D}" type="slidenum">
              <a:rPr lang="zh-CN" altLang="en-US"/>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7"/>
          <p:cNvSpPr>
            <a:spLocks noGrp="1" noChangeArrowheads="1"/>
          </p:cNvSpPr>
          <p:nvPr>
            <p:ph type="sldNum" sz="quarter" idx="12"/>
          </p:nvPr>
        </p:nvSpPr>
        <p:spPr>
          <a:ln/>
        </p:spPr>
        <p:txBody>
          <a:bodyPr/>
          <a:lstStyle>
            <a:lvl1pPr>
              <a:defRPr/>
            </a:lvl1pPr>
          </a:lstStyle>
          <a:p>
            <a:pPr>
              <a:defRPr/>
            </a:pPr>
            <a:fld id="{32FDB3BA-2FB2-0B4C-8131-6A39E244F1FA}" type="slidenum">
              <a:rPr lang="zh-CN" altLang="en-US"/>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7"/>
          <p:cNvSpPr>
            <a:spLocks noGrp="1" noChangeArrowheads="1"/>
          </p:cNvSpPr>
          <p:nvPr>
            <p:ph type="sldNum" sz="quarter" idx="12"/>
          </p:nvPr>
        </p:nvSpPr>
        <p:spPr>
          <a:ln/>
        </p:spPr>
        <p:txBody>
          <a:bodyPr/>
          <a:lstStyle>
            <a:lvl1pPr>
              <a:defRPr/>
            </a:lvl1pPr>
          </a:lstStyle>
          <a:p>
            <a:pPr>
              <a:defRPr/>
            </a:pPr>
            <a:fld id="{C9DF30E0-4883-474E-9467-A802CC51A59B}" type="slidenum">
              <a:rPr lang="zh-CN" altLang="en-US"/>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D17BF696-9839-BF4B-8691-8FF079C0FBAF}" type="slidenum">
              <a:rPr lang="zh-CN" altLang="en-US"/>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7"/>
          <p:cNvSpPr>
            <a:spLocks noGrp="1" noChangeArrowheads="1"/>
          </p:cNvSpPr>
          <p:nvPr>
            <p:ph type="sldNum" sz="quarter" idx="12"/>
          </p:nvPr>
        </p:nvSpPr>
        <p:spPr>
          <a:ln/>
        </p:spPr>
        <p:txBody>
          <a:bodyPr/>
          <a:lstStyle>
            <a:lvl1pPr>
              <a:defRPr/>
            </a:lvl1pPr>
          </a:lstStyle>
          <a:p>
            <a:pPr>
              <a:defRPr/>
            </a:pPr>
            <a:fld id="{E15BF418-0FD1-3F4F-ADB4-A7D9D2DF2737}" type="slidenum">
              <a:rPr lang="zh-CN" altLang="en-US"/>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1.png"/><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theme" Target="../theme/theme1.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07906" name="Rectangle 2"/>
          <p:cNvSpPr>
            <a:spLocks noChangeArrowheads="1"/>
          </p:cNvSpPr>
          <p:nvPr/>
        </p:nvSpPr>
        <p:spPr bwMode="gray">
          <a:xfrm>
            <a:off x="0" y="914400"/>
            <a:ext cx="9144000" cy="76200"/>
          </a:xfrm>
          <a:prstGeom prst="rect">
            <a:avLst/>
          </a:prstGeom>
          <a:gradFill rotWithShape="1">
            <a:gsLst>
              <a:gs pos="0">
                <a:srgbClr val="FFCC00">
                  <a:alpha val="80000"/>
                </a:srgbClr>
              </a:gs>
              <a:gs pos="50000">
                <a:srgbClr val="00007F"/>
              </a:gs>
              <a:gs pos="100000">
                <a:srgbClr val="FFCC00">
                  <a:alpha val="80000"/>
                </a:srgbClr>
              </a:gs>
            </a:gsLst>
            <a:lin ang="0" scaled="1"/>
          </a:gradFill>
          <a:ln w="38100">
            <a:noFill/>
            <a:miter lim="800000"/>
            <a:headEnd/>
            <a:tailEnd/>
          </a:ln>
          <a:effectLst/>
        </p:spPr>
        <p:txBody>
          <a:bodyPr wrap="none" anchor="ctr">
            <a:prstTxWarp prst="textNoShape">
              <a:avLst/>
            </a:prstTxWarp>
          </a:bodyPr>
          <a:lstStyle/>
          <a:p>
            <a:pPr algn="ctr" eaLnBrk="1" hangingPunct="1">
              <a:defRPr/>
            </a:pPr>
            <a:endParaRPr kumimoji="1" lang="zh-CN" altLang="en-US" sz="2400">
              <a:latin typeface="Tahoma" pitchFamily="-65" charset="0"/>
            </a:endParaRPr>
          </a:p>
        </p:txBody>
      </p:sp>
      <p:sp>
        <p:nvSpPr>
          <p:cNvPr id="1029" name="Rectangle 3"/>
          <p:cNvSpPr>
            <a:spLocks noGrp="1" noChangeArrowheads="1"/>
          </p:cNvSpPr>
          <p:nvPr>
            <p:ph type="title"/>
          </p:nvPr>
        </p:nvSpPr>
        <p:spPr bwMode="auto">
          <a:xfrm>
            <a:off x="228600" y="138113"/>
            <a:ext cx="8686800" cy="700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030" name="Rectangle 4"/>
          <p:cNvSpPr>
            <a:spLocks noGrp="1" noChangeArrowheads="1"/>
          </p:cNvSpPr>
          <p:nvPr>
            <p:ph type="body" idx="1"/>
          </p:nvPr>
        </p:nvSpPr>
        <p:spPr bwMode="auto">
          <a:xfrm>
            <a:off x="228600" y="1143000"/>
            <a:ext cx="8686800" cy="5051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07909" name="Rectangle 5"/>
          <p:cNvSpPr>
            <a:spLocks noGrp="1" noChangeArrowheads="1"/>
          </p:cNvSpPr>
          <p:nvPr>
            <p:ph type="dt" sz="half" idx="2"/>
          </p:nvPr>
        </p:nvSpPr>
        <p:spPr bwMode="auto">
          <a:xfrm>
            <a:off x="7413625" y="6613525"/>
            <a:ext cx="879475" cy="2444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lvl1pPr algn="ctr" eaLnBrk="1" hangingPunct="1">
              <a:defRPr sz="1000">
                <a:latin typeface="+mj-lt"/>
                <a:ea typeface="+mn-ea"/>
                <a:cs typeface="+mn-cs"/>
              </a:defRPr>
            </a:lvl1pPr>
          </a:lstStyle>
          <a:p>
            <a:pPr>
              <a:defRPr/>
            </a:pPr>
            <a:endParaRPr lang="en-US" altLang="zh-CN"/>
          </a:p>
        </p:txBody>
      </p:sp>
      <p:sp>
        <p:nvSpPr>
          <p:cNvPr id="507910" name="Rectangle 6"/>
          <p:cNvSpPr>
            <a:spLocks noGrp="1" noChangeArrowheads="1"/>
          </p:cNvSpPr>
          <p:nvPr>
            <p:ph type="ftr" sz="quarter" idx="3"/>
          </p:nvPr>
        </p:nvSpPr>
        <p:spPr bwMode="auto">
          <a:xfrm>
            <a:off x="539750" y="6334125"/>
            <a:ext cx="6259513" cy="300038"/>
          </a:xfrm>
          <a:prstGeom prst="rect">
            <a:avLst/>
          </a:prstGeom>
          <a:noFill/>
          <a:ln w="9525">
            <a:noFill/>
            <a:miter lim="800000"/>
            <a:headEnd/>
            <a:tailEnd/>
          </a:ln>
          <a:effectLst/>
        </p:spPr>
        <p:txBody>
          <a:bodyPr vert="horz" wrap="square" lIns="0" tIns="45720" rIns="91440" bIns="45720" numCol="1" anchor="b" anchorCtr="0" compatLnSpc="1">
            <a:prstTxWarp prst="textNoShape">
              <a:avLst/>
            </a:prstTxWarp>
          </a:bodyPr>
          <a:lstStyle>
            <a:lvl1pPr eaLnBrk="1" hangingPunct="1">
              <a:defRPr sz="1200">
                <a:latin typeface="+mj-lt"/>
                <a:ea typeface="+mn-ea"/>
                <a:cs typeface="+mn-cs"/>
              </a:defRPr>
            </a:lvl1pPr>
          </a:lstStyle>
          <a:p>
            <a:pPr>
              <a:defRPr/>
            </a:pPr>
            <a:endParaRPr lang="en-US" altLang="zh-CN"/>
          </a:p>
        </p:txBody>
      </p:sp>
      <p:sp>
        <p:nvSpPr>
          <p:cNvPr id="507911" name="Rectangle 7"/>
          <p:cNvSpPr>
            <a:spLocks noGrp="1" noChangeArrowheads="1"/>
          </p:cNvSpPr>
          <p:nvPr>
            <p:ph type="sldNum" sz="quarter" idx="4"/>
          </p:nvPr>
        </p:nvSpPr>
        <p:spPr bwMode="auto">
          <a:xfrm>
            <a:off x="7083425" y="6334125"/>
            <a:ext cx="1905000" cy="3000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a:latin typeface="+mj-lt"/>
                <a:ea typeface="+mn-ea"/>
                <a:cs typeface="+mn-cs"/>
              </a:defRPr>
            </a:lvl1pPr>
          </a:lstStyle>
          <a:p>
            <a:pPr>
              <a:defRPr/>
            </a:pPr>
            <a:fld id="{178292C4-BE7E-EA43-AC16-636CD6FB4B14}" type="slidenum">
              <a:rPr lang="zh-CN" altLang="en-US"/>
              <a:pPr>
                <a:defRPr/>
              </a:pPr>
              <a:t>‹#›</a:t>
            </a:fld>
            <a:endParaRPr lang="en-US" altLang="zh-CN"/>
          </a:p>
        </p:txBody>
      </p:sp>
      <p:sp>
        <p:nvSpPr>
          <p:cNvPr id="507912" name="Rectangle 8"/>
          <p:cNvSpPr>
            <a:spLocks noChangeArrowheads="1"/>
          </p:cNvSpPr>
          <p:nvPr/>
        </p:nvSpPr>
        <p:spPr bwMode="gray">
          <a:xfrm>
            <a:off x="0" y="6580188"/>
            <a:ext cx="9144000" cy="36512"/>
          </a:xfrm>
          <a:prstGeom prst="rect">
            <a:avLst/>
          </a:prstGeom>
          <a:gradFill rotWithShape="1">
            <a:gsLst>
              <a:gs pos="0">
                <a:srgbClr val="FFCC00">
                  <a:alpha val="80000"/>
                </a:srgbClr>
              </a:gs>
              <a:gs pos="50000">
                <a:srgbClr val="00007F"/>
              </a:gs>
              <a:gs pos="100000">
                <a:srgbClr val="FFCC00">
                  <a:alpha val="80000"/>
                </a:srgbClr>
              </a:gs>
            </a:gsLst>
            <a:lin ang="0" scaled="1"/>
          </a:gradFill>
          <a:ln w="38100">
            <a:noFill/>
            <a:miter lim="800000"/>
            <a:headEnd/>
            <a:tailEnd/>
          </a:ln>
          <a:effectLst/>
        </p:spPr>
        <p:txBody>
          <a:bodyPr wrap="none" anchor="ctr">
            <a:prstTxWarp prst="textNoShape">
              <a:avLst/>
            </a:prstTxWarp>
          </a:bodyPr>
          <a:lstStyle/>
          <a:p>
            <a:pPr algn="ctr" eaLnBrk="1" hangingPunct="1">
              <a:defRPr/>
            </a:pPr>
            <a:endParaRPr kumimoji="1" lang="zh-CN" altLang="en-US" sz="2400">
              <a:latin typeface="Tahoma" pitchFamily="-65" charset="0"/>
            </a:endParaRPr>
          </a:p>
        </p:txBody>
      </p:sp>
      <p:pic>
        <p:nvPicPr>
          <p:cNvPr id="1037" name="Picture 15" descr="C:\Users\Ryan Kastner\Desktop\ucsdlogoh.tif"/>
          <p:cNvPicPr>
            <a:picLocks noChangeAspect="1" noChangeArrowheads="1"/>
          </p:cNvPicPr>
          <p:nvPr userDrawn="1"/>
        </p:nvPicPr>
        <p:blipFill>
          <a:blip r:embed="rId16"/>
          <a:srcRect/>
          <a:stretch>
            <a:fillRect/>
          </a:stretch>
        </p:blipFill>
        <p:spPr bwMode="auto">
          <a:xfrm>
            <a:off x="0" y="6629400"/>
            <a:ext cx="1390650" cy="2159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3600" b="1">
          <a:solidFill>
            <a:srgbClr val="00007F"/>
          </a:solidFill>
          <a:latin typeface="+mj-lt"/>
          <a:ea typeface="+mj-ea"/>
          <a:cs typeface="+mj-cs"/>
        </a:defRPr>
      </a:lvl1pPr>
      <a:lvl2pPr algn="ctr" rtl="0" eaLnBrk="0" fontAlgn="base" hangingPunct="0">
        <a:spcBef>
          <a:spcPct val="0"/>
        </a:spcBef>
        <a:spcAft>
          <a:spcPct val="0"/>
        </a:spcAft>
        <a:defRPr sz="3600" b="1">
          <a:solidFill>
            <a:srgbClr val="00007F"/>
          </a:solidFill>
          <a:latin typeface="Lucida Sans Unicode" pitchFamily="-65" charset="-52"/>
          <a:ea typeface="宋体" pitchFamily="-65" charset="-122"/>
          <a:cs typeface="宋体" pitchFamily="-65" charset="-122"/>
        </a:defRPr>
      </a:lvl2pPr>
      <a:lvl3pPr algn="ctr" rtl="0" eaLnBrk="0" fontAlgn="base" hangingPunct="0">
        <a:spcBef>
          <a:spcPct val="0"/>
        </a:spcBef>
        <a:spcAft>
          <a:spcPct val="0"/>
        </a:spcAft>
        <a:defRPr sz="3600" b="1">
          <a:solidFill>
            <a:srgbClr val="00007F"/>
          </a:solidFill>
          <a:latin typeface="Lucida Sans Unicode" pitchFamily="-65" charset="-52"/>
          <a:ea typeface="宋体" pitchFamily="-65" charset="-122"/>
          <a:cs typeface="宋体" pitchFamily="-65" charset="-122"/>
        </a:defRPr>
      </a:lvl3pPr>
      <a:lvl4pPr algn="ctr" rtl="0" eaLnBrk="0" fontAlgn="base" hangingPunct="0">
        <a:spcBef>
          <a:spcPct val="0"/>
        </a:spcBef>
        <a:spcAft>
          <a:spcPct val="0"/>
        </a:spcAft>
        <a:defRPr sz="3600" b="1">
          <a:solidFill>
            <a:srgbClr val="00007F"/>
          </a:solidFill>
          <a:latin typeface="Lucida Sans Unicode" pitchFamily="-65" charset="-52"/>
          <a:ea typeface="宋体" pitchFamily="-65" charset="-122"/>
          <a:cs typeface="宋体" pitchFamily="-65" charset="-122"/>
        </a:defRPr>
      </a:lvl4pPr>
      <a:lvl5pPr algn="ctr" rtl="0" eaLnBrk="0" fontAlgn="base" hangingPunct="0">
        <a:spcBef>
          <a:spcPct val="0"/>
        </a:spcBef>
        <a:spcAft>
          <a:spcPct val="0"/>
        </a:spcAft>
        <a:defRPr sz="3600" b="1">
          <a:solidFill>
            <a:srgbClr val="00007F"/>
          </a:solidFill>
          <a:latin typeface="Lucida Sans Unicode" pitchFamily="-65" charset="-52"/>
          <a:ea typeface="宋体" pitchFamily="-65" charset="-122"/>
          <a:cs typeface="宋体" pitchFamily="-65" charset="-122"/>
        </a:defRPr>
      </a:lvl5pPr>
      <a:lvl6pPr marL="457200" algn="ctr" rtl="0" fontAlgn="base">
        <a:spcBef>
          <a:spcPct val="0"/>
        </a:spcBef>
        <a:spcAft>
          <a:spcPct val="0"/>
        </a:spcAft>
        <a:defRPr sz="3600" b="1">
          <a:solidFill>
            <a:srgbClr val="00007F"/>
          </a:solidFill>
          <a:latin typeface="Lucida Sans Unicode" pitchFamily="-65" charset="-52"/>
          <a:ea typeface="宋体" pitchFamily="-65" charset="-122"/>
          <a:cs typeface="宋体" pitchFamily="-65" charset="-122"/>
        </a:defRPr>
      </a:lvl6pPr>
      <a:lvl7pPr marL="914400" algn="ctr" rtl="0" fontAlgn="base">
        <a:spcBef>
          <a:spcPct val="0"/>
        </a:spcBef>
        <a:spcAft>
          <a:spcPct val="0"/>
        </a:spcAft>
        <a:defRPr sz="3600" b="1">
          <a:solidFill>
            <a:srgbClr val="00007F"/>
          </a:solidFill>
          <a:latin typeface="Lucida Sans Unicode" pitchFamily="-65" charset="-52"/>
          <a:ea typeface="宋体" pitchFamily="-65" charset="-122"/>
          <a:cs typeface="宋体" pitchFamily="-65" charset="-122"/>
        </a:defRPr>
      </a:lvl7pPr>
      <a:lvl8pPr marL="1371600" algn="ctr" rtl="0" fontAlgn="base">
        <a:spcBef>
          <a:spcPct val="0"/>
        </a:spcBef>
        <a:spcAft>
          <a:spcPct val="0"/>
        </a:spcAft>
        <a:defRPr sz="3600" b="1">
          <a:solidFill>
            <a:srgbClr val="00007F"/>
          </a:solidFill>
          <a:latin typeface="Lucida Sans Unicode" pitchFamily="-65" charset="-52"/>
          <a:ea typeface="宋体" pitchFamily="-65" charset="-122"/>
          <a:cs typeface="宋体" pitchFamily="-65" charset="-122"/>
        </a:defRPr>
      </a:lvl8pPr>
      <a:lvl9pPr marL="1828800" algn="ctr" rtl="0" fontAlgn="base">
        <a:spcBef>
          <a:spcPct val="0"/>
        </a:spcBef>
        <a:spcAft>
          <a:spcPct val="0"/>
        </a:spcAft>
        <a:defRPr sz="3600" b="1">
          <a:solidFill>
            <a:srgbClr val="00007F"/>
          </a:solidFill>
          <a:latin typeface="Lucida Sans Unicode" pitchFamily="-65" charset="-52"/>
          <a:ea typeface="宋体" pitchFamily="-65" charset="-122"/>
          <a:cs typeface="宋体" pitchFamily="-65" charset="-122"/>
        </a:defRPr>
      </a:lvl9pPr>
    </p:titleStyle>
    <p:bodyStyle>
      <a:lvl1pPr marL="342900" indent="-342900" algn="l" rtl="0" eaLnBrk="0" fontAlgn="base" hangingPunct="0">
        <a:spcBef>
          <a:spcPct val="20000"/>
        </a:spcBef>
        <a:spcAft>
          <a:spcPct val="0"/>
        </a:spcAft>
        <a:buClr>
          <a:srgbClr val="00007F"/>
        </a:buClr>
        <a:buSzPct val="75000"/>
        <a:buFont typeface="Wingdings"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CC00"/>
        </a:buClr>
        <a:buSzPct val="75000"/>
        <a:buFont typeface="Wingdings" charset="2"/>
        <a:buChar char="v"/>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00007F"/>
        </a:buClr>
        <a:buSzPct val="75000"/>
        <a:buFont typeface="Wingdings" charset="2"/>
        <a:buChar char="v"/>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CC00"/>
        </a:buClr>
        <a:buSzPct val="75000"/>
        <a:buFont typeface="Wingdings" charset="2"/>
        <a:buChar char="v"/>
        <a:defRPr sz="2200">
          <a:solidFill>
            <a:schemeClr val="tx1"/>
          </a:solidFill>
          <a:latin typeface="+mn-lt"/>
          <a:ea typeface="+mn-ea"/>
          <a:cs typeface="+mn-cs"/>
        </a:defRPr>
      </a:lvl4pPr>
      <a:lvl5pPr marL="2057400" indent="-228600" algn="l" rtl="0" eaLnBrk="0" fontAlgn="base" hangingPunct="0">
        <a:spcBef>
          <a:spcPct val="20000"/>
        </a:spcBef>
        <a:spcAft>
          <a:spcPct val="0"/>
        </a:spcAft>
        <a:buClr>
          <a:srgbClr val="00007F"/>
        </a:buClr>
        <a:buSzPct val="75000"/>
        <a:buFont typeface="Wingdings" charset="2"/>
        <a:buChar char="v"/>
        <a:defRPr sz="2000">
          <a:solidFill>
            <a:schemeClr val="tx1"/>
          </a:solidFill>
          <a:latin typeface="+mn-lt"/>
          <a:ea typeface="+mn-ea"/>
          <a:cs typeface="+mn-cs"/>
        </a:defRPr>
      </a:lvl5pPr>
      <a:lvl6pPr marL="2514600" indent="-228600" algn="l" rtl="0" fontAlgn="base">
        <a:spcBef>
          <a:spcPct val="20000"/>
        </a:spcBef>
        <a:spcAft>
          <a:spcPct val="0"/>
        </a:spcAft>
        <a:buClr>
          <a:srgbClr val="00007F"/>
        </a:buClr>
        <a:buSzPct val="75000"/>
        <a:buFont typeface="Wingdings" pitchFamily="-65" charset="2"/>
        <a:buChar char="v"/>
        <a:defRPr sz="2000">
          <a:solidFill>
            <a:schemeClr val="tx1"/>
          </a:solidFill>
          <a:latin typeface="+mn-lt"/>
          <a:ea typeface="+mn-ea"/>
          <a:cs typeface="+mn-cs"/>
        </a:defRPr>
      </a:lvl6pPr>
      <a:lvl7pPr marL="2971800" indent="-228600" algn="l" rtl="0" fontAlgn="base">
        <a:spcBef>
          <a:spcPct val="20000"/>
        </a:spcBef>
        <a:spcAft>
          <a:spcPct val="0"/>
        </a:spcAft>
        <a:buClr>
          <a:srgbClr val="00007F"/>
        </a:buClr>
        <a:buSzPct val="75000"/>
        <a:buFont typeface="Wingdings" pitchFamily="-65" charset="2"/>
        <a:buChar char="v"/>
        <a:defRPr sz="2000">
          <a:solidFill>
            <a:schemeClr val="tx1"/>
          </a:solidFill>
          <a:latin typeface="+mn-lt"/>
          <a:ea typeface="+mn-ea"/>
          <a:cs typeface="+mn-cs"/>
        </a:defRPr>
      </a:lvl7pPr>
      <a:lvl8pPr marL="3429000" indent="-228600" algn="l" rtl="0" fontAlgn="base">
        <a:spcBef>
          <a:spcPct val="20000"/>
        </a:spcBef>
        <a:spcAft>
          <a:spcPct val="0"/>
        </a:spcAft>
        <a:buClr>
          <a:srgbClr val="00007F"/>
        </a:buClr>
        <a:buSzPct val="75000"/>
        <a:buFont typeface="Wingdings" pitchFamily="-65" charset="2"/>
        <a:buChar char="v"/>
        <a:defRPr sz="2000">
          <a:solidFill>
            <a:schemeClr val="tx1"/>
          </a:solidFill>
          <a:latin typeface="+mn-lt"/>
          <a:ea typeface="+mn-ea"/>
          <a:cs typeface="+mn-cs"/>
        </a:defRPr>
      </a:lvl8pPr>
      <a:lvl9pPr marL="3886200" indent="-228600" algn="l" rtl="0" fontAlgn="base">
        <a:spcBef>
          <a:spcPct val="20000"/>
        </a:spcBef>
        <a:spcAft>
          <a:spcPct val="0"/>
        </a:spcAft>
        <a:buClr>
          <a:srgbClr val="00007F"/>
        </a:buClr>
        <a:buSzPct val="75000"/>
        <a:buFont typeface="Wingdings" pitchFamily="-65" charset="2"/>
        <a:buChar char="v"/>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3"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6.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4"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4" Type="http://schemas.openxmlformats.org/officeDocument/2006/relationships/image" Target="../media/image27.jpeg"/><Relationship Id="rId5" Type="http://schemas.openxmlformats.org/officeDocument/2006/relationships/image" Target="../media/image28.png"/><Relationship Id="rId7"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png"/><Relationship Id="rId6" Type="http://schemas.openxmlformats.org/officeDocument/2006/relationships/image" Target="../media/image29.png"/></Relationships>
</file>

<file path=ppt/slides/_rels/slide19.xml.rels><?xml version="1.0" encoding="UTF-8" standalone="yes"?>
<Relationships xmlns="http://schemas.openxmlformats.org/package/2006/relationships"><Relationship Id="rId6" Type="http://schemas.openxmlformats.org/officeDocument/2006/relationships/image" Target="../media/image36.png"/><Relationship Id="rId4"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image" Target="../media/image32.jpeg"/><Relationship Id="rId3" Type="http://schemas.openxmlformats.org/officeDocument/2006/relationships/image" Target="../media/image33.jpeg"/><Relationship Id="rId5"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3" Type="http://schemas.openxmlformats.org/officeDocument/2006/relationships/image" Target="../media/image3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 Id="rId5" Type="http://schemas.openxmlformats.org/officeDocument/2006/relationships/image" Target="../media/image42.tiff"/></Relationships>
</file>

<file path=ppt/slides/_rels/slide23.xml.rels><?xml version="1.0" encoding="UTF-8" standalone="yes"?>
<Relationships xmlns="http://schemas.openxmlformats.org/package/2006/relationships"><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9.jpeg"/></Relationships>
</file>

<file path=ppt/slides/_rels/slide24.xml.rels><?xml version="1.0" encoding="UTF-8" standalone="yes"?>
<Relationships xmlns="http://schemas.openxmlformats.org/package/2006/relationships"><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6.jpeg"/></Relationships>
</file>

<file path=ppt/slides/_rels/slide27.xml.rels><?xml version="1.0" encoding="UTF-8" standalone="yes"?>
<Relationships xmlns="http://schemas.openxmlformats.org/package/2006/relationships"><Relationship Id="rId6" Type="http://schemas.openxmlformats.org/officeDocument/2006/relationships/image" Target="../media/image49.jpe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6.jpeg"/><Relationship Id="rId5"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5"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4" Type="http://schemas.openxmlformats.org/officeDocument/2006/relationships/image" Target="../media/image52.jpeg"/><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51.jpeg"/><Relationship Id="rId5" Type="http://schemas.openxmlformats.org/officeDocument/2006/relationships/image" Target="../media/image53.jpeg"/></Relationships>
</file>

<file path=ppt/slides/_rels/slide32.xml.rels><?xml version="1.0" encoding="UTF-8" standalone="yes"?>
<Relationships xmlns="http://schemas.openxmlformats.org/package/2006/relationships"><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5.xml"/><Relationship Id="rId5" Type="http://schemas.openxmlformats.org/officeDocument/2006/relationships/oleObject" Target="../embeddings/Microsoft_Equation2.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9.jpeg"/></Relationships>
</file>

<file path=ppt/slides/_rels/slide35.xml.rels><?xml version="1.0" encoding="UTF-8" standalone="yes"?>
<Relationships xmlns="http://schemas.openxmlformats.org/package/2006/relationships"><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notesSlide" Target="../notesSlides/notesSlide20.xml"/><Relationship Id="rId5" Type="http://schemas.openxmlformats.org/officeDocument/2006/relationships/image" Target="../media/image59.png"/></Relationships>
</file>

<file path=ppt/slides/_rels/slide38.xml.rels><?xml version="1.0" encoding="UTF-8" standalone="yes"?>
<Relationships xmlns="http://schemas.openxmlformats.org/package/2006/relationships"><Relationship Id="rId4" Type="http://schemas.openxmlformats.org/officeDocument/2006/relationships/image" Target="../media/image56.jpe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21.xml"/><Relationship Id="rId5"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jpeg"/><Relationship Id="rId5"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63.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63.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4.jpeg"/><Relationship Id="rId5" Type="http://schemas.openxmlformats.org/officeDocument/2006/relationships/image" Target="../media/image66.jpeg"/></Relationships>
</file>

<file path=ppt/slides/_rels/slide44.xml.rels><?xml version="1.0" encoding="UTF-8" standalone="yes"?>
<Relationships xmlns="http://schemas.openxmlformats.org/package/2006/relationships"><Relationship Id="rId7" Type="http://schemas.openxmlformats.org/officeDocument/2006/relationships/tags" Target="../tags/tag8.xml"/><Relationship Id="rId1" Type="http://schemas.openxmlformats.org/officeDocument/2006/relationships/tags" Target="../tags/tag2.xml"/><Relationship Id="rId24" Type="http://schemas.openxmlformats.org/officeDocument/2006/relationships/image" Target="../media/image74.png"/><Relationship Id="rId25" Type="http://schemas.openxmlformats.org/officeDocument/2006/relationships/image" Target="../media/image75.png"/><Relationship Id="rId8" Type="http://schemas.openxmlformats.org/officeDocument/2006/relationships/tags" Target="../tags/tag9.xml"/><Relationship Id="rId13" Type="http://schemas.openxmlformats.org/officeDocument/2006/relationships/tags" Target="../tags/tag14.xml"/><Relationship Id="rId10" Type="http://schemas.openxmlformats.org/officeDocument/2006/relationships/tags" Target="../tags/tag11.xml"/><Relationship Id="rId12" Type="http://schemas.openxmlformats.org/officeDocument/2006/relationships/tags" Target="../tags/tag13.xml"/><Relationship Id="rId17" Type="http://schemas.openxmlformats.org/officeDocument/2006/relationships/image" Target="../media/image67.png"/><Relationship Id="rId9" Type="http://schemas.openxmlformats.org/officeDocument/2006/relationships/tags" Target="../tags/tag10.xml"/><Relationship Id="rId18" Type="http://schemas.openxmlformats.org/officeDocument/2006/relationships/image" Target="../media/image68.png"/><Relationship Id="rId3" Type="http://schemas.openxmlformats.org/officeDocument/2006/relationships/tags" Target="../tags/tag4.xml"/><Relationship Id="rId27" Type="http://schemas.openxmlformats.org/officeDocument/2006/relationships/image" Target="../media/image77.png"/><Relationship Id="rId14" Type="http://schemas.openxmlformats.org/officeDocument/2006/relationships/tags" Target="../tags/tag15.xml"/><Relationship Id="rId23" Type="http://schemas.openxmlformats.org/officeDocument/2006/relationships/image" Target="../media/image73.png"/><Relationship Id="rId4" Type="http://schemas.openxmlformats.org/officeDocument/2006/relationships/tags" Target="../tags/tag5.xml"/><Relationship Id="rId28" Type="http://schemas.openxmlformats.org/officeDocument/2006/relationships/image" Target="../media/image78.png"/><Relationship Id="rId26" Type="http://schemas.openxmlformats.org/officeDocument/2006/relationships/image" Target="../media/image76.png"/><Relationship Id="rId30" Type="http://schemas.openxmlformats.org/officeDocument/2006/relationships/image" Target="../media/image80.png"/><Relationship Id="rId11" Type="http://schemas.openxmlformats.org/officeDocument/2006/relationships/tags" Target="../tags/tag12.xml"/><Relationship Id="rId29" Type="http://schemas.openxmlformats.org/officeDocument/2006/relationships/image" Target="../media/image79.png"/><Relationship Id="rId6" Type="http://schemas.openxmlformats.org/officeDocument/2006/relationships/tags" Target="../tags/tag7.xml"/><Relationship Id="rId16" Type="http://schemas.openxmlformats.org/officeDocument/2006/relationships/notesSlide" Target="../notesSlides/notesSlide27.xml"/><Relationship Id="rId5" Type="http://schemas.openxmlformats.org/officeDocument/2006/relationships/tags" Target="../tags/tag6.xml"/><Relationship Id="rId15" Type="http://schemas.openxmlformats.org/officeDocument/2006/relationships/slideLayout" Target="../slideLayouts/slideLayout2.xml"/><Relationship Id="rId19" Type="http://schemas.openxmlformats.org/officeDocument/2006/relationships/image" Target="../media/image69.png"/><Relationship Id="rId20" Type="http://schemas.openxmlformats.org/officeDocument/2006/relationships/image" Target="../media/image70.png"/><Relationship Id="rId22" Type="http://schemas.openxmlformats.org/officeDocument/2006/relationships/image" Target="../media/image72.png"/><Relationship Id="rId21" Type="http://schemas.openxmlformats.org/officeDocument/2006/relationships/image" Target="../media/image71.png"/><Relationship Id="rId2" Type="http://schemas.openxmlformats.org/officeDocument/2006/relationships/tags" Target="../tags/tag3.xml"/></Relationships>
</file>

<file path=ppt/slides/_rels/slide45.xml.rels><?xml version="1.0" encoding="UTF-8" standalone="yes"?>
<Relationships xmlns="http://schemas.openxmlformats.org/package/2006/relationships"><Relationship Id="rId14" Type="http://schemas.openxmlformats.org/officeDocument/2006/relationships/image" Target="../media/image83.png"/><Relationship Id="rId4" Type="http://schemas.openxmlformats.org/officeDocument/2006/relationships/tags" Target="../tags/tag19.xml"/><Relationship Id="rId7" Type="http://schemas.openxmlformats.org/officeDocument/2006/relationships/tags" Target="../tags/tag22.xml"/><Relationship Id="rId11" Type="http://schemas.openxmlformats.org/officeDocument/2006/relationships/notesSlide" Target="../notesSlides/notesSlide28.xml"/><Relationship Id="rId1" Type="http://schemas.openxmlformats.org/officeDocument/2006/relationships/tags" Target="../tags/tag16.xml"/><Relationship Id="rId6" Type="http://schemas.openxmlformats.org/officeDocument/2006/relationships/tags" Target="../tags/tag21.xml"/><Relationship Id="rId16" Type="http://schemas.openxmlformats.org/officeDocument/2006/relationships/image" Target="../media/image85.png"/><Relationship Id="rId8" Type="http://schemas.openxmlformats.org/officeDocument/2006/relationships/tags" Target="../tags/tag23.xml"/><Relationship Id="rId13" Type="http://schemas.openxmlformats.org/officeDocument/2006/relationships/image" Target="../media/image82.png"/><Relationship Id="rId10" Type="http://schemas.openxmlformats.org/officeDocument/2006/relationships/slideLayout" Target="../slideLayouts/slideLayout2.xml"/><Relationship Id="rId5" Type="http://schemas.openxmlformats.org/officeDocument/2006/relationships/tags" Target="../tags/tag20.xml"/><Relationship Id="rId15" Type="http://schemas.openxmlformats.org/officeDocument/2006/relationships/image" Target="../media/image84.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tags" Target="../tags/tag17.xml"/><Relationship Id="rId9" Type="http://schemas.openxmlformats.org/officeDocument/2006/relationships/tags" Target="../tags/tag24.xml"/><Relationship Id="rId3" Type="http://schemas.openxmlformats.org/officeDocument/2006/relationships/tags" Target="../tags/tag18.xml"/><Relationship Id="rId18" Type="http://schemas.openxmlformats.org/officeDocument/2006/relationships/image" Target="../media/image87.png"/></Relationships>
</file>

<file path=ppt/slides/_rels/slide46.xml.rels><?xml version="1.0" encoding="UTF-8" standalone="yes"?>
<Relationships xmlns="http://schemas.openxmlformats.org/package/2006/relationships"><Relationship Id="rId31" Type="http://schemas.openxmlformats.org/officeDocument/2006/relationships/oleObject" Target="../embeddings/Microsoft_Equation5.bin"/><Relationship Id="rId7" Type="http://schemas.openxmlformats.org/officeDocument/2006/relationships/tags" Target="../tags/tag30.xml"/><Relationship Id="rId1" Type="http://schemas.openxmlformats.org/officeDocument/2006/relationships/vmlDrawing" Target="../drawings/vmlDrawing4.vml"/><Relationship Id="rId24" Type="http://schemas.openxmlformats.org/officeDocument/2006/relationships/image" Target="../media/image95.png"/><Relationship Id="rId25" Type="http://schemas.openxmlformats.org/officeDocument/2006/relationships/image" Target="../media/image96.png"/><Relationship Id="rId8" Type="http://schemas.openxmlformats.org/officeDocument/2006/relationships/tags" Target="../tags/tag31.xml"/><Relationship Id="rId13" Type="http://schemas.openxmlformats.org/officeDocument/2006/relationships/tags" Target="../tags/tag36.xml"/><Relationship Id="rId10" Type="http://schemas.openxmlformats.org/officeDocument/2006/relationships/tags" Target="../tags/tag33.xml"/><Relationship Id="rId32" Type="http://schemas.openxmlformats.org/officeDocument/2006/relationships/oleObject" Target="../embeddings/Microsoft_Equation6.bin"/><Relationship Id="rId12" Type="http://schemas.openxmlformats.org/officeDocument/2006/relationships/tags" Target="../tags/tag35.xml"/><Relationship Id="rId17" Type="http://schemas.openxmlformats.org/officeDocument/2006/relationships/notesSlide" Target="../notesSlides/notesSlide29.xml"/><Relationship Id="rId9" Type="http://schemas.openxmlformats.org/officeDocument/2006/relationships/tags" Target="../tags/tag32.xml"/><Relationship Id="rId18" Type="http://schemas.openxmlformats.org/officeDocument/2006/relationships/image" Target="../media/image90.png"/><Relationship Id="rId3" Type="http://schemas.openxmlformats.org/officeDocument/2006/relationships/tags" Target="../tags/tag26.xml"/><Relationship Id="rId27" Type="http://schemas.openxmlformats.org/officeDocument/2006/relationships/image" Target="../media/image98.png"/><Relationship Id="rId14" Type="http://schemas.openxmlformats.org/officeDocument/2006/relationships/tags" Target="../tags/tag37.xml"/><Relationship Id="rId23" Type="http://schemas.openxmlformats.org/officeDocument/2006/relationships/image" Target="../media/image94.png"/><Relationship Id="rId4" Type="http://schemas.openxmlformats.org/officeDocument/2006/relationships/tags" Target="../tags/tag27.xml"/><Relationship Id="rId28" Type="http://schemas.openxmlformats.org/officeDocument/2006/relationships/image" Target="../media/image99.png"/><Relationship Id="rId26" Type="http://schemas.openxmlformats.org/officeDocument/2006/relationships/image" Target="../media/image97.png"/><Relationship Id="rId30" Type="http://schemas.openxmlformats.org/officeDocument/2006/relationships/oleObject" Target="../embeddings/Microsoft_Equation4.bin"/><Relationship Id="rId11" Type="http://schemas.openxmlformats.org/officeDocument/2006/relationships/tags" Target="../tags/tag34.xml"/><Relationship Id="rId29" Type="http://schemas.openxmlformats.org/officeDocument/2006/relationships/oleObject" Target="../embeddings/Microsoft_Equation3.bin"/><Relationship Id="rId6" Type="http://schemas.openxmlformats.org/officeDocument/2006/relationships/tags" Target="../tags/tag29.xml"/><Relationship Id="rId16" Type="http://schemas.openxmlformats.org/officeDocument/2006/relationships/slideLayout" Target="../slideLayouts/slideLayout2.xml"/><Relationship Id="rId33" Type="http://schemas.openxmlformats.org/officeDocument/2006/relationships/image" Target="../media/image100.png"/><Relationship Id="rId5" Type="http://schemas.openxmlformats.org/officeDocument/2006/relationships/tags" Target="../tags/tag28.xml"/><Relationship Id="rId15" Type="http://schemas.openxmlformats.org/officeDocument/2006/relationships/tags" Target="../tags/tag38.xml"/><Relationship Id="rId19" Type="http://schemas.openxmlformats.org/officeDocument/2006/relationships/image" Target="../media/image91.png"/><Relationship Id="rId20" Type="http://schemas.openxmlformats.org/officeDocument/2006/relationships/image" Target="../media/image92.png"/><Relationship Id="rId22" Type="http://schemas.openxmlformats.org/officeDocument/2006/relationships/image" Target="../media/image84.png"/><Relationship Id="rId21" Type="http://schemas.openxmlformats.org/officeDocument/2006/relationships/image" Target="../media/image93.png"/><Relationship Id="rId2" Type="http://schemas.openxmlformats.org/officeDocument/2006/relationships/tags" Target="../tags/tag25.xml"/></Relationships>
</file>

<file path=ppt/slides/_rels/slide47.xml.rels><?xml version="1.0" encoding="UTF-8" standalone="yes"?>
<Relationships xmlns="http://schemas.openxmlformats.org/package/2006/relationships"><Relationship Id="rId14" Type="http://schemas.openxmlformats.org/officeDocument/2006/relationships/image" Target="../media/image91.png"/><Relationship Id="rId20" Type="http://schemas.openxmlformats.org/officeDocument/2006/relationships/oleObject" Target="../embeddings/Microsoft_Equation9.bin"/><Relationship Id="rId4" Type="http://schemas.openxmlformats.org/officeDocument/2006/relationships/tags" Target="../tags/tag41.xml"/><Relationship Id="rId21" Type="http://schemas.openxmlformats.org/officeDocument/2006/relationships/oleObject" Target="../embeddings/Microsoft_Equation10.bin"/><Relationship Id="rId22" Type="http://schemas.openxmlformats.org/officeDocument/2006/relationships/image" Target="../media/image100.png"/><Relationship Id="rId7" Type="http://schemas.openxmlformats.org/officeDocument/2006/relationships/tags" Target="../tags/tag44.xml"/><Relationship Id="rId11" Type="http://schemas.openxmlformats.org/officeDocument/2006/relationships/notesSlide" Target="../notesSlides/notesSlide30.xml"/><Relationship Id="rId1" Type="http://schemas.openxmlformats.org/officeDocument/2006/relationships/vmlDrawing" Target="../drawings/vmlDrawing5.vml"/><Relationship Id="rId6" Type="http://schemas.openxmlformats.org/officeDocument/2006/relationships/tags" Target="../tags/tag43.xml"/><Relationship Id="rId16" Type="http://schemas.openxmlformats.org/officeDocument/2006/relationships/image" Target="../media/image93.png"/><Relationship Id="rId8" Type="http://schemas.openxmlformats.org/officeDocument/2006/relationships/tags" Target="../tags/tag45.xml"/><Relationship Id="rId13" Type="http://schemas.openxmlformats.org/officeDocument/2006/relationships/image" Target="../media/image90.png"/><Relationship Id="rId10" Type="http://schemas.openxmlformats.org/officeDocument/2006/relationships/slideLayout" Target="../slideLayouts/slideLayout2.xml"/><Relationship Id="rId5" Type="http://schemas.openxmlformats.org/officeDocument/2006/relationships/tags" Target="../tags/tag42.xml"/><Relationship Id="rId15" Type="http://schemas.openxmlformats.org/officeDocument/2006/relationships/image" Target="../media/image92.png"/><Relationship Id="rId12" Type="http://schemas.openxmlformats.org/officeDocument/2006/relationships/image" Target="../media/image101.png"/><Relationship Id="rId17" Type="http://schemas.openxmlformats.org/officeDocument/2006/relationships/image" Target="../media/image84.png"/><Relationship Id="rId19" Type="http://schemas.openxmlformats.org/officeDocument/2006/relationships/oleObject" Target="../embeddings/Microsoft_Equation8.bin"/><Relationship Id="rId2" Type="http://schemas.openxmlformats.org/officeDocument/2006/relationships/tags" Target="../tags/tag39.xml"/><Relationship Id="rId9" Type="http://schemas.openxmlformats.org/officeDocument/2006/relationships/tags" Target="../tags/tag46.xml"/><Relationship Id="rId3" Type="http://schemas.openxmlformats.org/officeDocument/2006/relationships/tags" Target="../tags/tag40.xml"/><Relationship Id="rId18" Type="http://schemas.openxmlformats.org/officeDocument/2006/relationships/oleObject" Target="../embeddings/Microsoft_Equation7.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10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 Type="http://schemas.openxmlformats.org/officeDocument/2006/relationships/image" Target="../media/image104.png"/><Relationship Id="rId5" Type="http://schemas.openxmlformats.org/officeDocument/2006/relationships/image" Target="../media/image105.jpeg"/><Relationship Id="rId7" Type="http://schemas.openxmlformats.org/officeDocument/2006/relationships/image" Target="../media/image107.png"/><Relationship Id="rId1" Type="http://schemas.openxmlformats.org/officeDocument/2006/relationships/video" Target="file://localhost/Users/ryankastner/Documents/presentations/ucsd-4.12.2007/HallRevLowRes.wmv" TargetMode="External"/><Relationship Id="rId2" Type="http://schemas.openxmlformats.org/officeDocument/2006/relationships/slideLayout" Target="../slideLayouts/slideLayout14.xml"/><Relationship Id="rId3" Type="http://schemas.openxmlformats.org/officeDocument/2006/relationships/image" Target="../media/image103.jpeg"/><Relationship Id="rId6" Type="http://schemas.openxmlformats.org/officeDocument/2006/relationships/image" Target="../media/image10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10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6.jpeg"/><Relationship Id="rId4" Type="http://schemas.openxmlformats.org/officeDocument/2006/relationships/image" Target="../media/image110.jpeg"/><Relationship Id="rId5" Type="http://schemas.openxmlformats.org/officeDocument/2006/relationships/image" Target="../media/image111.jpeg"/><Relationship Id="rId7" Type="http://schemas.openxmlformats.org/officeDocument/2006/relationships/image" Target="../media/image113.jpeg"/><Relationship Id="rId1" Type="http://schemas.openxmlformats.org/officeDocument/2006/relationships/slideLayout" Target="../slideLayouts/slideLayout2.xml"/><Relationship Id="rId2" Type="http://schemas.openxmlformats.org/officeDocument/2006/relationships/notesSlide" Target="../notesSlides/notesSlide33.xml"/><Relationship Id="rId9" Type="http://schemas.openxmlformats.org/officeDocument/2006/relationships/image" Target="../media/image114.jpeg"/><Relationship Id="rId3" Type="http://schemas.openxmlformats.org/officeDocument/2006/relationships/image" Target="../media/image109.jpeg"/><Relationship Id="rId6" Type="http://schemas.openxmlformats.org/officeDocument/2006/relationships/image" Target="../media/image11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1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20.jpeg"/><Relationship Id="rId4" Type="http://schemas.openxmlformats.org/officeDocument/2006/relationships/image" Target="../media/image117.jpeg"/><Relationship Id="rId5" Type="http://schemas.openxmlformats.org/officeDocument/2006/relationships/image" Target="../media/image103.jpeg"/><Relationship Id="rId7"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notesSlide" Target="../notesSlides/notesSlide35.xml"/><Relationship Id="rId9" Type="http://schemas.openxmlformats.org/officeDocument/2006/relationships/image" Target="../media/image121.jpeg"/><Relationship Id="rId3" Type="http://schemas.openxmlformats.org/officeDocument/2006/relationships/image" Target="../media/image116.jpeg"/><Relationship Id="rId6" Type="http://schemas.openxmlformats.org/officeDocument/2006/relationships/image" Target="../media/image118.jpeg"/></Relationships>
</file>

<file path=ppt/slides/_rels/slide54.xml.rels><?xml version="1.0" encoding="UTF-8" standalone="yes"?>
<Relationships xmlns="http://schemas.openxmlformats.org/package/2006/relationships"><Relationship Id="rId8" Type="http://schemas.openxmlformats.org/officeDocument/2006/relationships/image" Target="../media/image128.jpeg"/><Relationship Id="rId4" Type="http://schemas.openxmlformats.org/officeDocument/2006/relationships/image" Target="../media/image124.jpeg"/><Relationship Id="rId5" Type="http://schemas.openxmlformats.org/officeDocument/2006/relationships/image" Target="../media/image125.jpeg"/><Relationship Id="rId7" Type="http://schemas.openxmlformats.org/officeDocument/2006/relationships/image" Target="../media/image127.jpeg"/><Relationship Id="rId1" Type="http://schemas.openxmlformats.org/officeDocument/2006/relationships/slideLayout" Target="../slideLayouts/slideLayout2.xml"/><Relationship Id="rId2" Type="http://schemas.openxmlformats.org/officeDocument/2006/relationships/image" Target="../media/image122.jpeg"/><Relationship Id="rId3" Type="http://schemas.openxmlformats.org/officeDocument/2006/relationships/image" Target="../media/image123.jpeg"/><Relationship Id="rId6" Type="http://schemas.openxmlformats.org/officeDocument/2006/relationships/image" Target="../media/image126.jpeg"/></Relationships>
</file>

<file path=ppt/slides/_rels/slide55.xml.rels><?xml version="1.0" encoding="UTF-8" standalone="yes"?>
<Relationships xmlns="http://schemas.openxmlformats.org/package/2006/relationships"><Relationship Id="rId8" Type="http://schemas.openxmlformats.org/officeDocument/2006/relationships/image" Target="../media/image135.jpeg"/><Relationship Id="rId4" Type="http://schemas.openxmlformats.org/officeDocument/2006/relationships/image" Target="../media/image131.jpeg"/><Relationship Id="rId5" Type="http://schemas.openxmlformats.org/officeDocument/2006/relationships/image" Target="../media/image132.jpeg"/><Relationship Id="rId7"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image" Target="../media/image129.jpeg"/><Relationship Id="rId9" Type="http://schemas.openxmlformats.org/officeDocument/2006/relationships/image" Target="../media/image136.jpeg"/><Relationship Id="rId3" Type="http://schemas.openxmlformats.org/officeDocument/2006/relationships/image" Target="../media/image130.jpeg"/><Relationship Id="rId6" Type="http://schemas.openxmlformats.org/officeDocument/2006/relationships/image" Target="../media/image133.jpeg"/></Relationships>
</file>

<file path=ppt/slides/_rels/slide56.xml.rels><?xml version="1.0" encoding="UTF-8" standalone="yes"?>
<Relationships xmlns="http://schemas.openxmlformats.org/package/2006/relationships"><Relationship Id="rId8" Type="http://schemas.openxmlformats.org/officeDocument/2006/relationships/image" Target="../media/image142.jpeg"/><Relationship Id="rId4" Type="http://schemas.openxmlformats.org/officeDocument/2006/relationships/image" Target="../media/image138.jpeg"/><Relationship Id="rId5" Type="http://schemas.openxmlformats.org/officeDocument/2006/relationships/image" Target="../media/image139.png"/><Relationship Id="rId7" Type="http://schemas.openxmlformats.org/officeDocument/2006/relationships/image" Target="../media/image141.jpe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7.jpeg"/><Relationship Id="rId6" Type="http://schemas.openxmlformats.org/officeDocument/2006/relationships/image" Target="../media/image140.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14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6.jpeg"/><Relationship Id="rId5" Type="http://schemas.openxmlformats.org/officeDocument/2006/relationships/image" Target="../media/image144.jpeg"/></Relationships>
</file>

<file path=ppt/slides/_rels/slide5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6.png"/><Relationship Id="rId3" Type="http://schemas.openxmlformats.org/officeDocument/2006/relationships/image" Target="../media/image1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0.png"/><Relationship Id="rId3" Type="http://schemas.openxmlformats.org/officeDocument/2006/relationships/image" Target="../media/image1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4"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image" Target="../media/image152.png"/><Relationship Id="rId3" Type="http://schemas.openxmlformats.org/officeDocument/2006/relationships/image" Target="../media/image153.jpeg"/></Relationships>
</file>

<file path=ppt/slides/_rels/slide6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6.png"/><Relationship Id="rId3" Type="http://schemas.openxmlformats.org/officeDocument/2006/relationships/image" Target="../media/image1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6" Type="http://schemas.openxmlformats.org/officeDocument/2006/relationships/image" Target="../media/image144.jpeg"/><Relationship Id="rId4"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6.jpeg"/><Relationship Id="rId5" Type="http://schemas.openxmlformats.org/officeDocument/2006/relationships/image" Target="../media/image41.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161.png"/><Relationship Id="rId1" Type="http://schemas.openxmlformats.org/officeDocument/2006/relationships/video" Target="file://localhost/Users/ryankastner/Documents/ButterflyFish.AVI" TargetMode="External"/></Relationships>
</file>

<file path=ppt/slides/_rels/slide74.xml.rels><?xml version="1.0" encoding="UTF-8" standalone="yes"?>
<Relationships xmlns="http://schemas.openxmlformats.org/package/2006/relationships"><Relationship Id="rId4" Type="http://schemas.openxmlformats.org/officeDocument/2006/relationships/image" Target="../media/image164.wmf"/><Relationship Id="rId1" Type="http://schemas.openxmlformats.org/officeDocument/2006/relationships/slideLayout" Target="../slideLayouts/slideLayout2.xml"/><Relationship Id="rId2" Type="http://schemas.openxmlformats.org/officeDocument/2006/relationships/image" Target="../media/image162.wmf"/><Relationship Id="rId3" Type="http://schemas.openxmlformats.org/officeDocument/2006/relationships/image" Target="../media/image163.wmf"/><Relationship Id="rId5" Type="http://schemas.openxmlformats.org/officeDocument/2006/relationships/image" Target="../media/image165.wmf"/></Relationships>
</file>

<file path=ppt/slides/_rels/slide7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4" Type="http://schemas.openxmlformats.org/officeDocument/2006/relationships/image" Target="../media/image168.pn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oleObject" Target="../embeddings/oleObject3.bin"/><Relationship Id="rId5" Type="http://schemas.openxmlformats.org/officeDocument/2006/relationships/image" Target="../media/image169.wmf"/></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170.png"/><Relationship Id="rId1" Type="http://schemas.openxmlformats.org/officeDocument/2006/relationships/video" Target="file://localhost/Users/ryankastner/Documents/presentations/jung%20image%20processing/Filtering%20and%20Edge%20Detection.wmv" TargetMode="External"/></Relationships>
</file>

<file path=ppt/slides/_rels/slide78.xml.rels><?xml version="1.0" encoding="UTF-8" standalone="yes"?>
<Relationships xmlns="http://schemas.openxmlformats.org/package/2006/relationships"><Relationship Id="rId4" Type="http://schemas.openxmlformats.org/officeDocument/2006/relationships/image" Target="../media/image171.png"/><Relationship Id="rId1" Type="http://schemas.openxmlformats.org/officeDocument/2006/relationships/video" Target="file://localhost/Users/ryankastner/Documents/presentations/jung%20image%20processing/experiment_raw.mpg" TargetMode="External"/><Relationship Id="rId2" Type="http://schemas.openxmlformats.org/officeDocument/2006/relationships/video" Target="file://localhost/Users/ryankastner/Documents/presentations/jung%20image%20processing/experiment_he.mpg" TargetMode="External"/><Relationship Id="rId3" Type="http://schemas.openxmlformats.org/officeDocument/2006/relationships/slideLayout" Target="../slideLayouts/slideLayout2.xml"/><Relationship Id="rId5" Type="http://schemas.openxmlformats.org/officeDocument/2006/relationships/image" Target="../media/image172.png"/></Relationships>
</file>

<file path=ppt/slides/_rels/slide79.xml.rels><?xml version="1.0" encoding="UTF-8" standalone="yes"?>
<Relationships xmlns="http://schemas.openxmlformats.org/package/2006/relationships"><Relationship Id="rId6" Type="http://schemas.openxmlformats.org/officeDocument/2006/relationships/image" Target="../media/image177.png"/><Relationship Id="rId4"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image" Target="../media/image173.png"/><Relationship Id="rId3" Type="http://schemas.openxmlformats.org/officeDocument/2006/relationships/image" Target="../media/image174.png"/><Relationship Id="rId5" Type="http://schemas.openxmlformats.org/officeDocument/2006/relationships/image" Target="../media/image17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4" Type="http://schemas.openxmlformats.org/officeDocument/2006/relationships/image" Target="../media/image180.jpeg"/><Relationship Id="rId1" Type="http://schemas.openxmlformats.org/officeDocument/2006/relationships/slideLayout" Target="../slideLayouts/slideLayout2.xml"/><Relationship Id="rId2" Type="http://schemas.openxmlformats.org/officeDocument/2006/relationships/image" Target="../media/image178.jpeg"/><Relationship Id="rId3" Type="http://schemas.openxmlformats.org/officeDocument/2006/relationships/image" Target="../media/image179.png"/><Relationship Id="rId5" Type="http://schemas.openxmlformats.org/officeDocument/2006/relationships/image" Target="../media/image181.png"/></Relationships>
</file>

<file path=ppt/slides/_rels/slide81.xml.rels><?xml version="1.0" encoding="UTF-8" standalone="yes"?>
<Relationships xmlns="http://schemas.openxmlformats.org/package/2006/relationships"><Relationship Id="rId4" Type="http://schemas.openxmlformats.org/officeDocument/2006/relationships/image" Target="../media/image183.tiff"/><Relationship Id="rId1" Type="http://schemas.openxmlformats.org/officeDocument/2006/relationships/video" Target="file://localhost/Users/ryankastner/Documents/Face_Detection_System.wmv" TargetMode="External"/><Relationship Id="rId2" Type="http://schemas.openxmlformats.org/officeDocument/2006/relationships/slideLayout" Target="../slideLayouts/slideLayout2.xml"/><Relationship Id="rId3" Type="http://schemas.openxmlformats.org/officeDocument/2006/relationships/image" Target="../media/image182.tiff"/><Relationship Id="rId5" Type="http://schemas.openxmlformats.org/officeDocument/2006/relationships/image" Target="../media/image184.png"/></Relationships>
</file>

<file path=ppt/slides/_rels/slide82.xml.rels><?xml version="1.0" encoding="UTF-8" standalone="yes"?>
<Relationships xmlns="http://schemas.openxmlformats.org/package/2006/relationships"><Relationship Id="rId2" Type="http://schemas.openxmlformats.org/officeDocument/2006/relationships/hyperlink" Target="mailto:kastner@ucsd.edu"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4" Type="http://schemas.openxmlformats.org/officeDocument/2006/relationships/image" Target="../media/image186.jpe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85.jpeg"/></Relationships>
</file>

<file path=ppt/slides/_rels/slide8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18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066800" y="1250950"/>
            <a:ext cx="7086600" cy="1430338"/>
          </a:xfrm>
        </p:spPr>
        <p:txBody>
          <a:bodyPr/>
          <a:lstStyle/>
          <a:p>
            <a:pPr eaLnBrk="1" hangingPunct="1"/>
            <a:r>
              <a:rPr lang="en-US" sz="3200" dirty="0"/>
              <a:t>Overview of Embedded Computing  Systems</a:t>
            </a:r>
          </a:p>
        </p:txBody>
      </p:sp>
      <p:sp>
        <p:nvSpPr>
          <p:cNvPr id="17411" name="Rectangle 3"/>
          <p:cNvSpPr>
            <a:spLocks noGrp="1" noChangeArrowheads="1"/>
          </p:cNvSpPr>
          <p:nvPr>
            <p:ph type="subTitle" idx="1"/>
          </p:nvPr>
        </p:nvSpPr>
        <p:spPr>
          <a:xfrm>
            <a:off x="1066800" y="3886200"/>
            <a:ext cx="7086600" cy="1752600"/>
          </a:xfrm>
        </p:spPr>
        <p:txBody>
          <a:bodyPr/>
          <a:lstStyle/>
          <a:p>
            <a:pPr eaLnBrk="1" hangingPunct="1">
              <a:buFont typeface="Wingdings" charset="2"/>
              <a:buNone/>
            </a:pPr>
            <a:r>
              <a:rPr lang="en-US" dirty="0" smtClean="0">
                <a:latin typeface="Lucida Sans Unicode" charset="-52"/>
              </a:rPr>
              <a:t>CSE</a:t>
            </a:r>
            <a:r>
              <a:rPr lang="en-US" dirty="0" smtClean="0">
                <a:latin typeface="Lucida Sans Unicode" charset="-52"/>
              </a:rPr>
              <a:t> </a:t>
            </a:r>
            <a:r>
              <a:rPr lang="en-US" dirty="0" smtClean="0">
                <a:latin typeface="Lucida Sans Unicode" charset="-52"/>
              </a:rPr>
              <a:t>237D</a:t>
            </a:r>
            <a:r>
              <a:rPr lang="en-US" dirty="0" smtClean="0">
                <a:latin typeface="Lucida Sans Unicode" charset="-52"/>
              </a:rPr>
              <a:t>: Spring 2009</a:t>
            </a:r>
          </a:p>
          <a:p>
            <a:pPr eaLnBrk="1" hangingPunct="1">
              <a:buFont typeface="Wingdings" charset="2"/>
              <a:buNone/>
            </a:pPr>
            <a:r>
              <a:rPr lang="en-US" dirty="0" smtClean="0">
                <a:latin typeface="Lucida Sans Unicode" charset="-52"/>
              </a:rPr>
              <a:t>Topic #1</a:t>
            </a:r>
            <a:endParaRPr lang="en-US" dirty="0" smtClean="0">
              <a:latin typeface="Lucida Sans Unicode" charset="-52"/>
            </a:endParaRPr>
          </a:p>
          <a:p>
            <a:pPr eaLnBrk="1" hangingPunct="1">
              <a:buFont typeface="Wingdings" charset="2"/>
              <a:buNone/>
            </a:pPr>
            <a:r>
              <a:rPr lang="en-US" dirty="0" smtClean="0">
                <a:latin typeface="Lucida Sans Unicode" charset="-52"/>
              </a:rPr>
              <a:t>Prof. Ryan </a:t>
            </a:r>
            <a:r>
              <a:rPr lang="en-US" dirty="0" smtClean="0">
                <a:latin typeface="Lucida Sans Unicode" charset="-52"/>
              </a:rPr>
              <a:t>Kastner</a:t>
            </a:r>
            <a:endParaRPr lang="en-US" dirty="0" smtClean="0">
              <a:latin typeface="Lucida Sans Unicode" charset="-5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Car Controls</a:t>
            </a:r>
            <a:endParaRPr lang="en-US" dirty="0"/>
          </a:p>
        </p:txBody>
      </p:sp>
      <p:pic>
        <p:nvPicPr>
          <p:cNvPr id="3" name="Picture 2"/>
          <p:cNvPicPr>
            <a:picLocks noChangeAspect="1"/>
          </p:cNvPicPr>
          <p:nvPr/>
        </p:nvPicPr>
        <p:blipFill>
          <a:blip r:embed="rId2"/>
          <a:stretch>
            <a:fillRect/>
          </a:stretch>
        </p:blipFill>
        <p:spPr>
          <a:xfrm>
            <a:off x="67999" y="1295400"/>
            <a:ext cx="6599501" cy="4953000"/>
          </a:xfrm>
          <a:prstGeom prst="rect">
            <a:avLst/>
          </a:prstGeom>
        </p:spPr>
      </p:pic>
      <p:sp>
        <p:nvSpPr>
          <p:cNvPr id="4" name="Rectangle 3"/>
          <p:cNvSpPr txBox="1">
            <a:spLocks noChangeArrowheads="1"/>
          </p:cNvSpPr>
          <p:nvPr/>
        </p:nvSpPr>
        <p:spPr bwMode="auto">
          <a:xfrm>
            <a:off x="6819900" y="1447800"/>
            <a:ext cx="23241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r>
              <a:rPr kumimoji="0" lang="en-US" sz="3000" b="0" i="0" u="none" strike="noStrike" kern="0" cap="none" spc="0" normalizeH="0" baseline="0" noProof="0" dirty="0" smtClean="0">
                <a:ln>
                  <a:noFill/>
                </a:ln>
                <a:solidFill>
                  <a:schemeClr val="tx1"/>
                </a:solidFill>
                <a:effectLst/>
                <a:uLnTx/>
                <a:uFillTx/>
                <a:latin typeface="+mn-lt"/>
                <a:ea typeface="+mn-ea"/>
                <a:cs typeface="+mn-cs"/>
              </a:rPr>
              <a:t>Configure</a:t>
            </a:r>
          </a:p>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r>
              <a:rPr lang="en-US" sz="3000" kern="0" dirty="0" smtClean="0">
                <a:latin typeface="+mn-lt"/>
              </a:rPr>
              <a:t>Sense</a:t>
            </a:r>
          </a:p>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r>
              <a:rPr kumimoji="0" lang="en-US" sz="3000" b="0" i="0" u="none" strike="noStrike" kern="0" cap="none" spc="0" normalizeH="0" baseline="0" noProof="0" dirty="0" smtClean="0">
                <a:ln>
                  <a:noFill/>
                </a:ln>
                <a:solidFill>
                  <a:schemeClr val="tx1"/>
                </a:solidFill>
                <a:effectLst/>
                <a:uLnTx/>
                <a:uFillTx/>
                <a:latin typeface="+mn-lt"/>
                <a:ea typeface="+mn-ea"/>
                <a:cs typeface="+mn-cs"/>
              </a:rPr>
              <a:t>Actuate</a:t>
            </a:r>
          </a:p>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r>
              <a:rPr lang="en-US" sz="3000" kern="0" dirty="0" smtClean="0">
                <a:latin typeface="+mn-lt"/>
              </a:rPr>
              <a:t>Regulate</a:t>
            </a:r>
          </a:p>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r>
              <a:rPr kumimoji="0" lang="en-US" sz="3000" b="0" i="0" u="none" strike="noStrike" kern="0" cap="none" spc="0" normalizeH="0" baseline="0" noProof="0" dirty="0" smtClean="0">
                <a:ln>
                  <a:noFill/>
                </a:ln>
                <a:solidFill>
                  <a:schemeClr val="tx1"/>
                </a:solidFill>
                <a:effectLst/>
                <a:uLnTx/>
                <a:uFillTx/>
                <a:latin typeface="+mn-lt"/>
                <a:ea typeface="+mn-ea"/>
                <a:cs typeface="+mn-cs"/>
              </a:rPr>
              <a:t>Display</a:t>
            </a:r>
          </a:p>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r>
              <a:rPr lang="en-US" sz="3000" kern="0" dirty="0" smtClean="0">
                <a:latin typeface="+mn-lt"/>
              </a:rPr>
              <a:t>Trend</a:t>
            </a:r>
          </a:p>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r>
              <a:rPr kumimoji="0" lang="en-US" sz="3000" b="0" i="0" u="none" strike="noStrike" kern="0" cap="none" spc="0" normalizeH="0" baseline="0" noProof="0" dirty="0" smtClean="0">
                <a:ln>
                  <a:noFill/>
                </a:ln>
                <a:solidFill>
                  <a:schemeClr val="tx1"/>
                </a:solidFill>
                <a:effectLst/>
                <a:uLnTx/>
                <a:uFillTx/>
                <a:latin typeface="+mn-lt"/>
                <a:ea typeface="+mn-ea"/>
                <a:cs typeface="+mn-cs"/>
              </a:rPr>
              <a:t>Diagnose</a:t>
            </a:r>
          </a:p>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r>
              <a:rPr lang="en-US" sz="3000" kern="0" dirty="0" smtClean="0">
                <a:latin typeface="+mn-lt"/>
              </a:rPr>
              <a:t>Predict</a:t>
            </a:r>
          </a:p>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r>
              <a:rPr kumimoji="0" lang="en-US" sz="3000" b="0" i="0" u="none" strike="noStrike" kern="0" cap="none" spc="0" normalizeH="0" baseline="0" noProof="0" dirty="0" smtClean="0">
                <a:ln>
                  <a:noFill/>
                </a:ln>
                <a:solidFill>
                  <a:schemeClr val="tx1"/>
                </a:solidFill>
                <a:effectLst/>
                <a:uLnTx/>
                <a:uFillTx/>
                <a:latin typeface="+mn-lt"/>
                <a:ea typeface="+mn-ea"/>
                <a:cs typeface="+mn-cs"/>
              </a:rPr>
              <a:t>Archive</a:t>
            </a:r>
            <a:endParaRPr kumimoji="0" lang="en-US" sz="3000" b="0" i="0" u="none" strike="noStrike" kern="0" cap="none" spc="0" normalizeH="0" baseline="0" noProof="0" dirty="0">
              <a:ln>
                <a:noFill/>
              </a:ln>
              <a:solidFill>
                <a:schemeClr val="tx1"/>
              </a:solidFill>
              <a:effectLst/>
              <a:uLnTx/>
              <a:uFillTx/>
              <a:latin typeface="+mn-lt"/>
              <a:ea typeface="+mn-ea"/>
              <a:cs typeface="+mn-cs"/>
            </a:endParaRPr>
          </a:p>
        </p:txBody>
      </p:sp>
      <p:sp>
        <p:nvSpPr>
          <p:cNvPr id="5" name="Text Box 7"/>
          <p:cNvSpPr txBox="1">
            <a:spLocks noChangeArrowheads="1"/>
          </p:cNvSpPr>
          <p:nvPr/>
        </p:nvSpPr>
        <p:spPr bwMode="auto">
          <a:xfrm>
            <a:off x="6529514" y="6581001"/>
            <a:ext cx="2690686"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Alberto </a:t>
            </a:r>
            <a:r>
              <a:rPr lang="en-US" sz="1200" dirty="0" err="1">
                <a:solidFill>
                  <a:srgbClr val="000000"/>
                </a:solidFill>
              </a:rPr>
              <a:t>Sangiovanni-Vincentelli</a:t>
            </a:r>
            <a:r>
              <a:rPr lang="en-US" sz="1200" dirty="0" err="1">
                <a:solidFill>
                  <a:srgbClr val="000000"/>
                </a:solidFill>
                <a:sym typeface="Symbol" charset="2"/>
              </a:rPr>
              <a:t></a:t>
            </a:r>
            <a:endParaRPr lang="en-US" sz="1200" dirty="0">
              <a:solidFill>
                <a:srgbClr val="000000"/>
              </a:solidFill>
              <a:sym typeface="Symbol" charset="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 Controls</a:t>
            </a:r>
            <a:endParaRPr lang="en-US" dirty="0"/>
          </a:p>
        </p:txBody>
      </p:sp>
      <p:grpSp>
        <p:nvGrpSpPr>
          <p:cNvPr id="9" name="Group 8"/>
          <p:cNvGrpSpPr/>
          <p:nvPr/>
        </p:nvGrpSpPr>
        <p:grpSpPr>
          <a:xfrm>
            <a:off x="1066800" y="1219200"/>
            <a:ext cx="7162800" cy="3911600"/>
            <a:chOff x="762000" y="1473200"/>
            <a:chExt cx="7162800" cy="3911600"/>
          </a:xfrm>
        </p:grpSpPr>
        <p:pic>
          <p:nvPicPr>
            <p:cNvPr id="4" name="Picture 3"/>
            <p:cNvPicPr>
              <a:picLocks noChangeAspect="1"/>
            </p:cNvPicPr>
            <p:nvPr/>
          </p:nvPicPr>
          <p:blipFill>
            <a:blip r:embed="rId2"/>
            <a:stretch>
              <a:fillRect/>
            </a:stretch>
          </p:blipFill>
          <p:spPr>
            <a:xfrm>
              <a:off x="762000" y="1473200"/>
              <a:ext cx="5181600" cy="3911600"/>
            </a:xfrm>
            <a:prstGeom prst="rect">
              <a:avLst/>
            </a:prstGeom>
          </p:spPr>
        </p:pic>
        <p:pic>
          <p:nvPicPr>
            <p:cNvPr id="8" name="Picture 7"/>
            <p:cNvPicPr>
              <a:picLocks noChangeAspect="1"/>
            </p:cNvPicPr>
            <p:nvPr/>
          </p:nvPicPr>
          <p:blipFill>
            <a:blip r:embed="rId3"/>
            <a:stretch>
              <a:fillRect/>
            </a:stretch>
          </p:blipFill>
          <p:spPr>
            <a:xfrm>
              <a:off x="5905500" y="1473200"/>
              <a:ext cx="2019300" cy="2794000"/>
            </a:xfrm>
            <a:prstGeom prst="rect">
              <a:avLst/>
            </a:prstGeom>
          </p:spPr>
        </p:pic>
      </p:grpSp>
      <p:sp>
        <p:nvSpPr>
          <p:cNvPr id="6" name="Text Box 7"/>
          <p:cNvSpPr txBox="1">
            <a:spLocks noChangeArrowheads="1"/>
          </p:cNvSpPr>
          <p:nvPr/>
        </p:nvSpPr>
        <p:spPr bwMode="auto">
          <a:xfrm>
            <a:off x="6529514" y="6581001"/>
            <a:ext cx="2690686"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Alberto </a:t>
            </a:r>
            <a:r>
              <a:rPr lang="en-US" sz="1200" dirty="0" err="1">
                <a:solidFill>
                  <a:srgbClr val="000000"/>
                </a:solidFill>
              </a:rPr>
              <a:t>Sangiovanni-Vincentelli</a:t>
            </a:r>
            <a:r>
              <a:rPr lang="en-US" sz="1200" dirty="0" err="1">
                <a:solidFill>
                  <a:srgbClr val="000000"/>
                </a:solidFill>
                <a:sym typeface="Symbol" charset="2"/>
              </a:rPr>
              <a:t></a:t>
            </a:r>
            <a:endParaRPr lang="en-US" sz="1200" dirty="0">
              <a:solidFill>
                <a:srgbClr val="000000"/>
              </a:solidFill>
              <a:sym typeface="Symbol" charset="2"/>
            </a:endParaRPr>
          </a:p>
        </p:txBody>
      </p:sp>
      <p:sp>
        <p:nvSpPr>
          <p:cNvPr id="10" name="Rectangle 9"/>
          <p:cNvSpPr/>
          <p:nvPr/>
        </p:nvSpPr>
        <p:spPr>
          <a:xfrm>
            <a:off x="381000" y="5027988"/>
            <a:ext cx="8229600" cy="1449012"/>
          </a:xfrm>
          <a:prstGeom prst="rect">
            <a:avLst/>
          </a:prstGeom>
        </p:spPr>
        <p:txBody>
          <a:bodyPr wrap="square">
            <a:spAutoFit/>
          </a:bodyPr>
          <a:lstStyle/>
          <a:p>
            <a:pPr marL="285750" indent="-285750" eaLnBrk="1" hangingPunct="1">
              <a:lnSpc>
                <a:spcPct val="80000"/>
              </a:lnSpc>
              <a:spcBef>
                <a:spcPct val="20000"/>
              </a:spcBef>
              <a:buClr>
                <a:srgbClr val="FFCC00"/>
              </a:buClr>
              <a:buSzPct val="75000"/>
              <a:buFont typeface="Wingdings" charset="2"/>
              <a:buChar char="v"/>
            </a:pPr>
            <a:r>
              <a:rPr lang="en-US" sz="2400" kern="0" dirty="0" smtClean="0">
                <a:solidFill>
                  <a:srgbClr val="000000"/>
                </a:solidFill>
                <a:latin typeface="Times New Roman"/>
              </a:rPr>
              <a:t>Modern cars: up to ~100 processors running complex software</a:t>
            </a:r>
          </a:p>
          <a:p>
            <a:pPr marL="685800" lvl="1" indent="-228600" eaLnBrk="1" hangingPunct="1">
              <a:lnSpc>
                <a:spcPct val="80000"/>
              </a:lnSpc>
              <a:spcBef>
                <a:spcPct val="20000"/>
              </a:spcBef>
              <a:buClr>
                <a:srgbClr val="00007F"/>
              </a:buClr>
              <a:buSzPct val="75000"/>
              <a:buFont typeface="Wingdings" charset="2"/>
              <a:buChar char="v"/>
            </a:pPr>
            <a:r>
              <a:rPr lang="en-US" sz="2400" kern="0" dirty="0" smtClean="0">
                <a:solidFill>
                  <a:srgbClr val="000000"/>
                </a:solidFill>
                <a:latin typeface="Times New Roman"/>
              </a:rPr>
              <a:t>engine &amp; emissions control, stability &amp; traction control,  diagnostics, gearless automatic transmission</a:t>
            </a:r>
          </a:p>
          <a:p>
            <a:pPr marL="685800" lvl="1" indent="-228600" eaLnBrk="1" hangingPunct="1">
              <a:lnSpc>
                <a:spcPct val="80000"/>
              </a:lnSpc>
              <a:spcBef>
                <a:spcPct val="20000"/>
              </a:spcBef>
              <a:buClr>
                <a:srgbClr val="00007F"/>
              </a:buClr>
              <a:buSzPct val="75000"/>
              <a:buFont typeface="Wingdings" charset="2"/>
              <a:buChar char="v"/>
            </a:pPr>
            <a:r>
              <a:rPr lang="en-US" sz="2400" kern="0" dirty="0" err="1" smtClean="0">
                <a:solidFill>
                  <a:srgbClr val="000000"/>
                </a:solidFill>
                <a:latin typeface="Times New Roman"/>
              </a:rPr>
              <a:t>http://www.howstuffworks.com/car-computer.htm</a:t>
            </a:r>
            <a:endParaRPr lang="en-US" sz="2400" kern="0" dirty="0">
              <a:solidFill>
                <a:srgbClr val="000000"/>
              </a:solidFill>
              <a:latin typeface="Times New Roman"/>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 Building Monitoring</a:t>
            </a:r>
            <a:endParaRPr lang="en-US" dirty="0"/>
          </a:p>
        </p:txBody>
      </p:sp>
      <p:pic>
        <p:nvPicPr>
          <p:cNvPr id="3" name="Picture 2"/>
          <p:cNvPicPr>
            <a:picLocks noChangeAspect="1"/>
          </p:cNvPicPr>
          <p:nvPr/>
        </p:nvPicPr>
        <p:blipFill>
          <a:blip r:embed="rId2"/>
          <a:stretch>
            <a:fillRect/>
          </a:stretch>
        </p:blipFill>
        <p:spPr>
          <a:xfrm>
            <a:off x="152400" y="1054100"/>
            <a:ext cx="4076700" cy="5422900"/>
          </a:xfrm>
          <a:prstGeom prst="rect">
            <a:avLst/>
          </a:prstGeom>
        </p:spPr>
      </p:pic>
      <p:pic>
        <p:nvPicPr>
          <p:cNvPr id="4" name="Picture 3"/>
          <p:cNvPicPr>
            <a:picLocks noChangeAspect="1"/>
          </p:cNvPicPr>
          <p:nvPr/>
        </p:nvPicPr>
        <p:blipFill>
          <a:blip r:embed="rId3"/>
          <a:stretch>
            <a:fillRect/>
          </a:stretch>
        </p:blipFill>
        <p:spPr>
          <a:xfrm>
            <a:off x="4216400" y="4267200"/>
            <a:ext cx="2336800" cy="1866900"/>
          </a:xfrm>
          <a:prstGeom prst="rect">
            <a:avLst/>
          </a:prstGeom>
        </p:spPr>
      </p:pic>
      <p:pic>
        <p:nvPicPr>
          <p:cNvPr id="5" name="Picture 4"/>
          <p:cNvPicPr>
            <a:picLocks noChangeAspect="1"/>
          </p:cNvPicPr>
          <p:nvPr/>
        </p:nvPicPr>
        <p:blipFill>
          <a:blip r:embed="rId4"/>
          <a:stretch>
            <a:fillRect/>
          </a:stretch>
        </p:blipFill>
        <p:spPr>
          <a:xfrm>
            <a:off x="6515100" y="3657600"/>
            <a:ext cx="2476500" cy="2971800"/>
          </a:xfrm>
          <a:prstGeom prst="rect">
            <a:avLst/>
          </a:prstGeom>
        </p:spPr>
      </p:pic>
      <p:sp>
        <p:nvSpPr>
          <p:cNvPr id="8" name="TextBox 7"/>
          <p:cNvSpPr txBox="1"/>
          <p:nvPr/>
        </p:nvSpPr>
        <p:spPr>
          <a:xfrm>
            <a:off x="4985772" y="1408668"/>
            <a:ext cx="1650061" cy="738664"/>
          </a:xfrm>
          <a:prstGeom prst="rect">
            <a:avLst/>
          </a:prstGeom>
          <a:noFill/>
        </p:spPr>
        <p:txBody>
          <a:bodyPr wrap="none" rtlCol="0">
            <a:spAutoFit/>
          </a:bodyPr>
          <a:lstStyle/>
          <a:p>
            <a:r>
              <a:rPr lang="en-US" sz="4200" dirty="0" smtClean="0">
                <a:latin typeface="+mn-lt"/>
              </a:rPr>
              <a:t>Before</a:t>
            </a:r>
            <a:endParaRPr lang="en-US" sz="4200" dirty="0">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Seismic Building Monitoring</a:t>
            </a:r>
            <a:endParaRPr lang="en-US" dirty="0"/>
          </a:p>
        </p:txBody>
      </p:sp>
      <p:pic>
        <p:nvPicPr>
          <p:cNvPr id="3" name="Picture 2"/>
          <p:cNvPicPr>
            <a:picLocks noChangeAspect="1"/>
          </p:cNvPicPr>
          <p:nvPr/>
        </p:nvPicPr>
        <p:blipFill>
          <a:blip r:embed="rId2"/>
          <a:stretch>
            <a:fillRect/>
          </a:stretch>
        </p:blipFill>
        <p:spPr>
          <a:xfrm>
            <a:off x="152400" y="1054100"/>
            <a:ext cx="4076700" cy="5422900"/>
          </a:xfrm>
          <a:prstGeom prst="rect">
            <a:avLst/>
          </a:prstGeom>
        </p:spPr>
      </p:pic>
      <p:pic>
        <p:nvPicPr>
          <p:cNvPr id="6" name="Picture 5"/>
          <p:cNvPicPr>
            <a:picLocks noChangeAspect="1"/>
          </p:cNvPicPr>
          <p:nvPr/>
        </p:nvPicPr>
        <p:blipFill>
          <a:blip r:embed="rId3"/>
          <a:stretch>
            <a:fillRect/>
          </a:stretch>
        </p:blipFill>
        <p:spPr>
          <a:xfrm>
            <a:off x="3873500" y="4267200"/>
            <a:ext cx="2451100" cy="1816100"/>
          </a:xfrm>
          <a:prstGeom prst="rect">
            <a:avLst/>
          </a:prstGeom>
        </p:spPr>
      </p:pic>
      <p:pic>
        <p:nvPicPr>
          <p:cNvPr id="7" name="Picture 6"/>
          <p:cNvPicPr>
            <a:picLocks noChangeAspect="1"/>
          </p:cNvPicPr>
          <p:nvPr/>
        </p:nvPicPr>
        <p:blipFill>
          <a:blip r:embed="rId4"/>
          <a:stretch>
            <a:fillRect/>
          </a:stretch>
        </p:blipFill>
        <p:spPr>
          <a:xfrm>
            <a:off x="6553200" y="4267200"/>
            <a:ext cx="2540000" cy="1879600"/>
          </a:xfrm>
          <a:prstGeom prst="rect">
            <a:avLst/>
          </a:prstGeom>
        </p:spPr>
      </p:pic>
      <p:pic>
        <p:nvPicPr>
          <p:cNvPr id="8" name="Picture 7"/>
          <p:cNvPicPr>
            <a:picLocks noChangeAspect="1"/>
          </p:cNvPicPr>
          <p:nvPr/>
        </p:nvPicPr>
        <p:blipFill>
          <a:blip r:embed="rId5"/>
          <a:stretch>
            <a:fillRect/>
          </a:stretch>
        </p:blipFill>
        <p:spPr>
          <a:xfrm>
            <a:off x="6858000" y="1778000"/>
            <a:ext cx="1930400" cy="2184400"/>
          </a:xfrm>
          <a:prstGeom prst="rect">
            <a:avLst/>
          </a:prstGeom>
        </p:spPr>
      </p:pic>
      <p:sp>
        <p:nvSpPr>
          <p:cNvPr id="9" name="TextBox 8"/>
          <p:cNvSpPr txBox="1"/>
          <p:nvPr/>
        </p:nvSpPr>
        <p:spPr>
          <a:xfrm>
            <a:off x="4985772" y="1408668"/>
            <a:ext cx="1338828" cy="738664"/>
          </a:xfrm>
          <a:prstGeom prst="rect">
            <a:avLst/>
          </a:prstGeom>
          <a:noFill/>
        </p:spPr>
        <p:txBody>
          <a:bodyPr wrap="none" rtlCol="0">
            <a:spAutoFit/>
          </a:bodyPr>
          <a:lstStyle/>
          <a:p>
            <a:r>
              <a:rPr lang="en-US" sz="4200" dirty="0" smtClean="0">
                <a:latin typeface="+mn-lt"/>
              </a:rPr>
              <a:t>After</a:t>
            </a:r>
            <a:endParaRPr lang="en-US" sz="4200" dirty="0">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HVAC Building Monitoring</a:t>
            </a:r>
            <a:endParaRPr lang="en-US" dirty="0"/>
          </a:p>
        </p:txBody>
      </p:sp>
      <p:pic>
        <p:nvPicPr>
          <p:cNvPr id="3" name="Picture 2"/>
          <p:cNvPicPr>
            <a:picLocks noChangeAspect="1"/>
          </p:cNvPicPr>
          <p:nvPr/>
        </p:nvPicPr>
        <p:blipFill>
          <a:blip r:embed="rId2"/>
          <a:stretch>
            <a:fillRect/>
          </a:stretch>
        </p:blipFill>
        <p:spPr>
          <a:xfrm>
            <a:off x="1524000" y="1371600"/>
            <a:ext cx="6096000" cy="4559300"/>
          </a:xfrm>
          <a:prstGeom prst="rect">
            <a:avLst/>
          </a:prstGeom>
        </p:spPr>
      </p:pic>
      <p:sp>
        <p:nvSpPr>
          <p:cNvPr id="4" name="Text Box 7"/>
          <p:cNvSpPr txBox="1">
            <a:spLocks noChangeArrowheads="1"/>
          </p:cNvSpPr>
          <p:nvPr/>
        </p:nvSpPr>
        <p:spPr bwMode="auto">
          <a:xfrm>
            <a:off x="6529514" y="6581001"/>
            <a:ext cx="2690686"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Alberto </a:t>
            </a:r>
            <a:r>
              <a:rPr lang="en-US" sz="1200" dirty="0" err="1">
                <a:solidFill>
                  <a:srgbClr val="000000"/>
                </a:solidFill>
              </a:rPr>
              <a:t>Sangiovanni-Vincentelli</a:t>
            </a:r>
            <a:r>
              <a:rPr lang="en-US" sz="1200" dirty="0" err="1">
                <a:solidFill>
                  <a:srgbClr val="000000"/>
                </a:solidFill>
                <a:sym typeface="Symbol" charset="2"/>
              </a:rPr>
              <a:t></a:t>
            </a:r>
            <a:endParaRPr lang="en-US" sz="1200" dirty="0">
              <a:solidFill>
                <a:srgbClr val="000000"/>
              </a:solidFill>
              <a:sym typeface="Symbol"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Biotechnology</a:t>
            </a:r>
            <a:endParaRPr lang="en-US" dirty="0"/>
          </a:p>
        </p:txBody>
      </p:sp>
      <p:sp>
        <p:nvSpPr>
          <p:cNvPr id="5" name="Text Box 7"/>
          <p:cNvSpPr txBox="1">
            <a:spLocks noChangeArrowheads="1"/>
          </p:cNvSpPr>
          <p:nvPr/>
        </p:nvSpPr>
        <p:spPr bwMode="auto">
          <a:xfrm>
            <a:off x="6529514" y="6581001"/>
            <a:ext cx="2690686"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Alberto </a:t>
            </a:r>
            <a:r>
              <a:rPr lang="en-US" sz="1200" dirty="0" err="1">
                <a:solidFill>
                  <a:srgbClr val="000000"/>
                </a:solidFill>
              </a:rPr>
              <a:t>Sangiovanni-Vincentelli</a:t>
            </a:r>
            <a:r>
              <a:rPr lang="en-US" sz="1200" dirty="0" err="1">
                <a:solidFill>
                  <a:srgbClr val="000000"/>
                </a:solidFill>
                <a:sym typeface="Symbol" charset="2"/>
              </a:rPr>
              <a:t></a:t>
            </a:r>
            <a:endParaRPr lang="en-US" sz="1200" dirty="0">
              <a:solidFill>
                <a:srgbClr val="000000"/>
              </a:solidFill>
              <a:sym typeface="Symbol" charset="2"/>
            </a:endParaRPr>
          </a:p>
        </p:txBody>
      </p:sp>
      <p:pic>
        <p:nvPicPr>
          <p:cNvPr id="6" name="Picture 5" descr="hearing aid internal.jpg"/>
          <p:cNvPicPr>
            <a:picLocks noChangeAspect="1"/>
          </p:cNvPicPr>
          <p:nvPr/>
        </p:nvPicPr>
        <p:blipFill>
          <a:blip r:embed="rId2"/>
          <a:stretch>
            <a:fillRect/>
          </a:stretch>
        </p:blipFill>
        <p:spPr>
          <a:xfrm>
            <a:off x="304800" y="1856440"/>
            <a:ext cx="2380356" cy="2753182"/>
          </a:xfrm>
          <a:prstGeom prst="rect">
            <a:avLst/>
          </a:prstGeom>
        </p:spPr>
      </p:pic>
      <p:sp>
        <p:nvSpPr>
          <p:cNvPr id="7" name="TextBox 6"/>
          <p:cNvSpPr txBox="1"/>
          <p:nvPr/>
        </p:nvSpPr>
        <p:spPr>
          <a:xfrm>
            <a:off x="304800" y="1313021"/>
            <a:ext cx="2380356" cy="492443"/>
          </a:xfrm>
          <a:prstGeom prst="rect">
            <a:avLst/>
          </a:prstGeom>
          <a:noFill/>
        </p:spPr>
        <p:txBody>
          <a:bodyPr wrap="square" rtlCol="0">
            <a:spAutoFit/>
          </a:bodyPr>
          <a:lstStyle/>
          <a:p>
            <a:pPr algn="ctr"/>
            <a:r>
              <a:rPr lang="en-US" sz="2600" b="1" dirty="0" smtClean="0">
                <a:latin typeface="+mn-lt"/>
              </a:rPr>
              <a:t>Hearing Aids</a:t>
            </a:r>
            <a:endParaRPr lang="en-US" sz="2600" b="1" dirty="0">
              <a:latin typeface="+mn-lt"/>
            </a:endParaRPr>
          </a:p>
        </p:txBody>
      </p:sp>
      <p:pic>
        <p:nvPicPr>
          <p:cNvPr id="8" name="Picture 7" descr="549px-Pacemaker_GuidantMeridianSR.jpg"/>
          <p:cNvPicPr>
            <a:picLocks noChangeAspect="1"/>
          </p:cNvPicPr>
          <p:nvPr/>
        </p:nvPicPr>
        <p:blipFill>
          <a:blip r:embed="rId3"/>
          <a:stretch>
            <a:fillRect/>
          </a:stretch>
        </p:blipFill>
        <p:spPr>
          <a:xfrm>
            <a:off x="3382662" y="1805464"/>
            <a:ext cx="2484738" cy="2715561"/>
          </a:xfrm>
          <a:prstGeom prst="rect">
            <a:avLst/>
          </a:prstGeom>
        </p:spPr>
      </p:pic>
      <p:sp>
        <p:nvSpPr>
          <p:cNvPr id="9" name="TextBox 8"/>
          <p:cNvSpPr txBox="1"/>
          <p:nvPr/>
        </p:nvSpPr>
        <p:spPr>
          <a:xfrm>
            <a:off x="3439581" y="1313021"/>
            <a:ext cx="2427819" cy="492443"/>
          </a:xfrm>
          <a:prstGeom prst="rect">
            <a:avLst/>
          </a:prstGeom>
          <a:noFill/>
        </p:spPr>
        <p:txBody>
          <a:bodyPr wrap="square" rtlCol="0">
            <a:spAutoFit/>
          </a:bodyPr>
          <a:lstStyle/>
          <a:p>
            <a:pPr algn="ctr"/>
            <a:r>
              <a:rPr lang="en-US" sz="2600" b="1" dirty="0" smtClean="0">
                <a:latin typeface="+mn-lt"/>
              </a:rPr>
              <a:t>Pacemakers</a:t>
            </a:r>
            <a:endParaRPr lang="en-US" sz="2600" b="1" dirty="0">
              <a:latin typeface="+mn-lt"/>
            </a:endParaRPr>
          </a:p>
        </p:txBody>
      </p:sp>
      <p:pic>
        <p:nvPicPr>
          <p:cNvPr id="10" name="Picture 13" descr="bacillus"/>
          <p:cNvPicPr>
            <a:picLocks noChangeAspect="1" noChangeArrowheads="1"/>
          </p:cNvPicPr>
          <p:nvPr/>
        </p:nvPicPr>
        <p:blipFill>
          <a:blip r:embed="rId4"/>
          <a:srcRect/>
          <a:stretch>
            <a:fillRect/>
          </a:stretch>
        </p:blipFill>
        <p:spPr bwMode="auto">
          <a:xfrm>
            <a:off x="6275388" y="2362200"/>
            <a:ext cx="2640012" cy="1600200"/>
          </a:xfrm>
          <a:prstGeom prst="rect">
            <a:avLst/>
          </a:prstGeom>
          <a:noFill/>
          <a:ln w="9525">
            <a:noFill/>
            <a:miter lim="800000"/>
            <a:headEnd/>
            <a:tailEnd/>
          </a:ln>
          <a:effectLst/>
        </p:spPr>
      </p:pic>
      <p:sp>
        <p:nvSpPr>
          <p:cNvPr id="11" name="TextBox 10"/>
          <p:cNvSpPr txBox="1"/>
          <p:nvPr/>
        </p:nvSpPr>
        <p:spPr>
          <a:xfrm>
            <a:off x="6275388" y="1313021"/>
            <a:ext cx="2640012" cy="492443"/>
          </a:xfrm>
          <a:prstGeom prst="rect">
            <a:avLst/>
          </a:prstGeom>
          <a:noFill/>
        </p:spPr>
        <p:txBody>
          <a:bodyPr wrap="square" rtlCol="0">
            <a:spAutoFit/>
          </a:bodyPr>
          <a:lstStyle/>
          <a:p>
            <a:pPr algn="ctr"/>
            <a:r>
              <a:rPr lang="en-US" sz="2600" b="1" dirty="0" smtClean="0">
                <a:latin typeface="+mn-lt"/>
              </a:rPr>
              <a:t>Systems Biology</a:t>
            </a:r>
            <a:endParaRPr lang="en-US" sz="2600" b="1" dirty="0">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Biotechnology</a:t>
            </a:r>
            <a:endParaRPr lang="en-US" dirty="0"/>
          </a:p>
        </p:txBody>
      </p:sp>
      <p:pic>
        <p:nvPicPr>
          <p:cNvPr id="3" name="Picture 2"/>
          <p:cNvPicPr>
            <a:picLocks noChangeAspect="1"/>
          </p:cNvPicPr>
          <p:nvPr/>
        </p:nvPicPr>
        <p:blipFill>
          <a:blip r:embed="rId2"/>
          <a:stretch>
            <a:fillRect/>
          </a:stretch>
        </p:blipFill>
        <p:spPr>
          <a:xfrm>
            <a:off x="76200" y="1828800"/>
            <a:ext cx="9004300" cy="3810000"/>
          </a:xfrm>
          <a:prstGeom prst="rect">
            <a:avLst/>
          </a:prstGeom>
        </p:spPr>
      </p:pic>
      <p:sp>
        <p:nvSpPr>
          <p:cNvPr id="4" name="TextBox 3"/>
          <p:cNvSpPr txBox="1"/>
          <p:nvPr/>
        </p:nvSpPr>
        <p:spPr>
          <a:xfrm>
            <a:off x="2178133" y="1066800"/>
            <a:ext cx="4756067" cy="492443"/>
          </a:xfrm>
          <a:prstGeom prst="rect">
            <a:avLst/>
          </a:prstGeom>
          <a:noFill/>
        </p:spPr>
        <p:txBody>
          <a:bodyPr wrap="none" rtlCol="0">
            <a:spAutoFit/>
          </a:bodyPr>
          <a:lstStyle/>
          <a:p>
            <a:r>
              <a:rPr lang="en-US" sz="2600" b="1" dirty="0" smtClean="0">
                <a:latin typeface="+mn-lt"/>
              </a:rPr>
              <a:t>Silicon-Processed Micro-needles</a:t>
            </a:r>
            <a:endParaRPr lang="en-US" sz="2600" b="1" dirty="0">
              <a:latin typeface="+mn-lt"/>
            </a:endParaRPr>
          </a:p>
        </p:txBody>
      </p:sp>
      <p:sp>
        <p:nvSpPr>
          <p:cNvPr id="5" name="Text Box 7"/>
          <p:cNvSpPr txBox="1">
            <a:spLocks noChangeArrowheads="1"/>
          </p:cNvSpPr>
          <p:nvPr/>
        </p:nvSpPr>
        <p:spPr bwMode="auto">
          <a:xfrm>
            <a:off x="6529514" y="6581001"/>
            <a:ext cx="2690686"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Alberto </a:t>
            </a:r>
            <a:r>
              <a:rPr lang="en-US" sz="1200" dirty="0" err="1">
                <a:solidFill>
                  <a:srgbClr val="000000"/>
                </a:solidFill>
              </a:rPr>
              <a:t>Sangiovanni-Vincentelli</a:t>
            </a:r>
            <a:r>
              <a:rPr lang="en-US" sz="1200" dirty="0" err="1">
                <a:solidFill>
                  <a:srgbClr val="000000"/>
                </a:solidFill>
                <a:sym typeface="Symbol" charset="2"/>
              </a:rPr>
              <a:t></a:t>
            </a:r>
            <a:endParaRPr lang="en-US" sz="1200" dirty="0">
              <a:solidFill>
                <a:srgbClr val="000000"/>
              </a:solidFill>
              <a:sym typeface="Symbol"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Infrastructures</a:t>
            </a:r>
            <a:endParaRPr lang="en-US" dirty="0"/>
          </a:p>
        </p:txBody>
      </p:sp>
      <p:pic>
        <p:nvPicPr>
          <p:cNvPr id="3" name="Picture 2"/>
          <p:cNvPicPr>
            <a:picLocks noChangeAspect="1"/>
          </p:cNvPicPr>
          <p:nvPr/>
        </p:nvPicPr>
        <p:blipFill>
          <a:blip r:embed="rId2"/>
          <a:stretch>
            <a:fillRect/>
          </a:stretch>
        </p:blipFill>
        <p:spPr>
          <a:xfrm>
            <a:off x="914400" y="1062350"/>
            <a:ext cx="7327900" cy="5490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Examples…</a:t>
            </a:r>
            <a:endParaRPr lang="en-US" dirty="0"/>
          </a:p>
        </p:txBody>
      </p:sp>
      <p:sp>
        <p:nvSpPr>
          <p:cNvPr id="4" name="Slide Number Placeholder 3"/>
          <p:cNvSpPr>
            <a:spLocks noGrp="1"/>
          </p:cNvSpPr>
          <p:nvPr>
            <p:ph type="sldNum" sz="quarter" idx="10"/>
          </p:nvPr>
        </p:nvSpPr>
        <p:spPr>
          <a:xfrm>
            <a:off x="6553200" y="6477000"/>
            <a:ext cx="2133600" cy="228600"/>
          </a:xfrm>
        </p:spPr>
        <p:txBody>
          <a:bodyPr/>
          <a:lstStyle/>
          <a:p>
            <a:fld id="{A8348503-3606-384A-AC61-D4761E7F555C}" type="slidenum">
              <a:rPr lang="en-US"/>
              <a:pPr/>
              <a:t>18</a:t>
            </a:fld>
            <a:endParaRPr lang="en-US"/>
          </a:p>
        </p:txBody>
      </p:sp>
      <p:pic>
        <p:nvPicPr>
          <p:cNvPr id="5" name="Picture 26" descr="tv"/>
          <p:cNvPicPr>
            <a:picLocks noChangeAspect="1" noChangeArrowheads="1"/>
          </p:cNvPicPr>
          <p:nvPr/>
        </p:nvPicPr>
        <p:blipFill>
          <a:blip r:embed="rId2"/>
          <a:srcRect/>
          <a:stretch>
            <a:fillRect/>
          </a:stretch>
        </p:blipFill>
        <p:spPr bwMode="auto">
          <a:xfrm>
            <a:off x="2590800" y="4228098"/>
            <a:ext cx="1524000" cy="1524000"/>
          </a:xfrm>
          <a:prstGeom prst="rect">
            <a:avLst/>
          </a:prstGeom>
          <a:noFill/>
        </p:spPr>
      </p:pic>
      <p:sp>
        <p:nvSpPr>
          <p:cNvPr id="6" name="Text Box 5"/>
          <p:cNvSpPr txBox="1">
            <a:spLocks noChangeArrowheads="1"/>
          </p:cNvSpPr>
          <p:nvPr/>
        </p:nvSpPr>
        <p:spPr bwMode="auto">
          <a:xfrm>
            <a:off x="1149928" y="5710823"/>
            <a:ext cx="2895600" cy="830997"/>
          </a:xfrm>
          <a:prstGeom prst="rect">
            <a:avLst/>
          </a:prstGeom>
          <a:noFill/>
          <a:ln w="9525">
            <a:noFill/>
            <a:miter lim="800000"/>
            <a:headEnd/>
            <a:tailEnd/>
          </a:ln>
          <a:effectLst/>
        </p:spPr>
        <p:txBody>
          <a:bodyPr wrap="square">
            <a:prstTxWarp prst="textNoShape">
              <a:avLst/>
            </a:prstTxWarp>
            <a:spAutoFit/>
          </a:bodyPr>
          <a:lstStyle/>
          <a:p>
            <a:pPr algn="ctr"/>
            <a:r>
              <a:rPr lang="en-US" sz="2400" b="1" dirty="0" smtClean="0">
                <a:solidFill>
                  <a:srgbClr val="000000"/>
                </a:solidFill>
                <a:latin typeface="Times New Roman"/>
                <a:cs typeface="Times New Roman"/>
              </a:rPr>
              <a:t>Home Entertainment</a:t>
            </a:r>
            <a:endParaRPr lang="en-US" sz="2400" b="1" dirty="0">
              <a:solidFill>
                <a:srgbClr val="000000"/>
              </a:solidFill>
              <a:latin typeface="Times New Roman"/>
              <a:cs typeface="Times New Roman"/>
            </a:endParaRPr>
          </a:p>
        </p:txBody>
      </p:sp>
      <p:sp>
        <p:nvSpPr>
          <p:cNvPr id="9" name="Text Box 14"/>
          <p:cNvSpPr txBox="1">
            <a:spLocks noChangeArrowheads="1"/>
          </p:cNvSpPr>
          <p:nvPr/>
        </p:nvSpPr>
        <p:spPr bwMode="auto">
          <a:xfrm>
            <a:off x="5562600" y="3031093"/>
            <a:ext cx="3100879" cy="461665"/>
          </a:xfrm>
          <a:prstGeom prst="rect">
            <a:avLst/>
          </a:prstGeom>
          <a:noFill/>
          <a:ln w="9525">
            <a:noFill/>
            <a:miter lim="800000"/>
            <a:headEnd/>
            <a:tailEnd/>
          </a:ln>
          <a:effectLst/>
        </p:spPr>
        <p:txBody>
          <a:bodyPr wrap="none">
            <a:prstTxWarp prst="textNoShape">
              <a:avLst/>
            </a:prstTxWarp>
            <a:spAutoFit/>
          </a:bodyPr>
          <a:lstStyle/>
          <a:p>
            <a:r>
              <a:rPr lang="en-US" sz="2400" b="1" dirty="0">
                <a:solidFill>
                  <a:srgbClr val="000000"/>
                </a:solidFill>
                <a:latin typeface="Times New Roman"/>
                <a:cs typeface="Times New Roman"/>
              </a:rPr>
              <a:t>Household </a:t>
            </a:r>
            <a:r>
              <a:rPr lang="en-US" sz="2400" b="1" dirty="0" smtClean="0">
                <a:solidFill>
                  <a:srgbClr val="000000"/>
                </a:solidFill>
                <a:latin typeface="Times New Roman"/>
                <a:cs typeface="Times New Roman"/>
              </a:rPr>
              <a:t>Appliances</a:t>
            </a:r>
            <a:endParaRPr lang="en-US" sz="2400" b="1" dirty="0">
              <a:solidFill>
                <a:srgbClr val="000000"/>
              </a:solidFill>
              <a:latin typeface="Times New Roman"/>
              <a:cs typeface="Times New Roman"/>
            </a:endParaRPr>
          </a:p>
        </p:txBody>
      </p:sp>
      <p:pic>
        <p:nvPicPr>
          <p:cNvPr id="11" name="Picture 15" descr="printers"/>
          <p:cNvPicPr>
            <a:picLocks noChangeAspect="1" noChangeArrowheads="1"/>
          </p:cNvPicPr>
          <p:nvPr/>
        </p:nvPicPr>
        <p:blipFill>
          <a:blip r:embed="rId3"/>
          <a:srcRect/>
          <a:stretch>
            <a:fillRect/>
          </a:stretch>
        </p:blipFill>
        <p:spPr bwMode="auto">
          <a:xfrm>
            <a:off x="6096000" y="3618498"/>
            <a:ext cx="2133600" cy="2133600"/>
          </a:xfrm>
          <a:prstGeom prst="rect">
            <a:avLst/>
          </a:prstGeom>
          <a:noFill/>
        </p:spPr>
      </p:pic>
      <p:sp>
        <p:nvSpPr>
          <p:cNvPr id="12" name="Text Box 16"/>
          <p:cNvSpPr txBox="1">
            <a:spLocks noChangeArrowheads="1"/>
          </p:cNvSpPr>
          <p:nvPr/>
        </p:nvSpPr>
        <p:spPr bwMode="auto">
          <a:xfrm>
            <a:off x="5943600" y="5867400"/>
            <a:ext cx="2535670" cy="461665"/>
          </a:xfrm>
          <a:prstGeom prst="rect">
            <a:avLst/>
          </a:prstGeom>
          <a:noFill/>
          <a:ln w="9525">
            <a:noFill/>
            <a:miter lim="800000"/>
            <a:headEnd/>
            <a:tailEnd/>
          </a:ln>
          <a:effectLst/>
        </p:spPr>
        <p:txBody>
          <a:bodyPr wrap="none">
            <a:prstTxWarp prst="textNoShape">
              <a:avLst/>
            </a:prstTxWarp>
            <a:spAutoFit/>
          </a:bodyPr>
          <a:lstStyle/>
          <a:p>
            <a:r>
              <a:rPr lang="en-US" sz="2400" b="1" dirty="0">
                <a:solidFill>
                  <a:srgbClr val="000000"/>
                </a:solidFill>
                <a:latin typeface="Times New Roman"/>
                <a:cs typeface="Times New Roman"/>
              </a:rPr>
              <a:t>Office </a:t>
            </a:r>
            <a:r>
              <a:rPr lang="en-US" sz="2400" b="1" dirty="0" smtClean="0">
                <a:solidFill>
                  <a:srgbClr val="000000"/>
                </a:solidFill>
                <a:latin typeface="Times New Roman"/>
                <a:cs typeface="Times New Roman"/>
              </a:rPr>
              <a:t>Equipment</a:t>
            </a:r>
            <a:endParaRPr lang="en-US" sz="2400" b="1" dirty="0">
              <a:solidFill>
                <a:srgbClr val="000000"/>
              </a:solidFill>
              <a:latin typeface="Times New Roman"/>
              <a:cs typeface="Times New Roman"/>
            </a:endParaRPr>
          </a:p>
        </p:txBody>
      </p:sp>
      <p:pic>
        <p:nvPicPr>
          <p:cNvPr id="13" name="Picture 17" descr="col-appliances"/>
          <p:cNvPicPr>
            <a:picLocks noChangeAspect="1" noChangeArrowheads="1"/>
          </p:cNvPicPr>
          <p:nvPr/>
        </p:nvPicPr>
        <p:blipFill>
          <a:blip r:embed="rId4"/>
          <a:srcRect/>
          <a:stretch>
            <a:fillRect/>
          </a:stretch>
        </p:blipFill>
        <p:spPr bwMode="auto">
          <a:xfrm>
            <a:off x="5764381" y="973693"/>
            <a:ext cx="2819400" cy="2085975"/>
          </a:xfrm>
          <a:prstGeom prst="rect">
            <a:avLst/>
          </a:prstGeom>
          <a:noFill/>
        </p:spPr>
      </p:pic>
      <p:pic>
        <p:nvPicPr>
          <p:cNvPr id="15" name="Picture 19"/>
          <p:cNvPicPr>
            <a:picLocks noChangeAspect="1" noChangeArrowheads="1"/>
          </p:cNvPicPr>
          <p:nvPr/>
        </p:nvPicPr>
        <p:blipFill>
          <a:blip r:embed="rId5"/>
          <a:srcRect/>
          <a:stretch>
            <a:fillRect/>
          </a:stretch>
        </p:blipFill>
        <p:spPr bwMode="auto">
          <a:xfrm>
            <a:off x="2743200" y="1371600"/>
            <a:ext cx="2141973" cy="1435100"/>
          </a:xfrm>
          <a:prstGeom prst="rect">
            <a:avLst/>
          </a:prstGeom>
          <a:noFill/>
          <a:ln w="9525">
            <a:noFill/>
            <a:miter lim="800000"/>
            <a:headEnd/>
            <a:tailEnd/>
          </a:ln>
          <a:effectLst/>
        </p:spPr>
      </p:pic>
      <p:sp>
        <p:nvSpPr>
          <p:cNvPr id="16" name="Text Box 20"/>
          <p:cNvSpPr txBox="1">
            <a:spLocks noChangeArrowheads="1"/>
          </p:cNvSpPr>
          <p:nvPr/>
        </p:nvSpPr>
        <p:spPr bwMode="auto">
          <a:xfrm>
            <a:off x="1600200" y="3059668"/>
            <a:ext cx="1981200" cy="461665"/>
          </a:xfrm>
          <a:prstGeom prst="rect">
            <a:avLst/>
          </a:prstGeom>
          <a:noFill/>
          <a:ln w="9525">
            <a:noFill/>
            <a:miter lim="800000"/>
            <a:headEnd/>
            <a:tailEnd/>
          </a:ln>
          <a:effectLst/>
        </p:spPr>
        <p:txBody>
          <a:bodyPr>
            <a:prstTxWarp prst="textNoShape">
              <a:avLst/>
            </a:prstTxWarp>
            <a:spAutoFit/>
          </a:bodyPr>
          <a:lstStyle/>
          <a:p>
            <a:pPr algn="ctr"/>
            <a:r>
              <a:rPr lang="en-US" sz="2400" b="1" dirty="0">
                <a:latin typeface="Times New Roman"/>
                <a:cs typeface="Times New Roman"/>
              </a:rPr>
              <a:t>Avionics </a:t>
            </a:r>
          </a:p>
        </p:txBody>
      </p:sp>
      <p:pic>
        <p:nvPicPr>
          <p:cNvPr id="17" name="Picture 24" descr="dvd"/>
          <p:cNvPicPr>
            <a:picLocks noChangeAspect="1" noChangeArrowheads="1"/>
          </p:cNvPicPr>
          <p:nvPr/>
        </p:nvPicPr>
        <p:blipFill>
          <a:blip r:embed="rId6"/>
          <a:srcRect/>
          <a:stretch>
            <a:fillRect/>
          </a:stretch>
        </p:blipFill>
        <p:spPr bwMode="auto">
          <a:xfrm>
            <a:off x="1226128" y="3886200"/>
            <a:ext cx="2362200" cy="341898"/>
          </a:xfrm>
          <a:prstGeom prst="rect">
            <a:avLst/>
          </a:prstGeom>
          <a:noFill/>
        </p:spPr>
      </p:pic>
      <p:pic>
        <p:nvPicPr>
          <p:cNvPr id="19" name="Picture 18" descr="nintendo_wii_1.jpg"/>
          <p:cNvPicPr>
            <a:picLocks noChangeAspect="1"/>
          </p:cNvPicPr>
          <p:nvPr/>
        </p:nvPicPr>
        <p:blipFill>
          <a:blip r:embed="rId7"/>
          <a:stretch>
            <a:fillRect/>
          </a:stretch>
        </p:blipFill>
        <p:spPr>
          <a:xfrm>
            <a:off x="734003" y="4228098"/>
            <a:ext cx="1441450" cy="1441450"/>
          </a:xfrm>
          <a:prstGeom prst="rect">
            <a:avLst/>
          </a:prstGeom>
        </p:spPr>
      </p:pic>
      <p:pic>
        <p:nvPicPr>
          <p:cNvPr id="20" name="Picture 19" descr="intl space station.jpg"/>
          <p:cNvPicPr>
            <a:picLocks noChangeAspect="1"/>
          </p:cNvPicPr>
          <p:nvPr/>
        </p:nvPicPr>
        <p:blipFill>
          <a:blip r:embed="rId8"/>
          <a:stretch>
            <a:fillRect/>
          </a:stretch>
        </p:blipFill>
        <p:spPr>
          <a:xfrm>
            <a:off x="41275" y="1011396"/>
            <a:ext cx="2560340" cy="204827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Monitoring</a:t>
            </a:r>
            <a:endParaRPr lang="en-US" dirty="0"/>
          </a:p>
        </p:txBody>
      </p:sp>
      <p:pic>
        <p:nvPicPr>
          <p:cNvPr id="3" name="Picture 4" descr="petrel"/>
          <p:cNvPicPr>
            <a:picLocks noChangeAspect="1" noChangeArrowheads="1"/>
          </p:cNvPicPr>
          <p:nvPr/>
        </p:nvPicPr>
        <p:blipFill>
          <a:blip r:embed="rId2"/>
          <a:srcRect/>
          <a:stretch>
            <a:fillRect/>
          </a:stretch>
        </p:blipFill>
        <p:spPr bwMode="auto">
          <a:xfrm>
            <a:off x="76200" y="2287587"/>
            <a:ext cx="3048000" cy="2555875"/>
          </a:xfrm>
          <a:prstGeom prst="rect">
            <a:avLst/>
          </a:prstGeom>
          <a:noFill/>
          <a:ln w="38100">
            <a:solidFill>
              <a:srgbClr val="000066"/>
            </a:solidFill>
            <a:miter lim="800000"/>
            <a:headEnd/>
            <a:tailEnd/>
          </a:ln>
        </p:spPr>
      </p:pic>
      <p:pic>
        <p:nvPicPr>
          <p:cNvPr id="4" name="Picture 5" descr="petchick2a"/>
          <p:cNvPicPr>
            <a:picLocks noChangeAspect="1" noChangeArrowheads="1"/>
          </p:cNvPicPr>
          <p:nvPr/>
        </p:nvPicPr>
        <p:blipFill>
          <a:blip r:embed="rId3"/>
          <a:srcRect/>
          <a:stretch>
            <a:fillRect/>
          </a:stretch>
        </p:blipFill>
        <p:spPr bwMode="auto">
          <a:xfrm>
            <a:off x="304800" y="3887787"/>
            <a:ext cx="3048000" cy="2284413"/>
          </a:xfrm>
          <a:prstGeom prst="rect">
            <a:avLst/>
          </a:prstGeom>
          <a:noFill/>
          <a:ln w="38100">
            <a:solidFill>
              <a:srgbClr val="000066"/>
            </a:solidFill>
            <a:miter lim="800000"/>
            <a:headEnd/>
            <a:tailEnd/>
          </a:ln>
        </p:spPr>
      </p:pic>
      <p:sp>
        <p:nvSpPr>
          <p:cNvPr id="5" name="TextBox 4"/>
          <p:cNvSpPr txBox="1"/>
          <p:nvPr/>
        </p:nvSpPr>
        <p:spPr>
          <a:xfrm>
            <a:off x="76200" y="1022716"/>
            <a:ext cx="3048000" cy="1015663"/>
          </a:xfrm>
          <a:prstGeom prst="rect">
            <a:avLst/>
          </a:prstGeom>
          <a:noFill/>
        </p:spPr>
        <p:txBody>
          <a:bodyPr wrap="square" rtlCol="0">
            <a:spAutoFit/>
          </a:bodyPr>
          <a:lstStyle/>
          <a:p>
            <a:pPr algn="ctr"/>
            <a:r>
              <a:rPr lang="en-US" sz="2000" dirty="0" smtClean="0">
                <a:latin typeface="+mn-lt"/>
              </a:rPr>
              <a:t>Great Duck Island</a:t>
            </a:r>
          </a:p>
          <a:p>
            <a:pPr algn="ctr"/>
            <a:r>
              <a:rPr lang="en-US" sz="2000" dirty="0" smtClean="0">
                <a:latin typeface="+mn-lt"/>
              </a:rPr>
              <a:t>Petrol Monitoring: </a:t>
            </a:r>
          </a:p>
          <a:p>
            <a:pPr algn="ctr"/>
            <a:r>
              <a:rPr lang="en-US" sz="2000" dirty="0" smtClean="0">
                <a:latin typeface="+mn-lt"/>
              </a:rPr>
              <a:t>Breeding Habits</a:t>
            </a:r>
            <a:endParaRPr lang="en-US" sz="2000" dirty="0">
              <a:latin typeface="+mn-lt"/>
            </a:endParaRPr>
          </a:p>
        </p:txBody>
      </p:sp>
      <p:pic>
        <p:nvPicPr>
          <p:cNvPr id="6" name="Picture 7" descr="weather-skirt"/>
          <p:cNvPicPr>
            <a:picLocks noChangeAspect="1" noChangeArrowheads="1"/>
          </p:cNvPicPr>
          <p:nvPr/>
        </p:nvPicPr>
        <p:blipFill>
          <a:blip r:embed="rId4"/>
          <a:srcRect/>
          <a:stretch>
            <a:fillRect/>
          </a:stretch>
        </p:blipFill>
        <p:spPr bwMode="auto">
          <a:xfrm>
            <a:off x="3895725" y="2206912"/>
            <a:ext cx="1504950" cy="1907888"/>
          </a:xfrm>
          <a:prstGeom prst="rect">
            <a:avLst/>
          </a:prstGeom>
          <a:noFill/>
          <a:ln w="9525">
            <a:noFill/>
            <a:miter lim="800000"/>
            <a:headEnd/>
            <a:tailEnd/>
          </a:ln>
          <a:effectLst/>
        </p:spPr>
      </p:pic>
      <p:pic>
        <p:nvPicPr>
          <p:cNvPr id="7" name="Picture 5" descr="burrow"/>
          <p:cNvPicPr>
            <a:picLocks noChangeAspect="1" noChangeArrowheads="1"/>
          </p:cNvPicPr>
          <p:nvPr/>
        </p:nvPicPr>
        <p:blipFill>
          <a:blip r:embed="rId5"/>
          <a:srcRect/>
          <a:stretch>
            <a:fillRect/>
          </a:stretch>
        </p:blipFill>
        <p:spPr bwMode="auto">
          <a:xfrm>
            <a:off x="4572000" y="3373940"/>
            <a:ext cx="1597025" cy="1655260"/>
          </a:xfrm>
          <a:prstGeom prst="rect">
            <a:avLst/>
          </a:prstGeom>
          <a:noFill/>
          <a:ln w="9525">
            <a:noFill/>
            <a:miter lim="800000"/>
            <a:headEnd/>
            <a:tailEnd/>
          </a:ln>
          <a:effectLst/>
        </p:spPr>
      </p:pic>
      <p:sp>
        <p:nvSpPr>
          <p:cNvPr id="8" name="TextBox 7"/>
          <p:cNvSpPr txBox="1"/>
          <p:nvPr/>
        </p:nvSpPr>
        <p:spPr>
          <a:xfrm>
            <a:off x="3352800" y="5156537"/>
            <a:ext cx="3048000" cy="1015663"/>
          </a:xfrm>
          <a:prstGeom prst="rect">
            <a:avLst/>
          </a:prstGeom>
          <a:noFill/>
        </p:spPr>
        <p:txBody>
          <a:bodyPr wrap="square" rtlCol="0">
            <a:spAutoFit/>
          </a:bodyPr>
          <a:lstStyle/>
          <a:p>
            <a:pPr marL="0" lvl="1" algn="ctr"/>
            <a:r>
              <a:rPr lang="en-US" sz="2000" dirty="0" smtClean="0">
                <a:latin typeface="+mn-lt"/>
              </a:rPr>
              <a:t>Burrow Occupancy Sensor: Humidity, </a:t>
            </a:r>
            <a:r>
              <a:rPr lang="en-US" sz="2000" dirty="0" err="1" smtClean="0">
                <a:latin typeface="+mn-lt"/>
              </a:rPr>
              <a:t>temperation</a:t>
            </a:r>
            <a:r>
              <a:rPr lang="en-US" sz="2000" dirty="0" smtClean="0">
                <a:latin typeface="+mn-lt"/>
              </a:rPr>
              <a:t> and IR sensors</a:t>
            </a:r>
          </a:p>
          <a:p>
            <a:pPr algn="ctr"/>
            <a:endParaRPr lang="en-US" sz="2000" dirty="0">
              <a:latin typeface="+mn-lt"/>
            </a:endParaRPr>
          </a:p>
        </p:txBody>
      </p:sp>
      <p:sp>
        <p:nvSpPr>
          <p:cNvPr id="9" name="TextBox 8"/>
          <p:cNvSpPr txBox="1"/>
          <p:nvPr/>
        </p:nvSpPr>
        <p:spPr>
          <a:xfrm>
            <a:off x="3352800" y="959584"/>
            <a:ext cx="3048000" cy="1631216"/>
          </a:xfrm>
          <a:prstGeom prst="rect">
            <a:avLst/>
          </a:prstGeom>
          <a:noFill/>
        </p:spPr>
        <p:txBody>
          <a:bodyPr wrap="square" rtlCol="0">
            <a:spAutoFit/>
          </a:bodyPr>
          <a:lstStyle/>
          <a:p>
            <a:pPr marL="0" lvl="1" algn="ctr"/>
            <a:r>
              <a:rPr lang="en-US" sz="2000" dirty="0" smtClean="0">
                <a:latin typeface="+mn-lt"/>
              </a:rPr>
              <a:t>Miniature Weather Station: Humidity, temperature, pressure solar radiation sensors</a:t>
            </a:r>
          </a:p>
          <a:p>
            <a:pPr marL="0" lvl="1" algn="ctr"/>
            <a:endParaRPr lang="en-US" sz="2000" dirty="0" smtClean="0">
              <a:latin typeface="+mn-lt"/>
            </a:endParaRPr>
          </a:p>
          <a:p>
            <a:pPr algn="ctr"/>
            <a:endParaRPr lang="en-US" sz="2000" dirty="0">
              <a:latin typeface="+mn-lt"/>
            </a:endParaRPr>
          </a:p>
        </p:txBody>
      </p:sp>
      <p:grpSp>
        <p:nvGrpSpPr>
          <p:cNvPr id="10" name="Group 107"/>
          <p:cNvGrpSpPr/>
          <p:nvPr/>
        </p:nvGrpSpPr>
        <p:grpSpPr>
          <a:xfrm>
            <a:off x="6459538" y="1728787"/>
            <a:ext cx="2820987" cy="2005013"/>
            <a:chOff x="2954338" y="1133475"/>
            <a:chExt cx="2820987" cy="2005013"/>
          </a:xfrm>
        </p:grpSpPr>
        <p:sp>
          <p:nvSpPr>
            <p:cNvPr id="91" name="Line 7"/>
            <p:cNvSpPr>
              <a:spLocks noChangeShapeType="1"/>
            </p:cNvSpPr>
            <p:nvPr/>
          </p:nvSpPr>
          <p:spPr bwMode="auto">
            <a:xfrm>
              <a:off x="4449763" y="2647950"/>
              <a:ext cx="368300" cy="490538"/>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2" name="Text Box 13"/>
            <p:cNvSpPr txBox="1">
              <a:spLocks noChangeArrowheads="1"/>
            </p:cNvSpPr>
            <p:nvPr/>
          </p:nvSpPr>
          <p:spPr bwMode="auto">
            <a:xfrm>
              <a:off x="3535363" y="2590800"/>
              <a:ext cx="884237" cy="304800"/>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a:solidFill>
                    <a:schemeClr val="tx1"/>
                  </a:solidFill>
                </a:rPr>
                <a:t>Gateway</a:t>
              </a:r>
            </a:p>
          </p:txBody>
        </p:sp>
        <p:sp>
          <p:nvSpPr>
            <p:cNvPr id="93" name="Freeform 26"/>
            <p:cNvSpPr>
              <a:spLocks/>
            </p:cNvSpPr>
            <p:nvPr/>
          </p:nvSpPr>
          <p:spPr bwMode="auto">
            <a:xfrm>
              <a:off x="2954338" y="1438275"/>
              <a:ext cx="2211387" cy="1228725"/>
            </a:xfrm>
            <a:custGeom>
              <a:avLst/>
              <a:gdLst/>
              <a:ahLst/>
              <a:cxnLst>
                <a:cxn ang="0">
                  <a:pos x="232" y="56"/>
                </a:cxn>
                <a:cxn ang="0">
                  <a:pos x="40" y="104"/>
                </a:cxn>
                <a:cxn ang="0">
                  <a:pos x="40" y="248"/>
                </a:cxn>
                <a:cxn ang="0">
                  <a:pos x="88" y="344"/>
                </a:cxn>
                <a:cxn ang="0">
                  <a:pos x="40" y="488"/>
                </a:cxn>
                <a:cxn ang="0">
                  <a:pos x="328" y="536"/>
                </a:cxn>
                <a:cxn ang="0">
                  <a:pos x="424" y="584"/>
                </a:cxn>
                <a:cxn ang="0">
                  <a:pos x="616" y="488"/>
                </a:cxn>
                <a:cxn ang="0">
                  <a:pos x="760" y="536"/>
                </a:cxn>
                <a:cxn ang="0">
                  <a:pos x="856" y="392"/>
                </a:cxn>
                <a:cxn ang="0">
                  <a:pos x="904" y="344"/>
                </a:cxn>
                <a:cxn ang="0">
                  <a:pos x="808" y="248"/>
                </a:cxn>
                <a:cxn ang="0">
                  <a:pos x="808" y="104"/>
                </a:cxn>
                <a:cxn ang="0">
                  <a:pos x="616" y="104"/>
                </a:cxn>
                <a:cxn ang="0">
                  <a:pos x="472" y="8"/>
                </a:cxn>
                <a:cxn ang="0">
                  <a:pos x="232" y="56"/>
                </a:cxn>
              </a:cxnLst>
              <a:rect l="0" t="0" r="r" b="b"/>
              <a:pathLst>
                <a:path w="912" h="592">
                  <a:moveTo>
                    <a:pt x="232" y="56"/>
                  </a:moveTo>
                  <a:cubicBezTo>
                    <a:pt x="160" y="72"/>
                    <a:pt x="72" y="72"/>
                    <a:pt x="40" y="104"/>
                  </a:cubicBezTo>
                  <a:cubicBezTo>
                    <a:pt x="8" y="136"/>
                    <a:pt x="32" y="208"/>
                    <a:pt x="40" y="248"/>
                  </a:cubicBezTo>
                  <a:cubicBezTo>
                    <a:pt x="48" y="288"/>
                    <a:pt x="88" y="304"/>
                    <a:pt x="88" y="344"/>
                  </a:cubicBezTo>
                  <a:cubicBezTo>
                    <a:pt x="88" y="384"/>
                    <a:pt x="0" y="456"/>
                    <a:pt x="40" y="488"/>
                  </a:cubicBezTo>
                  <a:cubicBezTo>
                    <a:pt x="80" y="520"/>
                    <a:pt x="264" y="520"/>
                    <a:pt x="328" y="536"/>
                  </a:cubicBezTo>
                  <a:cubicBezTo>
                    <a:pt x="392" y="552"/>
                    <a:pt x="376" y="592"/>
                    <a:pt x="424" y="584"/>
                  </a:cubicBezTo>
                  <a:cubicBezTo>
                    <a:pt x="472" y="576"/>
                    <a:pt x="560" y="496"/>
                    <a:pt x="616" y="488"/>
                  </a:cubicBezTo>
                  <a:cubicBezTo>
                    <a:pt x="672" y="480"/>
                    <a:pt x="720" y="552"/>
                    <a:pt x="760" y="536"/>
                  </a:cubicBezTo>
                  <a:cubicBezTo>
                    <a:pt x="800" y="520"/>
                    <a:pt x="832" y="424"/>
                    <a:pt x="856" y="392"/>
                  </a:cubicBezTo>
                  <a:cubicBezTo>
                    <a:pt x="880" y="360"/>
                    <a:pt x="912" y="368"/>
                    <a:pt x="904" y="344"/>
                  </a:cubicBezTo>
                  <a:cubicBezTo>
                    <a:pt x="896" y="320"/>
                    <a:pt x="824" y="288"/>
                    <a:pt x="808" y="248"/>
                  </a:cubicBezTo>
                  <a:cubicBezTo>
                    <a:pt x="792" y="208"/>
                    <a:pt x="840" y="128"/>
                    <a:pt x="808" y="104"/>
                  </a:cubicBezTo>
                  <a:cubicBezTo>
                    <a:pt x="776" y="80"/>
                    <a:pt x="672" y="120"/>
                    <a:pt x="616" y="104"/>
                  </a:cubicBezTo>
                  <a:cubicBezTo>
                    <a:pt x="560" y="88"/>
                    <a:pt x="536" y="16"/>
                    <a:pt x="472" y="8"/>
                  </a:cubicBezTo>
                  <a:cubicBezTo>
                    <a:pt x="408" y="0"/>
                    <a:pt x="304" y="40"/>
                    <a:pt x="232" y="56"/>
                  </a:cubicBezTo>
                  <a:close/>
                </a:path>
              </a:pathLst>
            </a:custGeom>
            <a:pattFill prst="pct50">
              <a:fgClr>
                <a:srgbClr val="C0C0C0"/>
              </a:fgClr>
              <a:bgClr>
                <a:schemeClr val="bg1"/>
              </a:bgClr>
            </a:pattFill>
            <a:ln w="9525">
              <a:solidFill>
                <a:schemeClr val="tx1"/>
              </a:solidFill>
              <a:round/>
              <a:headEnd/>
              <a:tailEnd/>
            </a:ln>
            <a:effectLst/>
          </p:spPr>
          <p:txBody>
            <a:bodyPr>
              <a:prstTxWarp prst="textNoShape">
                <a:avLst/>
              </a:prstTxWarp>
            </a:bodyPr>
            <a:lstStyle/>
            <a:p>
              <a:endParaRPr lang="en-US"/>
            </a:p>
          </p:txBody>
        </p:sp>
        <p:sp>
          <p:nvSpPr>
            <p:cNvPr id="94" name="Line 28"/>
            <p:cNvSpPr>
              <a:spLocks noChangeShapeType="1"/>
            </p:cNvSpPr>
            <p:nvPr/>
          </p:nvSpPr>
          <p:spPr bwMode="auto">
            <a:xfrm>
              <a:off x="3343275" y="1787525"/>
              <a:ext cx="122238" cy="3683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5" name="Line 29"/>
            <p:cNvSpPr>
              <a:spLocks noChangeShapeType="1"/>
            </p:cNvSpPr>
            <p:nvPr/>
          </p:nvSpPr>
          <p:spPr bwMode="auto">
            <a:xfrm>
              <a:off x="3219450" y="1787525"/>
              <a:ext cx="839788" cy="265113"/>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6" name="Line 30"/>
            <p:cNvSpPr>
              <a:spLocks noChangeShapeType="1"/>
            </p:cNvSpPr>
            <p:nvPr/>
          </p:nvSpPr>
          <p:spPr bwMode="auto">
            <a:xfrm>
              <a:off x="4059238" y="1808163"/>
              <a:ext cx="0" cy="24447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7" name="Line 31"/>
            <p:cNvSpPr>
              <a:spLocks noChangeShapeType="1"/>
            </p:cNvSpPr>
            <p:nvPr/>
          </p:nvSpPr>
          <p:spPr bwMode="auto">
            <a:xfrm>
              <a:off x="3568700" y="2298700"/>
              <a:ext cx="881063" cy="22542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8" name="Line 32"/>
            <p:cNvSpPr>
              <a:spLocks noChangeShapeType="1"/>
            </p:cNvSpPr>
            <p:nvPr/>
          </p:nvSpPr>
          <p:spPr bwMode="auto">
            <a:xfrm>
              <a:off x="4183063" y="2176463"/>
              <a:ext cx="246062" cy="2460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9" name="Line 33"/>
            <p:cNvSpPr>
              <a:spLocks noChangeShapeType="1"/>
            </p:cNvSpPr>
            <p:nvPr/>
          </p:nvSpPr>
          <p:spPr bwMode="auto">
            <a:xfrm flipH="1">
              <a:off x="4551363" y="2298700"/>
              <a:ext cx="123825" cy="12382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 name="Text Box 34"/>
            <p:cNvSpPr txBox="1">
              <a:spLocks noChangeArrowheads="1"/>
            </p:cNvSpPr>
            <p:nvPr/>
          </p:nvSpPr>
          <p:spPr bwMode="auto">
            <a:xfrm>
              <a:off x="4940300" y="1493838"/>
              <a:ext cx="835025" cy="517525"/>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a:solidFill>
                    <a:schemeClr val="tx1"/>
                  </a:solidFill>
                </a:rPr>
                <a:t>Patch </a:t>
              </a:r>
            </a:p>
            <a:p>
              <a:pPr algn="l" eaLnBrk="1" hangingPunct="1">
                <a:spcBef>
                  <a:spcPct val="0"/>
                </a:spcBef>
              </a:pPr>
              <a:r>
                <a:rPr lang="en-US" sz="1400" b="0">
                  <a:solidFill>
                    <a:schemeClr val="tx1"/>
                  </a:solidFill>
                </a:rPr>
                <a:t>Network</a:t>
              </a:r>
            </a:p>
          </p:txBody>
        </p:sp>
        <p:sp>
          <p:nvSpPr>
            <p:cNvPr id="101" name="Text Box 73"/>
            <p:cNvSpPr txBox="1">
              <a:spLocks noChangeArrowheads="1"/>
            </p:cNvSpPr>
            <p:nvPr/>
          </p:nvSpPr>
          <p:spPr bwMode="auto">
            <a:xfrm>
              <a:off x="3029732" y="1133475"/>
              <a:ext cx="1159292" cy="307777"/>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dirty="0">
                  <a:solidFill>
                    <a:schemeClr val="tx1"/>
                  </a:solidFill>
                </a:rPr>
                <a:t>Sensor </a:t>
              </a:r>
              <a:r>
                <a:rPr lang="en-US" sz="1400" b="0" dirty="0" smtClean="0">
                  <a:solidFill>
                    <a:schemeClr val="tx1"/>
                  </a:solidFill>
                </a:rPr>
                <a:t>Nodes</a:t>
              </a:r>
              <a:endParaRPr lang="en-US" sz="1400" b="0" dirty="0">
                <a:solidFill>
                  <a:schemeClr val="tx1"/>
                </a:solidFill>
              </a:endParaRPr>
            </a:p>
          </p:txBody>
        </p:sp>
        <p:pic>
          <p:nvPicPr>
            <p:cNvPr id="102" name="Picture 74" descr="mote"/>
            <p:cNvPicPr>
              <a:picLocks noChangeAspect="1" noChangeArrowheads="1"/>
            </p:cNvPicPr>
            <p:nvPr/>
          </p:nvPicPr>
          <p:blipFill>
            <a:blip r:embed="rId6"/>
            <a:srcRect/>
            <a:stretch>
              <a:fillRect/>
            </a:stretch>
          </p:blipFill>
          <p:spPr bwMode="auto">
            <a:xfrm>
              <a:off x="3097213" y="1582738"/>
              <a:ext cx="492125" cy="327025"/>
            </a:xfrm>
            <a:prstGeom prst="rect">
              <a:avLst/>
            </a:prstGeom>
            <a:noFill/>
          </p:spPr>
        </p:pic>
        <p:pic>
          <p:nvPicPr>
            <p:cNvPr id="103" name="Picture 75" descr="mote"/>
            <p:cNvPicPr>
              <a:picLocks noChangeAspect="1" noChangeArrowheads="1"/>
            </p:cNvPicPr>
            <p:nvPr/>
          </p:nvPicPr>
          <p:blipFill>
            <a:blip r:embed="rId6"/>
            <a:srcRect/>
            <a:stretch>
              <a:fillRect/>
            </a:stretch>
          </p:blipFill>
          <p:spPr bwMode="auto">
            <a:xfrm>
              <a:off x="3833813" y="1541463"/>
              <a:ext cx="492125" cy="327025"/>
            </a:xfrm>
            <a:prstGeom prst="rect">
              <a:avLst/>
            </a:prstGeom>
            <a:noFill/>
          </p:spPr>
        </p:pic>
        <p:pic>
          <p:nvPicPr>
            <p:cNvPr id="104" name="Picture 76" descr="mote"/>
            <p:cNvPicPr>
              <a:picLocks noChangeAspect="1" noChangeArrowheads="1"/>
            </p:cNvPicPr>
            <p:nvPr/>
          </p:nvPicPr>
          <p:blipFill>
            <a:blip r:embed="rId6"/>
            <a:srcRect/>
            <a:stretch>
              <a:fillRect/>
            </a:stretch>
          </p:blipFill>
          <p:spPr bwMode="auto">
            <a:xfrm>
              <a:off x="3219450" y="2032000"/>
              <a:ext cx="492125" cy="328613"/>
            </a:xfrm>
            <a:prstGeom prst="rect">
              <a:avLst/>
            </a:prstGeom>
            <a:noFill/>
          </p:spPr>
        </p:pic>
        <p:pic>
          <p:nvPicPr>
            <p:cNvPr id="105" name="Picture 77" descr="mote"/>
            <p:cNvPicPr>
              <a:picLocks noChangeAspect="1" noChangeArrowheads="1"/>
            </p:cNvPicPr>
            <p:nvPr/>
          </p:nvPicPr>
          <p:blipFill>
            <a:blip r:embed="rId6"/>
            <a:srcRect/>
            <a:stretch>
              <a:fillRect/>
            </a:stretch>
          </p:blipFill>
          <p:spPr bwMode="auto">
            <a:xfrm>
              <a:off x="3957638" y="1909763"/>
              <a:ext cx="492125" cy="327025"/>
            </a:xfrm>
            <a:prstGeom prst="rect">
              <a:avLst/>
            </a:prstGeom>
            <a:noFill/>
          </p:spPr>
        </p:pic>
        <p:pic>
          <p:nvPicPr>
            <p:cNvPr id="106" name="Picture 78" descr="mote"/>
            <p:cNvPicPr>
              <a:picLocks noChangeAspect="1" noChangeArrowheads="1"/>
            </p:cNvPicPr>
            <p:nvPr/>
          </p:nvPicPr>
          <p:blipFill>
            <a:blip r:embed="rId6"/>
            <a:srcRect/>
            <a:stretch>
              <a:fillRect/>
            </a:stretch>
          </p:blipFill>
          <p:spPr bwMode="auto">
            <a:xfrm>
              <a:off x="4449763" y="2032000"/>
              <a:ext cx="490537" cy="328613"/>
            </a:xfrm>
            <a:prstGeom prst="rect">
              <a:avLst/>
            </a:prstGeom>
            <a:noFill/>
          </p:spPr>
        </p:pic>
        <p:sp>
          <p:nvSpPr>
            <p:cNvPr id="107" name="AutoShape 84" descr="Narrow vertical"/>
            <p:cNvSpPr>
              <a:spLocks noChangeArrowheads="1"/>
            </p:cNvSpPr>
            <p:nvPr/>
          </p:nvSpPr>
          <p:spPr bwMode="auto">
            <a:xfrm>
              <a:off x="4305300" y="2422525"/>
              <a:ext cx="246063" cy="244475"/>
            </a:xfrm>
            <a:prstGeom prst="cube">
              <a:avLst>
                <a:gd name="adj" fmla="val 25000"/>
              </a:avLst>
            </a:prstGeom>
            <a:pattFill prst="narVert">
              <a:fgClr>
                <a:schemeClr val="bg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grpSp>
      <p:sp>
        <p:nvSpPr>
          <p:cNvPr id="109" name="Text Box 12"/>
          <p:cNvSpPr txBox="1">
            <a:spLocks noChangeArrowheads="1"/>
          </p:cNvSpPr>
          <p:nvPr/>
        </p:nvSpPr>
        <p:spPr bwMode="auto">
          <a:xfrm>
            <a:off x="6781800" y="3657600"/>
            <a:ext cx="1111250" cy="303212"/>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dirty="0" err="1">
                <a:solidFill>
                  <a:schemeClr val="tx1"/>
                </a:solidFill>
              </a:rPr>
              <a:t>Basestation</a:t>
            </a:r>
            <a:endParaRPr lang="en-US" sz="1400" b="0" dirty="0">
              <a:solidFill>
                <a:schemeClr val="tx1"/>
              </a:solidFill>
            </a:endParaRPr>
          </a:p>
        </p:txBody>
      </p:sp>
      <p:sp>
        <p:nvSpPr>
          <p:cNvPr id="110" name="AutoShape 23" descr="90%"/>
          <p:cNvSpPr>
            <a:spLocks noChangeArrowheads="1"/>
          </p:cNvSpPr>
          <p:nvPr/>
        </p:nvSpPr>
        <p:spPr bwMode="auto">
          <a:xfrm>
            <a:off x="8077994" y="3707607"/>
            <a:ext cx="490538" cy="246062"/>
          </a:xfrm>
          <a:prstGeom prst="cube">
            <a:avLst>
              <a:gd name="adj" fmla="val 25000"/>
            </a:avLst>
          </a:prstGeom>
          <a:pattFill prst="pct90">
            <a:fgClr>
              <a:schemeClr val="bg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sp>
        <p:nvSpPr>
          <p:cNvPr id="111" name="AutoShape 35"/>
          <p:cNvSpPr>
            <a:spLocks noChangeArrowheads="1"/>
          </p:cNvSpPr>
          <p:nvPr/>
        </p:nvSpPr>
        <p:spPr bwMode="auto">
          <a:xfrm>
            <a:off x="7708107" y="3707607"/>
            <a:ext cx="246062" cy="246062"/>
          </a:xfrm>
          <a:prstGeom prst="can">
            <a:avLst>
              <a:gd name="adj" fmla="val 25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12" name="Line 36"/>
          <p:cNvSpPr>
            <a:spLocks noChangeShapeType="1"/>
          </p:cNvSpPr>
          <p:nvPr/>
        </p:nvSpPr>
        <p:spPr bwMode="auto">
          <a:xfrm flipH="1">
            <a:off x="7954169" y="3829844"/>
            <a:ext cx="123825"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3" name="Line 37"/>
          <p:cNvSpPr>
            <a:spLocks noChangeShapeType="1"/>
          </p:cNvSpPr>
          <p:nvPr/>
        </p:nvSpPr>
        <p:spPr bwMode="auto">
          <a:xfrm flipH="1">
            <a:off x="7998431" y="3927788"/>
            <a:ext cx="369888" cy="738188"/>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26" name="Line 9"/>
          <p:cNvSpPr>
            <a:spLocks noChangeShapeType="1"/>
          </p:cNvSpPr>
          <p:nvPr/>
        </p:nvSpPr>
        <p:spPr bwMode="auto">
          <a:xfrm>
            <a:off x="6762678" y="5286680"/>
            <a:ext cx="192838"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7" name="Line 10"/>
          <p:cNvSpPr>
            <a:spLocks noChangeShapeType="1"/>
          </p:cNvSpPr>
          <p:nvPr/>
        </p:nvSpPr>
        <p:spPr bwMode="auto">
          <a:xfrm>
            <a:off x="6434595" y="5286680"/>
            <a:ext cx="212268" cy="722007"/>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8" name="Text Box 54"/>
          <p:cNvSpPr txBox="1">
            <a:spLocks noChangeArrowheads="1"/>
          </p:cNvSpPr>
          <p:nvPr/>
        </p:nvSpPr>
        <p:spPr bwMode="auto">
          <a:xfrm>
            <a:off x="5943600" y="6096000"/>
            <a:ext cx="1841500" cy="529948"/>
          </a:xfrm>
          <a:prstGeom prst="rect">
            <a:avLst/>
          </a:prstGeom>
          <a:noFill/>
          <a:ln w="9525">
            <a:noFill/>
            <a:miter lim="800000"/>
            <a:headEnd/>
            <a:tailEnd/>
          </a:ln>
          <a:effectLst/>
        </p:spPr>
        <p:txBody>
          <a:bodyPr wrap="square">
            <a:prstTxWarp prst="textNoShape">
              <a:avLst/>
            </a:prstTxWarp>
            <a:spAutoFit/>
          </a:bodyPr>
          <a:lstStyle/>
          <a:p>
            <a:pPr algn="ctr" eaLnBrk="1" hangingPunct="1">
              <a:spcBef>
                <a:spcPct val="0"/>
              </a:spcBef>
            </a:pPr>
            <a:r>
              <a:rPr lang="en-US" sz="1400" b="0" dirty="0">
                <a:solidFill>
                  <a:schemeClr val="tx1"/>
                </a:solidFill>
              </a:rPr>
              <a:t>Client Data Browsing</a:t>
            </a:r>
          </a:p>
          <a:p>
            <a:pPr algn="ctr" eaLnBrk="1" hangingPunct="1">
              <a:spcBef>
                <a:spcPct val="0"/>
              </a:spcBef>
            </a:pPr>
            <a:r>
              <a:rPr lang="en-US" sz="1400" b="0" dirty="0">
                <a:solidFill>
                  <a:schemeClr val="tx1"/>
                </a:solidFill>
              </a:rPr>
              <a:t>and Processing</a:t>
            </a:r>
          </a:p>
        </p:txBody>
      </p:sp>
      <p:grpSp>
        <p:nvGrpSpPr>
          <p:cNvPr id="11" name="Group 55"/>
          <p:cNvGrpSpPr>
            <a:grpSpLocks/>
          </p:cNvGrpSpPr>
          <p:nvPr/>
        </p:nvGrpSpPr>
        <p:grpSpPr bwMode="auto">
          <a:xfrm>
            <a:off x="6764667" y="5638800"/>
            <a:ext cx="492125" cy="368300"/>
            <a:chOff x="1776" y="1824"/>
            <a:chExt cx="192" cy="144"/>
          </a:xfrm>
        </p:grpSpPr>
        <p:sp>
          <p:nvSpPr>
            <p:cNvPr id="130" name="Rectangle 56"/>
            <p:cNvSpPr>
              <a:spLocks noChangeArrowheads="1"/>
            </p:cNvSpPr>
            <p:nvPr/>
          </p:nvSpPr>
          <p:spPr bwMode="auto">
            <a:xfrm>
              <a:off x="1776" y="1824"/>
              <a:ext cx="192" cy="144"/>
            </a:xfrm>
            <a:prstGeom prst="rect">
              <a:avLst/>
            </a:prstGeom>
            <a:solidFill>
              <a:schemeClr val="bg1"/>
            </a:solidFill>
            <a:ln w="6350">
              <a:solidFill>
                <a:schemeClr val="tx1"/>
              </a:solidFill>
              <a:miter lim="800000"/>
              <a:headEnd/>
              <a:tailEnd/>
            </a:ln>
            <a:effectLst/>
          </p:spPr>
          <p:txBody>
            <a:bodyPr wrap="none" anchor="ctr">
              <a:prstTxWarp prst="textNoShape">
                <a:avLst/>
              </a:prstTxWarp>
            </a:bodyPr>
            <a:lstStyle/>
            <a:p>
              <a:endParaRPr lang="en-US"/>
            </a:p>
          </p:txBody>
        </p:sp>
        <p:sp>
          <p:nvSpPr>
            <p:cNvPr id="131" name="AutoShape 57" descr="25%"/>
            <p:cNvSpPr>
              <a:spLocks noChangeArrowheads="1"/>
            </p:cNvSpPr>
            <p:nvPr/>
          </p:nvSpPr>
          <p:spPr bwMode="auto">
            <a:xfrm>
              <a:off x="1797" y="1842"/>
              <a:ext cx="150" cy="108"/>
            </a:xfrm>
            <a:prstGeom prst="roundRect">
              <a:avLst>
                <a:gd name="adj" fmla="val 16667"/>
              </a:avLst>
            </a:prstGeom>
            <a:pattFill prst="pct25">
              <a:fgClr>
                <a:schemeClr val="folHlink"/>
              </a:fgClr>
              <a:bgClr>
                <a:schemeClr val="bg1"/>
              </a:bgClr>
            </a:pattFill>
            <a:ln w="6350">
              <a:solidFill>
                <a:schemeClr val="tx1"/>
              </a:solidFill>
              <a:round/>
              <a:headEnd/>
              <a:tailEnd/>
            </a:ln>
            <a:effectLst/>
          </p:spPr>
          <p:txBody>
            <a:bodyPr wrap="none" anchor="ctr">
              <a:prstTxWarp prst="textNoShape">
                <a:avLst/>
              </a:prstTxWarp>
            </a:bodyPr>
            <a:lstStyle/>
            <a:p>
              <a:endParaRPr lang="en-US"/>
            </a:p>
          </p:txBody>
        </p:sp>
        <p:sp>
          <p:nvSpPr>
            <p:cNvPr id="132" name="Freeform 58"/>
            <p:cNvSpPr>
              <a:spLocks/>
            </p:cNvSpPr>
            <p:nvPr/>
          </p:nvSpPr>
          <p:spPr bwMode="auto">
            <a:xfrm>
              <a:off x="1819" y="1896"/>
              <a:ext cx="81" cy="33"/>
            </a:xfrm>
            <a:custGeom>
              <a:avLst/>
              <a:gdLst/>
              <a:ahLst/>
              <a:cxnLst>
                <a:cxn ang="0">
                  <a:pos x="0" y="78"/>
                </a:cxn>
                <a:cxn ang="0">
                  <a:pos x="42" y="75"/>
                </a:cxn>
                <a:cxn ang="0">
                  <a:pos x="57" y="27"/>
                </a:cxn>
                <a:cxn ang="0">
                  <a:pos x="93" y="9"/>
                </a:cxn>
                <a:cxn ang="0">
                  <a:pos x="108" y="48"/>
                </a:cxn>
                <a:cxn ang="0">
                  <a:pos x="120" y="75"/>
                </a:cxn>
                <a:cxn ang="0">
                  <a:pos x="138" y="81"/>
                </a:cxn>
                <a:cxn ang="0">
                  <a:pos x="171" y="57"/>
                </a:cxn>
                <a:cxn ang="0">
                  <a:pos x="174" y="15"/>
                </a:cxn>
                <a:cxn ang="0">
                  <a:pos x="189" y="18"/>
                </a:cxn>
                <a:cxn ang="0">
                  <a:pos x="201" y="45"/>
                </a:cxn>
                <a:cxn ang="0">
                  <a:pos x="222" y="87"/>
                </a:cxn>
                <a:cxn ang="0">
                  <a:pos x="240" y="84"/>
                </a:cxn>
              </a:cxnLst>
              <a:rect l="0" t="0" r="r" b="b"/>
              <a:pathLst>
                <a:path w="240" h="87">
                  <a:moveTo>
                    <a:pt x="0" y="78"/>
                  </a:moveTo>
                  <a:cubicBezTo>
                    <a:pt x="15" y="74"/>
                    <a:pt x="27" y="78"/>
                    <a:pt x="42" y="75"/>
                  </a:cubicBezTo>
                  <a:cubicBezTo>
                    <a:pt x="60" y="63"/>
                    <a:pt x="43" y="48"/>
                    <a:pt x="57" y="27"/>
                  </a:cubicBezTo>
                  <a:cubicBezTo>
                    <a:pt x="62" y="0"/>
                    <a:pt x="65" y="6"/>
                    <a:pt x="93" y="9"/>
                  </a:cubicBezTo>
                  <a:cubicBezTo>
                    <a:pt x="108" y="14"/>
                    <a:pt x="95" y="29"/>
                    <a:pt x="108" y="48"/>
                  </a:cubicBezTo>
                  <a:cubicBezTo>
                    <a:pt x="110" y="61"/>
                    <a:pt x="108" y="68"/>
                    <a:pt x="120" y="75"/>
                  </a:cubicBezTo>
                  <a:cubicBezTo>
                    <a:pt x="126" y="78"/>
                    <a:pt x="138" y="81"/>
                    <a:pt x="138" y="81"/>
                  </a:cubicBezTo>
                  <a:cubicBezTo>
                    <a:pt x="164" y="72"/>
                    <a:pt x="157" y="78"/>
                    <a:pt x="171" y="57"/>
                  </a:cubicBezTo>
                  <a:cubicBezTo>
                    <a:pt x="172" y="43"/>
                    <a:pt x="168" y="28"/>
                    <a:pt x="174" y="15"/>
                  </a:cubicBezTo>
                  <a:cubicBezTo>
                    <a:pt x="176" y="10"/>
                    <a:pt x="185" y="15"/>
                    <a:pt x="189" y="18"/>
                  </a:cubicBezTo>
                  <a:cubicBezTo>
                    <a:pt x="198" y="23"/>
                    <a:pt x="201" y="45"/>
                    <a:pt x="201" y="45"/>
                  </a:cubicBezTo>
                  <a:cubicBezTo>
                    <a:pt x="196" y="68"/>
                    <a:pt x="200" y="80"/>
                    <a:pt x="222" y="87"/>
                  </a:cubicBezTo>
                  <a:cubicBezTo>
                    <a:pt x="234" y="83"/>
                    <a:pt x="228" y="84"/>
                    <a:pt x="240" y="84"/>
                  </a:cubicBezTo>
                </a:path>
              </a:pathLst>
            </a:custGeom>
            <a:noFill/>
            <a:ln w="3175" cmpd="sng">
              <a:solidFill>
                <a:schemeClr val="tx1"/>
              </a:solidFill>
              <a:round/>
              <a:headEnd type="none" w="med" len="med"/>
              <a:tailEnd type="none" w="med" len="med"/>
            </a:ln>
            <a:effectLst/>
          </p:spPr>
          <p:txBody>
            <a:bodyPr>
              <a:prstTxWarp prst="textNoShape">
                <a:avLst/>
              </a:prstTxWarp>
            </a:bodyPr>
            <a:lstStyle/>
            <a:p>
              <a:endParaRPr lang="en-US"/>
            </a:p>
          </p:txBody>
        </p:sp>
        <p:sp>
          <p:nvSpPr>
            <p:cNvPr id="133" name="Line 59"/>
            <p:cNvSpPr>
              <a:spLocks noChangeShapeType="1"/>
            </p:cNvSpPr>
            <p:nvPr/>
          </p:nvSpPr>
          <p:spPr bwMode="auto">
            <a:xfrm>
              <a:off x="1819" y="1932"/>
              <a:ext cx="106" cy="0"/>
            </a:xfrm>
            <a:prstGeom prst="line">
              <a:avLst/>
            </a:prstGeom>
            <a:noFill/>
            <a:ln w="3175">
              <a:solidFill>
                <a:schemeClr val="bg2"/>
              </a:solidFill>
              <a:round/>
              <a:headEnd/>
              <a:tailEnd type="none" w="sm" len="sm"/>
            </a:ln>
            <a:effectLst/>
          </p:spPr>
          <p:txBody>
            <a:bodyPr>
              <a:prstTxWarp prst="textNoShape">
                <a:avLst/>
              </a:prstTxWarp>
            </a:bodyPr>
            <a:lstStyle/>
            <a:p>
              <a:endParaRPr lang="en-US"/>
            </a:p>
          </p:txBody>
        </p:sp>
        <p:sp>
          <p:nvSpPr>
            <p:cNvPr id="134" name="Line 60"/>
            <p:cNvSpPr>
              <a:spLocks noChangeShapeType="1"/>
            </p:cNvSpPr>
            <p:nvPr/>
          </p:nvSpPr>
          <p:spPr bwMode="auto">
            <a:xfrm rot="-5400000">
              <a:off x="1792" y="1905"/>
              <a:ext cx="54" cy="0"/>
            </a:xfrm>
            <a:prstGeom prst="line">
              <a:avLst/>
            </a:prstGeom>
            <a:noFill/>
            <a:ln w="3175">
              <a:solidFill>
                <a:schemeClr val="bg2"/>
              </a:solidFill>
              <a:round/>
              <a:headEnd/>
              <a:tailEnd type="none" w="sm" len="sm"/>
            </a:ln>
            <a:effectLst/>
          </p:spPr>
          <p:txBody>
            <a:bodyPr>
              <a:prstTxWarp prst="textNoShape">
                <a:avLst/>
              </a:prstTxWarp>
            </a:bodyPr>
            <a:lstStyle/>
            <a:p>
              <a:endParaRPr lang="en-US"/>
            </a:p>
          </p:txBody>
        </p:sp>
      </p:grpSp>
      <p:grpSp>
        <p:nvGrpSpPr>
          <p:cNvPr id="12" name="Group 67"/>
          <p:cNvGrpSpPr>
            <a:grpSpLocks/>
          </p:cNvGrpSpPr>
          <p:nvPr/>
        </p:nvGrpSpPr>
        <p:grpSpPr bwMode="auto">
          <a:xfrm>
            <a:off x="6324600" y="5765800"/>
            <a:ext cx="492125" cy="368300"/>
            <a:chOff x="1776" y="1824"/>
            <a:chExt cx="192" cy="144"/>
          </a:xfrm>
        </p:grpSpPr>
        <p:sp>
          <p:nvSpPr>
            <p:cNvPr id="142" name="Rectangle 68"/>
            <p:cNvSpPr>
              <a:spLocks noChangeArrowheads="1"/>
            </p:cNvSpPr>
            <p:nvPr/>
          </p:nvSpPr>
          <p:spPr bwMode="auto">
            <a:xfrm>
              <a:off x="1776" y="1824"/>
              <a:ext cx="192" cy="144"/>
            </a:xfrm>
            <a:prstGeom prst="rect">
              <a:avLst/>
            </a:prstGeom>
            <a:solidFill>
              <a:schemeClr val="bg1"/>
            </a:solidFill>
            <a:ln w="6350">
              <a:solidFill>
                <a:schemeClr val="tx1"/>
              </a:solidFill>
              <a:miter lim="800000"/>
              <a:headEnd/>
              <a:tailEnd/>
            </a:ln>
            <a:effectLst/>
          </p:spPr>
          <p:txBody>
            <a:bodyPr wrap="none" anchor="ctr">
              <a:prstTxWarp prst="textNoShape">
                <a:avLst/>
              </a:prstTxWarp>
            </a:bodyPr>
            <a:lstStyle/>
            <a:p>
              <a:endParaRPr lang="en-US"/>
            </a:p>
          </p:txBody>
        </p:sp>
        <p:sp>
          <p:nvSpPr>
            <p:cNvPr id="143" name="AutoShape 69" descr="25%"/>
            <p:cNvSpPr>
              <a:spLocks noChangeArrowheads="1"/>
            </p:cNvSpPr>
            <p:nvPr/>
          </p:nvSpPr>
          <p:spPr bwMode="auto">
            <a:xfrm>
              <a:off x="1797" y="1842"/>
              <a:ext cx="150" cy="108"/>
            </a:xfrm>
            <a:prstGeom prst="roundRect">
              <a:avLst>
                <a:gd name="adj" fmla="val 16667"/>
              </a:avLst>
            </a:prstGeom>
            <a:pattFill prst="pct25">
              <a:fgClr>
                <a:schemeClr val="folHlink"/>
              </a:fgClr>
              <a:bgClr>
                <a:schemeClr val="bg1"/>
              </a:bgClr>
            </a:pattFill>
            <a:ln w="6350">
              <a:solidFill>
                <a:schemeClr val="tx1"/>
              </a:solidFill>
              <a:round/>
              <a:headEnd/>
              <a:tailEnd/>
            </a:ln>
            <a:effectLst/>
          </p:spPr>
          <p:txBody>
            <a:bodyPr wrap="none" anchor="ctr">
              <a:prstTxWarp prst="textNoShape">
                <a:avLst/>
              </a:prstTxWarp>
            </a:bodyPr>
            <a:lstStyle/>
            <a:p>
              <a:endParaRPr lang="en-US"/>
            </a:p>
          </p:txBody>
        </p:sp>
        <p:sp>
          <p:nvSpPr>
            <p:cNvPr id="144" name="Freeform 70"/>
            <p:cNvSpPr>
              <a:spLocks/>
            </p:cNvSpPr>
            <p:nvPr/>
          </p:nvSpPr>
          <p:spPr bwMode="auto">
            <a:xfrm>
              <a:off x="1819" y="1896"/>
              <a:ext cx="81" cy="33"/>
            </a:xfrm>
            <a:custGeom>
              <a:avLst/>
              <a:gdLst/>
              <a:ahLst/>
              <a:cxnLst>
                <a:cxn ang="0">
                  <a:pos x="0" y="78"/>
                </a:cxn>
                <a:cxn ang="0">
                  <a:pos x="42" y="75"/>
                </a:cxn>
                <a:cxn ang="0">
                  <a:pos x="57" y="27"/>
                </a:cxn>
                <a:cxn ang="0">
                  <a:pos x="93" y="9"/>
                </a:cxn>
                <a:cxn ang="0">
                  <a:pos x="108" y="48"/>
                </a:cxn>
                <a:cxn ang="0">
                  <a:pos x="120" y="75"/>
                </a:cxn>
                <a:cxn ang="0">
                  <a:pos x="138" y="81"/>
                </a:cxn>
                <a:cxn ang="0">
                  <a:pos x="171" y="57"/>
                </a:cxn>
                <a:cxn ang="0">
                  <a:pos x="174" y="15"/>
                </a:cxn>
                <a:cxn ang="0">
                  <a:pos x="189" y="18"/>
                </a:cxn>
                <a:cxn ang="0">
                  <a:pos x="201" y="45"/>
                </a:cxn>
                <a:cxn ang="0">
                  <a:pos x="222" y="87"/>
                </a:cxn>
                <a:cxn ang="0">
                  <a:pos x="240" y="84"/>
                </a:cxn>
              </a:cxnLst>
              <a:rect l="0" t="0" r="r" b="b"/>
              <a:pathLst>
                <a:path w="240" h="87">
                  <a:moveTo>
                    <a:pt x="0" y="78"/>
                  </a:moveTo>
                  <a:cubicBezTo>
                    <a:pt x="15" y="74"/>
                    <a:pt x="27" y="78"/>
                    <a:pt x="42" y="75"/>
                  </a:cubicBezTo>
                  <a:cubicBezTo>
                    <a:pt x="60" y="63"/>
                    <a:pt x="43" y="48"/>
                    <a:pt x="57" y="27"/>
                  </a:cubicBezTo>
                  <a:cubicBezTo>
                    <a:pt x="62" y="0"/>
                    <a:pt x="65" y="6"/>
                    <a:pt x="93" y="9"/>
                  </a:cubicBezTo>
                  <a:cubicBezTo>
                    <a:pt x="108" y="14"/>
                    <a:pt x="95" y="29"/>
                    <a:pt x="108" y="48"/>
                  </a:cubicBezTo>
                  <a:cubicBezTo>
                    <a:pt x="110" y="61"/>
                    <a:pt x="108" y="68"/>
                    <a:pt x="120" y="75"/>
                  </a:cubicBezTo>
                  <a:cubicBezTo>
                    <a:pt x="126" y="78"/>
                    <a:pt x="138" y="81"/>
                    <a:pt x="138" y="81"/>
                  </a:cubicBezTo>
                  <a:cubicBezTo>
                    <a:pt x="164" y="72"/>
                    <a:pt x="157" y="78"/>
                    <a:pt x="171" y="57"/>
                  </a:cubicBezTo>
                  <a:cubicBezTo>
                    <a:pt x="172" y="43"/>
                    <a:pt x="168" y="28"/>
                    <a:pt x="174" y="15"/>
                  </a:cubicBezTo>
                  <a:cubicBezTo>
                    <a:pt x="176" y="10"/>
                    <a:pt x="185" y="15"/>
                    <a:pt x="189" y="18"/>
                  </a:cubicBezTo>
                  <a:cubicBezTo>
                    <a:pt x="198" y="23"/>
                    <a:pt x="201" y="45"/>
                    <a:pt x="201" y="45"/>
                  </a:cubicBezTo>
                  <a:cubicBezTo>
                    <a:pt x="196" y="68"/>
                    <a:pt x="200" y="80"/>
                    <a:pt x="222" y="87"/>
                  </a:cubicBezTo>
                  <a:cubicBezTo>
                    <a:pt x="234" y="83"/>
                    <a:pt x="228" y="84"/>
                    <a:pt x="240" y="84"/>
                  </a:cubicBezTo>
                </a:path>
              </a:pathLst>
            </a:custGeom>
            <a:noFill/>
            <a:ln w="3175" cmpd="sng">
              <a:solidFill>
                <a:schemeClr val="tx1"/>
              </a:solidFill>
              <a:round/>
              <a:headEnd type="none" w="med" len="med"/>
              <a:tailEnd type="none" w="med" len="med"/>
            </a:ln>
            <a:effectLst/>
          </p:spPr>
          <p:txBody>
            <a:bodyPr>
              <a:prstTxWarp prst="textNoShape">
                <a:avLst/>
              </a:prstTxWarp>
            </a:bodyPr>
            <a:lstStyle/>
            <a:p>
              <a:endParaRPr lang="en-US"/>
            </a:p>
          </p:txBody>
        </p:sp>
        <p:sp>
          <p:nvSpPr>
            <p:cNvPr id="145" name="Line 71"/>
            <p:cNvSpPr>
              <a:spLocks noChangeShapeType="1"/>
            </p:cNvSpPr>
            <p:nvPr/>
          </p:nvSpPr>
          <p:spPr bwMode="auto">
            <a:xfrm>
              <a:off x="1819" y="1932"/>
              <a:ext cx="106" cy="0"/>
            </a:xfrm>
            <a:prstGeom prst="line">
              <a:avLst/>
            </a:prstGeom>
            <a:noFill/>
            <a:ln w="3175">
              <a:solidFill>
                <a:schemeClr val="bg2"/>
              </a:solidFill>
              <a:round/>
              <a:headEnd/>
              <a:tailEnd type="none" w="sm" len="sm"/>
            </a:ln>
            <a:effectLst/>
          </p:spPr>
          <p:txBody>
            <a:bodyPr>
              <a:prstTxWarp prst="textNoShape">
                <a:avLst/>
              </a:prstTxWarp>
            </a:bodyPr>
            <a:lstStyle/>
            <a:p>
              <a:endParaRPr lang="en-US"/>
            </a:p>
          </p:txBody>
        </p:sp>
        <p:sp>
          <p:nvSpPr>
            <p:cNvPr id="146" name="Line 72"/>
            <p:cNvSpPr>
              <a:spLocks noChangeShapeType="1"/>
            </p:cNvSpPr>
            <p:nvPr/>
          </p:nvSpPr>
          <p:spPr bwMode="auto">
            <a:xfrm rot="-5400000">
              <a:off x="1792" y="1905"/>
              <a:ext cx="54" cy="0"/>
            </a:xfrm>
            <a:prstGeom prst="line">
              <a:avLst/>
            </a:prstGeom>
            <a:noFill/>
            <a:ln w="3175">
              <a:solidFill>
                <a:schemeClr val="bg2"/>
              </a:solidFill>
              <a:round/>
              <a:headEnd/>
              <a:tailEnd type="none" w="sm" len="sm"/>
            </a:ln>
            <a:effectLst/>
          </p:spPr>
          <p:txBody>
            <a:bodyPr>
              <a:prstTxWarp prst="textNoShape">
                <a:avLst/>
              </a:prstTxWarp>
            </a:bodyPr>
            <a:lstStyle/>
            <a:p>
              <a:endParaRPr lang="en-US"/>
            </a:p>
          </p:txBody>
        </p:sp>
      </p:grpSp>
      <p:grpSp>
        <p:nvGrpSpPr>
          <p:cNvPr id="13" name="Group 41"/>
          <p:cNvGrpSpPr>
            <a:grpSpLocks/>
          </p:cNvGrpSpPr>
          <p:nvPr/>
        </p:nvGrpSpPr>
        <p:grpSpPr bwMode="auto">
          <a:xfrm>
            <a:off x="6169024" y="4602987"/>
            <a:ext cx="3076575" cy="1035813"/>
            <a:chOff x="1680" y="1920"/>
            <a:chExt cx="1872" cy="592"/>
          </a:xfrm>
        </p:grpSpPr>
        <p:sp>
          <p:nvSpPr>
            <p:cNvPr id="115" name="Arc 42"/>
            <p:cNvSpPr>
              <a:spLocks/>
            </p:cNvSpPr>
            <p:nvPr/>
          </p:nvSpPr>
          <p:spPr bwMode="auto">
            <a:xfrm>
              <a:off x="3050" y="1956"/>
              <a:ext cx="433" cy="205"/>
            </a:xfrm>
            <a:custGeom>
              <a:avLst/>
              <a:gdLst>
                <a:gd name="G0" fmla="+- 8132 0 0"/>
                <a:gd name="G1" fmla="+- 21600 0 0"/>
                <a:gd name="G2" fmla="+- 21600 0 0"/>
                <a:gd name="T0" fmla="*/ 0 w 29732"/>
                <a:gd name="T1" fmla="*/ 1589 h 31813"/>
                <a:gd name="T2" fmla="*/ 27165 w 29732"/>
                <a:gd name="T3" fmla="*/ 31813 h 31813"/>
                <a:gd name="T4" fmla="*/ 8132 w 29732"/>
                <a:gd name="T5" fmla="*/ 21600 h 31813"/>
              </a:gdLst>
              <a:ahLst/>
              <a:cxnLst>
                <a:cxn ang="0">
                  <a:pos x="T0" y="T1"/>
                </a:cxn>
                <a:cxn ang="0">
                  <a:pos x="T2" y="T3"/>
                </a:cxn>
                <a:cxn ang="0">
                  <a:pos x="T4" y="T5"/>
                </a:cxn>
              </a:cxnLst>
              <a:rect l="0" t="0" r="r" b="b"/>
              <a:pathLst>
                <a:path w="29732" h="31813" fill="none" extrusionOk="0">
                  <a:moveTo>
                    <a:pt x="0" y="1589"/>
                  </a:moveTo>
                  <a:cubicBezTo>
                    <a:pt x="2582" y="539"/>
                    <a:pt x="5344" y="-1"/>
                    <a:pt x="8132" y="-1"/>
                  </a:cubicBezTo>
                  <a:cubicBezTo>
                    <a:pt x="20061" y="0"/>
                    <a:pt x="29732" y="9670"/>
                    <a:pt x="29732" y="21600"/>
                  </a:cubicBezTo>
                  <a:cubicBezTo>
                    <a:pt x="29732" y="25163"/>
                    <a:pt x="28850" y="28672"/>
                    <a:pt x="27164" y="31812"/>
                  </a:cubicBezTo>
                </a:path>
                <a:path w="29732" h="31813" stroke="0" extrusionOk="0">
                  <a:moveTo>
                    <a:pt x="0" y="1589"/>
                  </a:moveTo>
                  <a:cubicBezTo>
                    <a:pt x="2582" y="539"/>
                    <a:pt x="5344" y="-1"/>
                    <a:pt x="8132" y="-1"/>
                  </a:cubicBezTo>
                  <a:cubicBezTo>
                    <a:pt x="20061" y="0"/>
                    <a:pt x="29732" y="9670"/>
                    <a:pt x="29732" y="21600"/>
                  </a:cubicBezTo>
                  <a:cubicBezTo>
                    <a:pt x="29732" y="25163"/>
                    <a:pt x="28850" y="28672"/>
                    <a:pt x="27164" y="31812"/>
                  </a:cubicBezTo>
                  <a:lnTo>
                    <a:pt x="8132"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16" name="Arc 43"/>
            <p:cNvSpPr>
              <a:spLocks/>
            </p:cNvSpPr>
            <p:nvPr/>
          </p:nvSpPr>
          <p:spPr bwMode="auto">
            <a:xfrm rot="2903824">
              <a:off x="3173" y="1953"/>
              <a:ext cx="137" cy="620"/>
            </a:xfrm>
            <a:custGeom>
              <a:avLst/>
              <a:gdLst>
                <a:gd name="G0" fmla="+- 0 0 0"/>
                <a:gd name="G1" fmla="+- 21600 0 0"/>
                <a:gd name="G2" fmla="+- 21600 0 0"/>
                <a:gd name="T0" fmla="*/ 0 w 21600"/>
                <a:gd name="T1" fmla="*/ 0 h 41895"/>
                <a:gd name="T2" fmla="*/ 7393 w 21600"/>
                <a:gd name="T3" fmla="*/ 41895 h 41895"/>
                <a:gd name="T4" fmla="*/ 0 w 21600"/>
                <a:gd name="T5" fmla="*/ 21600 h 41895"/>
              </a:gdLst>
              <a:ahLst/>
              <a:cxnLst>
                <a:cxn ang="0">
                  <a:pos x="T0" y="T1"/>
                </a:cxn>
                <a:cxn ang="0">
                  <a:pos x="T2" y="T3"/>
                </a:cxn>
                <a:cxn ang="0">
                  <a:pos x="T4" y="T5"/>
                </a:cxn>
              </a:cxnLst>
              <a:rect l="0" t="0" r="r" b="b"/>
              <a:pathLst>
                <a:path w="21600" h="41895" fill="none" extrusionOk="0">
                  <a:moveTo>
                    <a:pt x="0" y="-1"/>
                  </a:moveTo>
                  <a:cubicBezTo>
                    <a:pt x="11929" y="0"/>
                    <a:pt x="21600" y="9670"/>
                    <a:pt x="21600" y="21600"/>
                  </a:cubicBezTo>
                  <a:cubicBezTo>
                    <a:pt x="21600" y="30678"/>
                    <a:pt x="15923" y="38788"/>
                    <a:pt x="7393" y="41895"/>
                  </a:cubicBezTo>
                </a:path>
                <a:path w="21600" h="41895" stroke="0" extrusionOk="0">
                  <a:moveTo>
                    <a:pt x="0" y="-1"/>
                  </a:moveTo>
                  <a:cubicBezTo>
                    <a:pt x="11929" y="0"/>
                    <a:pt x="21600" y="9670"/>
                    <a:pt x="21600" y="21600"/>
                  </a:cubicBezTo>
                  <a:cubicBezTo>
                    <a:pt x="21600" y="30678"/>
                    <a:pt x="15923" y="38788"/>
                    <a:pt x="7393" y="41895"/>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17" name="Arc 44"/>
            <p:cNvSpPr>
              <a:spLocks/>
            </p:cNvSpPr>
            <p:nvPr/>
          </p:nvSpPr>
          <p:spPr bwMode="auto">
            <a:xfrm rot="6851627">
              <a:off x="2705" y="2096"/>
              <a:ext cx="137" cy="471"/>
            </a:xfrm>
            <a:custGeom>
              <a:avLst/>
              <a:gdLst>
                <a:gd name="G0" fmla="+- 0 0 0"/>
                <a:gd name="G1" fmla="+- 21600 0 0"/>
                <a:gd name="G2" fmla="+- 21600 0 0"/>
                <a:gd name="T0" fmla="*/ 0 w 21600"/>
                <a:gd name="T1" fmla="*/ 0 h 31813"/>
                <a:gd name="T2" fmla="*/ 19033 w 21600"/>
                <a:gd name="T3" fmla="*/ 31813 h 31813"/>
                <a:gd name="T4" fmla="*/ 0 w 21600"/>
                <a:gd name="T5" fmla="*/ 21600 h 31813"/>
              </a:gdLst>
              <a:ahLst/>
              <a:cxnLst>
                <a:cxn ang="0">
                  <a:pos x="T0" y="T1"/>
                </a:cxn>
                <a:cxn ang="0">
                  <a:pos x="T2" y="T3"/>
                </a:cxn>
                <a:cxn ang="0">
                  <a:pos x="T4" y="T5"/>
                </a:cxn>
              </a:cxnLst>
              <a:rect l="0" t="0" r="r" b="b"/>
              <a:pathLst>
                <a:path w="21600" h="31813" fill="none" extrusionOk="0">
                  <a:moveTo>
                    <a:pt x="0" y="-1"/>
                  </a:moveTo>
                  <a:cubicBezTo>
                    <a:pt x="11929" y="0"/>
                    <a:pt x="21600" y="9670"/>
                    <a:pt x="21600" y="21600"/>
                  </a:cubicBezTo>
                  <a:cubicBezTo>
                    <a:pt x="21600" y="25163"/>
                    <a:pt x="20718" y="28672"/>
                    <a:pt x="19032" y="31812"/>
                  </a:cubicBezTo>
                </a:path>
                <a:path w="21600" h="31813" stroke="0" extrusionOk="0">
                  <a:moveTo>
                    <a:pt x="0" y="-1"/>
                  </a:moveTo>
                  <a:cubicBezTo>
                    <a:pt x="11929" y="0"/>
                    <a:pt x="21600" y="9670"/>
                    <a:pt x="21600" y="21600"/>
                  </a:cubicBezTo>
                  <a:cubicBezTo>
                    <a:pt x="21600" y="25163"/>
                    <a:pt x="20718" y="28672"/>
                    <a:pt x="19032" y="3181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18" name="Arc 45"/>
            <p:cNvSpPr>
              <a:spLocks/>
            </p:cNvSpPr>
            <p:nvPr/>
          </p:nvSpPr>
          <p:spPr bwMode="auto">
            <a:xfrm rot="6806895">
              <a:off x="2234" y="2046"/>
              <a:ext cx="239" cy="524"/>
            </a:xfrm>
            <a:custGeom>
              <a:avLst/>
              <a:gdLst>
                <a:gd name="G0" fmla="+- 0 0 0"/>
                <a:gd name="G1" fmla="+- 21154 0 0"/>
                <a:gd name="G2" fmla="+- 21600 0 0"/>
                <a:gd name="T0" fmla="*/ 4366 w 21600"/>
                <a:gd name="T1" fmla="*/ 0 h 31367"/>
                <a:gd name="T2" fmla="*/ 19033 w 21600"/>
                <a:gd name="T3" fmla="*/ 31367 h 31367"/>
                <a:gd name="T4" fmla="*/ 0 w 21600"/>
                <a:gd name="T5" fmla="*/ 21154 h 31367"/>
              </a:gdLst>
              <a:ahLst/>
              <a:cxnLst>
                <a:cxn ang="0">
                  <a:pos x="T0" y="T1"/>
                </a:cxn>
                <a:cxn ang="0">
                  <a:pos x="T2" y="T3"/>
                </a:cxn>
                <a:cxn ang="0">
                  <a:pos x="T4" y="T5"/>
                </a:cxn>
              </a:cxnLst>
              <a:rect l="0" t="0" r="r" b="b"/>
              <a:pathLst>
                <a:path w="21600" h="31367" fill="none" extrusionOk="0">
                  <a:moveTo>
                    <a:pt x="4366" y="-1"/>
                  </a:moveTo>
                  <a:cubicBezTo>
                    <a:pt x="14401" y="2070"/>
                    <a:pt x="21600" y="10907"/>
                    <a:pt x="21600" y="21154"/>
                  </a:cubicBezTo>
                  <a:cubicBezTo>
                    <a:pt x="21600" y="24717"/>
                    <a:pt x="20718" y="28226"/>
                    <a:pt x="19032" y="31366"/>
                  </a:cubicBezTo>
                </a:path>
                <a:path w="21600" h="31367" stroke="0" extrusionOk="0">
                  <a:moveTo>
                    <a:pt x="4366" y="-1"/>
                  </a:moveTo>
                  <a:cubicBezTo>
                    <a:pt x="14401" y="2070"/>
                    <a:pt x="21600" y="10907"/>
                    <a:pt x="21600" y="21154"/>
                  </a:cubicBezTo>
                  <a:cubicBezTo>
                    <a:pt x="21600" y="24717"/>
                    <a:pt x="20718" y="28226"/>
                    <a:pt x="19032" y="31366"/>
                  </a:cubicBezTo>
                  <a:lnTo>
                    <a:pt x="0" y="21154"/>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19" name="Arc 46"/>
            <p:cNvSpPr>
              <a:spLocks/>
            </p:cNvSpPr>
            <p:nvPr/>
          </p:nvSpPr>
          <p:spPr bwMode="auto">
            <a:xfrm rot="9630365">
              <a:off x="1680" y="2115"/>
              <a:ext cx="394" cy="239"/>
            </a:xfrm>
            <a:custGeom>
              <a:avLst/>
              <a:gdLst>
                <a:gd name="G0" fmla="+- 0 0 0"/>
                <a:gd name="G1" fmla="+- 21600 0 0"/>
                <a:gd name="G2" fmla="+- 21600 0 0"/>
                <a:gd name="T0" fmla="*/ 0 w 21600"/>
                <a:gd name="T1" fmla="*/ 0 h 42482"/>
                <a:gd name="T2" fmla="*/ 5523 w 21600"/>
                <a:gd name="T3" fmla="*/ 42482 h 42482"/>
                <a:gd name="T4" fmla="*/ 0 w 21600"/>
                <a:gd name="T5" fmla="*/ 21600 h 42482"/>
              </a:gdLst>
              <a:ahLst/>
              <a:cxnLst>
                <a:cxn ang="0">
                  <a:pos x="T0" y="T1"/>
                </a:cxn>
                <a:cxn ang="0">
                  <a:pos x="T2" y="T3"/>
                </a:cxn>
                <a:cxn ang="0">
                  <a:pos x="T4" y="T5"/>
                </a:cxn>
              </a:cxnLst>
              <a:rect l="0" t="0" r="r" b="b"/>
              <a:pathLst>
                <a:path w="21600" h="42482" fill="none" extrusionOk="0">
                  <a:moveTo>
                    <a:pt x="0" y="-1"/>
                  </a:moveTo>
                  <a:cubicBezTo>
                    <a:pt x="11929" y="0"/>
                    <a:pt x="21600" y="9670"/>
                    <a:pt x="21600" y="21600"/>
                  </a:cubicBezTo>
                  <a:cubicBezTo>
                    <a:pt x="21600" y="31402"/>
                    <a:pt x="14999" y="39975"/>
                    <a:pt x="5522" y="42481"/>
                  </a:cubicBezTo>
                </a:path>
                <a:path w="21600" h="42482" stroke="0" extrusionOk="0">
                  <a:moveTo>
                    <a:pt x="0" y="-1"/>
                  </a:moveTo>
                  <a:cubicBezTo>
                    <a:pt x="11929" y="0"/>
                    <a:pt x="21600" y="9670"/>
                    <a:pt x="21600" y="21600"/>
                  </a:cubicBezTo>
                  <a:cubicBezTo>
                    <a:pt x="21600" y="31402"/>
                    <a:pt x="14999" y="39975"/>
                    <a:pt x="5522" y="42481"/>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20" name="Arc 47"/>
            <p:cNvSpPr>
              <a:spLocks/>
            </p:cNvSpPr>
            <p:nvPr/>
          </p:nvSpPr>
          <p:spPr bwMode="auto">
            <a:xfrm rot="-5917825">
              <a:off x="1996" y="1822"/>
              <a:ext cx="137" cy="471"/>
            </a:xfrm>
            <a:custGeom>
              <a:avLst/>
              <a:gdLst>
                <a:gd name="G0" fmla="+- 0 0 0"/>
                <a:gd name="G1" fmla="+- 21600 0 0"/>
                <a:gd name="G2" fmla="+- 21600 0 0"/>
                <a:gd name="T0" fmla="*/ 0 w 21600"/>
                <a:gd name="T1" fmla="*/ 0 h 31813"/>
                <a:gd name="T2" fmla="*/ 19033 w 21600"/>
                <a:gd name="T3" fmla="*/ 31813 h 31813"/>
                <a:gd name="T4" fmla="*/ 0 w 21600"/>
                <a:gd name="T5" fmla="*/ 21600 h 31813"/>
              </a:gdLst>
              <a:ahLst/>
              <a:cxnLst>
                <a:cxn ang="0">
                  <a:pos x="T0" y="T1"/>
                </a:cxn>
                <a:cxn ang="0">
                  <a:pos x="T2" y="T3"/>
                </a:cxn>
                <a:cxn ang="0">
                  <a:pos x="T4" y="T5"/>
                </a:cxn>
              </a:cxnLst>
              <a:rect l="0" t="0" r="r" b="b"/>
              <a:pathLst>
                <a:path w="21600" h="31813" fill="none" extrusionOk="0">
                  <a:moveTo>
                    <a:pt x="0" y="-1"/>
                  </a:moveTo>
                  <a:cubicBezTo>
                    <a:pt x="11929" y="0"/>
                    <a:pt x="21600" y="9670"/>
                    <a:pt x="21600" y="21600"/>
                  </a:cubicBezTo>
                  <a:cubicBezTo>
                    <a:pt x="21600" y="25163"/>
                    <a:pt x="20718" y="28672"/>
                    <a:pt x="19032" y="31812"/>
                  </a:cubicBezTo>
                </a:path>
                <a:path w="21600" h="31813" stroke="0" extrusionOk="0">
                  <a:moveTo>
                    <a:pt x="0" y="-1"/>
                  </a:moveTo>
                  <a:cubicBezTo>
                    <a:pt x="11929" y="0"/>
                    <a:pt x="21600" y="9670"/>
                    <a:pt x="21600" y="21600"/>
                  </a:cubicBezTo>
                  <a:cubicBezTo>
                    <a:pt x="21600" y="25163"/>
                    <a:pt x="20718" y="28672"/>
                    <a:pt x="19032" y="3181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21" name="Arc 48"/>
            <p:cNvSpPr>
              <a:spLocks/>
            </p:cNvSpPr>
            <p:nvPr/>
          </p:nvSpPr>
          <p:spPr bwMode="auto">
            <a:xfrm rot="-4330616">
              <a:off x="2311" y="1753"/>
              <a:ext cx="137" cy="471"/>
            </a:xfrm>
            <a:custGeom>
              <a:avLst/>
              <a:gdLst>
                <a:gd name="G0" fmla="+- 0 0 0"/>
                <a:gd name="G1" fmla="+- 21600 0 0"/>
                <a:gd name="G2" fmla="+- 21600 0 0"/>
                <a:gd name="T0" fmla="*/ 0 w 21600"/>
                <a:gd name="T1" fmla="*/ 0 h 31813"/>
                <a:gd name="T2" fmla="*/ 19033 w 21600"/>
                <a:gd name="T3" fmla="*/ 31813 h 31813"/>
                <a:gd name="T4" fmla="*/ 0 w 21600"/>
                <a:gd name="T5" fmla="*/ 21600 h 31813"/>
              </a:gdLst>
              <a:ahLst/>
              <a:cxnLst>
                <a:cxn ang="0">
                  <a:pos x="T0" y="T1"/>
                </a:cxn>
                <a:cxn ang="0">
                  <a:pos x="T2" y="T3"/>
                </a:cxn>
                <a:cxn ang="0">
                  <a:pos x="T4" y="T5"/>
                </a:cxn>
              </a:cxnLst>
              <a:rect l="0" t="0" r="r" b="b"/>
              <a:pathLst>
                <a:path w="21600" h="31813" fill="none" extrusionOk="0">
                  <a:moveTo>
                    <a:pt x="0" y="-1"/>
                  </a:moveTo>
                  <a:cubicBezTo>
                    <a:pt x="11929" y="0"/>
                    <a:pt x="21600" y="9670"/>
                    <a:pt x="21600" y="21600"/>
                  </a:cubicBezTo>
                  <a:cubicBezTo>
                    <a:pt x="21600" y="25163"/>
                    <a:pt x="20718" y="28672"/>
                    <a:pt x="19032" y="31812"/>
                  </a:cubicBezTo>
                </a:path>
                <a:path w="21600" h="31813" stroke="0" extrusionOk="0">
                  <a:moveTo>
                    <a:pt x="0" y="-1"/>
                  </a:moveTo>
                  <a:cubicBezTo>
                    <a:pt x="11929" y="0"/>
                    <a:pt x="21600" y="9670"/>
                    <a:pt x="21600" y="21600"/>
                  </a:cubicBezTo>
                  <a:cubicBezTo>
                    <a:pt x="21600" y="25163"/>
                    <a:pt x="20718" y="28672"/>
                    <a:pt x="19032" y="3181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22" name="Arc 49"/>
            <p:cNvSpPr>
              <a:spLocks/>
            </p:cNvSpPr>
            <p:nvPr/>
          </p:nvSpPr>
          <p:spPr bwMode="auto">
            <a:xfrm rot="-4071227">
              <a:off x="2818" y="1719"/>
              <a:ext cx="137" cy="540"/>
            </a:xfrm>
            <a:custGeom>
              <a:avLst/>
              <a:gdLst>
                <a:gd name="G0" fmla="+- 0 0 0"/>
                <a:gd name="G1" fmla="+- 21600 0 0"/>
                <a:gd name="G2" fmla="+- 21600 0 0"/>
                <a:gd name="T0" fmla="*/ 0 w 21600"/>
                <a:gd name="T1" fmla="*/ 0 h 36502"/>
                <a:gd name="T2" fmla="*/ 15636 w 21600"/>
                <a:gd name="T3" fmla="*/ 36502 h 36502"/>
                <a:gd name="T4" fmla="*/ 0 w 21600"/>
                <a:gd name="T5" fmla="*/ 21600 h 36502"/>
              </a:gdLst>
              <a:ahLst/>
              <a:cxnLst>
                <a:cxn ang="0">
                  <a:pos x="T0" y="T1"/>
                </a:cxn>
                <a:cxn ang="0">
                  <a:pos x="T2" y="T3"/>
                </a:cxn>
                <a:cxn ang="0">
                  <a:pos x="T4" y="T5"/>
                </a:cxn>
              </a:cxnLst>
              <a:rect l="0" t="0" r="r" b="b"/>
              <a:pathLst>
                <a:path w="21600" h="36502" fill="none" extrusionOk="0">
                  <a:moveTo>
                    <a:pt x="0" y="-1"/>
                  </a:moveTo>
                  <a:cubicBezTo>
                    <a:pt x="11929" y="0"/>
                    <a:pt x="21600" y="9670"/>
                    <a:pt x="21600" y="21600"/>
                  </a:cubicBezTo>
                  <a:cubicBezTo>
                    <a:pt x="21600" y="27149"/>
                    <a:pt x="19464" y="32485"/>
                    <a:pt x="15636" y="36502"/>
                  </a:cubicBezTo>
                </a:path>
                <a:path w="21600" h="36502" stroke="0" extrusionOk="0">
                  <a:moveTo>
                    <a:pt x="0" y="-1"/>
                  </a:moveTo>
                  <a:cubicBezTo>
                    <a:pt x="11929" y="0"/>
                    <a:pt x="21600" y="9670"/>
                    <a:pt x="21600" y="21600"/>
                  </a:cubicBezTo>
                  <a:cubicBezTo>
                    <a:pt x="21600" y="27149"/>
                    <a:pt x="19464" y="32485"/>
                    <a:pt x="15636" y="3650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123" name="Text Box 50"/>
            <p:cNvSpPr txBox="1">
              <a:spLocks noChangeArrowheads="1"/>
            </p:cNvSpPr>
            <p:nvPr/>
          </p:nvSpPr>
          <p:spPr bwMode="auto">
            <a:xfrm>
              <a:off x="2400" y="2039"/>
              <a:ext cx="307" cy="119"/>
            </a:xfrm>
            <a:prstGeom prst="rect">
              <a:avLst/>
            </a:prstGeom>
            <a:solidFill>
              <a:schemeClr val="bg1"/>
            </a:solidFill>
            <a:ln w="9525">
              <a:noFill/>
              <a:miter lim="800000"/>
              <a:headEnd/>
              <a:tailEnd/>
            </a:ln>
            <a:effectLst/>
          </p:spPr>
          <p:txBody>
            <a:bodyPr wrap="none">
              <a:prstTxWarp prst="textNoShape">
                <a:avLst/>
              </a:prstTxWarp>
              <a:spAutoFit/>
            </a:bodyPr>
            <a:lstStyle/>
            <a:p>
              <a:pPr algn="l" eaLnBrk="1" hangingPunct="1">
                <a:spcBef>
                  <a:spcPct val="0"/>
                </a:spcBef>
              </a:pPr>
              <a:r>
                <a:rPr lang="en-US" sz="1400" b="0" i="1">
                  <a:solidFill>
                    <a:schemeClr val="tx1"/>
                  </a:solidFill>
                </a:rPr>
                <a:t>Internet</a:t>
              </a:r>
            </a:p>
          </p:txBody>
        </p:sp>
        <p:sp>
          <p:nvSpPr>
            <p:cNvPr id="124" name="Line 51"/>
            <p:cNvSpPr>
              <a:spLocks noChangeShapeType="1"/>
            </p:cNvSpPr>
            <p:nvPr/>
          </p:nvSpPr>
          <p:spPr bwMode="auto">
            <a:xfrm flipH="1">
              <a:off x="2784" y="2416"/>
              <a:ext cx="48" cy="96"/>
            </a:xfrm>
            <a:prstGeom prst="line">
              <a:avLst/>
            </a:prstGeom>
            <a:noFill/>
            <a:ln w="28575">
              <a:solidFill>
                <a:schemeClr val="tx1"/>
              </a:solidFill>
              <a:round/>
              <a:headEnd/>
              <a:tailEnd/>
            </a:ln>
            <a:effectLst/>
          </p:spPr>
          <p:txBody>
            <a:bodyPr>
              <a:prstTxWarp prst="textNoShape">
                <a:avLst/>
              </a:prstTxWarp>
            </a:bodyPr>
            <a:lstStyle/>
            <a:p>
              <a:endParaRPr lang="en-US"/>
            </a:p>
          </p:txBody>
        </p:sp>
      </p:grpSp>
      <p:sp>
        <p:nvSpPr>
          <p:cNvPr id="147" name="Text Box 39"/>
          <p:cNvSpPr txBox="1">
            <a:spLocks noChangeArrowheads="1"/>
          </p:cNvSpPr>
          <p:nvPr/>
        </p:nvSpPr>
        <p:spPr bwMode="auto">
          <a:xfrm>
            <a:off x="7893050" y="6172200"/>
            <a:ext cx="1200150" cy="304800"/>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dirty="0">
                <a:solidFill>
                  <a:schemeClr val="tx1"/>
                </a:solidFill>
              </a:rPr>
              <a:t>Data Service</a:t>
            </a:r>
          </a:p>
        </p:txBody>
      </p:sp>
      <p:sp>
        <p:nvSpPr>
          <p:cNvPr id="148" name="AutoShape 40" descr="90%"/>
          <p:cNvSpPr>
            <a:spLocks noChangeArrowheads="1"/>
          </p:cNvSpPr>
          <p:nvPr/>
        </p:nvSpPr>
        <p:spPr bwMode="auto">
          <a:xfrm>
            <a:off x="7723778" y="5613151"/>
            <a:ext cx="614363" cy="531813"/>
          </a:xfrm>
          <a:prstGeom prst="cube">
            <a:avLst>
              <a:gd name="adj" fmla="val 25000"/>
            </a:avLst>
          </a:prstGeom>
          <a:pattFill prst="pct90">
            <a:fgClr>
              <a:schemeClr val="bg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sp>
        <p:nvSpPr>
          <p:cNvPr id="151" name="TextBox 150"/>
          <p:cNvSpPr txBox="1"/>
          <p:nvPr/>
        </p:nvSpPr>
        <p:spPr>
          <a:xfrm>
            <a:off x="6096000" y="975459"/>
            <a:ext cx="3048000" cy="1015663"/>
          </a:xfrm>
          <a:prstGeom prst="rect">
            <a:avLst/>
          </a:prstGeom>
          <a:noFill/>
        </p:spPr>
        <p:txBody>
          <a:bodyPr wrap="square" rtlCol="0">
            <a:spAutoFit/>
          </a:bodyPr>
          <a:lstStyle/>
          <a:p>
            <a:pPr marL="0" lvl="1" algn="ctr"/>
            <a:r>
              <a:rPr lang="en-US" sz="2000" dirty="0" smtClean="0">
                <a:latin typeface="+mn-lt"/>
              </a:rPr>
              <a:t>Wireless Monitoring Network</a:t>
            </a:r>
          </a:p>
          <a:p>
            <a:pPr marL="0" lvl="1" algn="ctr"/>
            <a:endParaRPr lang="en-US" sz="2000" dirty="0" smtClean="0">
              <a:latin typeface="+mn-lt"/>
            </a:endParaRPr>
          </a:p>
          <a:p>
            <a:pPr algn="ctr"/>
            <a:endParaRPr lang="en-US" sz="2000" dirty="0">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3200"/>
              <a:t>What is an Embedded Computing System?</a:t>
            </a:r>
          </a:p>
        </p:txBody>
      </p:sp>
      <p:sp>
        <p:nvSpPr>
          <p:cNvPr id="19459" name="Rectangle 3"/>
          <p:cNvSpPr>
            <a:spLocks noGrp="1" noChangeArrowheads="1"/>
          </p:cNvSpPr>
          <p:nvPr>
            <p:ph type="body" idx="1"/>
          </p:nvPr>
        </p:nvSpPr>
        <p:spPr/>
        <p:txBody>
          <a:bodyPr/>
          <a:lstStyle/>
          <a:p>
            <a:pPr eaLnBrk="1" hangingPunct="1"/>
            <a:r>
              <a:rPr lang="en-US" dirty="0" smtClean="0"/>
              <a:t>What is an embedded system?</a:t>
            </a:r>
          </a:p>
          <a:p>
            <a:pPr eaLnBrk="1" hangingPunct="1"/>
            <a:r>
              <a:rPr lang="en-US" dirty="0" smtClean="0"/>
              <a:t>What are some examples of embedded systems?</a:t>
            </a:r>
          </a:p>
          <a:p>
            <a:pPr eaLnBrk="1" hangingPunct="1"/>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Duck Island Petrol Monitoring</a:t>
            </a:r>
            <a:endParaRPr lang="en-US" dirty="0"/>
          </a:p>
        </p:txBody>
      </p:sp>
      <p:sp>
        <p:nvSpPr>
          <p:cNvPr id="4" name="Line 5"/>
          <p:cNvSpPr>
            <a:spLocks noChangeShapeType="1"/>
          </p:cNvSpPr>
          <p:nvPr/>
        </p:nvSpPr>
        <p:spPr bwMode="auto">
          <a:xfrm flipH="1">
            <a:off x="5186363" y="3630613"/>
            <a:ext cx="246062" cy="36830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5" name="Line 6"/>
          <p:cNvSpPr>
            <a:spLocks noChangeShapeType="1"/>
          </p:cNvSpPr>
          <p:nvPr/>
        </p:nvSpPr>
        <p:spPr bwMode="auto">
          <a:xfrm flipH="1">
            <a:off x="6661150" y="2647950"/>
            <a:ext cx="123825" cy="244475"/>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 name="Line 7"/>
          <p:cNvSpPr>
            <a:spLocks noChangeShapeType="1"/>
          </p:cNvSpPr>
          <p:nvPr/>
        </p:nvSpPr>
        <p:spPr bwMode="auto">
          <a:xfrm>
            <a:off x="4449763" y="2647950"/>
            <a:ext cx="368300" cy="490538"/>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 name="Line 8"/>
          <p:cNvSpPr>
            <a:spLocks noChangeShapeType="1"/>
          </p:cNvSpPr>
          <p:nvPr/>
        </p:nvSpPr>
        <p:spPr bwMode="auto">
          <a:xfrm flipH="1" flipV="1">
            <a:off x="1744663" y="4367213"/>
            <a:ext cx="123825" cy="3683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 name="Line 9"/>
          <p:cNvSpPr>
            <a:spLocks noChangeShapeType="1"/>
          </p:cNvSpPr>
          <p:nvPr/>
        </p:nvSpPr>
        <p:spPr bwMode="auto">
          <a:xfrm>
            <a:off x="1376363" y="4613275"/>
            <a:ext cx="246062" cy="3683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 name="Line 10"/>
          <p:cNvSpPr>
            <a:spLocks noChangeShapeType="1"/>
          </p:cNvSpPr>
          <p:nvPr/>
        </p:nvSpPr>
        <p:spPr bwMode="auto">
          <a:xfrm>
            <a:off x="1130300" y="4735513"/>
            <a:ext cx="246063" cy="369887"/>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 name="Text Box 11"/>
          <p:cNvSpPr txBox="1">
            <a:spLocks noChangeArrowheads="1"/>
          </p:cNvSpPr>
          <p:nvPr/>
        </p:nvSpPr>
        <p:spPr bwMode="auto">
          <a:xfrm>
            <a:off x="4975225" y="3048000"/>
            <a:ext cx="1425575" cy="304800"/>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i="1">
                <a:solidFill>
                  <a:schemeClr val="tx1"/>
                </a:solidFill>
              </a:rPr>
              <a:t>Transit Network</a:t>
            </a:r>
          </a:p>
        </p:txBody>
      </p:sp>
      <p:sp>
        <p:nvSpPr>
          <p:cNvPr id="11" name="Text Box 12"/>
          <p:cNvSpPr txBox="1">
            <a:spLocks noChangeArrowheads="1"/>
          </p:cNvSpPr>
          <p:nvPr/>
        </p:nvSpPr>
        <p:spPr bwMode="auto">
          <a:xfrm>
            <a:off x="5562600" y="3830638"/>
            <a:ext cx="1111250" cy="303212"/>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a:solidFill>
                  <a:schemeClr val="tx1"/>
                </a:solidFill>
              </a:rPr>
              <a:t>Basestation</a:t>
            </a:r>
          </a:p>
        </p:txBody>
      </p:sp>
      <p:sp>
        <p:nvSpPr>
          <p:cNvPr id="12" name="Text Box 13"/>
          <p:cNvSpPr txBox="1">
            <a:spLocks noChangeArrowheads="1"/>
          </p:cNvSpPr>
          <p:nvPr/>
        </p:nvSpPr>
        <p:spPr bwMode="auto">
          <a:xfrm>
            <a:off x="3535363" y="2590800"/>
            <a:ext cx="884237" cy="304800"/>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a:solidFill>
                  <a:schemeClr val="tx1"/>
                </a:solidFill>
              </a:rPr>
              <a:t>Gateway</a:t>
            </a:r>
          </a:p>
        </p:txBody>
      </p:sp>
      <p:grpSp>
        <p:nvGrpSpPr>
          <p:cNvPr id="3" name="Group 14"/>
          <p:cNvGrpSpPr>
            <a:grpSpLocks/>
          </p:cNvGrpSpPr>
          <p:nvPr/>
        </p:nvGrpSpPr>
        <p:grpSpPr bwMode="auto">
          <a:xfrm>
            <a:off x="4325943" y="2770192"/>
            <a:ext cx="2703513" cy="860425"/>
            <a:chOff x="1205" y="1728"/>
            <a:chExt cx="1141" cy="672"/>
          </a:xfrm>
        </p:grpSpPr>
        <p:sp>
          <p:nvSpPr>
            <p:cNvPr id="76" name="Arc 15"/>
            <p:cNvSpPr>
              <a:spLocks/>
            </p:cNvSpPr>
            <p:nvPr/>
          </p:nvSpPr>
          <p:spPr bwMode="auto">
            <a:xfrm>
              <a:off x="2040" y="1778"/>
              <a:ext cx="264" cy="287"/>
            </a:xfrm>
            <a:custGeom>
              <a:avLst/>
              <a:gdLst>
                <a:gd name="G0" fmla="+- 8132 0 0"/>
                <a:gd name="G1" fmla="+- 21600 0 0"/>
                <a:gd name="G2" fmla="+- 21600 0 0"/>
                <a:gd name="T0" fmla="*/ 0 w 29732"/>
                <a:gd name="T1" fmla="*/ 1589 h 31813"/>
                <a:gd name="T2" fmla="*/ 27165 w 29732"/>
                <a:gd name="T3" fmla="*/ 31813 h 31813"/>
                <a:gd name="T4" fmla="*/ 8132 w 29732"/>
                <a:gd name="T5" fmla="*/ 21600 h 31813"/>
              </a:gdLst>
              <a:ahLst/>
              <a:cxnLst>
                <a:cxn ang="0">
                  <a:pos x="T0" y="T1"/>
                </a:cxn>
                <a:cxn ang="0">
                  <a:pos x="T2" y="T3"/>
                </a:cxn>
                <a:cxn ang="0">
                  <a:pos x="T4" y="T5"/>
                </a:cxn>
              </a:cxnLst>
              <a:rect l="0" t="0" r="r" b="b"/>
              <a:pathLst>
                <a:path w="29732" h="31813" fill="none" extrusionOk="0">
                  <a:moveTo>
                    <a:pt x="0" y="1589"/>
                  </a:moveTo>
                  <a:cubicBezTo>
                    <a:pt x="2582" y="539"/>
                    <a:pt x="5344" y="-1"/>
                    <a:pt x="8132" y="-1"/>
                  </a:cubicBezTo>
                  <a:cubicBezTo>
                    <a:pt x="20061" y="0"/>
                    <a:pt x="29732" y="9670"/>
                    <a:pt x="29732" y="21600"/>
                  </a:cubicBezTo>
                  <a:cubicBezTo>
                    <a:pt x="29732" y="25163"/>
                    <a:pt x="28850" y="28672"/>
                    <a:pt x="27164" y="31812"/>
                  </a:cubicBezTo>
                </a:path>
                <a:path w="29732" h="31813" stroke="0" extrusionOk="0">
                  <a:moveTo>
                    <a:pt x="0" y="1589"/>
                  </a:moveTo>
                  <a:cubicBezTo>
                    <a:pt x="2582" y="539"/>
                    <a:pt x="5344" y="-1"/>
                    <a:pt x="8132" y="-1"/>
                  </a:cubicBezTo>
                  <a:cubicBezTo>
                    <a:pt x="20061" y="0"/>
                    <a:pt x="29732" y="9670"/>
                    <a:pt x="29732" y="21600"/>
                  </a:cubicBezTo>
                  <a:cubicBezTo>
                    <a:pt x="29732" y="25163"/>
                    <a:pt x="28850" y="28672"/>
                    <a:pt x="27164" y="31812"/>
                  </a:cubicBezTo>
                  <a:lnTo>
                    <a:pt x="8132"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77" name="Arc 16"/>
            <p:cNvSpPr>
              <a:spLocks/>
            </p:cNvSpPr>
            <p:nvPr/>
          </p:nvSpPr>
          <p:spPr bwMode="auto">
            <a:xfrm rot="2903824">
              <a:off x="2061" y="2019"/>
              <a:ext cx="192" cy="378"/>
            </a:xfrm>
            <a:custGeom>
              <a:avLst/>
              <a:gdLst>
                <a:gd name="G0" fmla="+- 0 0 0"/>
                <a:gd name="G1" fmla="+- 21600 0 0"/>
                <a:gd name="G2" fmla="+- 21600 0 0"/>
                <a:gd name="T0" fmla="*/ 0 w 21600"/>
                <a:gd name="T1" fmla="*/ 0 h 41895"/>
                <a:gd name="T2" fmla="*/ 7393 w 21600"/>
                <a:gd name="T3" fmla="*/ 41895 h 41895"/>
                <a:gd name="T4" fmla="*/ 0 w 21600"/>
                <a:gd name="T5" fmla="*/ 21600 h 41895"/>
              </a:gdLst>
              <a:ahLst/>
              <a:cxnLst>
                <a:cxn ang="0">
                  <a:pos x="T0" y="T1"/>
                </a:cxn>
                <a:cxn ang="0">
                  <a:pos x="T2" y="T3"/>
                </a:cxn>
                <a:cxn ang="0">
                  <a:pos x="T4" y="T5"/>
                </a:cxn>
              </a:cxnLst>
              <a:rect l="0" t="0" r="r" b="b"/>
              <a:pathLst>
                <a:path w="21600" h="41895" fill="none" extrusionOk="0">
                  <a:moveTo>
                    <a:pt x="0" y="-1"/>
                  </a:moveTo>
                  <a:cubicBezTo>
                    <a:pt x="11929" y="0"/>
                    <a:pt x="21600" y="9670"/>
                    <a:pt x="21600" y="21600"/>
                  </a:cubicBezTo>
                  <a:cubicBezTo>
                    <a:pt x="21600" y="30678"/>
                    <a:pt x="15923" y="38788"/>
                    <a:pt x="7393" y="41895"/>
                  </a:cubicBezTo>
                </a:path>
                <a:path w="21600" h="41895" stroke="0" extrusionOk="0">
                  <a:moveTo>
                    <a:pt x="0" y="-1"/>
                  </a:moveTo>
                  <a:cubicBezTo>
                    <a:pt x="11929" y="0"/>
                    <a:pt x="21600" y="9670"/>
                    <a:pt x="21600" y="21600"/>
                  </a:cubicBezTo>
                  <a:cubicBezTo>
                    <a:pt x="21600" y="30678"/>
                    <a:pt x="15923" y="38788"/>
                    <a:pt x="7393" y="41895"/>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78" name="Arc 17"/>
            <p:cNvSpPr>
              <a:spLocks/>
            </p:cNvSpPr>
            <p:nvPr/>
          </p:nvSpPr>
          <p:spPr bwMode="auto">
            <a:xfrm rot="6851627">
              <a:off x="1776" y="2160"/>
              <a:ext cx="192" cy="287"/>
            </a:xfrm>
            <a:custGeom>
              <a:avLst/>
              <a:gdLst>
                <a:gd name="G0" fmla="+- 0 0 0"/>
                <a:gd name="G1" fmla="+- 21600 0 0"/>
                <a:gd name="G2" fmla="+- 21600 0 0"/>
                <a:gd name="T0" fmla="*/ 0 w 21600"/>
                <a:gd name="T1" fmla="*/ 0 h 31813"/>
                <a:gd name="T2" fmla="*/ 19033 w 21600"/>
                <a:gd name="T3" fmla="*/ 31813 h 31813"/>
                <a:gd name="T4" fmla="*/ 0 w 21600"/>
                <a:gd name="T5" fmla="*/ 21600 h 31813"/>
              </a:gdLst>
              <a:ahLst/>
              <a:cxnLst>
                <a:cxn ang="0">
                  <a:pos x="T0" y="T1"/>
                </a:cxn>
                <a:cxn ang="0">
                  <a:pos x="T2" y="T3"/>
                </a:cxn>
                <a:cxn ang="0">
                  <a:pos x="T4" y="T5"/>
                </a:cxn>
              </a:cxnLst>
              <a:rect l="0" t="0" r="r" b="b"/>
              <a:pathLst>
                <a:path w="21600" h="31813" fill="none" extrusionOk="0">
                  <a:moveTo>
                    <a:pt x="0" y="-1"/>
                  </a:moveTo>
                  <a:cubicBezTo>
                    <a:pt x="11929" y="0"/>
                    <a:pt x="21600" y="9670"/>
                    <a:pt x="21600" y="21600"/>
                  </a:cubicBezTo>
                  <a:cubicBezTo>
                    <a:pt x="21600" y="25163"/>
                    <a:pt x="20718" y="28672"/>
                    <a:pt x="19032" y="31812"/>
                  </a:cubicBezTo>
                </a:path>
                <a:path w="21600" h="31813" stroke="0" extrusionOk="0">
                  <a:moveTo>
                    <a:pt x="0" y="-1"/>
                  </a:moveTo>
                  <a:cubicBezTo>
                    <a:pt x="11929" y="0"/>
                    <a:pt x="21600" y="9670"/>
                    <a:pt x="21600" y="21600"/>
                  </a:cubicBezTo>
                  <a:cubicBezTo>
                    <a:pt x="21600" y="25163"/>
                    <a:pt x="20718" y="28672"/>
                    <a:pt x="19032" y="3181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79" name="Arc 18"/>
            <p:cNvSpPr>
              <a:spLocks/>
            </p:cNvSpPr>
            <p:nvPr/>
          </p:nvSpPr>
          <p:spPr bwMode="auto">
            <a:xfrm rot="7616472">
              <a:off x="1488" y="2160"/>
              <a:ext cx="192" cy="287"/>
            </a:xfrm>
            <a:custGeom>
              <a:avLst/>
              <a:gdLst>
                <a:gd name="G0" fmla="+- 0 0 0"/>
                <a:gd name="G1" fmla="+- 21600 0 0"/>
                <a:gd name="G2" fmla="+- 21600 0 0"/>
                <a:gd name="T0" fmla="*/ 0 w 21600"/>
                <a:gd name="T1" fmla="*/ 0 h 31813"/>
                <a:gd name="T2" fmla="*/ 19033 w 21600"/>
                <a:gd name="T3" fmla="*/ 31813 h 31813"/>
                <a:gd name="T4" fmla="*/ 0 w 21600"/>
                <a:gd name="T5" fmla="*/ 21600 h 31813"/>
              </a:gdLst>
              <a:ahLst/>
              <a:cxnLst>
                <a:cxn ang="0">
                  <a:pos x="T0" y="T1"/>
                </a:cxn>
                <a:cxn ang="0">
                  <a:pos x="T2" y="T3"/>
                </a:cxn>
                <a:cxn ang="0">
                  <a:pos x="T4" y="T5"/>
                </a:cxn>
              </a:cxnLst>
              <a:rect l="0" t="0" r="r" b="b"/>
              <a:pathLst>
                <a:path w="21600" h="31813" fill="none" extrusionOk="0">
                  <a:moveTo>
                    <a:pt x="0" y="-1"/>
                  </a:moveTo>
                  <a:cubicBezTo>
                    <a:pt x="11929" y="0"/>
                    <a:pt x="21600" y="9670"/>
                    <a:pt x="21600" y="21600"/>
                  </a:cubicBezTo>
                  <a:cubicBezTo>
                    <a:pt x="21600" y="25163"/>
                    <a:pt x="20718" y="28672"/>
                    <a:pt x="19032" y="31812"/>
                  </a:cubicBezTo>
                </a:path>
                <a:path w="21600" h="31813" stroke="0" extrusionOk="0">
                  <a:moveTo>
                    <a:pt x="0" y="-1"/>
                  </a:moveTo>
                  <a:cubicBezTo>
                    <a:pt x="11929" y="0"/>
                    <a:pt x="21600" y="9670"/>
                    <a:pt x="21600" y="21600"/>
                  </a:cubicBezTo>
                  <a:cubicBezTo>
                    <a:pt x="21600" y="25163"/>
                    <a:pt x="20718" y="28672"/>
                    <a:pt x="19032" y="3181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80" name="Arc 19"/>
            <p:cNvSpPr>
              <a:spLocks/>
            </p:cNvSpPr>
            <p:nvPr/>
          </p:nvSpPr>
          <p:spPr bwMode="auto">
            <a:xfrm rot="9630365">
              <a:off x="1205" y="2001"/>
              <a:ext cx="240" cy="335"/>
            </a:xfrm>
            <a:custGeom>
              <a:avLst/>
              <a:gdLst>
                <a:gd name="G0" fmla="+- 0 0 0"/>
                <a:gd name="G1" fmla="+- 21600 0 0"/>
                <a:gd name="G2" fmla="+- 21600 0 0"/>
                <a:gd name="T0" fmla="*/ 0 w 21600"/>
                <a:gd name="T1" fmla="*/ 0 h 42482"/>
                <a:gd name="T2" fmla="*/ 5523 w 21600"/>
                <a:gd name="T3" fmla="*/ 42482 h 42482"/>
                <a:gd name="T4" fmla="*/ 0 w 21600"/>
                <a:gd name="T5" fmla="*/ 21600 h 42482"/>
              </a:gdLst>
              <a:ahLst/>
              <a:cxnLst>
                <a:cxn ang="0">
                  <a:pos x="T0" y="T1"/>
                </a:cxn>
                <a:cxn ang="0">
                  <a:pos x="T2" y="T3"/>
                </a:cxn>
                <a:cxn ang="0">
                  <a:pos x="T4" y="T5"/>
                </a:cxn>
              </a:cxnLst>
              <a:rect l="0" t="0" r="r" b="b"/>
              <a:pathLst>
                <a:path w="21600" h="42482" fill="none" extrusionOk="0">
                  <a:moveTo>
                    <a:pt x="0" y="-1"/>
                  </a:moveTo>
                  <a:cubicBezTo>
                    <a:pt x="11929" y="0"/>
                    <a:pt x="21600" y="9670"/>
                    <a:pt x="21600" y="21600"/>
                  </a:cubicBezTo>
                  <a:cubicBezTo>
                    <a:pt x="21600" y="31402"/>
                    <a:pt x="14999" y="39975"/>
                    <a:pt x="5522" y="42481"/>
                  </a:cubicBezTo>
                </a:path>
                <a:path w="21600" h="42482" stroke="0" extrusionOk="0">
                  <a:moveTo>
                    <a:pt x="0" y="-1"/>
                  </a:moveTo>
                  <a:cubicBezTo>
                    <a:pt x="11929" y="0"/>
                    <a:pt x="21600" y="9670"/>
                    <a:pt x="21600" y="21600"/>
                  </a:cubicBezTo>
                  <a:cubicBezTo>
                    <a:pt x="21600" y="31402"/>
                    <a:pt x="14999" y="39975"/>
                    <a:pt x="5522" y="42481"/>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81" name="Arc 20"/>
            <p:cNvSpPr>
              <a:spLocks/>
            </p:cNvSpPr>
            <p:nvPr/>
          </p:nvSpPr>
          <p:spPr bwMode="auto">
            <a:xfrm rot="-5917825">
              <a:off x="1344" y="1776"/>
              <a:ext cx="192" cy="287"/>
            </a:xfrm>
            <a:custGeom>
              <a:avLst/>
              <a:gdLst>
                <a:gd name="G0" fmla="+- 0 0 0"/>
                <a:gd name="G1" fmla="+- 21600 0 0"/>
                <a:gd name="G2" fmla="+- 21600 0 0"/>
                <a:gd name="T0" fmla="*/ 0 w 21600"/>
                <a:gd name="T1" fmla="*/ 0 h 31813"/>
                <a:gd name="T2" fmla="*/ 19033 w 21600"/>
                <a:gd name="T3" fmla="*/ 31813 h 31813"/>
                <a:gd name="T4" fmla="*/ 0 w 21600"/>
                <a:gd name="T5" fmla="*/ 21600 h 31813"/>
              </a:gdLst>
              <a:ahLst/>
              <a:cxnLst>
                <a:cxn ang="0">
                  <a:pos x="T0" y="T1"/>
                </a:cxn>
                <a:cxn ang="0">
                  <a:pos x="T2" y="T3"/>
                </a:cxn>
                <a:cxn ang="0">
                  <a:pos x="T4" y="T5"/>
                </a:cxn>
              </a:cxnLst>
              <a:rect l="0" t="0" r="r" b="b"/>
              <a:pathLst>
                <a:path w="21600" h="31813" fill="none" extrusionOk="0">
                  <a:moveTo>
                    <a:pt x="0" y="-1"/>
                  </a:moveTo>
                  <a:cubicBezTo>
                    <a:pt x="11929" y="0"/>
                    <a:pt x="21600" y="9670"/>
                    <a:pt x="21600" y="21600"/>
                  </a:cubicBezTo>
                  <a:cubicBezTo>
                    <a:pt x="21600" y="25163"/>
                    <a:pt x="20718" y="28672"/>
                    <a:pt x="19032" y="31812"/>
                  </a:cubicBezTo>
                </a:path>
                <a:path w="21600" h="31813" stroke="0" extrusionOk="0">
                  <a:moveTo>
                    <a:pt x="0" y="-1"/>
                  </a:moveTo>
                  <a:cubicBezTo>
                    <a:pt x="11929" y="0"/>
                    <a:pt x="21600" y="9670"/>
                    <a:pt x="21600" y="21600"/>
                  </a:cubicBezTo>
                  <a:cubicBezTo>
                    <a:pt x="21600" y="25163"/>
                    <a:pt x="20718" y="28672"/>
                    <a:pt x="19032" y="3181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82" name="Arc 21"/>
            <p:cNvSpPr>
              <a:spLocks/>
            </p:cNvSpPr>
            <p:nvPr/>
          </p:nvSpPr>
          <p:spPr bwMode="auto">
            <a:xfrm rot="-4330616">
              <a:off x="1536" y="1680"/>
              <a:ext cx="192" cy="287"/>
            </a:xfrm>
            <a:custGeom>
              <a:avLst/>
              <a:gdLst>
                <a:gd name="G0" fmla="+- 0 0 0"/>
                <a:gd name="G1" fmla="+- 21600 0 0"/>
                <a:gd name="G2" fmla="+- 21600 0 0"/>
                <a:gd name="T0" fmla="*/ 0 w 21600"/>
                <a:gd name="T1" fmla="*/ 0 h 31813"/>
                <a:gd name="T2" fmla="*/ 19033 w 21600"/>
                <a:gd name="T3" fmla="*/ 31813 h 31813"/>
                <a:gd name="T4" fmla="*/ 0 w 21600"/>
                <a:gd name="T5" fmla="*/ 21600 h 31813"/>
              </a:gdLst>
              <a:ahLst/>
              <a:cxnLst>
                <a:cxn ang="0">
                  <a:pos x="T0" y="T1"/>
                </a:cxn>
                <a:cxn ang="0">
                  <a:pos x="T2" y="T3"/>
                </a:cxn>
                <a:cxn ang="0">
                  <a:pos x="T4" y="T5"/>
                </a:cxn>
              </a:cxnLst>
              <a:rect l="0" t="0" r="r" b="b"/>
              <a:pathLst>
                <a:path w="21600" h="31813" fill="none" extrusionOk="0">
                  <a:moveTo>
                    <a:pt x="0" y="-1"/>
                  </a:moveTo>
                  <a:cubicBezTo>
                    <a:pt x="11929" y="0"/>
                    <a:pt x="21600" y="9670"/>
                    <a:pt x="21600" y="21600"/>
                  </a:cubicBezTo>
                  <a:cubicBezTo>
                    <a:pt x="21600" y="25163"/>
                    <a:pt x="20718" y="28672"/>
                    <a:pt x="19032" y="31812"/>
                  </a:cubicBezTo>
                </a:path>
                <a:path w="21600" h="31813" stroke="0" extrusionOk="0">
                  <a:moveTo>
                    <a:pt x="0" y="-1"/>
                  </a:moveTo>
                  <a:cubicBezTo>
                    <a:pt x="11929" y="0"/>
                    <a:pt x="21600" y="9670"/>
                    <a:pt x="21600" y="21600"/>
                  </a:cubicBezTo>
                  <a:cubicBezTo>
                    <a:pt x="21600" y="25163"/>
                    <a:pt x="20718" y="28672"/>
                    <a:pt x="19032" y="3181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83" name="Arc 22"/>
            <p:cNvSpPr>
              <a:spLocks/>
            </p:cNvSpPr>
            <p:nvPr/>
          </p:nvSpPr>
          <p:spPr bwMode="auto">
            <a:xfrm rot="-4071227">
              <a:off x="1845" y="1659"/>
              <a:ext cx="192" cy="329"/>
            </a:xfrm>
            <a:custGeom>
              <a:avLst/>
              <a:gdLst>
                <a:gd name="G0" fmla="+- 0 0 0"/>
                <a:gd name="G1" fmla="+- 21600 0 0"/>
                <a:gd name="G2" fmla="+- 21600 0 0"/>
                <a:gd name="T0" fmla="*/ 0 w 21600"/>
                <a:gd name="T1" fmla="*/ 0 h 36502"/>
                <a:gd name="T2" fmla="*/ 15636 w 21600"/>
                <a:gd name="T3" fmla="*/ 36502 h 36502"/>
                <a:gd name="T4" fmla="*/ 0 w 21600"/>
                <a:gd name="T5" fmla="*/ 21600 h 36502"/>
              </a:gdLst>
              <a:ahLst/>
              <a:cxnLst>
                <a:cxn ang="0">
                  <a:pos x="T0" y="T1"/>
                </a:cxn>
                <a:cxn ang="0">
                  <a:pos x="T2" y="T3"/>
                </a:cxn>
                <a:cxn ang="0">
                  <a:pos x="T4" y="T5"/>
                </a:cxn>
              </a:cxnLst>
              <a:rect l="0" t="0" r="r" b="b"/>
              <a:pathLst>
                <a:path w="21600" h="36502" fill="none" extrusionOk="0">
                  <a:moveTo>
                    <a:pt x="0" y="-1"/>
                  </a:moveTo>
                  <a:cubicBezTo>
                    <a:pt x="11929" y="0"/>
                    <a:pt x="21600" y="9670"/>
                    <a:pt x="21600" y="21600"/>
                  </a:cubicBezTo>
                  <a:cubicBezTo>
                    <a:pt x="21600" y="27149"/>
                    <a:pt x="19464" y="32485"/>
                    <a:pt x="15636" y="36502"/>
                  </a:cubicBezTo>
                </a:path>
                <a:path w="21600" h="36502" stroke="0" extrusionOk="0">
                  <a:moveTo>
                    <a:pt x="0" y="-1"/>
                  </a:moveTo>
                  <a:cubicBezTo>
                    <a:pt x="11929" y="0"/>
                    <a:pt x="21600" y="9670"/>
                    <a:pt x="21600" y="21600"/>
                  </a:cubicBezTo>
                  <a:cubicBezTo>
                    <a:pt x="21600" y="27149"/>
                    <a:pt x="19464" y="32485"/>
                    <a:pt x="15636" y="3650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grpSp>
      <p:sp>
        <p:nvSpPr>
          <p:cNvPr id="14" name="AutoShape 23" descr="90%"/>
          <p:cNvSpPr>
            <a:spLocks noChangeArrowheads="1"/>
          </p:cNvSpPr>
          <p:nvPr/>
        </p:nvSpPr>
        <p:spPr bwMode="auto">
          <a:xfrm>
            <a:off x="5064125" y="3998913"/>
            <a:ext cx="490538" cy="246062"/>
          </a:xfrm>
          <a:prstGeom prst="cube">
            <a:avLst>
              <a:gd name="adj" fmla="val 25000"/>
            </a:avLst>
          </a:prstGeom>
          <a:pattFill prst="pct90">
            <a:fgClr>
              <a:schemeClr val="bg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sp>
        <p:nvSpPr>
          <p:cNvPr id="15" name="Freeform 24"/>
          <p:cNvSpPr>
            <a:spLocks/>
          </p:cNvSpPr>
          <p:nvPr/>
        </p:nvSpPr>
        <p:spPr bwMode="auto">
          <a:xfrm>
            <a:off x="6046788" y="1295400"/>
            <a:ext cx="2335212" cy="1516063"/>
          </a:xfrm>
          <a:custGeom>
            <a:avLst/>
            <a:gdLst/>
            <a:ahLst/>
            <a:cxnLst>
              <a:cxn ang="0">
                <a:pos x="232" y="56"/>
              </a:cxn>
              <a:cxn ang="0">
                <a:pos x="40" y="104"/>
              </a:cxn>
              <a:cxn ang="0">
                <a:pos x="40" y="248"/>
              </a:cxn>
              <a:cxn ang="0">
                <a:pos x="88" y="344"/>
              </a:cxn>
              <a:cxn ang="0">
                <a:pos x="40" y="488"/>
              </a:cxn>
              <a:cxn ang="0">
                <a:pos x="328" y="536"/>
              </a:cxn>
              <a:cxn ang="0">
                <a:pos x="424" y="584"/>
              </a:cxn>
              <a:cxn ang="0">
                <a:pos x="616" y="488"/>
              </a:cxn>
              <a:cxn ang="0">
                <a:pos x="760" y="536"/>
              </a:cxn>
              <a:cxn ang="0">
                <a:pos x="856" y="392"/>
              </a:cxn>
              <a:cxn ang="0">
                <a:pos x="904" y="344"/>
              </a:cxn>
              <a:cxn ang="0">
                <a:pos x="808" y="248"/>
              </a:cxn>
              <a:cxn ang="0">
                <a:pos x="808" y="104"/>
              </a:cxn>
              <a:cxn ang="0">
                <a:pos x="616" y="104"/>
              </a:cxn>
              <a:cxn ang="0">
                <a:pos x="472" y="8"/>
              </a:cxn>
              <a:cxn ang="0">
                <a:pos x="232" y="56"/>
              </a:cxn>
            </a:cxnLst>
            <a:rect l="0" t="0" r="r" b="b"/>
            <a:pathLst>
              <a:path w="912" h="592">
                <a:moveTo>
                  <a:pt x="232" y="56"/>
                </a:moveTo>
                <a:cubicBezTo>
                  <a:pt x="160" y="72"/>
                  <a:pt x="72" y="72"/>
                  <a:pt x="40" y="104"/>
                </a:cubicBezTo>
                <a:cubicBezTo>
                  <a:pt x="8" y="136"/>
                  <a:pt x="32" y="208"/>
                  <a:pt x="40" y="248"/>
                </a:cubicBezTo>
                <a:cubicBezTo>
                  <a:pt x="48" y="288"/>
                  <a:pt x="88" y="304"/>
                  <a:pt x="88" y="344"/>
                </a:cubicBezTo>
                <a:cubicBezTo>
                  <a:pt x="88" y="384"/>
                  <a:pt x="0" y="456"/>
                  <a:pt x="40" y="488"/>
                </a:cubicBezTo>
                <a:cubicBezTo>
                  <a:pt x="80" y="520"/>
                  <a:pt x="264" y="520"/>
                  <a:pt x="328" y="536"/>
                </a:cubicBezTo>
                <a:cubicBezTo>
                  <a:pt x="392" y="552"/>
                  <a:pt x="376" y="592"/>
                  <a:pt x="424" y="584"/>
                </a:cubicBezTo>
                <a:cubicBezTo>
                  <a:pt x="472" y="576"/>
                  <a:pt x="560" y="496"/>
                  <a:pt x="616" y="488"/>
                </a:cubicBezTo>
                <a:cubicBezTo>
                  <a:pt x="672" y="480"/>
                  <a:pt x="720" y="552"/>
                  <a:pt x="760" y="536"/>
                </a:cubicBezTo>
                <a:cubicBezTo>
                  <a:pt x="800" y="520"/>
                  <a:pt x="832" y="424"/>
                  <a:pt x="856" y="392"/>
                </a:cubicBezTo>
                <a:cubicBezTo>
                  <a:pt x="880" y="360"/>
                  <a:pt x="912" y="368"/>
                  <a:pt x="904" y="344"/>
                </a:cubicBezTo>
                <a:cubicBezTo>
                  <a:pt x="896" y="320"/>
                  <a:pt x="824" y="288"/>
                  <a:pt x="808" y="248"/>
                </a:cubicBezTo>
                <a:cubicBezTo>
                  <a:pt x="792" y="208"/>
                  <a:pt x="840" y="128"/>
                  <a:pt x="808" y="104"/>
                </a:cubicBezTo>
                <a:cubicBezTo>
                  <a:pt x="776" y="80"/>
                  <a:pt x="672" y="120"/>
                  <a:pt x="616" y="104"/>
                </a:cubicBezTo>
                <a:cubicBezTo>
                  <a:pt x="560" y="88"/>
                  <a:pt x="536" y="16"/>
                  <a:pt x="472" y="8"/>
                </a:cubicBezTo>
                <a:cubicBezTo>
                  <a:pt x="408" y="0"/>
                  <a:pt x="304" y="40"/>
                  <a:pt x="232" y="56"/>
                </a:cubicBezTo>
                <a:close/>
              </a:path>
            </a:pathLst>
          </a:custGeom>
          <a:pattFill prst="pct50">
            <a:fgClr>
              <a:srgbClr val="C0C0C0"/>
            </a:fgClr>
            <a:bgClr>
              <a:schemeClr val="bg1"/>
            </a:bgClr>
          </a:pattFill>
          <a:ln w="9525">
            <a:solidFill>
              <a:schemeClr val="tx1"/>
            </a:solidFill>
            <a:round/>
            <a:headEnd/>
            <a:tailEnd/>
          </a:ln>
          <a:effectLst/>
        </p:spPr>
        <p:txBody>
          <a:bodyPr>
            <a:prstTxWarp prst="textNoShape">
              <a:avLst/>
            </a:prstTxWarp>
          </a:bodyPr>
          <a:lstStyle/>
          <a:p>
            <a:endParaRPr lang="en-US"/>
          </a:p>
        </p:txBody>
      </p:sp>
      <p:sp>
        <p:nvSpPr>
          <p:cNvPr id="16" name="Text Box 25"/>
          <p:cNvSpPr txBox="1">
            <a:spLocks noChangeArrowheads="1"/>
          </p:cNvSpPr>
          <p:nvPr/>
        </p:nvSpPr>
        <p:spPr bwMode="auto">
          <a:xfrm>
            <a:off x="6523038" y="1905000"/>
            <a:ext cx="1249362" cy="304800"/>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i="1">
                <a:solidFill>
                  <a:schemeClr val="tx1"/>
                </a:solidFill>
              </a:rPr>
              <a:t>Sensor Patch</a:t>
            </a:r>
          </a:p>
        </p:txBody>
      </p:sp>
      <p:sp>
        <p:nvSpPr>
          <p:cNvPr id="17" name="Freeform 26"/>
          <p:cNvSpPr>
            <a:spLocks/>
          </p:cNvSpPr>
          <p:nvPr/>
        </p:nvSpPr>
        <p:spPr bwMode="auto">
          <a:xfrm>
            <a:off x="2954338" y="1438275"/>
            <a:ext cx="2211387" cy="1228725"/>
          </a:xfrm>
          <a:custGeom>
            <a:avLst/>
            <a:gdLst/>
            <a:ahLst/>
            <a:cxnLst>
              <a:cxn ang="0">
                <a:pos x="232" y="56"/>
              </a:cxn>
              <a:cxn ang="0">
                <a:pos x="40" y="104"/>
              </a:cxn>
              <a:cxn ang="0">
                <a:pos x="40" y="248"/>
              </a:cxn>
              <a:cxn ang="0">
                <a:pos x="88" y="344"/>
              </a:cxn>
              <a:cxn ang="0">
                <a:pos x="40" y="488"/>
              </a:cxn>
              <a:cxn ang="0">
                <a:pos x="328" y="536"/>
              </a:cxn>
              <a:cxn ang="0">
                <a:pos x="424" y="584"/>
              </a:cxn>
              <a:cxn ang="0">
                <a:pos x="616" y="488"/>
              </a:cxn>
              <a:cxn ang="0">
                <a:pos x="760" y="536"/>
              </a:cxn>
              <a:cxn ang="0">
                <a:pos x="856" y="392"/>
              </a:cxn>
              <a:cxn ang="0">
                <a:pos x="904" y="344"/>
              </a:cxn>
              <a:cxn ang="0">
                <a:pos x="808" y="248"/>
              </a:cxn>
              <a:cxn ang="0">
                <a:pos x="808" y="104"/>
              </a:cxn>
              <a:cxn ang="0">
                <a:pos x="616" y="104"/>
              </a:cxn>
              <a:cxn ang="0">
                <a:pos x="472" y="8"/>
              </a:cxn>
              <a:cxn ang="0">
                <a:pos x="232" y="56"/>
              </a:cxn>
            </a:cxnLst>
            <a:rect l="0" t="0" r="r" b="b"/>
            <a:pathLst>
              <a:path w="912" h="592">
                <a:moveTo>
                  <a:pt x="232" y="56"/>
                </a:moveTo>
                <a:cubicBezTo>
                  <a:pt x="160" y="72"/>
                  <a:pt x="72" y="72"/>
                  <a:pt x="40" y="104"/>
                </a:cubicBezTo>
                <a:cubicBezTo>
                  <a:pt x="8" y="136"/>
                  <a:pt x="32" y="208"/>
                  <a:pt x="40" y="248"/>
                </a:cubicBezTo>
                <a:cubicBezTo>
                  <a:pt x="48" y="288"/>
                  <a:pt x="88" y="304"/>
                  <a:pt x="88" y="344"/>
                </a:cubicBezTo>
                <a:cubicBezTo>
                  <a:pt x="88" y="384"/>
                  <a:pt x="0" y="456"/>
                  <a:pt x="40" y="488"/>
                </a:cubicBezTo>
                <a:cubicBezTo>
                  <a:pt x="80" y="520"/>
                  <a:pt x="264" y="520"/>
                  <a:pt x="328" y="536"/>
                </a:cubicBezTo>
                <a:cubicBezTo>
                  <a:pt x="392" y="552"/>
                  <a:pt x="376" y="592"/>
                  <a:pt x="424" y="584"/>
                </a:cubicBezTo>
                <a:cubicBezTo>
                  <a:pt x="472" y="576"/>
                  <a:pt x="560" y="496"/>
                  <a:pt x="616" y="488"/>
                </a:cubicBezTo>
                <a:cubicBezTo>
                  <a:pt x="672" y="480"/>
                  <a:pt x="720" y="552"/>
                  <a:pt x="760" y="536"/>
                </a:cubicBezTo>
                <a:cubicBezTo>
                  <a:pt x="800" y="520"/>
                  <a:pt x="832" y="424"/>
                  <a:pt x="856" y="392"/>
                </a:cubicBezTo>
                <a:cubicBezTo>
                  <a:pt x="880" y="360"/>
                  <a:pt x="912" y="368"/>
                  <a:pt x="904" y="344"/>
                </a:cubicBezTo>
                <a:cubicBezTo>
                  <a:pt x="896" y="320"/>
                  <a:pt x="824" y="288"/>
                  <a:pt x="808" y="248"/>
                </a:cubicBezTo>
                <a:cubicBezTo>
                  <a:pt x="792" y="208"/>
                  <a:pt x="840" y="128"/>
                  <a:pt x="808" y="104"/>
                </a:cubicBezTo>
                <a:cubicBezTo>
                  <a:pt x="776" y="80"/>
                  <a:pt x="672" y="120"/>
                  <a:pt x="616" y="104"/>
                </a:cubicBezTo>
                <a:cubicBezTo>
                  <a:pt x="560" y="88"/>
                  <a:pt x="536" y="16"/>
                  <a:pt x="472" y="8"/>
                </a:cubicBezTo>
                <a:cubicBezTo>
                  <a:pt x="408" y="0"/>
                  <a:pt x="304" y="40"/>
                  <a:pt x="232" y="56"/>
                </a:cubicBezTo>
                <a:close/>
              </a:path>
            </a:pathLst>
          </a:custGeom>
          <a:pattFill prst="pct50">
            <a:fgClr>
              <a:srgbClr val="C0C0C0"/>
            </a:fgClr>
            <a:bgClr>
              <a:schemeClr val="bg1"/>
            </a:bgClr>
          </a:pattFill>
          <a:ln w="9525">
            <a:solidFill>
              <a:schemeClr val="tx1"/>
            </a:solidFill>
            <a:round/>
            <a:headEnd/>
            <a:tailEnd/>
          </a:ln>
          <a:effectLst/>
        </p:spPr>
        <p:txBody>
          <a:bodyPr>
            <a:prstTxWarp prst="textNoShape">
              <a:avLst/>
            </a:prstTxWarp>
          </a:bodyPr>
          <a:lstStyle/>
          <a:p>
            <a:endParaRPr lang="en-US"/>
          </a:p>
        </p:txBody>
      </p:sp>
      <p:sp>
        <p:nvSpPr>
          <p:cNvPr id="18" name="AutoShape 27" descr="Narrow vertical"/>
          <p:cNvSpPr>
            <a:spLocks noChangeArrowheads="1"/>
          </p:cNvSpPr>
          <p:nvPr/>
        </p:nvSpPr>
        <p:spPr bwMode="auto">
          <a:xfrm>
            <a:off x="6640513" y="2544763"/>
            <a:ext cx="246062" cy="246062"/>
          </a:xfrm>
          <a:prstGeom prst="cube">
            <a:avLst>
              <a:gd name="adj" fmla="val 25000"/>
            </a:avLst>
          </a:prstGeom>
          <a:pattFill prst="narVert">
            <a:fgClr>
              <a:schemeClr val="bg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sp>
        <p:nvSpPr>
          <p:cNvPr id="19" name="Line 28"/>
          <p:cNvSpPr>
            <a:spLocks noChangeShapeType="1"/>
          </p:cNvSpPr>
          <p:nvPr/>
        </p:nvSpPr>
        <p:spPr bwMode="auto">
          <a:xfrm>
            <a:off x="3343275" y="1787525"/>
            <a:ext cx="122238" cy="3683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 name="Line 29"/>
          <p:cNvSpPr>
            <a:spLocks noChangeShapeType="1"/>
          </p:cNvSpPr>
          <p:nvPr/>
        </p:nvSpPr>
        <p:spPr bwMode="auto">
          <a:xfrm>
            <a:off x="3219450" y="1787525"/>
            <a:ext cx="839788" cy="265113"/>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1" name="Line 30"/>
          <p:cNvSpPr>
            <a:spLocks noChangeShapeType="1"/>
          </p:cNvSpPr>
          <p:nvPr/>
        </p:nvSpPr>
        <p:spPr bwMode="auto">
          <a:xfrm>
            <a:off x="4059238" y="1808163"/>
            <a:ext cx="0" cy="24447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2" name="Line 31"/>
          <p:cNvSpPr>
            <a:spLocks noChangeShapeType="1"/>
          </p:cNvSpPr>
          <p:nvPr/>
        </p:nvSpPr>
        <p:spPr bwMode="auto">
          <a:xfrm>
            <a:off x="3568700" y="2298700"/>
            <a:ext cx="881063" cy="22542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3" name="Line 32"/>
          <p:cNvSpPr>
            <a:spLocks noChangeShapeType="1"/>
          </p:cNvSpPr>
          <p:nvPr/>
        </p:nvSpPr>
        <p:spPr bwMode="auto">
          <a:xfrm>
            <a:off x="4183063" y="2176463"/>
            <a:ext cx="246062" cy="2460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4" name="Line 33"/>
          <p:cNvSpPr>
            <a:spLocks noChangeShapeType="1"/>
          </p:cNvSpPr>
          <p:nvPr/>
        </p:nvSpPr>
        <p:spPr bwMode="auto">
          <a:xfrm flipH="1">
            <a:off x="4551363" y="2298700"/>
            <a:ext cx="123825" cy="12382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5" name="Text Box 34"/>
          <p:cNvSpPr txBox="1">
            <a:spLocks noChangeArrowheads="1"/>
          </p:cNvSpPr>
          <p:nvPr/>
        </p:nvSpPr>
        <p:spPr bwMode="auto">
          <a:xfrm>
            <a:off x="4940300" y="1493838"/>
            <a:ext cx="835025" cy="517525"/>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a:solidFill>
                  <a:schemeClr val="tx1"/>
                </a:solidFill>
              </a:rPr>
              <a:t>Patch </a:t>
            </a:r>
          </a:p>
          <a:p>
            <a:pPr algn="l" eaLnBrk="1" hangingPunct="1">
              <a:spcBef>
                <a:spcPct val="0"/>
              </a:spcBef>
            </a:pPr>
            <a:r>
              <a:rPr lang="en-US" sz="1400" b="0">
                <a:solidFill>
                  <a:schemeClr val="tx1"/>
                </a:solidFill>
              </a:rPr>
              <a:t>Network</a:t>
            </a:r>
          </a:p>
        </p:txBody>
      </p:sp>
      <p:sp>
        <p:nvSpPr>
          <p:cNvPr id="26" name="AutoShape 35"/>
          <p:cNvSpPr>
            <a:spLocks noChangeArrowheads="1"/>
          </p:cNvSpPr>
          <p:nvPr/>
        </p:nvSpPr>
        <p:spPr bwMode="auto">
          <a:xfrm>
            <a:off x="4694238" y="3998913"/>
            <a:ext cx="246062" cy="246062"/>
          </a:xfrm>
          <a:prstGeom prst="can">
            <a:avLst>
              <a:gd name="adj" fmla="val 25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7" name="Line 36"/>
          <p:cNvSpPr>
            <a:spLocks noChangeShapeType="1"/>
          </p:cNvSpPr>
          <p:nvPr/>
        </p:nvSpPr>
        <p:spPr bwMode="auto">
          <a:xfrm flipH="1">
            <a:off x="4940300" y="4121150"/>
            <a:ext cx="123825"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8" name="Line 37"/>
          <p:cNvSpPr>
            <a:spLocks noChangeShapeType="1"/>
          </p:cNvSpPr>
          <p:nvPr/>
        </p:nvSpPr>
        <p:spPr bwMode="auto">
          <a:xfrm flipH="1">
            <a:off x="4940300" y="4121150"/>
            <a:ext cx="369888" cy="738188"/>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29" name="Text Box 38"/>
          <p:cNvSpPr txBox="1">
            <a:spLocks noChangeArrowheads="1"/>
          </p:cNvSpPr>
          <p:nvPr/>
        </p:nvSpPr>
        <p:spPr bwMode="auto">
          <a:xfrm>
            <a:off x="5138738" y="4344988"/>
            <a:ext cx="1643062" cy="303212"/>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a:solidFill>
                  <a:schemeClr val="tx1"/>
                </a:solidFill>
              </a:rPr>
              <a:t>Base-Remote Link</a:t>
            </a:r>
          </a:p>
        </p:txBody>
      </p:sp>
      <p:sp>
        <p:nvSpPr>
          <p:cNvPr id="30" name="Text Box 39"/>
          <p:cNvSpPr txBox="1">
            <a:spLocks noChangeArrowheads="1"/>
          </p:cNvSpPr>
          <p:nvPr/>
        </p:nvSpPr>
        <p:spPr bwMode="auto">
          <a:xfrm>
            <a:off x="3957638" y="5943600"/>
            <a:ext cx="1200150" cy="304800"/>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dirty="0">
                <a:solidFill>
                  <a:schemeClr val="tx1"/>
                </a:solidFill>
              </a:rPr>
              <a:t>Data Service</a:t>
            </a:r>
          </a:p>
        </p:txBody>
      </p:sp>
      <p:sp>
        <p:nvSpPr>
          <p:cNvPr id="31" name="AutoShape 40" descr="90%"/>
          <p:cNvSpPr>
            <a:spLocks noChangeArrowheads="1"/>
          </p:cNvSpPr>
          <p:nvPr/>
        </p:nvSpPr>
        <p:spPr bwMode="auto">
          <a:xfrm>
            <a:off x="3343275" y="5965825"/>
            <a:ext cx="614363" cy="531813"/>
          </a:xfrm>
          <a:prstGeom prst="cube">
            <a:avLst>
              <a:gd name="adj" fmla="val 25000"/>
            </a:avLst>
          </a:prstGeom>
          <a:pattFill prst="pct90">
            <a:fgClr>
              <a:schemeClr val="bg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grpSp>
        <p:nvGrpSpPr>
          <p:cNvPr id="13" name="Group 41"/>
          <p:cNvGrpSpPr>
            <a:grpSpLocks/>
          </p:cNvGrpSpPr>
          <p:nvPr/>
        </p:nvGrpSpPr>
        <p:grpSpPr bwMode="auto">
          <a:xfrm>
            <a:off x="884242" y="4495797"/>
            <a:ext cx="4794250" cy="1514474"/>
            <a:chOff x="1680" y="1920"/>
            <a:chExt cx="1872" cy="592"/>
          </a:xfrm>
        </p:grpSpPr>
        <p:sp>
          <p:nvSpPr>
            <p:cNvPr id="66" name="Arc 42"/>
            <p:cNvSpPr>
              <a:spLocks/>
            </p:cNvSpPr>
            <p:nvPr/>
          </p:nvSpPr>
          <p:spPr bwMode="auto">
            <a:xfrm>
              <a:off x="3050" y="1956"/>
              <a:ext cx="433" cy="205"/>
            </a:xfrm>
            <a:custGeom>
              <a:avLst/>
              <a:gdLst>
                <a:gd name="G0" fmla="+- 8132 0 0"/>
                <a:gd name="G1" fmla="+- 21600 0 0"/>
                <a:gd name="G2" fmla="+- 21600 0 0"/>
                <a:gd name="T0" fmla="*/ 0 w 29732"/>
                <a:gd name="T1" fmla="*/ 1589 h 31813"/>
                <a:gd name="T2" fmla="*/ 27165 w 29732"/>
                <a:gd name="T3" fmla="*/ 31813 h 31813"/>
                <a:gd name="T4" fmla="*/ 8132 w 29732"/>
                <a:gd name="T5" fmla="*/ 21600 h 31813"/>
              </a:gdLst>
              <a:ahLst/>
              <a:cxnLst>
                <a:cxn ang="0">
                  <a:pos x="T0" y="T1"/>
                </a:cxn>
                <a:cxn ang="0">
                  <a:pos x="T2" y="T3"/>
                </a:cxn>
                <a:cxn ang="0">
                  <a:pos x="T4" y="T5"/>
                </a:cxn>
              </a:cxnLst>
              <a:rect l="0" t="0" r="r" b="b"/>
              <a:pathLst>
                <a:path w="29732" h="31813" fill="none" extrusionOk="0">
                  <a:moveTo>
                    <a:pt x="0" y="1589"/>
                  </a:moveTo>
                  <a:cubicBezTo>
                    <a:pt x="2582" y="539"/>
                    <a:pt x="5344" y="-1"/>
                    <a:pt x="8132" y="-1"/>
                  </a:cubicBezTo>
                  <a:cubicBezTo>
                    <a:pt x="20061" y="0"/>
                    <a:pt x="29732" y="9670"/>
                    <a:pt x="29732" y="21600"/>
                  </a:cubicBezTo>
                  <a:cubicBezTo>
                    <a:pt x="29732" y="25163"/>
                    <a:pt x="28850" y="28672"/>
                    <a:pt x="27164" y="31812"/>
                  </a:cubicBezTo>
                </a:path>
                <a:path w="29732" h="31813" stroke="0" extrusionOk="0">
                  <a:moveTo>
                    <a:pt x="0" y="1589"/>
                  </a:moveTo>
                  <a:cubicBezTo>
                    <a:pt x="2582" y="539"/>
                    <a:pt x="5344" y="-1"/>
                    <a:pt x="8132" y="-1"/>
                  </a:cubicBezTo>
                  <a:cubicBezTo>
                    <a:pt x="20061" y="0"/>
                    <a:pt x="29732" y="9670"/>
                    <a:pt x="29732" y="21600"/>
                  </a:cubicBezTo>
                  <a:cubicBezTo>
                    <a:pt x="29732" y="25163"/>
                    <a:pt x="28850" y="28672"/>
                    <a:pt x="27164" y="31812"/>
                  </a:cubicBezTo>
                  <a:lnTo>
                    <a:pt x="8132"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67" name="Arc 43"/>
            <p:cNvSpPr>
              <a:spLocks/>
            </p:cNvSpPr>
            <p:nvPr/>
          </p:nvSpPr>
          <p:spPr bwMode="auto">
            <a:xfrm rot="2903824">
              <a:off x="3173" y="1953"/>
              <a:ext cx="137" cy="620"/>
            </a:xfrm>
            <a:custGeom>
              <a:avLst/>
              <a:gdLst>
                <a:gd name="G0" fmla="+- 0 0 0"/>
                <a:gd name="G1" fmla="+- 21600 0 0"/>
                <a:gd name="G2" fmla="+- 21600 0 0"/>
                <a:gd name="T0" fmla="*/ 0 w 21600"/>
                <a:gd name="T1" fmla="*/ 0 h 41895"/>
                <a:gd name="T2" fmla="*/ 7393 w 21600"/>
                <a:gd name="T3" fmla="*/ 41895 h 41895"/>
                <a:gd name="T4" fmla="*/ 0 w 21600"/>
                <a:gd name="T5" fmla="*/ 21600 h 41895"/>
              </a:gdLst>
              <a:ahLst/>
              <a:cxnLst>
                <a:cxn ang="0">
                  <a:pos x="T0" y="T1"/>
                </a:cxn>
                <a:cxn ang="0">
                  <a:pos x="T2" y="T3"/>
                </a:cxn>
                <a:cxn ang="0">
                  <a:pos x="T4" y="T5"/>
                </a:cxn>
              </a:cxnLst>
              <a:rect l="0" t="0" r="r" b="b"/>
              <a:pathLst>
                <a:path w="21600" h="41895" fill="none" extrusionOk="0">
                  <a:moveTo>
                    <a:pt x="0" y="-1"/>
                  </a:moveTo>
                  <a:cubicBezTo>
                    <a:pt x="11929" y="0"/>
                    <a:pt x="21600" y="9670"/>
                    <a:pt x="21600" y="21600"/>
                  </a:cubicBezTo>
                  <a:cubicBezTo>
                    <a:pt x="21600" y="30678"/>
                    <a:pt x="15923" y="38788"/>
                    <a:pt x="7393" y="41895"/>
                  </a:cubicBezTo>
                </a:path>
                <a:path w="21600" h="41895" stroke="0" extrusionOk="0">
                  <a:moveTo>
                    <a:pt x="0" y="-1"/>
                  </a:moveTo>
                  <a:cubicBezTo>
                    <a:pt x="11929" y="0"/>
                    <a:pt x="21600" y="9670"/>
                    <a:pt x="21600" y="21600"/>
                  </a:cubicBezTo>
                  <a:cubicBezTo>
                    <a:pt x="21600" y="30678"/>
                    <a:pt x="15923" y="38788"/>
                    <a:pt x="7393" y="41895"/>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68" name="Arc 44"/>
            <p:cNvSpPr>
              <a:spLocks/>
            </p:cNvSpPr>
            <p:nvPr/>
          </p:nvSpPr>
          <p:spPr bwMode="auto">
            <a:xfrm rot="6851627">
              <a:off x="2705" y="2096"/>
              <a:ext cx="137" cy="471"/>
            </a:xfrm>
            <a:custGeom>
              <a:avLst/>
              <a:gdLst>
                <a:gd name="G0" fmla="+- 0 0 0"/>
                <a:gd name="G1" fmla="+- 21600 0 0"/>
                <a:gd name="G2" fmla="+- 21600 0 0"/>
                <a:gd name="T0" fmla="*/ 0 w 21600"/>
                <a:gd name="T1" fmla="*/ 0 h 31813"/>
                <a:gd name="T2" fmla="*/ 19033 w 21600"/>
                <a:gd name="T3" fmla="*/ 31813 h 31813"/>
                <a:gd name="T4" fmla="*/ 0 w 21600"/>
                <a:gd name="T5" fmla="*/ 21600 h 31813"/>
              </a:gdLst>
              <a:ahLst/>
              <a:cxnLst>
                <a:cxn ang="0">
                  <a:pos x="T0" y="T1"/>
                </a:cxn>
                <a:cxn ang="0">
                  <a:pos x="T2" y="T3"/>
                </a:cxn>
                <a:cxn ang="0">
                  <a:pos x="T4" y="T5"/>
                </a:cxn>
              </a:cxnLst>
              <a:rect l="0" t="0" r="r" b="b"/>
              <a:pathLst>
                <a:path w="21600" h="31813" fill="none" extrusionOk="0">
                  <a:moveTo>
                    <a:pt x="0" y="-1"/>
                  </a:moveTo>
                  <a:cubicBezTo>
                    <a:pt x="11929" y="0"/>
                    <a:pt x="21600" y="9670"/>
                    <a:pt x="21600" y="21600"/>
                  </a:cubicBezTo>
                  <a:cubicBezTo>
                    <a:pt x="21600" y="25163"/>
                    <a:pt x="20718" y="28672"/>
                    <a:pt x="19032" y="31812"/>
                  </a:cubicBezTo>
                </a:path>
                <a:path w="21600" h="31813" stroke="0" extrusionOk="0">
                  <a:moveTo>
                    <a:pt x="0" y="-1"/>
                  </a:moveTo>
                  <a:cubicBezTo>
                    <a:pt x="11929" y="0"/>
                    <a:pt x="21600" y="9670"/>
                    <a:pt x="21600" y="21600"/>
                  </a:cubicBezTo>
                  <a:cubicBezTo>
                    <a:pt x="21600" y="25163"/>
                    <a:pt x="20718" y="28672"/>
                    <a:pt x="19032" y="3181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69" name="Arc 45"/>
            <p:cNvSpPr>
              <a:spLocks/>
            </p:cNvSpPr>
            <p:nvPr/>
          </p:nvSpPr>
          <p:spPr bwMode="auto">
            <a:xfrm rot="6806895">
              <a:off x="2234" y="2046"/>
              <a:ext cx="239" cy="524"/>
            </a:xfrm>
            <a:custGeom>
              <a:avLst/>
              <a:gdLst>
                <a:gd name="G0" fmla="+- 0 0 0"/>
                <a:gd name="G1" fmla="+- 21154 0 0"/>
                <a:gd name="G2" fmla="+- 21600 0 0"/>
                <a:gd name="T0" fmla="*/ 4366 w 21600"/>
                <a:gd name="T1" fmla="*/ 0 h 31367"/>
                <a:gd name="T2" fmla="*/ 19033 w 21600"/>
                <a:gd name="T3" fmla="*/ 31367 h 31367"/>
                <a:gd name="T4" fmla="*/ 0 w 21600"/>
                <a:gd name="T5" fmla="*/ 21154 h 31367"/>
              </a:gdLst>
              <a:ahLst/>
              <a:cxnLst>
                <a:cxn ang="0">
                  <a:pos x="T0" y="T1"/>
                </a:cxn>
                <a:cxn ang="0">
                  <a:pos x="T2" y="T3"/>
                </a:cxn>
                <a:cxn ang="0">
                  <a:pos x="T4" y="T5"/>
                </a:cxn>
              </a:cxnLst>
              <a:rect l="0" t="0" r="r" b="b"/>
              <a:pathLst>
                <a:path w="21600" h="31367" fill="none" extrusionOk="0">
                  <a:moveTo>
                    <a:pt x="4366" y="-1"/>
                  </a:moveTo>
                  <a:cubicBezTo>
                    <a:pt x="14401" y="2070"/>
                    <a:pt x="21600" y="10907"/>
                    <a:pt x="21600" y="21154"/>
                  </a:cubicBezTo>
                  <a:cubicBezTo>
                    <a:pt x="21600" y="24717"/>
                    <a:pt x="20718" y="28226"/>
                    <a:pt x="19032" y="31366"/>
                  </a:cubicBezTo>
                </a:path>
                <a:path w="21600" h="31367" stroke="0" extrusionOk="0">
                  <a:moveTo>
                    <a:pt x="4366" y="-1"/>
                  </a:moveTo>
                  <a:cubicBezTo>
                    <a:pt x="14401" y="2070"/>
                    <a:pt x="21600" y="10907"/>
                    <a:pt x="21600" y="21154"/>
                  </a:cubicBezTo>
                  <a:cubicBezTo>
                    <a:pt x="21600" y="24717"/>
                    <a:pt x="20718" y="28226"/>
                    <a:pt x="19032" y="31366"/>
                  </a:cubicBezTo>
                  <a:lnTo>
                    <a:pt x="0" y="21154"/>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70" name="Arc 46"/>
            <p:cNvSpPr>
              <a:spLocks/>
            </p:cNvSpPr>
            <p:nvPr/>
          </p:nvSpPr>
          <p:spPr bwMode="auto">
            <a:xfrm rot="9630365">
              <a:off x="1680" y="2115"/>
              <a:ext cx="394" cy="239"/>
            </a:xfrm>
            <a:custGeom>
              <a:avLst/>
              <a:gdLst>
                <a:gd name="G0" fmla="+- 0 0 0"/>
                <a:gd name="G1" fmla="+- 21600 0 0"/>
                <a:gd name="G2" fmla="+- 21600 0 0"/>
                <a:gd name="T0" fmla="*/ 0 w 21600"/>
                <a:gd name="T1" fmla="*/ 0 h 42482"/>
                <a:gd name="T2" fmla="*/ 5523 w 21600"/>
                <a:gd name="T3" fmla="*/ 42482 h 42482"/>
                <a:gd name="T4" fmla="*/ 0 w 21600"/>
                <a:gd name="T5" fmla="*/ 21600 h 42482"/>
              </a:gdLst>
              <a:ahLst/>
              <a:cxnLst>
                <a:cxn ang="0">
                  <a:pos x="T0" y="T1"/>
                </a:cxn>
                <a:cxn ang="0">
                  <a:pos x="T2" y="T3"/>
                </a:cxn>
                <a:cxn ang="0">
                  <a:pos x="T4" y="T5"/>
                </a:cxn>
              </a:cxnLst>
              <a:rect l="0" t="0" r="r" b="b"/>
              <a:pathLst>
                <a:path w="21600" h="42482" fill="none" extrusionOk="0">
                  <a:moveTo>
                    <a:pt x="0" y="-1"/>
                  </a:moveTo>
                  <a:cubicBezTo>
                    <a:pt x="11929" y="0"/>
                    <a:pt x="21600" y="9670"/>
                    <a:pt x="21600" y="21600"/>
                  </a:cubicBezTo>
                  <a:cubicBezTo>
                    <a:pt x="21600" y="31402"/>
                    <a:pt x="14999" y="39975"/>
                    <a:pt x="5522" y="42481"/>
                  </a:cubicBezTo>
                </a:path>
                <a:path w="21600" h="42482" stroke="0" extrusionOk="0">
                  <a:moveTo>
                    <a:pt x="0" y="-1"/>
                  </a:moveTo>
                  <a:cubicBezTo>
                    <a:pt x="11929" y="0"/>
                    <a:pt x="21600" y="9670"/>
                    <a:pt x="21600" y="21600"/>
                  </a:cubicBezTo>
                  <a:cubicBezTo>
                    <a:pt x="21600" y="31402"/>
                    <a:pt x="14999" y="39975"/>
                    <a:pt x="5522" y="42481"/>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71" name="Arc 47"/>
            <p:cNvSpPr>
              <a:spLocks/>
            </p:cNvSpPr>
            <p:nvPr/>
          </p:nvSpPr>
          <p:spPr bwMode="auto">
            <a:xfrm rot="-5917825">
              <a:off x="1996" y="1822"/>
              <a:ext cx="137" cy="471"/>
            </a:xfrm>
            <a:custGeom>
              <a:avLst/>
              <a:gdLst>
                <a:gd name="G0" fmla="+- 0 0 0"/>
                <a:gd name="G1" fmla="+- 21600 0 0"/>
                <a:gd name="G2" fmla="+- 21600 0 0"/>
                <a:gd name="T0" fmla="*/ 0 w 21600"/>
                <a:gd name="T1" fmla="*/ 0 h 31813"/>
                <a:gd name="T2" fmla="*/ 19033 w 21600"/>
                <a:gd name="T3" fmla="*/ 31813 h 31813"/>
                <a:gd name="T4" fmla="*/ 0 w 21600"/>
                <a:gd name="T5" fmla="*/ 21600 h 31813"/>
              </a:gdLst>
              <a:ahLst/>
              <a:cxnLst>
                <a:cxn ang="0">
                  <a:pos x="T0" y="T1"/>
                </a:cxn>
                <a:cxn ang="0">
                  <a:pos x="T2" y="T3"/>
                </a:cxn>
                <a:cxn ang="0">
                  <a:pos x="T4" y="T5"/>
                </a:cxn>
              </a:cxnLst>
              <a:rect l="0" t="0" r="r" b="b"/>
              <a:pathLst>
                <a:path w="21600" h="31813" fill="none" extrusionOk="0">
                  <a:moveTo>
                    <a:pt x="0" y="-1"/>
                  </a:moveTo>
                  <a:cubicBezTo>
                    <a:pt x="11929" y="0"/>
                    <a:pt x="21600" y="9670"/>
                    <a:pt x="21600" y="21600"/>
                  </a:cubicBezTo>
                  <a:cubicBezTo>
                    <a:pt x="21600" y="25163"/>
                    <a:pt x="20718" y="28672"/>
                    <a:pt x="19032" y="31812"/>
                  </a:cubicBezTo>
                </a:path>
                <a:path w="21600" h="31813" stroke="0" extrusionOk="0">
                  <a:moveTo>
                    <a:pt x="0" y="-1"/>
                  </a:moveTo>
                  <a:cubicBezTo>
                    <a:pt x="11929" y="0"/>
                    <a:pt x="21600" y="9670"/>
                    <a:pt x="21600" y="21600"/>
                  </a:cubicBezTo>
                  <a:cubicBezTo>
                    <a:pt x="21600" y="25163"/>
                    <a:pt x="20718" y="28672"/>
                    <a:pt x="19032" y="3181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72" name="Arc 48"/>
            <p:cNvSpPr>
              <a:spLocks/>
            </p:cNvSpPr>
            <p:nvPr/>
          </p:nvSpPr>
          <p:spPr bwMode="auto">
            <a:xfrm rot="-4330616">
              <a:off x="2311" y="1753"/>
              <a:ext cx="137" cy="471"/>
            </a:xfrm>
            <a:custGeom>
              <a:avLst/>
              <a:gdLst>
                <a:gd name="G0" fmla="+- 0 0 0"/>
                <a:gd name="G1" fmla="+- 21600 0 0"/>
                <a:gd name="G2" fmla="+- 21600 0 0"/>
                <a:gd name="T0" fmla="*/ 0 w 21600"/>
                <a:gd name="T1" fmla="*/ 0 h 31813"/>
                <a:gd name="T2" fmla="*/ 19033 w 21600"/>
                <a:gd name="T3" fmla="*/ 31813 h 31813"/>
                <a:gd name="T4" fmla="*/ 0 w 21600"/>
                <a:gd name="T5" fmla="*/ 21600 h 31813"/>
              </a:gdLst>
              <a:ahLst/>
              <a:cxnLst>
                <a:cxn ang="0">
                  <a:pos x="T0" y="T1"/>
                </a:cxn>
                <a:cxn ang="0">
                  <a:pos x="T2" y="T3"/>
                </a:cxn>
                <a:cxn ang="0">
                  <a:pos x="T4" y="T5"/>
                </a:cxn>
              </a:cxnLst>
              <a:rect l="0" t="0" r="r" b="b"/>
              <a:pathLst>
                <a:path w="21600" h="31813" fill="none" extrusionOk="0">
                  <a:moveTo>
                    <a:pt x="0" y="-1"/>
                  </a:moveTo>
                  <a:cubicBezTo>
                    <a:pt x="11929" y="0"/>
                    <a:pt x="21600" y="9670"/>
                    <a:pt x="21600" y="21600"/>
                  </a:cubicBezTo>
                  <a:cubicBezTo>
                    <a:pt x="21600" y="25163"/>
                    <a:pt x="20718" y="28672"/>
                    <a:pt x="19032" y="31812"/>
                  </a:cubicBezTo>
                </a:path>
                <a:path w="21600" h="31813" stroke="0" extrusionOk="0">
                  <a:moveTo>
                    <a:pt x="0" y="-1"/>
                  </a:moveTo>
                  <a:cubicBezTo>
                    <a:pt x="11929" y="0"/>
                    <a:pt x="21600" y="9670"/>
                    <a:pt x="21600" y="21600"/>
                  </a:cubicBezTo>
                  <a:cubicBezTo>
                    <a:pt x="21600" y="25163"/>
                    <a:pt x="20718" y="28672"/>
                    <a:pt x="19032" y="3181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73" name="Arc 49"/>
            <p:cNvSpPr>
              <a:spLocks/>
            </p:cNvSpPr>
            <p:nvPr/>
          </p:nvSpPr>
          <p:spPr bwMode="auto">
            <a:xfrm rot="-4071227">
              <a:off x="2818" y="1719"/>
              <a:ext cx="137" cy="540"/>
            </a:xfrm>
            <a:custGeom>
              <a:avLst/>
              <a:gdLst>
                <a:gd name="G0" fmla="+- 0 0 0"/>
                <a:gd name="G1" fmla="+- 21600 0 0"/>
                <a:gd name="G2" fmla="+- 21600 0 0"/>
                <a:gd name="T0" fmla="*/ 0 w 21600"/>
                <a:gd name="T1" fmla="*/ 0 h 36502"/>
                <a:gd name="T2" fmla="*/ 15636 w 21600"/>
                <a:gd name="T3" fmla="*/ 36502 h 36502"/>
                <a:gd name="T4" fmla="*/ 0 w 21600"/>
                <a:gd name="T5" fmla="*/ 21600 h 36502"/>
              </a:gdLst>
              <a:ahLst/>
              <a:cxnLst>
                <a:cxn ang="0">
                  <a:pos x="T0" y="T1"/>
                </a:cxn>
                <a:cxn ang="0">
                  <a:pos x="T2" y="T3"/>
                </a:cxn>
                <a:cxn ang="0">
                  <a:pos x="T4" y="T5"/>
                </a:cxn>
              </a:cxnLst>
              <a:rect l="0" t="0" r="r" b="b"/>
              <a:pathLst>
                <a:path w="21600" h="36502" fill="none" extrusionOk="0">
                  <a:moveTo>
                    <a:pt x="0" y="-1"/>
                  </a:moveTo>
                  <a:cubicBezTo>
                    <a:pt x="11929" y="0"/>
                    <a:pt x="21600" y="9670"/>
                    <a:pt x="21600" y="21600"/>
                  </a:cubicBezTo>
                  <a:cubicBezTo>
                    <a:pt x="21600" y="27149"/>
                    <a:pt x="19464" y="32485"/>
                    <a:pt x="15636" y="36502"/>
                  </a:cubicBezTo>
                </a:path>
                <a:path w="21600" h="36502" stroke="0" extrusionOk="0">
                  <a:moveTo>
                    <a:pt x="0" y="-1"/>
                  </a:moveTo>
                  <a:cubicBezTo>
                    <a:pt x="11929" y="0"/>
                    <a:pt x="21600" y="9670"/>
                    <a:pt x="21600" y="21600"/>
                  </a:cubicBezTo>
                  <a:cubicBezTo>
                    <a:pt x="21600" y="27149"/>
                    <a:pt x="19464" y="32485"/>
                    <a:pt x="15636" y="36502"/>
                  </a:cubicBezTo>
                  <a:lnTo>
                    <a:pt x="0" y="21600"/>
                  </a:lnTo>
                  <a:close/>
                </a:path>
              </a:pathLst>
            </a:custGeom>
            <a:solidFill>
              <a:schemeClr val="bg1"/>
            </a:solidFill>
            <a:ln w="9525">
              <a:solidFill>
                <a:schemeClr val="tx1"/>
              </a:solidFill>
              <a:round/>
              <a:headEnd/>
              <a:tailEnd/>
            </a:ln>
            <a:effectLst/>
          </p:spPr>
          <p:txBody>
            <a:bodyPr wrap="none" anchor="ctr">
              <a:prstTxWarp prst="textNoShape">
                <a:avLst/>
              </a:prstTxWarp>
            </a:bodyPr>
            <a:lstStyle/>
            <a:p>
              <a:endParaRPr lang="en-US"/>
            </a:p>
          </p:txBody>
        </p:sp>
        <p:sp>
          <p:nvSpPr>
            <p:cNvPr id="74" name="Text Box 50"/>
            <p:cNvSpPr txBox="1">
              <a:spLocks noChangeArrowheads="1"/>
            </p:cNvSpPr>
            <p:nvPr/>
          </p:nvSpPr>
          <p:spPr bwMode="auto">
            <a:xfrm>
              <a:off x="2400" y="2039"/>
              <a:ext cx="307" cy="119"/>
            </a:xfrm>
            <a:prstGeom prst="rect">
              <a:avLst/>
            </a:prstGeom>
            <a:solidFill>
              <a:schemeClr val="bg1"/>
            </a:solidFill>
            <a:ln w="9525">
              <a:noFill/>
              <a:miter lim="800000"/>
              <a:headEnd/>
              <a:tailEnd/>
            </a:ln>
            <a:effectLst/>
          </p:spPr>
          <p:txBody>
            <a:bodyPr wrap="none">
              <a:prstTxWarp prst="textNoShape">
                <a:avLst/>
              </a:prstTxWarp>
              <a:spAutoFit/>
            </a:bodyPr>
            <a:lstStyle/>
            <a:p>
              <a:pPr algn="l" eaLnBrk="1" hangingPunct="1">
                <a:spcBef>
                  <a:spcPct val="0"/>
                </a:spcBef>
              </a:pPr>
              <a:r>
                <a:rPr lang="en-US" sz="1400" b="0" i="1">
                  <a:solidFill>
                    <a:schemeClr val="tx1"/>
                  </a:solidFill>
                </a:rPr>
                <a:t>Internet</a:t>
              </a:r>
            </a:p>
          </p:txBody>
        </p:sp>
        <p:sp>
          <p:nvSpPr>
            <p:cNvPr id="75" name="Line 51"/>
            <p:cNvSpPr>
              <a:spLocks noChangeShapeType="1"/>
            </p:cNvSpPr>
            <p:nvPr/>
          </p:nvSpPr>
          <p:spPr bwMode="auto">
            <a:xfrm flipH="1">
              <a:off x="2784" y="2416"/>
              <a:ext cx="48" cy="96"/>
            </a:xfrm>
            <a:prstGeom prst="line">
              <a:avLst/>
            </a:prstGeom>
            <a:noFill/>
            <a:ln w="28575">
              <a:solidFill>
                <a:schemeClr val="tx1"/>
              </a:solidFill>
              <a:round/>
              <a:headEnd/>
              <a:tailEnd/>
            </a:ln>
            <a:effectLst/>
          </p:spPr>
          <p:txBody>
            <a:bodyPr>
              <a:prstTxWarp prst="textNoShape">
                <a:avLst/>
              </a:prstTxWarp>
            </a:bodyPr>
            <a:lstStyle/>
            <a:p>
              <a:endParaRPr lang="en-US"/>
            </a:p>
          </p:txBody>
        </p:sp>
      </p:grpSp>
      <p:sp>
        <p:nvSpPr>
          <p:cNvPr id="33" name="AutoShape 52"/>
          <p:cNvSpPr>
            <a:spLocks noChangeArrowheads="1"/>
          </p:cNvSpPr>
          <p:nvPr/>
        </p:nvSpPr>
        <p:spPr bwMode="auto">
          <a:xfrm>
            <a:off x="2728913" y="6088063"/>
            <a:ext cx="490537" cy="409575"/>
          </a:xfrm>
          <a:prstGeom prst="can">
            <a:avLst>
              <a:gd name="adj" fmla="val 25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4" name="Line 53"/>
          <p:cNvSpPr>
            <a:spLocks noChangeShapeType="1"/>
          </p:cNvSpPr>
          <p:nvPr/>
        </p:nvSpPr>
        <p:spPr bwMode="auto">
          <a:xfrm flipH="1">
            <a:off x="3219450" y="6334125"/>
            <a:ext cx="123825"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5" name="Text Box 54"/>
          <p:cNvSpPr txBox="1">
            <a:spLocks noChangeArrowheads="1"/>
          </p:cNvSpPr>
          <p:nvPr/>
        </p:nvSpPr>
        <p:spPr bwMode="auto">
          <a:xfrm>
            <a:off x="1828800" y="3825875"/>
            <a:ext cx="1841500" cy="517525"/>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a:solidFill>
                  <a:schemeClr val="tx1"/>
                </a:solidFill>
              </a:rPr>
              <a:t>Client Data Browsing</a:t>
            </a:r>
          </a:p>
          <a:p>
            <a:pPr algn="l" eaLnBrk="1" hangingPunct="1">
              <a:spcBef>
                <a:spcPct val="0"/>
              </a:spcBef>
            </a:pPr>
            <a:r>
              <a:rPr lang="en-US" sz="1400" b="0">
                <a:solidFill>
                  <a:schemeClr val="tx1"/>
                </a:solidFill>
              </a:rPr>
              <a:t>and Processing</a:t>
            </a:r>
          </a:p>
        </p:txBody>
      </p:sp>
      <p:grpSp>
        <p:nvGrpSpPr>
          <p:cNvPr id="32" name="Group 55"/>
          <p:cNvGrpSpPr>
            <a:grpSpLocks/>
          </p:cNvGrpSpPr>
          <p:nvPr/>
        </p:nvGrpSpPr>
        <p:grpSpPr bwMode="auto">
          <a:xfrm>
            <a:off x="1130300" y="4244975"/>
            <a:ext cx="492125" cy="368300"/>
            <a:chOff x="1776" y="1824"/>
            <a:chExt cx="192" cy="144"/>
          </a:xfrm>
        </p:grpSpPr>
        <p:sp>
          <p:nvSpPr>
            <p:cNvPr id="61" name="Rectangle 56"/>
            <p:cNvSpPr>
              <a:spLocks noChangeArrowheads="1"/>
            </p:cNvSpPr>
            <p:nvPr/>
          </p:nvSpPr>
          <p:spPr bwMode="auto">
            <a:xfrm>
              <a:off x="1776" y="1824"/>
              <a:ext cx="192" cy="144"/>
            </a:xfrm>
            <a:prstGeom prst="rect">
              <a:avLst/>
            </a:prstGeom>
            <a:solidFill>
              <a:schemeClr val="bg1"/>
            </a:solidFill>
            <a:ln w="6350">
              <a:solidFill>
                <a:schemeClr val="tx1"/>
              </a:solidFill>
              <a:miter lim="800000"/>
              <a:headEnd/>
              <a:tailEnd/>
            </a:ln>
            <a:effectLst/>
          </p:spPr>
          <p:txBody>
            <a:bodyPr wrap="none" anchor="ctr">
              <a:prstTxWarp prst="textNoShape">
                <a:avLst/>
              </a:prstTxWarp>
            </a:bodyPr>
            <a:lstStyle/>
            <a:p>
              <a:endParaRPr lang="en-US"/>
            </a:p>
          </p:txBody>
        </p:sp>
        <p:sp>
          <p:nvSpPr>
            <p:cNvPr id="62" name="AutoShape 57" descr="25%"/>
            <p:cNvSpPr>
              <a:spLocks noChangeArrowheads="1"/>
            </p:cNvSpPr>
            <p:nvPr/>
          </p:nvSpPr>
          <p:spPr bwMode="auto">
            <a:xfrm>
              <a:off x="1797" y="1842"/>
              <a:ext cx="150" cy="108"/>
            </a:xfrm>
            <a:prstGeom prst="roundRect">
              <a:avLst>
                <a:gd name="adj" fmla="val 16667"/>
              </a:avLst>
            </a:prstGeom>
            <a:pattFill prst="pct25">
              <a:fgClr>
                <a:schemeClr val="folHlink"/>
              </a:fgClr>
              <a:bgClr>
                <a:schemeClr val="bg1"/>
              </a:bgClr>
            </a:pattFill>
            <a:ln w="6350">
              <a:solidFill>
                <a:schemeClr val="tx1"/>
              </a:solidFill>
              <a:round/>
              <a:headEnd/>
              <a:tailEnd/>
            </a:ln>
            <a:effectLst/>
          </p:spPr>
          <p:txBody>
            <a:bodyPr wrap="none" anchor="ctr">
              <a:prstTxWarp prst="textNoShape">
                <a:avLst/>
              </a:prstTxWarp>
            </a:bodyPr>
            <a:lstStyle/>
            <a:p>
              <a:endParaRPr lang="en-US"/>
            </a:p>
          </p:txBody>
        </p:sp>
        <p:sp>
          <p:nvSpPr>
            <p:cNvPr id="63" name="Freeform 58"/>
            <p:cNvSpPr>
              <a:spLocks/>
            </p:cNvSpPr>
            <p:nvPr/>
          </p:nvSpPr>
          <p:spPr bwMode="auto">
            <a:xfrm>
              <a:off x="1819" y="1896"/>
              <a:ext cx="81" cy="33"/>
            </a:xfrm>
            <a:custGeom>
              <a:avLst/>
              <a:gdLst/>
              <a:ahLst/>
              <a:cxnLst>
                <a:cxn ang="0">
                  <a:pos x="0" y="78"/>
                </a:cxn>
                <a:cxn ang="0">
                  <a:pos x="42" y="75"/>
                </a:cxn>
                <a:cxn ang="0">
                  <a:pos x="57" y="27"/>
                </a:cxn>
                <a:cxn ang="0">
                  <a:pos x="93" y="9"/>
                </a:cxn>
                <a:cxn ang="0">
                  <a:pos x="108" y="48"/>
                </a:cxn>
                <a:cxn ang="0">
                  <a:pos x="120" y="75"/>
                </a:cxn>
                <a:cxn ang="0">
                  <a:pos x="138" y="81"/>
                </a:cxn>
                <a:cxn ang="0">
                  <a:pos x="171" y="57"/>
                </a:cxn>
                <a:cxn ang="0">
                  <a:pos x="174" y="15"/>
                </a:cxn>
                <a:cxn ang="0">
                  <a:pos x="189" y="18"/>
                </a:cxn>
                <a:cxn ang="0">
                  <a:pos x="201" y="45"/>
                </a:cxn>
                <a:cxn ang="0">
                  <a:pos x="222" y="87"/>
                </a:cxn>
                <a:cxn ang="0">
                  <a:pos x="240" y="84"/>
                </a:cxn>
              </a:cxnLst>
              <a:rect l="0" t="0" r="r" b="b"/>
              <a:pathLst>
                <a:path w="240" h="87">
                  <a:moveTo>
                    <a:pt x="0" y="78"/>
                  </a:moveTo>
                  <a:cubicBezTo>
                    <a:pt x="15" y="74"/>
                    <a:pt x="27" y="78"/>
                    <a:pt x="42" y="75"/>
                  </a:cubicBezTo>
                  <a:cubicBezTo>
                    <a:pt x="60" y="63"/>
                    <a:pt x="43" y="48"/>
                    <a:pt x="57" y="27"/>
                  </a:cubicBezTo>
                  <a:cubicBezTo>
                    <a:pt x="62" y="0"/>
                    <a:pt x="65" y="6"/>
                    <a:pt x="93" y="9"/>
                  </a:cubicBezTo>
                  <a:cubicBezTo>
                    <a:pt x="108" y="14"/>
                    <a:pt x="95" y="29"/>
                    <a:pt x="108" y="48"/>
                  </a:cubicBezTo>
                  <a:cubicBezTo>
                    <a:pt x="110" y="61"/>
                    <a:pt x="108" y="68"/>
                    <a:pt x="120" y="75"/>
                  </a:cubicBezTo>
                  <a:cubicBezTo>
                    <a:pt x="126" y="78"/>
                    <a:pt x="138" y="81"/>
                    <a:pt x="138" y="81"/>
                  </a:cubicBezTo>
                  <a:cubicBezTo>
                    <a:pt x="164" y="72"/>
                    <a:pt x="157" y="78"/>
                    <a:pt x="171" y="57"/>
                  </a:cubicBezTo>
                  <a:cubicBezTo>
                    <a:pt x="172" y="43"/>
                    <a:pt x="168" y="28"/>
                    <a:pt x="174" y="15"/>
                  </a:cubicBezTo>
                  <a:cubicBezTo>
                    <a:pt x="176" y="10"/>
                    <a:pt x="185" y="15"/>
                    <a:pt x="189" y="18"/>
                  </a:cubicBezTo>
                  <a:cubicBezTo>
                    <a:pt x="198" y="23"/>
                    <a:pt x="201" y="45"/>
                    <a:pt x="201" y="45"/>
                  </a:cubicBezTo>
                  <a:cubicBezTo>
                    <a:pt x="196" y="68"/>
                    <a:pt x="200" y="80"/>
                    <a:pt x="222" y="87"/>
                  </a:cubicBezTo>
                  <a:cubicBezTo>
                    <a:pt x="234" y="83"/>
                    <a:pt x="228" y="84"/>
                    <a:pt x="240" y="84"/>
                  </a:cubicBezTo>
                </a:path>
              </a:pathLst>
            </a:custGeom>
            <a:noFill/>
            <a:ln w="3175" cmpd="sng">
              <a:solidFill>
                <a:schemeClr val="tx1"/>
              </a:solidFill>
              <a:round/>
              <a:headEnd type="none" w="med" len="med"/>
              <a:tailEnd type="none" w="med" len="med"/>
            </a:ln>
            <a:effectLst/>
          </p:spPr>
          <p:txBody>
            <a:bodyPr>
              <a:prstTxWarp prst="textNoShape">
                <a:avLst/>
              </a:prstTxWarp>
            </a:bodyPr>
            <a:lstStyle/>
            <a:p>
              <a:endParaRPr lang="en-US"/>
            </a:p>
          </p:txBody>
        </p:sp>
        <p:sp>
          <p:nvSpPr>
            <p:cNvPr id="64" name="Line 59"/>
            <p:cNvSpPr>
              <a:spLocks noChangeShapeType="1"/>
            </p:cNvSpPr>
            <p:nvPr/>
          </p:nvSpPr>
          <p:spPr bwMode="auto">
            <a:xfrm>
              <a:off x="1819" y="1932"/>
              <a:ext cx="106" cy="0"/>
            </a:xfrm>
            <a:prstGeom prst="line">
              <a:avLst/>
            </a:prstGeom>
            <a:noFill/>
            <a:ln w="3175">
              <a:solidFill>
                <a:schemeClr val="bg2"/>
              </a:solidFill>
              <a:round/>
              <a:headEnd/>
              <a:tailEnd type="none" w="sm" len="sm"/>
            </a:ln>
            <a:effectLst/>
          </p:spPr>
          <p:txBody>
            <a:bodyPr>
              <a:prstTxWarp prst="textNoShape">
                <a:avLst/>
              </a:prstTxWarp>
            </a:bodyPr>
            <a:lstStyle/>
            <a:p>
              <a:endParaRPr lang="en-US"/>
            </a:p>
          </p:txBody>
        </p:sp>
        <p:sp>
          <p:nvSpPr>
            <p:cNvPr id="65" name="Line 60"/>
            <p:cNvSpPr>
              <a:spLocks noChangeShapeType="1"/>
            </p:cNvSpPr>
            <p:nvPr/>
          </p:nvSpPr>
          <p:spPr bwMode="auto">
            <a:xfrm rot="-5400000">
              <a:off x="1792" y="1905"/>
              <a:ext cx="54" cy="0"/>
            </a:xfrm>
            <a:prstGeom prst="line">
              <a:avLst/>
            </a:prstGeom>
            <a:noFill/>
            <a:ln w="3175">
              <a:solidFill>
                <a:schemeClr val="bg2"/>
              </a:solidFill>
              <a:round/>
              <a:headEnd/>
              <a:tailEnd type="none" w="sm" len="sm"/>
            </a:ln>
            <a:effectLst/>
          </p:spPr>
          <p:txBody>
            <a:bodyPr>
              <a:prstTxWarp prst="textNoShape">
                <a:avLst/>
              </a:prstTxWarp>
            </a:bodyPr>
            <a:lstStyle/>
            <a:p>
              <a:endParaRPr lang="en-US"/>
            </a:p>
          </p:txBody>
        </p:sp>
      </p:grpSp>
      <p:grpSp>
        <p:nvGrpSpPr>
          <p:cNvPr id="36" name="Group 61"/>
          <p:cNvGrpSpPr>
            <a:grpSpLocks/>
          </p:cNvGrpSpPr>
          <p:nvPr/>
        </p:nvGrpSpPr>
        <p:grpSpPr bwMode="auto">
          <a:xfrm>
            <a:off x="1376363" y="3998913"/>
            <a:ext cx="492125" cy="368300"/>
            <a:chOff x="1776" y="1824"/>
            <a:chExt cx="192" cy="144"/>
          </a:xfrm>
        </p:grpSpPr>
        <p:sp>
          <p:nvSpPr>
            <p:cNvPr id="56" name="Rectangle 55"/>
            <p:cNvSpPr>
              <a:spLocks noChangeArrowheads="1"/>
            </p:cNvSpPr>
            <p:nvPr/>
          </p:nvSpPr>
          <p:spPr bwMode="auto">
            <a:xfrm>
              <a:off x="1776" y="1824"/>
              <a:ext cx="192" cy="144"/>
            </a:xfrm>
            <a:prstGeom prst="rect">
              <a:avLst/>
            </a:prstGeom>
            <a:solidFill>
              <a:schemeClr val="bg1"/>
            </a:solidFill>
            <a:ln w="6350">
              <a:solidFill>
                <a:schemeClr val="tx1"/>
              </a:solidFill>
              <a:miter lim="800000"/>
              <a:headEnd/>
              <a:tailEnd/>
            </a:ln>
            <a:effectLst/>
          </p:spPr>
          <p:txBody>
            <a:bodyPr wrap="none" anchor="ctr">
              <a:prstTxWarp prst="textNoShape">
                <a:avLst/>
              </a:prstTxWarp>
            </a:bodyPr>
            <a:lstStyle/>
            <a:p>
              <a:endParaRPr lang="en-US"/>
            </a:p>
          </p:txBody>
        </p:sp>
        <p:sp>
          <p:nvSpPr>
            <p:cNvPr id="57" name="AutoShape 63" descr="25%"/>
            <p:cNvSpPr>
              <a:spLocks noChangeArrowheads="1"/>
            </p:cNvSpPr>
            <p:nvPr/>
          </p:nvSpPr>
          <p:spPr bwMode="auto">
            <a:xfrm>
              <a:off x="1797" y="1842"/>
              <a:ext cx="150" cy="108"/>
            </a:xfrm>
            <a:prstGeom prst="roundRect">
              <a:avLst>
                <a:gd name="adj" fmla="val 16667"/>
              </a:avLst>
            </a:prstGeom>
            <a:pattFill prst="pct25">
              <a:fgClr>
                <a:schemeClr val="folHlink"/>
              </a:fgClr>
              <a:bgClr>
                <a:schemeClr val="bg1"/>
              </a:bgClr>
            </a:pattFill>
            <a:ln w="6350">
              <a:solidFill>
                <a:schemeClr val="tx1"/>
              </a:solidFill>
              <a:round/>
              <a:headEnd/>
              <a:tailEnd/>
            </a:ln>
            <a:effectLst/>
          </p:spPr>
          <p:txBody>
            <a:bodyPr wrap="none" anchor="ctr">
              <a:prstTxWarp prst="textNoShape">
                <a:avLst/>
              </a:prstTxWarp>
            </a:bodyPr>
            <a:lstStyle/>
            <a:p>
              <a:endParaRPr lang="en-US"/>
            </a:p>
          </p:txBody>
        </p:sp>
        <p:sp>
          <p:nvSpPr>
            <p:cNvPr id="58" name="Freeform 57"/>
            <p:cNvSpPr>
              <a:spLocks/>
            </p:cNvSpPr>
            <p:nvPr/>
          </p:nvSpPr>
          <p:spPr bwMode="auto">
            <a:xfrm>
              <a:off x="1819" y="1896"/>
              <a:ext cx="81" cy="33"/>
            </a:xfrm>
            <a:custGeom>
              <a:avLst/>
              <a:gdLst/>
              <a:ahLst/>
              <a:cxnLst>
                <a:cxn ang="0">
                  <a:pos x="0" y="78"/>
                </a:cxn>
                <a:cxn ang="0">
                  <a:pos x="42" y="75"/>
                </a:cxn>
                <a:cxn ang="0">
                  <a:pos x="57" y="27"/>
                </a:cxn>
                <a:cxn ang="0">
                  <a:pos x="93" y="9"/>
                </a:cxn>
                <a:cxn ang="0">
                  <a:pos x="108" y="48"/>
                </a:cxn>
                <a:cxn ang="0">
                  <a:pos x="120" y="75"/>
                </a:cxn>
                <a:cxn ang="0">
                  <a:pos x="138" y="81"/>
                </a:cxn>
                <a:cxn ang="0">
                  <a:pos x="171" y="57"/>
                </a:cxn>
                <a:cxn ang="0">
                  <a:pos x="174" y="15"/>
                </a:cxn>
                <a:cxn ang="0">
                  <a:pos x="189" y="18"/>
                </a:cxn>
                <a:cxn ang="0">
                  <a:pos x="201" y="45"/>
                </a:cxn>
                <a:cxn ang="0">
                  <a:pos x="222" y="87"/>
                </a:cxn>
                <a:cxn ang="0">
                  <a:pos x="240" y="84"/>
                </a:cxn>
              </a:cxnLst>
              <a:rect l="0" t="0" r="r" b="b"/>
              <a:pathLst>
                <a:path w="240" h="87">
                  <a:moveTo>
                    <a:pt x="0" y="78"/>
                  </a:moveTo>
                  <a:cubicBezTo>
                    <a:pt x="15" y="74"/>
                    <a:pt x="27" y="78"/>
                    <a:pt x="42" y="75"/>
                  </a:cubicBezTo>
                  <a:cubicBezTo>
                    <a:pt x="60" y="63"/>
                    <a:pt x="43" y="48"/>
                    <a:pt x="57" y="27"/>
                  </a:cubicBezTo>
                  <a:cubicBezTo>
                    <a:pt x="62" y="0"/>
                    <a:pt x="65" y="6"/>
                    <a:pt x="93" y="9"/>
                  </a:cubicBezTo>
                  <a:cubicBezTo>
                    <a:pt x="108" y="14"/>
                    <a:pt x="95" y="29"/>
                    <a:pt x="108" y="48"/>
                  </a:cubicBezTo>
                  <a:cubicBezTo>
                    <a:pt x="110" y="61"/>
                    <a:pt x="108" y="68"/>
                    <a:pt x="120" y="75"/>
                  </a:cubicBezTo>
                  <a:cubicBezTo>
                    <a:pt x="126" y="78"/>
                    <a:pt x="138" y="81"/>
                    <a:pt x="138" y="81"/>
                  </a:cubicBezTo>
                  <a:cubicBezTo>
                    <a:pt x="164" y="72"/>
                    <a:pt x="157" y="78"/>
                    <a:pt x="171" y="57"/>
                  </a:cubicBezTo>
                  <a:cubicBezTo>
                    <a:pt x="172" y="43"/>
                    <a:pt x="168" y="28"/>
                    <a:pt x="174" y="15"/>
                  </a:cubicBezTo>
                  <a:cubicBezTo>
                    <a:pt x="176" y="10"/>
                    <a:pt x="185" y="15"/>
                    <a:pt x="189" y="18"/>
                  </a:cubicBezTo>
                  <a:cubicBezTo>
                    <a:pt x="198" y="23"/>
                    <a:pt x="201" y="45"/>
                    <a:pt x="201" y="45"/>
                  </a:cubicBezTo>
                  <a:cubicBezTo>
                    <a:pt x="196" y="68"/>
                    <a:pt x="200" y="80"/>
                    <a:pt x="222" y="87"/>
                  </a:cubicBezTo>
                  <a:cubicBezTo>
                    <a:pt x="234" y="83"/>
                    <a:pt x="228" y="84"/>
                    <a:pt x="240" y="84"/>
                  </a:cubicBezTo>
                </a:path>
              </a:pathLst>
            </a:custGeom>
            <a:noFill/>
            <a:ln w="3175" cmpd="sng">
              <a:solidFill>
                <a:schemeClr val="tx1"/>
              </a:solidFill>
              <a:round/>
              <a:headEnd type="none" w="med" len="med"/>
              <a:tailEnd type="none" w="med" len="med"/>
            </a:ln>
            <a:effectLst/>
          </p:spPr>
          <p:txBody>
            <a:bodyPr>
              <a:prstTxWarp prst="textNoShape">
                <a:avLst/>
              </a:prstTxWarp>
            </a:bodyPr>
            <a:lstStyle/>
            <a:p>
              <a:endParaRPr lang="en-US"/>
            </a:p>
          </p:txBody>
        </p:sp>
        <p:sp>
          <p:nvSpPr>
            <p:cNvPr id="59" name="Line 65"/>
            <p:cNvSpPr>
              <a:spLocks noChangeShapeType="1"/>
            </p:cNvSpPr>
            <p:nvPr/>
          </p:nvSpPr>
          <p:spPr bwMode="auto">
            <a:xfrm>
              <a:off x="1819" y="1932"/>
              <a:ext cx="106" cy="0"/>
            </a:xfrm>
            <a:prstGeom prst="line">
              <a:avLst/>
            </a:prstGeom>
            <a:noFill/>
            <a:ln w="3175">
              <a:solidFill>
                <a:schemeClr val="bg2"/>
              </a:solidFill>
              <a:round/>
              <a:headEnd/>
              <a:tailEnd type="none" w="sm" len="sm"/>
            </a:ln>
            <a:effectLst/>
          </p:spPr>
          <p:txBody>
            <a:bodyPr>
              <a:prstTxWarp prst="textNoShape">
                <a:avLst/>
              </a:prstTxWarp>
            </a:bodyPr>
            <a:lstStyle/>
            <a:p>
              <a:endParaRPr lang="en-US"/>
            </a:p>
          </p:txBody>
        </p:sp>
        <p:sp>
          <p:nvSpPr>
            <p:cNvPr id="60" name="Line 66"/>
            <p:cNvSpPr>
              <a:spLocks noChangeShapeType="1"/>
            </p:cNvSpPr>
            <p:nvPr/>
          </p:nvSpPr>
          <p:spPr bwMode="auto">
            <a:xfrm rot="-5400000">
              <a:off x="1792" y="1905"/>
              <a:ext cx="54" cy="0"/>
            </a:xfrm>
            <a:prstGeom prst="line">
              <a:avLst/>
            </a:prstGeom>
            <a:noFill/>
            <a:ln w="3175">
              <a:solidFill>
                <a:schemeClr val="bg2"/>
              </a:solidFill>
              <a:round/>
              <a:headEnd/>
              <a:tailEnd type="none" w="sm" len="sm"/>
            </a:ln>
            <a:effectLst/>
          </p:spPr>
          <p:txBody>
            <a:bodyPr>
              <a:prstTxWarp prst="textNoShape">
                <a:avLst/>
              </a:prstTxWarp>
            </a:bodyPr>
            <a:lstStyle/>
            <a:p>
              <a:endParaRPr lang="en-US"/>
            </a:p>
          </p:txBody>
        </p:sp>
      </p:grpSp>
      <p:grpSp>
        <p:nvGrpSpPr>
          <p:cNvPr id="37" name="Group 67"/>
          <p:cNvGrpSpPr>
            <a:grpSpLocks/>
          </p:cNvGrpSpPr>
          <p:nvPr/>
        </p:nvGrpSpPr>
        <p:grpSpPr bwMode="auto">
          <a:xfrm>
            <a:off x="762000" y="4367213"/>
            <a:ext cx="492125" cy="368300"/>
            <a:chOff x="1776" y="1824"/>
            <a:chExt cx="192" cy="144"/>
          </a:xfrm>
        </p:grpSpPr>
        <p:sp>
          <p:nvSpPr>
            <p:cNvPr id="51" name="Rectangle 68"/>
            <p:cNvSpPr>
              <a:spLocks noChangeArrowheads="1"/>
            </p:cNvSpPr>
            <p:nvPr/>
          </p:nvSpPr>
          <p:spPr bwMode="auto">
            <a:xfrm>
              <a:off x="1776" y="1824"/>
              <a:ext cx="192" cy="144"/>
            </a:xfrm>
            <a:prstGeom prst="rect">
              <a:avLst/>
            </a:prstGeom>
            <a:solidFill>
              <a:schemeClr val="bg1"/>
            </a:solidFill>
            <a:ln w="6350">
              <a:solidFill>
                <a:schemeClr val="tx1"/>
              </a:solidFill>
              <a:miter lim="800000"/>
              <a:headEnd/>
              <a:tailEnd/>
            </a:ln>
            <a:effectLst/>
          </p:spPr>
          <p:txBody>
            <a:bodyPr wrap="none" anchor="ctr">
              <a:prstTxWarp prst="textNoShape">
                <a:avLst/>
              </a:prstTxWarp>
            </a:bodyPr>
            <a:lstStyle/>
            <a:p>
              <a:endParaRPr lang="en-US"/>
            </a:p>
          </p:txBody>
        </p:sp>
        <p:sp>
          <p:nvSpPr>
            <p:cNvPr id="52" name="AutoShape 69" descr="25%"/>
            <p:cNvSpPr>
              <a:spLocks noChangeArrowheads="1"/>
            </p:cNvSpPr>
            <p:nvPr/>
          </p:nvSpPr>
          <p:spPr bwMode="auto">
            <a:xfrm>
              <a:off x="1797" y="1842"/>
              <a:ext cx="150" cy="108"/>
            </a:xfrm>
            <a:prstGeom prst="roundRect">
              <a:avLst>
                <a:gd name="adj" fmla="val 16667"/>
              </a:avLst>
            </a:prstGeom>
            <a:pattFill prst="pct25">
              <a:fgClr>
                <a:schemeClr val="folHlink"/>
              </a:fgClr>
              <a:bgClr>
                <a:schemeClr val="bg1"/>
              </a:bgClr>
            </a:pattFill>
            <a:ln w="6350">
              <a:solidFill>
                <a:schemeClr val="tx1"/>
              </a:solidFill>
              <a:round/>
              <a:headEnd/>
              <a:tailEnd/>
            </a:ln>
            <a:effectLst/>
          </p:spPr>
          <p:txBody>
            <a:bodyPr wrap="none" anchor="ctr">
              <a:prstTxWarp prst="textNoShape">
                <a:avLst/>
              </a:prstTxWarp>
            </a:bodyPr>
            <a:lstStyle/>
            <a:p>
              <a:endParaRPr lang="en-US"/>
            </a:p>
          </p:txBody>
        </p:sp>
        <p:sp>
          <p:nvSpPr>
            <p:cNvPr id="53" name="Freeform 70"/>
            <p:cNvSpPr>
              <a:spLocks/>
            </p:cNvSpPr>
            <p:nvPr/>
          </p:nvSpPr>
          <p:spPr bwMode="auto">
            <a:xfrm>
              <a:off x="1819" y="1896"/>
              <a:ext cx="81" cy="33"/>
            </a:xfrm>
            <a:custGeom>
              <a:avLst/>
              <a:gdLst/>
              <a:ahLst/>
              <a:cxnLst>
                <a:cxn ang="0">
                  <a:pos x="0" y="78"/>
                </a:cxn>
                <a:cxn ang="0">
                  <a:pos x="42" y="75"/>
                </a:cxn>
                <a:cxn ang="0">
                  <a:pos x="57" y="27"/>
                </a:cxn>
                <a:cxn ang="0">
                  <a:pos x="93" y="9"/>
                </a:cxn>
                <a:cxn ang="0">
                  <a:pos x="108" y="48"/>
                </a:cxn>
                <a:cxn ang="0">
                  <a:pos x="120" y="75"/>
                </a:cxn>
                <a:cxn ang="0">
                  <a:pos x="138" y="81"/>
                </a:cxn>
                <a:cxn ang="0">
                  <a:pos x="171" y="57"/>
                </a:cxn>
                <a:cxn ang="0">
                  <a:pos x="174" y="15"/>
                </a:cxn>
                <a:cxn ang="0">
                  <a:pos x="189" y="18"/>
                </a:cxn>
                <a:cxn ang="0">
                  <a:pos x="201" y="45"/>
                </a:cxn>
                <a:cxn ang="0">
                  <a:pos x="222" y="87"/>
                </a:cxn>
                <a:cxn ang="0">
                  <a:pos x="240" y="84"/>
                </a:cxn>
              </a:cxnLst>
              <a:rect l="0" t="0" r="r" b="b"/>
              <a:pathLst>
                <a:path w="240" h="87">
                  <a:moveTo>
                    <a:pt x="0" y="78"/>
                  </a:moveTo>
                  <a:cubicBezTo>
                    <a:pt x="15" y="74"/>
                    <a:pt x="27" y="78"/>
                    <a:pt x="42" y="75"/>
                  </a:cubicBezTo>
                  <a:cubicBezTo>
                    <a:pt x="60" y="63"/>
                    <a:pt x="43" y="48"/>
                    <a:pt x="57" y="27"/>
                  </a:cubicBezTo>
                  <a:cubicBezTo>
                    <a:pt x="62" y="0"/>
                    <a:pt x="65" y="6"/>
                    <a:pt x="93" y="9"/>
                  </a:cubicBezTo>
                  <a:cubicBezTo>
                    <a:pt x="108" y="14"/>
                    <a:pt x="95" y="29"/>
                    <a:pt x="108" y="48"/>
                  </a:cubicBezTo>
                  <a:cubicBezTo>
                    <a:pt x="110" y="61"/>
                    <a:pt x="108" y="68"/>
                    <a:pt x="120" y="75"/>
                  </a:cubicBezTo>
                  <a:cubicBezTo>
                    <a:pt x="126" y="78"/>
                    <a:pt x="138" y="81"/>
                    <a:pt x="138" y="81"/>
                  </a:cubicBezTo>
                  <a:cubicBezTo>
                    <a:pt x="164" y="72"/>
                    <a:pt x="157" y="78"/>
                    <a:pt x="171" y="57"/>
                  </a:cubicBezTo>
                  <a:cubicBezTo>
                    <a:pt x="172" y="43"/>
                    <a:pt x="168" y="28"/>
                    <a:pt x="174" y="15"/>
                  </a:cubicBezTo>
                  <a:cubicBezTo>
                    <a:pt x="176" y="10"/>
                    <a:pt x="185" y="15"/>
                    <a:pt x="189" y="18"/>
                  </a:cubicBezTo>
                  <a:cubicBezTo>
                    <a:pt x="198" y="23"/>
                    <a:pt x="201" y="45"/>
                    <a:pt x="201" y="45"/>
                  </a:cubicBezTo>
                  <a:cubicBezTo>
                    <a:pt x="196" y="68"/>
                    <a:pt x="200" y="80"/>
                    <a:pt x="222" y="87"/>
                  </a:cubicBezTo>
                  <a:cubicBezTo>
                    <a:pt x="234" y="83"/>
                    <a:pt x="228" y="84"/>
                    <a:pt x="240" y="84"/>
                  </a:cubicBezTo>
                </a:path>
              </a:pathLst>
            </a:custGeom>
            <a:noFill/>
            <a:ln w="3175" cmpd="sng">
              <a:solidFill>
                <a:schemeClr val="tx1"/>
              </a:solidFill>
              <a:round/>
              <a:headEnd type="none" w="med" len="med"/>
              <a:tailEnd type="none" w="med" len="med"/>
            </a:ln>
            <a:effectLst/>
          </p:spPr>
          <p:txBody>
            <a:bodyPr>
              <a:prstTxWarp prst="textNoShape">
                <a:avLst/>
              </a:prstTxWarp>
            </a:bodyPr>
            <a:lstStyle/>
            <a:p>
              <a:endParaRPr lang="en-US"/>
            </a:p>
          </p:txBody>
        </p:sp>
        <p:sp>
          <p:nvSpPr>
            <p:cNvPr id="54" name="Line 71"/>
            <p:cNvSpPr>
              <a:spLocks noChangeShapeType="1"/>
            </p:cNvSpPr>
            <p:nvPr/>
          </p:nvSpPr>
          <p:spPr bwMode="auto">
            <a:xfrm>
              <a:off x="1819" y="1932"/>
              <a:ext cx="106" cy="0"/>
            </a:xfrm>
            <a:prstGeom prst="line">
              <a:avLst/>
            </a:prstGeom>
            <a:noFill/>
            <a:ln w="3175">
              <a:solidFill>
                <a:schemeClr val="bg2"/>
              </a:solidFill>
              <a:round/>
              <a:headEnd/>
              <a:tailEnd type="none" w="sm" len="sm"/>
            </a:ln>
            <a:effectLst/>
          </p:spPr>
          <p:txBody>
            <a:bodyPr>
              <a:prstTxWarp prst="textNoShape">
                <a:avLst/>
              </a:prstTxWarp>
            </a:bodyPr>
            <a:lstStyle/>
            <a:p>
              <a:endParaRPr lang="en-US"/>
            </a:p>
          </p:txBody>
        </p:sp>
        <p:sp>
          <p:nvSpPr>
            <p:cNvPr id="55" name="Line 72"/>
            <p:cNvSpPr>
              <a:spLocks noChangeShapeType="1"/>
            </p:cNvSpPr>
            <p:nvPr/>
          </p:nvSpPr>
          <p:spPr bwMode="auto">
            <a:xfrm rot="-5400000">
              <a:off x="1792" y="1905"/>
              <a:ext cx="54" cy="0"/>
            </a:xfrm>
            <a:prstGeom prst="line">
              <a:avLst/>
            </a:prstGeom>
            <a:noFill/>
            <a:ln w="3175">
              <a:solidFill>
                <a:schemeClr val="bg2"/>
              </a:solidFill>
              <a:round/>
              <a:headEnd/>
              <a:tailEnd type="none" w="sm" len="sm"/>
            </a:ln>
            <a:effectLst/>
          </p:spPr>
          <p:txBody>
            <a:bodyPr>
              <a:prstTxWarp prst="textNoShape">
                <a:avLst/>
              </a:prstTxWarp>
            </a:bodyPr>
            <a:lstStyle/>
            <a:p>
              <a:endParaRPr lang="en-US"/>
            </a:p>
          </p:txBody>
        </p:sp>
      </p:grpSp>
      <p:sp>
        <p:nvSpPr>
          <p:cNvPr id="39" name="Text Box 73"/>
          <p:cNvSpPr txBox="1">
            <a:spLocks noChangeArrowheads="1"/>
          </p:cNvSpPr>
          <p:nvPr/>
        </p:nvSpPr>
        <p:spPr bwMode="auto">
          <a:xfrm>
            <a:off x="1828800" y="1590675"/>
            <a:ext cx="1219200" cy="304800"/>
          </a:xfrm>
          <a:prstGeom prst="rect">
            <a:avLst/>
          </a:prstGeom>
          <a:noFill/>
          <a:ln w="9525">
            <a:noFill/>
            <a:miter lim="800000"/>
            <a:headEnd/>
            <a:tailEnd/>
          </a:ln>
          <a:effectLst/>
        </p:spPr>
        <p:txBody>
          <a:bodyPr wrap="none">
            <a:prstTxWarp prst="textNoShape">
              <a:avLst/>
            </a:prstTxWarp>
            <a:spAutoFit/>
          </a:bodyPr>
          <a:lstStyle/>
          <a:p>
            <a:pPr algn="l" eaLnBrk="1" hangingPunct="1">
              <a:spcBef>
                <a:spcPct val="0"/>
              </a:spcBef>
            </a:pPr>
            <a:r>
              <a:rPr lang="en-US" sz="1400" b="0">
                <a:solidFill>
                  <a:schemeClr val="tx1"/>
                </a:solidFill>
              </a:rPr>
              <a:t>Sensor Node</a:t>
            </a:r>
          </a:p>
        </p:txBody>
      </p:sp>
      <p:pic>
        <p:nvPicPr>
          <p:cNvPr id="40" name="Picture 74" descr="mote"/>
          <p:cNvPicPr>
            <a:picLocks noChangeAspect="1" noChangeArrowheads="1"/>
          </p:cNvPicPr>
          <p:nvPr/>
        </p:nvPicPr>
        <p:blipFill>
          <a:blip r:embed="rId2"/>
          <a:srcRect/>
          <a:stretch>
            <a:fillRect/>
          </a:stretch>
        </p:blipFill>
        <p:spPr bwMode="auto">
          <a:xfrm>
            <a:off x="3097213" y="1582738"/>
            <a:ext cx="492125" cy="327025"/>
          </a:xfrm>
          <a:prstGeom prst="rect">
            <a:avLst/>
          </a:prstGeom>
          <a:noFill/>
        </p:spPr>
      </p:pic>
      <p:pic>
        <p:nvPicPr>
          <p:cNvPr id="41" name="Picture 75" descr="mote"/>
          <p:cNvPicPr>
            <a:picLocks noChangeAspect="1" noChangeArrowheads="1"/>
          </p:cNvPicPr>
          <p:nvPr/>
        </p:nvPicPr>
        <p:blipFill>
          <a:blip r:embed="rId2"/>
          <a:srcRect/>
          <a:stretch>
            <a:fillRect/>
          </a:stretch>
        </p:blipFill>
        <p:spPr bwMode="auto">
          <a:xfrm>
            <a:off x="3833813" y="1541463"/>
            <a:ext cx="492125" cy="327025"/>
          </a:xfrm>
          <a:prstGeom prst="rect">
            <a:avLst/>
          </a:prstGeom>
          <a:noFill/>
        </p:spPr>
      </p:pic>
      <p:pic>
        <p:nvPicPr>
          <p:cNvPr id="42" name="Picture 76" descr="mote"/>
          <p:cNvPicPr>
            <a:picLocks noChangeAspect="1" noChangeArrowheads="1"/>
          </p:cNvPicPr>
          <p:nvPr/>
        </p:nvPicPr>
        <p:blipFill>
          <a:blip r:embed="rId2"/>
          <a:srcRect/>
          <a:stretch>
            <a:fillRect/>
          </a:stretch>
        </p:blipFill>
        <p:spPr bwMode="auto">
          <a:xfrm>
            <a:off x="3219450" y="2032000"/>
            <a:ext cx="492125" cy="328613"/>
          </a:xfrm>
          <a:prstGeom prst="rect">
            <a:avLst/>
          </a:prstGeom>
          <a:noFill/>
        </p:spPr>
      </p:pic>
      <p:pic>
        <p:nvPicPr>
          <p:cNvPr id="43" name="Picture 77" descr="mote"/>
          <p:cNvPicPr>
            <a:picLocks noChangeAspect="1" noChangeArrowheads="1"/>
          </p:cNvPicPr>
          <p:nvPr/>
        </p:nvPicPr>
        <p:blipFill>
          <a:blip r:embed="rId2"/>
          <a:srcRect/>
          <a:stretch>
            <a:fillRect/>
          </a:stretch>
        </p:blipFill>
        <p:spPr bwMode="auto">
          <a:xfrm>
            <a:off x="3957638" y="1909763"/>
            <a:ext cx="492125" cy="327025"/>
          </a:xfrm>
          <a:prstGeom prst="rect">
            <a:avLst/>
          </a:prstGeom>
          <a:noFill/>
        </p:spPr>
      </p:pic>
      <p:pic>
        <p:nvPicPr>
          <p:cNvPr id="44" name="Picture 78" descr="mote"/>
          <p:cNvPicPr>
            <a:picLocks noChangeAspect="1" noChangeArrowheads="1"/>
          </p:cNvPicPr>
          <p:nvPr/>
        </p:nvPicPr>
        <p:blipFill>
          <a:blip r:embed="rId2"/>
          <a:srcRect/>
          <a:stretch>
            <a:fillRect/>
          </a:stretch>
        </p:blipFill>
        <p:spPr bwMode="auto">
          <a:xfrm>
            <a:off x="4449763" y="2032000"/>
            <a:ext cx="490537" cy="328613"/>
          </a:xfrm>
          <a:prstGeom prst="rect">
            <a:avLst/>
          </a:prstGeom>
          <a:noFill/>
        </p:spPr>
      </p:pic>
      <p:pic>
        <p:nvPicPr>
          <p:cNvPr id="45" name="Picture 79" descr="mote"/>
          <p:cNvPicPr>
            <a:picLocks noChangeAspect="1" noChangeArrowheads="1"/>
          </p:cNvPicPr>
          <p:nvPr/>
        </p:nvPicPr>
        <p:blipFill>
          <a:blip r:embed="rId2"/>
          <a:srcRect/>
          <a:stretch>
            <a:fillRect/>
          </a:stretch>
        </p:blipFill>
        <p:spPr bwMode="auto">
          <a:xfrm>
            <a:off x="6292850" y="1663700"/>
            <a:ext cx="492125" cy="328613"/>
          </a:xfrm>
          <a:prstGeom prst="rect">
            <a:avLst/>
          </a:prstGeom>
          <a:noFill/>
        </p:spPr>
      </p:pic>
      <p:pic>
        <p:nvPicPr>
          <p:cNvPr id="46" name="Picture 80" descr="mote"/>
          <p:cNvPicPr>
            <a:picLocks noChangeAspect="1" noChangeArrowheads="1"/>
          </p:cNvPicPr>
          <p:nvPr/>
        </p:nvPicPr>
        <p:blipFill>
          <a:blip r:embed="rId2"/>
          <a:srcRect/>
          <a:stretch>
            <a:fillRect/>
          </a:stretch>
        </p:blipFill>
        <p:spPr bwMode="auto">
          <a:xfrm>
            <a:off x="6907213" y="1417638"/>
            <a:ext cx="492125" cy="328612"/>
          </a:xfrm>
          <a:prstGeom prst="rect">
            <a:avLst/>
          </a:prstGeom>
          <a:noFill/>
        </p:spPr>
      </p:pic>
      <p:pic>
        <p:nvPicPr>
          <p:cNvPr id="47" name="Picture 81" descr="mote"/>
          <p:cNvPicPr>
            <a:picLocks noChangeAspect="1" noChangeArrowheads="1"/>
          </p:cNvPicPr>
          <p:nvPr/>
        </p:nvPicPr>
        <p:blipFill>
          <a:blip r:embed="rId2"/>
          <a:srcRect/>
          <a:stretch>
            <a:fillRect/>
          </a:stretch>
        </p:blipFill>
        <p:spPr bwMode="auto">
          <a:xfrm>
            <a:off x="7521575" y="1663700"/>
            <a:ext cx="492125" cy="328613"/>
          </a:xfrm>
          <a:prstGeom prst="rect">
            <a:avLst/>
          </a:prstGeom>
          <a:noFill/>
        </p:spPr>
      </p:pic>
      <p:pic>
        <p:nvPicPr>
          <p:cNvPr id="48" name="Picture 82" descr="mote"/>
          <p:cNvPicPr>
            <a:picLocks noChangeAspect="1" noChangeArrowheads="1"/>
          </p:cNvPicPr>
          <p:nvPr/>
        </p:nvPicPr>
        <p:blipFill>
          <a:blip r:embed="rId2"/>
          <a:srcRect/>
          <a:stretch>
            <a:fillRect/>
          </a:stretch>
        </p:blipFill>
        <p:spPr bwMode="auto">
          <a:xfrm>
            <a:off x="7643813" y="2155825"/>
            <a:ext cx="492125" cy="327025"/>
          </a:xfrm>
          <a:prstGeom prst="rect">
            <a:avLst/>
          </a:prstGeom>
          <a:noFill/>
        </p:spPr>
      </p:pic>
      <p:pic>
        <p:nvPicPr>
          <p:cNvPr id="49" name="Picture 83" descr="mote"/>
          <p:cNvPicPr>
            <a:picLocks noChangeAspect="1" noChangeArrowheads="1"/>
          </p:cNvPicPr>
          <p:nvPr/>
        </p:nvPicPr>
        <p:blipFill>
          <a:blip r:embed="rId2"/>
          <a:srcRect/>
          <a:stretch>
            <a:fillRect/>
          </a:stretch>
        </p:blipFill>
        <p:spPr bwMode="auto">
          <a:xfrm>
            <a:off x="6538913" y="2155825"/>
            <a:ext cx="490537" cy="327025"/>
          </a:xfrm>
          <a:prstGeom prst="rect">
            <a:avLst/>
          </a:prstGeom>
          <a:noFill/>
        </p:spPr>
      </p:pic>
      <p:sp>
        <p:nvSpPr>
          <p:cNvPr id="50" name="AutoShape 84" descr="Narrow vertical"/>
          <p:cNvSpPr>
            <a:spLocks noChangeArrowheads="1"/>
          </p:cNvSpPr>
          <p:nvPr/>
        </p:nvSpPr>
        <p:spPr bwMode="auto">
          <a:xfrm>
            <a:off x="4305300" y="2422525"/>
            <a:ext cx="246063" cy="244475"/>
          </a:xfrm>
          <a:prstGeom prst="cube">
            <a:avLst>
              <a:gd name="adj" fmla="val 25000"/>
            </a:avLst>
          </a:prstGeom>
          <a:pattFill prst="narVert">
            <a:fgClr>
              <a:schemeClr val="bg2"/>
            </a:fgClr>
            <a:bgClr>
              <a:schemeClr val="bg1"/>
            </a:bgClr>
          </a:pattFill>
          <a:ln w="9525">
            <a:solidFill>
              <a:schemeClr val="tx1"/>
            </a:solid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Crop Monitoring </a:t>
            </a:r>
            <a:r>
              <a:rPr lang="en-US" dirty="0" smtClean="0"/>
              <a:t>and Control</a:t>
            </a:r>
            <a:endParaRPr lang="en-US" dirty="0"/>
          </a:p>
        </p:txBody>
      </p:sp>
      <p:pic>
        <p:nvPicPr>
          <p:cNvPr id="3" name="Picture 2"/>
          <p:cNvPicPr>
            <a:picLocks noChangeAspect="1"/>
          </p:cNvPicPr>
          <p:nvPr/>
        </p:nvPicPr>
        <p:blipFill>
          <a:blip r:embed="rId2"/>
          <a:stretch>
            <a:fillRect/>
          </a:stretch>
        </p:blipFill>
        <p:spPr>
          <a:xfrm>
            <a:off x="228600" y="3810000"/>
            <a:ext cx="3352800" cy="2514600"/>
          </a:xfrm>
          <a:prstGeom prst="rect">
            <a:avLst/>
          </a:prstGeom>
        </p:spPr>
      </p:pic>
      <p:pic>
        <p:nvPicPr>
          <p:cNvPr id="4" name="Picture 3"/>
          <p:cNvPicPr>
            <a:picLocks noChangeAspect="1"/>
          </p:cNvPicPr>
          <p:nvPr/>
        </p:nvPicPr>
        <p:blipFill>
          <a:blip r:embed="rId3"/>
          <a:stretch>
            <a:fillRect/>
          </a:stretch>
        </p:blipFill>
        <p:spPr>
          <a:xfrm>
            <a:off x="5181600" y="3733800"/>
            <a:ext cx="3733800" cy="2590800"/>
          </a:xfrm>
          <a:prstGeom prst="rect">
            <a:avLst/>
          </a:prstGeom>
        </p:spPr>
      </p:pic>
      <p:sp>
        <p:nvSpPr>
          <p:cNvPr id="6" name="Rectangle 9"/>
          <p:cNvSpPr>
            <a:spLocks noChangeArrowheads="1"/>
          </p:cNvSpPr>
          <p:nvPr/>
        </p:nvSpPr>
        <p:spPr bwMode="auto">
          <a:xfrm>
            <a:off x="96214" y="1355295"/>
            <a:ext cx="4399586" cy="207370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buClr>
                <a:srgbClr val="00007F"/>
              </a:buClr>
              <a:buSzPct val="75000"/>
              <a:buFont typeface="Wingdings" pitchFamily="-65" charset="2"/>
              <a:buChar char="v"/>
            </a:pPr>
            <a:r>
              <a:rPr lang="en-US" sz="2800" dirty="0" smtClean="0">
                <a:latin typeface="Times New Roman" pitchFamily="-65" charset="0"/>
                <a:ea typeface="宋体" pitchFamily="-65" charset="-122"/>
                <a:cs typeface="宋体" pitchFamily="-65" charset="-122"/>
              </a:rPr>
              <a:t>Old Method</a:t>
            </a:r>
          </a:p>
          <a:p>
            <a:pPr marL="800100" lvl="1" indent="-342900">
              <a:lnSpc>
                <a:spcPct val="80000"/>
              </a:lnSpc>
              <a:spcBef>
                <a:spcPct val="20000"/>
              </a:spcBef>
              <a:buClr>
                <a:srgbClr val="00007F"/>
              </a:buClr>
              <a:buSzPct val="75000"/>
              <a:buFont typeface="Wingdings" pitchFamily="-65" charset="2"/>
              <a:buChar char="v"/>
            </a:pPr>
            <a:r>
              <a:rPr lang="en-US" sz="2400" dirty="0" smtClean="0">
                <a:latin typeface="Times New Roman" pitchFamily="-65" charset="0"/>
                <a:ea typeface="宋体" pitchFamily="-65" charset="-122"/>
                <a:cs typeface="宋体" pitchFamily="-65" charset="-122"/>
              </a:rPr>
              <a:t>Trust nature</a:t>
            </a:r>
          </a:p>
          <a:p>
            <a:pPr marL="800100" lvl="1" indent="-342900">
              <a:lnSpc>
                <a:spcPct val="80000"/>
              </a:lnSpc>
              <a:spcBef>
                <a:spcPct val="20000"/>
              </a:spcBef>
              <a:buClr>
                <a:srgbClr val="00007F"/>
              </a:buClr>
              <a:buSzPct val="75000"/>
              <a:buFont typeface="Wingdings" pitchFamily="-65" charset="2"/>
              <a:buChar char="v"/>
            </a:pPr>
            <a:r>
              <a:rPr lang="en-US" sz="2400" dirty="0" smtClean="0">
                <a:latin typeface="Times New Roman" pitchFamily="-65" charset="0"/>
                <a:ea typeface="宋体" pitchFamily="-65" charset="-122"/>
                <a:cs typeface="宋体" pitchFamily="-65" charset="-122"/>
              </a:rPr>
              <a:t>Monitor local atmospheric conditions</a:t>
            </a:r>
            <a:endParaRPr lang="en-US" sz="2400" dirty="0">
              <a:latin typeface="Times New Roman" pitchFamily="-65" charset="0"/>
              <a:ea typeface="宋体" pitchFamily="-65" charset="-122"/>
              <a:cs typeface="宋体" pitchFamily="-65" charset="-122"/>
            </a:endParaRPr>
          </a:p>
        </p:txBody>
      </p:sp>
      <p:sp>
        <p:nvSpPr>
          <p:cNvPr id="7" name="Rectangle 9"/>
          <p:cNvSpPr>
            <a:spLocks noChangeArrowheads="1"/>
          </p:cNvSpPr>
          <p:nvPr/>
        </p:nvSpPr>
        <p:spPr bwMode="auto">
          <a:xfrm>
            <a:off x="4648200" y="1295400"/>
            <a:ext cx="4399586" cy="207370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buClr>
                <a:srgbClr val="00007F"/>
              </a:buClr>
              <a:buSzPct val="75000"/>
              <a:buFont typeface="Wingdings" pitchFamily="-65" charset="2"/>
              <a:buChar char="v"/>
            </a:pPr>
            <a:r>
              <a:rPr lang="en-US" sz="2800" dirty="0" smtClean="0">
                <a:latin typeface="Times New Roman" pitchFamily="-65" charset="0"/>
                <a:ea typeface="宋体" pitchFamily="-65" charset="-122"/>
                <a:cs typeface="宋体" pitchFamily="-65" charset="-122"/>
              </a:rPr>
              <a:t>New ways</a:t>
            </a:r>
          </a:p>
          <a:p>
            <a:pPr marL="800100" lvl="1" indent="-342900">
              <a:lnSpc>
                <a:spcPct val="80000"/>
              </a:lnSpc>
              <a:spcBef>
                <a:spcPct val="20000"/>
              </a:spcBef>
              <a:buClr>
                <a:srgbClr val="00007F"/>
              </a:buClr>
              <a:buSzPct val="75000"/>
              <a:buFont typeface="Wingdings" pitchFamily="-65" charset="2"/>
              <a:buChar char="v"/>
            </a:pPr>
            <a:r>
              <a:rPr lang="en-US" sz="2400" dirty="0" smtClean="0">
                <a:latin typeface="Times New Roman" pitchFamily="-65" charset="0"/>
                <a:ea typeface="宋体" pitchFamily="-65" charset="-122"/>
                <a:cs typeface="宋体" pitchFamily="-65" charset="-122"/>
              </a:rPr>
              <a:t>Monitor soil temperature and moisture at various location</a:t>
            </a:r>
          </a:p>
          <a:p>
            <a:pPr marL="800100" lvl="1" indent="-342900">
              <a:lnSpc>
                <a:spcPct val="80000"/>
              </a:lnSpc>
              <a:spcBef>
                <a:spcPct val="20000"/>
              </a:spcBef>
              <a:buClr>
                <a:srgbClr val="00007F"/>
              </a:buClr>
              <a:buSzPct val="75000"/>
              <a:buFont typeface="Wingdings" pitchFamily="-65" charset="2"/>
              <a:buChar char="v"/>
            </a:pPr>
            <a:r>
              <a:rPr lang="en-US" sz="2400" dirty="0" smtClean="0">
                <a:latin typeface="Times New Roman" pitchFamily="-65" charset="0"/>
                <a:ea typeface="宋体" pitchFamily="-65" charset="-122"/>
                <a:cs typeface="宋体" pitchFamily="-65" charset="-122"/>
              </a:rPr>
              <a:t>Adjust irrigation schedule accordingly </a:t>
            </a:r>
            <a:endParaRPr lang="en-US" sz="2400" dirty="0">
              <a:latin typeface="Times New Roman" pitchFamily="-65" charset="0"/>
              <a:ea typeface="宋体" pitchFamily="-65" charset="-122"/>
              <a:cs typeface="宋体" pitchFamily="-65"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2912"/>
            <a:ext cx="8686800" cy="700087"/>
          </a:xfrm>
        </p:spPr>
        <p:txBody>
          <a:bodyPr/>
          <a:lstStyle/>
          <a:p>
            <a:r>
              <a:rPr lang="en-US" sz="3200" dirty="0" smtClean="0"/>
              <a:t>Computers Underwater</a:t>
            </a:r>
            <a:endParaRPr lang="en-US" sz="3200" dirty="0"/>
          </a:p>
        </p:txBody>
      </p:sp>
      <p:grpSp>
        <p:nvGrpSpPr>
          <p:cNvPr id="3" name="Group 6"/>
          <p:cNvGrpSpPr>
            <a:grpSpLocks/>
          </p:cNvGrpSpPr>
          <p:nvPr/>
        </p:nvGrpSpPr>
        <p:grpSpPr bwMode="auto">
          <a:xfrm>
            <a:off x="152400" y="1054159"/>
            <a:ext cx="4267200" cy="2919413"/>
            <a:chOff x="3185" y="705"/>
            <a:chExt cx="2389" cy="1582"/>
          </a:xfrm>
        </p:grpSpPr>
        <p:pic>
          <p:nvPicPr>
            <p:cNvPr id="9" name="Picture 7" descr="Slide8"/>
            <p:cNvPicPr>
              <a:picLocks noChangeAspect="1" noChangeArrowheads="1"/>
            </p:cNvPicPr>
            <p:nvPr/>
          </p:nvPicPr>
          <p:blipFill>
            <a:blip r:embed="rId2"/>
            <a:srcRect/>
            <a:stretch>
              <a:fillRect/>
            </a:stretch>
          </p:blipFill>
          <p:spPr bwMode="auto">
            <a:xfrm>
              <a:off x="3185" y="712"/>
              <a:ext cx="2389" cy="1575"/>
            </a:xfrm>
            <a:prstGeom prst="rect">
              <a:avLst/>
            </a:prstGeom>
            <a:noFill/>
            <a:ln w="9525">
              <a:solidFill>
                <a:schemeClr val="accent2"/>
              </a:solidFill>
              <a:miter lim="800000"/>
              <a:headEnd/>
              <a:tailEnd/>
            </a:ln>
            <a:effectLst>
              <a:outerShdw dist="45791" dir="3378596" algn="ctr" rotWithShape="0">
                <a:srgbClr val="808080">
                  <a:alpha val="50000"/>
                </a:srgbClr>
              </a:outerShdw>
            </a:effectLst>
          </p:spPr>
        </p:pic>
        <p:sp>
          <p:nvSpPr>
            <p:cNvPr id="10" name="Rectangle 8"/>
            <p:cNvSpPr>
              <a:spLocks noChangeArrowheads="1"/>
            </p:cNvSpPr>
            <p:nvPr/>
          </p:nvSpPr>
          <p:spPr bwMode="auto">
            <a:xfrm>
              <a:off x="3189" y="705"/>
              <a:ext cx="2382" cy="1582"/>
            </a:xfrm>
            <a:prstGeom prst="rect">
              <a:avLst/>
            </a:prstGeom>
            <a:noFill/>
            <a:ln w="28575">
              <a:solidFill>
                <a:schemeClr val="accent2"/>
              </a:solidFill>
              <a:miter lim="800000"/>
              <a:headEnd/>
              <a:tailEnd/>
            </a:ln>
            <a:effectLst>
              <a:outerShdw dist="45791" dir="3378596" algn="ctr" rotWithShape="0">
                <a:schemeClr val="bg2">
                  <a:alpha val="50000"/>
                </a:schemeClr>
              </a:outerShdw>
            </a:effectLst>
          </p:spPr>
          <p:txBody>
            <a:bodyPr wrap="none" anchor="ctr">
              <a:prstTxWarp prst="textNoShape">
                <a:avLst/>
              </a:prstTxWarp>
            </a:bodyPr>
            <a:lstStyle/>
            <a:p>
              <a:endParaRPr lang="en-US">
                <a:ea typeface="宋体" pitchFamily="-65" charset="-122"/>
                <a:cs typeface="宋体" pitchFamily="-65" charset="-122"/>
              </a:endParaRPr>
            </a:p>
          </p:txBody>
        </p:sp>
      </p:grpSp>
      <p:pic>
        <p:nvPicPr>
          <p:cNvPr id="19" name="Picture 45" descr="aquaNode drawing"/>
          <p:cNvPicPr>
            <a:picLocks noChangeAspect="1" noChangeArrowheads="1"/>
          </p:cNvPicPr>
          <p:nvPr/>
        </p:nvPicPr>
        <p:blipFill>
          <a:blip r:embed="rId3"/>
          <a:srcRect/>
          <a:stretch>
            <a:fillRect/>
          </a:stretch>
        </p:blipFill>
        <p:spPr bwMode="auto">
          <a:xfrm>
            <a:off x="5280896" y="1036258"/>
            <a:ext cx="3291923" cy="2468942"/>
          </a:xfrm>
          <a:prstGeom prst="rect">
            <a:avLst/>
          </a:prstGeom>
          <a:noFill/>
        </p:spPr>
      </p:pic>
      <p:grpSp>
        <p:nvGrpSpPr>
          <p:cNvPr id="4" name="Group 10"/>
          <p:cNvGrpSpPr>
            <a:grpSpLocks noChangeAspect="1"/>
          </p:cNvGrpSpPr>
          <p:nvPr/>
        </p:nvGrpSpPr>
        <p:grpSpPr>
          <a:xfrm>
            <a:off x="609600" y="4043215"/>
            <a:ext cx="3442058" cy="2509985"/>
            <a:chOff x="1171396" y="1855792"/>
            <a:chExt cx="4813658" cy="3510170"/>
          </a:xfrm>
        </p:grpSpPr>
        <p:sp>
          <p:nvSpPr>
            <p:cNvPr id="13" name="AutoShape 194"/>
            <p:cNvSpPr>
              <a:spLocks noChangeArrowheads="1"/>
            </p:cNvSpPr>
            <p:nvPr/>
          </p:nvSpPr>
          <p:spPr bwMode="auto">
            <a:xfrm rot="10800000">
              <a:off x="4198077" y="5000642"/>
              <a:ext cx="284808" cy="209844"/>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4" name="AutoShape 194"/>
            <p:cNvSpPr>
              <a:spLocks noChangeArrowheads="1"/>
            </p:cNvSpPr>
            <p:nvPr/>
          </p:nvSpPr>
          <p:spPr bwMode="auto">
            <a:xfrm rot="10800000">
              <a:off x="5157321" y="2412918"/>
              <a:ext cx="284808" cy="209844"/>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5" name="AutoShape 194"/>
            <p:cNvSpPr>
              <a:spLocks noChangeArrowheads="1"/>
            </p:cNvSpPr>
            <p:nvPr/>
          </p:nvSpPr>
          <p:spPr bwMode="auto">
            <a:xfrm rot="13800000">
              <a:off x="3704051" y="4910452"/>
              <a:ext cx="192024" cy="557784"/>
            </a:xfrm>
            <a:prstGeom prst="can">
              <a:avLst>
                <a:gd name="adj" fmla="val 25000"/>
              </a:avLst>
            </a:prstGeom>
            <a:solidFill>
              <a:schemeClr val="bg2">
                <a:lumMod val="25000"/>
                <a:lumOff val="75000"/>
              </a:schemeClr>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6" name="AutoShape 194"/>
            <p:cNvSpPr>
              <a:spLocks noChangeArrowheads="1"/>
            </p:cNvSpPr>
            <p:nvPr/>
          </p:nvSpPr>
          <p:spPr bwMode="auto">
            <a:xfrm rot="13800000">
              <a:off x="1354276" y="3462652"/>
              <a:ext cx="192024" cy="557784"/>
            </a:xfrm>
            <a:prstGeom prst="can">
              <a:avLst>
                <a:gd name="adj" fmla="val 25000"/>
              </a:avLst>
            </a:prstGeom>
            <a:solidFill>
              <a:schemeClr val="bg2">
                <a:lumMod val="25000"/>
                <a:lumOff val="75000"/>
              </a:schemeClr>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7" name="AutoShape 194"/>
            <p:cNvSpPr>
              <a:spLocks noChangeArrowheads="1"/>
            </p:cNvSpPr>
            <p:nvPr/>
          </p:nvSpPr>
          <p:spPr bwMode="auto">
            <a:xfrm rot="13260000">
              <a:off x="1709831" y="4451562"/>
              <a:ext cx="227098" cy="609600"/>
            </a:xfrm>
            <a:prstGeom prst="can">
              <a:avLst>
                <a:gd name="adj" fmla="val 25000"/>
              </a:avLst>
            </a:prstGeom>
            <a:solidFill>
              <a:schemeClr val="bg2">
                <a:lumMod val="50000"/>
                <a:lumOff val="50000"/>
              </a:schemeClr>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pic>
          <p:nvPicPr>
            <p:cNvPr id="18" name="Picture 2" descr="E:\My Documents\My Webs\AUVSI\images\general\hull.png"/>
            <p:cNvPicPr>
              <a:picLocks noChangeAspect="1" noChangeArrowheads="1"/>
            </p:cNvPicPr>
            <p:nvPr/>
          </p:nvPicPr>
          <p:blipFill>
            <a:blip r:embed="rId4"/>
            <a:srcRect/>
            <a:stretch>
              <a:fillRect/>
            </a:stretch>
          </p:blipFill>
          <p:spPr bwMode="auto">
            <a:xfrm>
              <a:off x="1327329" y="1855792"/>
              <a:ext cx="4657725" cy="3510170"/>
            </a:xfrm>
            <a:prstGeom prst="rect">
              <a:avLst/>
            </a:prstGeom>
            <a:noFill/>
          </p:spPr>
        </p:pic>
      </p:grpSp>
      <p:pic>
        <p:nvPicPr>
          <p:cNvPr id="20" name="Picture 19" descr="uw camera.tiff"/>
          <p:cNvPicPr>
            <a:picLocks noChangeAspect="1"/>
          </p:cNvPicPr>
          <p:nvPr/>
        </p:nvPicPr>
        <p:blipFill>
          <a:blip r:embed="rId5"/>
          <a:stretch>
            <a:fillRect/>
          </a:stretch>
        </p:blipFill>
        <p:spPr>
          <a:xfrm>
            <a:off x="5742583" y="3277860"/>
            <a:ext cx="2106017" cy="319914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Underwater Ecological Research</a:t>
            </a:r>
            <a:endParaRPr lang="en-US" dirty="0"/>
          </a:p>
        </p:txBody>
      </p:sp>
      <p:grpSp>
        <p:nvGrpSpPr>
          <p:cNvPr id="2" name="Group 10"/>
          <p:cNvGrpSpPr>
            <a:grpSpLocks/>
          </p:cNvGrpSpPr>
          <p:nvPr/>
        </p:nvGrpSpPr>
        <p:grpSpPr bwMode="auto">
          <a:xfrm>
            <a:off x="4625975" y="1009650"/>
            <a:ext cx="4819650" cy="5572125"/>
            <a:chOff x="-12700" y="1009650"/>
            <a:chExt cx="4819650" cy="5572125"/>
          </a:xfrm>
        </p:grpSpPr>
        <p:grpSp>
          <p:nvGrpSpPr>
            <p:cNvPr id="3" name="Group 6"/>
            <p:cNvGrpSpPr>
              <a:grpSpLocks/>
            </p:cNvGrpSpPr>
            <p:nvPr/>
          </p:nvGrpSpPr>
          <p:grpSpPr bwMode="auto">
            <a:xfrm>
              <a:off x="114300" y="1543050"/>
              <a:ext cx="4267200" cy="2919413"/>
              <a:chOff x="3185" y="705"/>
              <a:chExt cx="2389" cy="1582"/>
            </a:xfrm>
          </p:grpSpPr>
          <p:pic>
            <p:nvPicPr>
              <p:cNvPr id="49159" name="Picture 7" descr="Slide8"/>
              <p:cNvPicPr>
                <a:picLocks noChangeAspect="1" noChangeArrowheads="1"/>
              </p:cNvPicPr>
              <p:nvPr/>
            </p:nvPicPr>
            <p:blipFill>
              <a:blip r:embed="rId3"/>
              <a:srcRect/>
              <a:stretch>
                <a:fillRect/>
              </a:stretch>
            </p:blipFill>
            <p:spPr bwMode="auto">
              <a:xfrm>
                <a:off x="3185" y="712"/>
                <a:ext cx="2389" cy="1575"/>
              </a:xfrm>
              <a:prstGeom prst="rect">
                <a:avLst/>
              </a:prstGeom>
              <a:noFill/>
              <a:ln w="9525">
                <a:solidFill>
                  <a:schemeClr val="accent2"/>
                </a:solidFill>
                <a:miter lim="800000"/>
                <a:headEnd/>
                <a:tailEnd/>
              </a:ln>
              <a:effectLst>
                <a:outerShdw dist="45791" dir="3378596" algn="ctr" rotWithShape="0">
                  <a:srgbClr val="808080">
                    <a:alpha val="50000"/>
                  </a:srgbClr>
                </a:outerShdw>
              </a:effectLst>
            </p:spPr>
          </p:pic>
          <p:sp>
            <p:nvSpPr>
              <p:cNvPr id="49160" name="Rectangle 8"/>
              <p:cNvSpPr>
                <a:spLocks noChangeArrowheads="1"/>
              </p:cNvSpPr>
              <p:nvPr/>
            </p:nvSpPr>
            <p:spPr bwMode="auto">
              <a:xfrm>
                <a:off x="3189" y="705"/>
                <a:ext cx="2382" cy="1582"/>
              </a:xfrm>
              <a:prstGeom prst="rect">
                <a:avLst/>
              </a:prstGeom>
              <a:noFill/>
              <a:ln w="28575">
                <a:solidFill>
                  <a:schemeClr val="accent2"/>
                </a:solidFill>
                <a:miter lim="800000"/>
                <a:headEnd/>
                <a:tailEnd/>
              </a:ln>
              <a:effectLst>
                <a:outerShdw dist="45791" dir="3378596" algn="ctr" rotWithShape="0">
                  <a:schemeClr val="bg2">
                    <a:alpha val="50000"/>
                  </a:schemeClr>
                </a:outerShdw>
              </a:effectLst>
            </p:spPr>
            <p:txBody>
              <a:bodyPr wrap="none" anchor="ctr">
                <a:prstTxWarp prst="textNoShape">
                  <a:avLst/>
                </a:prstTxWarp>
              </a:bodyPr>
              <a:lstStyle/>
              <a:p>
                <a:endParaRPr lang="en-US">
                  <a:ea typeface="宋体" pitchFamily="-65" charset="-122"/>
                  <a:cs typeface="宋体" pitchFamily="-65" charset="-122"/>
                </a:endParaRPr>
              </a:p>
            </p:txBody>
          </p:sp>
        </p:grpSp>
        <p:sp>
          <p:nvSpPr>
            <p:cNvPr id="10249" name="Rectangle 9"/>
            <p:cNvSpPr>
              <a:spLocks noChangeArrowheads="1"/>
            </p:cNvSpPr>
            <p:nvPr/>
          </p:nvSpPr>
          <p:spPr bwMode="auto">
            <a:xfrm>
              <a:off x="-12700" y="4508500"/>
              <a:ext cx="4819650" cy="207327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Goals</a:t>
              </a:r>
            </a:p>
            <a:p>
              <a:pPr marL="742950" lvl="1" indent="-285750">
                <a:lnSpc>
                  <a:spcPct val="80000"/>
                </a:lnSpc>
                <a:spcBef>
                  <a:spcPct val="20000"/>
                </a:spcBef>
                <a:buClr>
                  <a:srgbClr val="FFCC00"/>
                </a:buClr>
                <a:buSzPct val="75000"/>
                <a:buFont typeface="Wingdings" pitchFamily="-65" charset="2"/>
                <a:buChar char="v"/>
              </a:pPr>
              <a:r>
                <a:rPr lang="en-US" sz="1800">
                  <a:latin typeface="Times New Roman" pitchFamily="-65" charset="0"/>
                  <a:ea typeface="宋体" pitchFamily="-65" charset="-122"/>
                  <a:cs typeface="宋体" pitchFamily="-65" charset="-122"/>
                </a:rPr>
                <a:t>Understanding processing in coral reef, lagoons and forereef </a:t>
              </a:r>
            </a:p>
            <a:p>
              <a:pPr marL="742950" lvl="1" indent="-285750">
                <a:lnSpc>
                  <a:spcPct val="80000"/>
                </a:lnSpc>
                <a:spcBef>
                  <a:spcPct val="20000"/>
                </a:spcBef>
                <a:buClr>
                  <a:srgbClr val="FFCC00"/>
                </a:buClr>
                <a:buSzPct val="75000"/>
                <a:buFont typeface="Wingdings" pitchFamily="-65" charset="2"/>
                <a:buChar char="v"/>
              </a:pPr>
              <a:r>
                <a:rPr lang="en-US" sz="1800">
                  <a:latin typeface="Times New Roman" pitchFamily="-65" charset="0"/>
                  <a:ea typeface="宋体" pitchFamily="-65" charset="-122"/>
                  <a:cs typeface="宋体" pitchFamily="-65" charset="-122"/>
                </a:rPr>
                <a:t>Nature of animal and plant community structure and diversity</a:t>
              </a:r>
            </a:p>
            <a:p>
              <a:pPr marL="742950" lvl="1" indent="-285750">
                <a:lnSpc>
                  <a:spcPct val="80000"/>
                </a:lnSpc>
                <a:spcBef>
                  <a:spcPct val="20000"/>
                </a:spcBef>
                <a:buClr>
                  <a:srgbClr val="FFCC00"/>
                </a:buClr>
                <a:buSzPct val="75000"/>
                <a:buFont typeface="Wingdings" pitchFamily="-65" charset="2"/>
                <a:buChar char="v"/>
              </a:pPr>
              <a:r>
                <a:rPr lang="en-US" sz="1800">
                  <a:latin typeface="Times New Roman" pitchFamily="-65" charset="0"/>
                  <a:ea typeface="宋体" pitchFamily="-65" charset="-122"/>
                  <a:cs typeface="宋体" pitchFamily="-65" charset="-122"/>
                </a:rPr>
                <a:t>Responses to environmental change induced either by human activities or natural cycles</a:t>
              </a:r>
              <a:r>
                <a:rPr lang="en-US" sz="2000">
                  <a:latin typeface="Times New Roman" pitchFamily="-65" charset="0"/>
                  <a:ea typeface="宋体" pitchFamily="-65" charset="-122"/>
                  <a:cs typeface="宋体" pitchFamily="-65" charset="-122"/>
                </a:rPr>
                <a:t> </a:t>
              </a:r>
            </a:p>
          </p:txBody>
        </p:sp>
        <p:sp>
          <p:nvSpPr>
            <p:cNvPr id="10250" name="Rectangle 10"/>
            <p:cNvSpPr>
              <a:spLocks noChangeArrowheads="1"/>
            </p:cNvSpPr>
            <p:nvPr/>
          </p:nvSpPr>
          <p:spPr bwMode="auto">
            <a:xfrm>
              <a:off x="0" y="1009650"/>
              <a:ext cx="4491038" cy="531813"/>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buClr>
                  <a:srgbClr val="00007F"/>
                </a:buClr>
                <a:buSzPct val="75000"/>
                <a:buFont typeface="Wingdings" pitchFamily="-65" charset="2"/>
                <a:buNone/>
              </a:pPr>
              <a:r>
                <a:rPr lang="en-US" b="1">
                  <a:ea typeface="宋体" pitchFamily="-65" charset="-122"/>
                  <a:cs typeface="宋体" pitchFamily="-65" charset="-122"/>
                </a:rPr>
                <a:t>Moorea Long Term Ecological </a:t>
              </a:r>
            </a:p>
            <a:p>
              <a:pPr algn="ctr">
                <a:lnSpc>
                  <a:spcPct val="80000"/>
                </a:lnSpc>
                <a:spcBef>
                  <a:spcPct val="20000"/>
                </a:spcBef>
                <a:buClr>
                  <a:srgbClr val="00007F"/>
                </a:buClr>
                <a:buSzPct val="75000"/>
                <a:buFont typeface="Wingdings" pitchFamily="-65" charset="2"/>
                <a:buNone/>
              </a:pPr>
              <a:r>
                <a:rPr lang="en-US" b="1">
                  <a:ea typeface="宋体" pitchFamily="-65" charset="-122"/>
                  <a:cs typeface="宋体" pitchFamily="-65" charset="-122"/>
                </a:rPr>
                <a:t>Research (Moorea LTER) Program</a:t>
              </a:r>
            </a:p>
          </p:txBody>
        </p:sp>
      </p:grpSp>
      <p:grpSp>
        <p:nvGrpSpPr>
          <p:cNvPr id="4" name="Group 17"/>
          <p:cNvGrpSpPr>
            <a:grpSpLocks/>
          </p:cNvGrpSpPr>
          <p:nvPr/>
        </p:nvGrpSpPr>
        <p:grpSpPr bwMode="auto">
          <a:xfrm>
            <a:off x="92075" y="1022350"/>
            <a:ext cx="4824413" cy="5659438"/>
            <a:chOff x="4572000" y="1009650"/>
            <a:chExt cx="4823788" cy="5658264"/>
          </a:xfrm>
        </p:grpSpPr>
        <p:pic>
          <p:nvPicPr>
            <p:cNvPr id="10245" name="Picture 4" descr="santabarbara"/>
            <p:cNvPicPr>
              <a:picLocks noChangeAspect="1" noChangeArrowheads="1"/>
            </p:cNvPicPr>
            <p:nvPr/>
          </p:nvPicPr>
          <p:blipFill>
            <a:blip r:embed="rId4"/>
            <a:srcRect/>
            <a:stretch>
              <a:fillRect/>
            </a:stretch>
          </p:blipFill>
          <p:spPr bwMode="auto">
            <a:xfrm>
              <a:off x="4667250" y="1557338"/>
              <a:ext cx="4324350" cy="2919412"/>
            </a:xfrm>
            <a:prstGeom prst="rect">
              <a:avLst/>
            </a:prstGeom>
            <a:noFill/>
            <a:ln w="9525">
              <a:solidFill>
                <a:schemeClr val="accent2"/>
              </a:solidFill>
              <a:miter lim="800000"/>
              <a:headEnd/>
              <a:tailEnd/>
            </a:ln>
          </p:spPr>
        </p:pic>
        <p:sp>
          <p:nvSpPr>
            <p:cNvPr id="10246" name="Rectangle 11"/>
            <p:cNvSpPr>
              <a:spLocks noChangeArrowheads="1"/>
            </p:cNvSpPr>
            <p:nvPr/>
          </p:nvSpPr>
          <p:spPr bwMode="auto">
            <a:xfrm>
              <a:off x="4572000" y="1009650"/>
              <a:ext cx="4491038" cy="482600"/>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buClr>
                  <a:srgbClr val="00007F"/>
                </a:buClr>
                <a:buSzPct val="75000"/>
                <a:buFont typeface="Wingdings" pitchFamily="-65" charset="2"/>
                <a:buNone/>
              </a:pPr>
              <a:r>
                <a:rPr lang="en-US" b="1">
                  <a:ea typeface="宋体" pitchFamily="-65" charset="-122"/>
                  <a:cs typeface="宋体" pitchFamily="-65" charset="-122"/>
                </a:rPr>
                <a:t>Santa Barbara Channel Long Term Ecological Research (SBC LTER) Program</a:t>
              </a:r>
            </a:p>
          </p:txBody>
        </p:sp>
        <p:sp>
          <p:nvSpPr>
            <p:cNvPr id="10247" name="Rectangle 9"/>
            <p:cNvSpPr>
              <a:spLocks noChangeArrowheads="1"/>
            </p:cNvSpPr>
            <p:nvPr/>
          </p:nvSpPr>
          <p:spPr bwMode="auto">
            <a:xfrm>
              <a:off x="4576138" y="4594639"/>
              <a:ext cx="4819650" cy="207327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buClr>
                  <a:srgbClr val="00007F"/>
                </a:buClr>
                <a:buSzPct val="75000"/>
                <a:buFont typeface="Wingdings" pitchFamily="-65" charset="2"/>
                <a:buChar char="v"/>
              </a:pPr>
              <a:r>
                <a:rPr lang="en-US" sz="2000" dirty="0">
                  <a:latin typeface="Times New Roman" pitchFamily="-65" charset="0"/>
                  <a:ea typeface="宋体" pitchFamily="-65" charset="-122"/>
                  <a:cs typeface="宋体" pitchFamily="-65" charset="-122"/>
                </a:rPr>
                <a:t>Goals</a:t>
              </a:r>
            </a:p>
            <a:p>
              <a:pPr marL="800100" lvl="1" indent="-342900">
                <a:lnSpc>
                  <a:spcPct val="80000"/>
                </a:lnSpc>
                <a:spcBef>
                  <a:spcPct val="20000"/>
                </a:spcBef>
                <a:buClr>
                  <a:srgbClr val="00007F"/>
                </a:buClr>
                <a:buSzPct val="75000"/>
                <a:buFont typeface="Wingdings" pitchFamily="-65" charset="2"/>
                <a:buChar char="v"/>
              </a:pPr>
              <a:r>
                <a:rPr lang="en-US" sz="2000" dirty="0">
                  <a:latin typeface="Times New Roman" pitchFamily="-65" charset="0"/>
                  <a:ea typeface="宋体" pitchFamily="-65" charset="-122"/>
                  <a:cs typeface="宋体" pitchFamily="-65" charset="-122"/>
                </a:rPr>
                <a:t>Focuses on understanding the </a:t>
              </a:r>
              <a:r>
                <a:rPr lang="en-US" sz="2000" dirty="0" err="1">
                  <a:latin typeface="Times New Roman" pitchFamily="-65" charset="0"/>
                  <a:ea typeface="宋体" pitchFamily="-65" charset="-122"/>
                  <a:cs typeface="宋体" pitchFamily="-65" charset="-122"/>
                </a:rPr>
                <a:t>nearshore</a:t>
              </a:r>
              <a:r>
                <a:rPr lang="en-US" sz="2000" dirty="0">
                  <a:latin typeface="Times New Roman" pitchFamily="-65" charset="0"/>
                  <a:ea typeface="宋体" pitchFamily="-65" charset="-122"/>
                  <a:cs typeface="宋体" pitchFamily="-65" charset="-122"/>
                </a:rPr>
                <a:t> ecosystems of the west coast</a:t>
              </a:r>
            </a:p>
            <a:p>
              <a:pPr marL="800100" lvl="1" indent="-342900">
                <a:lnSpc>
                  <a:spcPct val="80000"/>
                </a:lnSpc>
                <a:spcBef>
                  <a:spcPct val="20000"/>
                </a:spcBef>
                <a:buClr>
                  <a:srgbClr val="00007F"/>
                </a:buClr>
                <a:buSzPct val="75000"/>
                <a:buFont typeface="Wingdings" pitchFamily="-65" charset="2"/>
                <a:buChar char="v"/>
              </a:pPr>
              <a:r>
                <a:rPr lang="en-US" sz="2000" dirty="0">
                  <a:latin typeface="Times New Roman" pitchFamily="-65" charset="0"/>
                  <a:ea typeface="宋体" pitchFamily="-65" charset="-122"/>
                  <a:cs typeface="宋体" pitchFamily="-65" charset="-122"/>
                </a:rPr>
                <a:t>Time/space variation of individual organisms, populations, and ecological communities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1000" fill="hold"/>
                                        <p:tgtEl>
                                          <p:spTgt spid="4"/>
                                        </p:tgtEl>
                                        <p:attrNameLst>
                                          <p:attrName>ppt_x</p:attrName>
                                          <p:attrName>ppt_y</p:attrName>
                                        </p:attrNameLst>
                                      </p:cBhvr>
                                    </p:animMotion>
                                  </p:childTnLst>
                                </p:cTn>
                              </p:par>
                              <p:par>
                                <p:cTn id="7" presetID="2" presetClass="exit" presetSubtype="2" fill="hold" nodeType="withEffect">
                                  <p:stCondLst>
                                    <p:cond delay="0"/>
                                  </p:stCondLst>
                                  <p:childTnLst>
                                    <p:anim calcmode="lin" valueType="num">
                                      <p:cBhvr additive="base">
                                        <p:cTn id="8" dur="1000"/>
                                        <p:tgtEl>
                                          <p:spTgt spid="2"/>
                                        </p:tgtEl>
                                        <p:attrNameLst>
                                          <p:attrName>ppt_x</p:attrName>
                                        </p:attrNameLst>
                                      </p:cBhvr>
                                      <p:tavLst>
                                        <p:tav tm="0">
                                          <p:val>
                                            <p:strVal val="ppt_x"/>
                                          </p:val>
                                        </p:tav>
                                        <p:tav tm="100000">
                                          <p:val>
                                            <p:strVal val="1+ppt_w/2"/>
                                          </p:val>
                                        </p:tav>
                                      </p:tavLst>
                                    </p:anim>
                                    <p:anim calcmode="lin" valueType="num">
                                      <p:cBhvr additive="base">
                                        <p:cTn id="9" dur="1000"/>
                                        <p:tgtEl>
                                          <p:spTgt spid="2"/>
                                        </p:tgtEl>
                                        <p:attrNameLst>
                                          <p:attrName>ppt_y</p:attrName>
                                        </p:attrNameLst>
                                      </p:cBhvr>
                                      <p:tavLst>
                                        <p:tav tm="0">
                                          <p:val>
                                            <p:strVal val="ppt_y"/>
                                          </p:val>
                                        </p:tav>
                                        <p:tav tm="100000">
                                          <p:val>
                                            <p:strVal val="ppt_y"/>
                                          </p:val>
                                        </p:tav>
                                      </p:tavLst>
                                    </p:anim>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Monitoring Realities</a:t>
            </a:r>
          </a:p>
        </p:txBody>
      </p:sp>
      <p:sp>
        <p:nvSpPr>
          <p:cNvPr id="11267" name="Rectangle 3"/>
          <p:cNvSpPr>
            <a:spLocks noGrp="1" noChangeArrowheads="1"/>
          </p:cNvSpPr>
          <p:nvPr>
            <p:ph type="body" idx="1"/>
          </p:nvPr>
        </p:nvSpPr>
        <p:spPr>
          <a:xfrm>
            <a:off x="228600" y="2286000"/>
            <a:ext cx="5410200" cy="3908425"/>
          </a:xfrm>
        </p:spPr>
        <p:txBody>
          <a:bodyPr/>
          <a:lstStyle/>
          <a:p>
            <a:pPr eaLnBrk="1" hangingPunct="1">
              <a:lnSpc>
                <a:spcPct val="90000"/>
              </a:lnSpc>
            </a:pPr>
            <a:r>
              <a:rPr lang="en-US" sz="2400"/>
              <a:t>1/3 Santa Barbara Coastal LTER budget allocated to collection and management of monitoring data</a:t>
            </a:r>
          </a:p>
          <a:p>
            <a:pPr eaLnBrk="1" hangingPunct="1">
              <a:lnSpc>
                <a:spcPct val="90000"/>
              </a:lnSpc>
            </a:pPr>
            <a:r>
              <a:rPr lang="en-US" sz="2400"/>
              <a:t>Estimated 10,000 “Scientist” hours to conduct large scale monitoring program of tropical forest</a:t>
            </a:r>
          </a:p>
          <a:p>
            <a:pPr eaLnBrk="1" hangingPunct="1">
              <a:lnSpc>
                <a:spcPct val="90000"/>
              </a:lnSpc>
            </a:pPr>
            <a:r>
              <a:rPr lang="en-US" sz="2400"/>
              <a:t>Need for autonomous, adaptive underwater networks for eco-surveillance and adaptive sampling</a:t>
            </a:r>
          </a:p>
          <a:p>
            <a:pPr eaLnBrk="1" hangingPunct="1">
              <a:lnSpc>
                <a:spcPct val="90000"/>
              </a:lnSpc>
            </a:pPr>
            <a:endParaRPr lang="en-US" sz="2400"/>
          </a:p>
          <a:p>
            <a:pPr eaLnBrk="1" hangingPunct="1">
              <a:lnSpc>
                <a:spcPct val="90000"/>
              </a:lnSpc>
            </a:pPr>
            <a:endParaRPr lang="en-US" sz="2400"/>
          </a:p>
        </p:txBody>
      </p:sp>
      <p:grpSp>
        <p:nvGrpSpPr>
          <p:cNvPr id="2" name="Group 4"/>
          <p:cNvGrpSpPr>
            <a:grpSpLocks/>
          </p:cNvGrpSpPr>
          <p:nvPr/>
        </p:nvGrpSpPr>
        <p:grpSpPr bwMode="auto">
          <a:xfrm>
            <a:off x="5618163" y="2538413"/>
            <a:ext cx="2722562" cy="3133725"/>
            <a:chOff x="3823" y="1532"/>
            <a:chExt cx="1715" cy="1974"/>
          </a:xfrm>
        </p:grpSpPr>
        <p:pic>
          <p:nvPicPr>
            <p:cNvPr id="222213" name="Picture 5" descr="map"/>
            <p:cNvPicPr>
              <a:picLocks noChangeAspect="1" noChangeArrowheads="1"/>
            </p:cNvPicPr>
            <p:nvPr/>
          </p:nvPicPr>
          <p:blipFill>
            <a:blip r:embed="rId3"/>
            <a:srcRect/>
            <a:stretch>
              <a:fillRect/>
            </a:stretch>
          </p:blipFill>
          <p:spPr bwMode="auto">
            <a:xfrm>
              <a:off x="3828" y="1532"/>
              <a:ext cx="1710" cy="1974"/>
            </a:xfrm>
            <a:prstGeom prst="rect">
              <a:avLst/>
            </a:prstGeom>
            <a:noFill/>
            <a:effectLst>
              <a:outerShdw dist="63500" dir="2212194" algn="ctr" rotWithShape="0">
                <a:srgbClr val="808080"/>
              </a:outerShdw>
            </a:effectLst>
          </p:spPr>
        </p:pic>
        <p:sp>
          <p:nvSpPr>
            <p:cNvPr id="222214" name="Rectangle 6"/>
            <p:cNvSpPr>
              <a:spLocks noChangeArrowheads="1"/>
            </p:cNvSpPr>
            <p:nvPr/>
          </p:nvSpPr>
          <p:spPr bwMode="auto">
            <a:xfrm>
              <a:off x="3823" y="1544"/>
              <a:ext cx="1712" cy="1954"/>
            </a:xfrm>
            <a:prstGeom prst="rect">
              <a:avLst/>
            </a:prstGeom>
            <a:noFill/>
            <a:ln w="28575">
              <a:solidFill>
                <a:srgbClr val="FFFF00"/>
              </a:solidFill>
              <a:miter lim="800000"/>
              <a:headEnd/>
              <a:tailEnd/>
            </a:ln>
            <a:effectLst>
              <a:outerShdw dist="63500" dir="2212194" algn="ctr" rotWithShape="0">
                <a:schemeClr val="bg2"/>
              </a:outerShdw>
            </a:effectLst>
          </p:spPr>
          <p:txBody>
            <a:bodyPr wrap="none" anchor="ctr">
              <a:prstTxWarp prst="textNoShape">
                <a:avLst/>
              </a:prstTxWarp>
            </a:bodyPr>
            <a:lstStyle/>
            <a:p>
              <a:endParaRPr lang="en-US">
                <a:ea typeface="宋体" pitchFamily="-65" charset="-122"/>
                <a:cs typeface="宋体" pitchFamily="-65" charset="-122"/>
              </a:endParaRPr>
            </a:p>
          </p:txBody>
        </p:sp>
      </p:grpSp>
      <p:grpSp>
        <p:nvGrpSpPr>
          <p:cNvPr id="3" name="Group 7"/>
          <p:cNvGrpSpPr>
            <a:grpSpLocks/>
          </p:cNvGrpSpPr>
          <p:nvPr/>
        </p:nvGrpSpPr>
        <p:grpSpPr bwMode="auto">
          <a:xfrm>
            <a:off x="7129463" y="3895725"/>
            <a:ext cx="1855787" cy="2784475"/>
            <a:chOff x="4491" y="2454"/>
            <a:chExt cx="1169" cy="1754"/>
          </a:xfrm>
        </p:grpSpPr>
        <p:pic>
          <p:nvPicPr>
            <p:cNvPr id="222216" name="Picture 8" descr="kelpbed2web"/>
            <p:cNvPicPr>
              <a:picLocks noChangeAspect="1" noChangeArrowheads="1"/>
            </p:cNvPicPr>
            <p:nvPr/>
          </p:nvPicPr>
          <p:blipFill>
            <a:blip r:embed="rId4"/>
            <a:srcRect/>
            <a:stretch>
              <a:fillRect/>
            </a:stretch>
          </p:blipFill>
          <p:spPr bwMode="auto">
            <a:xfrm>
              <a:off x="4493" y="2455"/>
              <a:ext cx="1165" cy="1753"/>
            </a:xfrm>
            <a:prstGeom prst="rect">
              <a:avLst/>
            </a:prstGeom>
            <a:noFill/>
            <a:effectLst>
              <a:outerShdw dist="53882" dir="2700000" algn="ctr" rotWithShape="0">
                <a:srgbClr val="808080"/>
              </a:outerShdw>
            </a:effectLst>
          </p:spPr>
        </p:pic>
        <p:sp>
          <p:nvSpPr>
            <p:cNvPr id="222217" name="Rectangle 9"/>
            <p:cNvSpPr>
              <a:spLocks noChangeArrowheads="1"/>
            </p:cNvSpPr>
            <p:nvPr/>
          </p:nvSpPr>
          <p:spPr bwMode="auto">
            <a:xfrm>
              <a:off x="4491" y="2454"/>
              <a:ext cx="1169" cy="1753"/>
            </a:xfrm>
            <a:prstGeom prst="rect">
              <a:avLst/>
            </a:prstGeom>
            <a:noFill/>
            <a:ln w="28575">
              <a:solidFill>
                <a:srgbClr val="FFFF00"/>
              </a:solidFill>
              <a:miter lim="800000"/>
              <a:headEnd/>
              <a:tailEnd/>
            </a:ln>
            <a:effectLst>
              <a:outerShdw dist="53882" dir="2700000" algn="ctr" rotWithShape="0">
                <a:schemeClr val="bg2"/>
              </a:outerShdw>
            </a:effectLst>
          </p:spPr>
          <p:txBody>
            <a:bodyPr wrap="none" anchor="ctr">
              <a:prstTxWarp prst="textNoShape">
                <a:avLst/>
              </a:prstTxWarp>
            </a:bodyPr>
            <a:lstStyle/>
            <a:p>
              <a:endParaRPr lang="en-US">
                <a:ea typeface="宋体" pitchFamily="-65" charset="-122"/>
                <a:cs typeface="宋体" pitchFamily="-65" charset="-122"/>
              </a:endParaRPr>
            </a:p>
          </p:txBody>
        </p:sp>
      </p:grpSp>
      <p:sp>
        <p:nvSpPr>
          <p:cNvPr id="11270" name="Text Box 10"/>
          <p:cNvSpPr txBox="1">
            <a:spLocks noChangeArrowheads="1"/>
          </p:cNvSpPr>
          <p:nvPr/>
        </p:nvSpPr>
        <p:spPr bwMode="auto">
          <a:xfrm>
            <a:off x="609600" y="1111250"/>
            <a:ext cx="8045450" cy="946150"/>
          </a:xfrm>
          <a:prstGeom prst="rect">
            <a:avLst/>
          </a:prstGeom>
          <a:noFill/>
          <a:ln w="28575">
            <a:noFill/>
            <a:miter lim="800000"/>
            <a:headEnd/>
            <a:tailEnd/>
          </a:ln>
        </p:spPr>
        <p:txBody>
          <a:bodyPr>
            <a:prstTxWarp prst="textNoShape">
              <a:avLst/>
            </a:prstTxWarp>
            <a:spAutoFit/>
          </a:bodyPr>
          <a:lstStyle/>
          <a:p>
            <a:pPr algn="ctr">
              <a:spcBef>
                <a:spcPct val="50000"/>
              </a:spcBef>
            </a:pPr>
            <a:r>
              <a:rPr lang="en-US" sz="2800" b="1">
                <a:solidFill>
                  <a:schemeClr val="tx2"/>
                </a:solidFill>
                <a:latin typeface="Times New Roman" pitchFamily="-65" charset="0"/>
                <a:ea typeface="宋体" pitchFamily="-65" charset="-122"/>
                <a:cs typeface="宋体" pitchFamily="-65" charset="-122"/>
              </a:rPr>
              <a:t>Repetitive data collection is expensive and requires massive numbers of person hours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52400"/>
            <a:ext cx="8229600" cy="660400"/>
          </a:xfrm>
        </p:spPr>
        <p:txBody>
          <a:bodyPr/>
          <a:lstStyle/>
          <a:p>
            <a:pPr eaLnBrk="1" hangingPunct="1"/>
            <a:r>
              <a:rPr lang="en-US" sz="2800"/>
              <a:t>Monitoring in the Santa Barbara Channel (SBC)</a:t>
            </a:r>
          </a:p>
        </p:txBody>
      </p:sp>
      <p:pic>
        <p:nvPicPr>
          <p:cNvPr id="12291" name="Picture 3" descr="pisco_sites_oct_2004"/>
          <p:cNvPicPr>
            <a:picLocks noChangeAspect="1" noChangeArrowheads="1"/>
          </p:cNvPicPr>
          <p:nvPr/>
        </p:nvPicPr>
        <p:blipFill>
          <a:blip r:embed="rId3"/>
          <a:srcRect l="5490" t="9889" r="3429" b="6828"/>
          <a:stretch>
            <a:fillRect/>
          </a:stretch>
        </p:blipFill>
        <p:spPr bwMode="auto">
          <a:xfrm>
            <a:off x="685800" y="1166813"/>
            <a:ext cx="7853363" cy="5386387"/>
          </a:xfrm>
          <a:prstGeom prst="rect">
            <a:avLst/>
          </a:prstGeom>
          <a:noFill/>
          <a:ln w="9525">
            <a:noFill/>
            <a:miter lim="800000"/>
            <a:headEnd/>
            <a:tailEnd/>
          </a:ln>
        </p:spPr>
      </p:pic>
      <p:sp>
        <p:nvSpPr>
          <p:cNvPr id="12292" name="AutoShape 4"/>
          <p:cNvSpPr>
            <a:spLocks noChangeArrowheads="1"/>
          </p:cNvSpPr>
          <p:nvPr/>
        </p:nvSpPr>
        <p:spPr bwMode="auto">
          <a:xfrm>
            <a:off x="5518150" y="3581400"/>
            <a:ext cx="196850" cy="152400"/>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2293" name="AutoShape 5"/>
          <p:cNvSpPr>
            <a:spLocks noChangeArrowheads="1"/>
          </p:cNvSpPr>
          <p:nvPr/>
        </p:nvSpPr>
        <p:spPr bwMode="auto">
          <a:xfrm>
            <a:off x="5416550" y="3046413"/>
            <a:ext cx="196850" cy="152400"/>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2294" name="Text Box 6"/>
          <p:cNvSpPr txBox="1">
            <a:spLocks noChangeArrowheads="1"/>
          </p:cNvSpPr>
          <p:nvPr/>
        </p:nvSpPr>
        <p:spPr bwMode="auto">
          <a:xfrm>
            <a:off x="5546725" y="2971800"/>
            <a:ext cx="1387475" cy="304800"/>
          </a:xfrm>
          <a:prstGeom prst="rect">
            <a:avLst/>
          </a:prstGeom>
          <a:noFill/>
          <a:ln w="9525">
            <a:noFill/>
            <a:miter lim="800000"/>
            <a:headEnd/>
            <a:tailEnd/>
          </a:ln>
        </p:spPr>
        <p:txBody>
          <a:bodyPr wrap="none">
            <a:prstTxWarp prst="textNoShape">
              <a:avLst/>
            </a:prstTxWarp>
            <a:spAutoFit/>
          </a:bodyPr>
          <a:lstStyle/>
          <a:p>
            <a:r>
              <a:rPr lang="en-US" sz="1400" b="1">
                <a:latin typeface="Arial" pitchFamily="-65" charset="0"/>
                <a:ea typeface="宋体" pitchFamily="-65" charset="-122"/>
                <a:cs typeface="宋体" pitchFamily="-65" charset="-122"/>
              </a:rPr>
              <a:t>Stearns Wharf</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76200"/>
            <a:ext cx="8229600" cy="685800"/>
          </a:xfrm>
        </p:spPr>
        <p:txBody>
          <a:bodyPr/>
          <a:lstStyle/>
          <a:p>
            <a:pPr eaLnBrk="1" hangingPunct="1"/>
            <a:r>
              <a:rPr lang="en-US" sz="3200"/>
              <a:t>Typical Instrumentation: SBC mooring</a:t>
            </a:r>
          </a:p>
        </p:txBody>
      </p:sp>
      <p:grpSp>
        <p:nvGrpSpPr>
          <p:cNvPr id="2" name="Group 3"/>
          <p:cNvGrpSpPr>
            <a:grpSpLocks/>
          </p:cNvGrpSpPr>
          <p:nvPr/>
        </p:nvGrpSpPr>
        <p:grpSpPr bwMode="auto">
          <a:xfrm>
            <a:off x="914400" y="1171575"/>
            <a:ext cx="7853363" cy="5305425"/>
            <a:chOff x="107" y="450"/>
            <a:chExt cx="5464" cy="3789"/>
          </a:xfrm>
        </p:grpSpPr>
        <p:pic>
          <p:nvPicPr>
            <p:cNvPr id="13316" name="Picture 4" descr="pisco_sites_oct_2004"/>
            <p:cNvPicPr>
              <a:picLocks noChangeAspect="1" noChangeArrowheads="1"/>
            </p:cNvPicPr>
            <p:nvPr/>
          </p:nvPicPr>
          <p:blipFill>
            <a:blip r:embed="rId3"/>
            <a:srcRect l="5490" t="9889" r="3429" b="6828"/>
            <a:stretch>
              <a:fillRect/>
            </a:stretch>
          </p:blipFill>
          <p:spPr bwMode="auto">
            <a:xfrm>
              <a:off x="107" y="450"/>
              <a:ext cx="5464" cy="3747"/>
            </a:xfrm>
            <a:prstGeom prst="rect">
              <a:avLst/>
            </a:prstGeom>
            <a:noFill/>
            <a:ln w="9525">
              <a:noFill/>
              <a:miter lim="800000"/>
              <a:headEnd/>
              <a:tailEnd/>
            </a:ln>
          </p:spPr>
        </p:pic>
        <p:sp>
          <p:nvSpPr>
            <p:cNvPr id="13317" name="AutoShape 5"/>
            <p:cNvSpPr>
              <a:spLocks noChangeArrowheads="1"/>
            </p:cNvSpPr>
            <p:nvPr/>
          </p:nvSpPr>
          <p:spPr bwMode="auto">
            <a:xfrm>
              <a:off x="3475" y="2148"/>
              <a:ext cx="124" cy="96"/>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3318" name="AutoShape 6"/>
            <p:cNvSpPr>
              <a:spLocks noChangeArrowheads="1"/>
            </p:cNvSpPr>
            <p:nvPr/>
          </p:nvSpPr>
          <p:spPr bwMode="auto">
            <a:xfrm>
              <a:off x="3400" y="1794"/>
              <a:ext cx="124" cy="96"/>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3319" name="Text Box 7"/>
            <p:cNvSpPr txBox="1">
              <a:spLocks noChangeArrowheads="1"/>
            </p:cNvSpPr>
            <p:nvPr/>
          </p:nvSpPr>
          <p:spPr bwMode="auto">
            <a:xfrm>
              <a:off x="3517" y="1747"/>
              <a:ext cx="965" cy="218"/>
            </a:xfrm>
            <a:prstGeom prst="rect">
              <a:avLst/>
            </a:prstGeom>
            <a:noFill/>
            <a:ln w="9525">
              <a:noFill/>
              <a:miter lim="800000"/>
              <a:headEnd/>
              <a:tailEnd/>
            </a:ln>
          </p:spPr>
          <p:txBody>
            <a:bodyPr wrap="none">
              <a:prstTxWarp prst="textNoShape">
                <a:avLst/>
              </a:prstTxWarp>
              <a:spAutoFit/>
            </a:bodyPr>
            <a:lstStyle/>
            <a:p>
              <a:r>
                <a:rPr lang="en-US" sz="1400" b="1">
                  <a:latin typeface="Arial" pitchFamily="-65" charset="0"/>
                  <a:ea typeface="宋体" pitchFamily="-65" charset="-122"/>
                  <a:cs typeface="宋体" pitchFamily="-65" charset="-122"/>
                </a:rPr>
                <a:t>Stearns Wharf</a:t>
              </a:r>
            </a:p>
          </p:txBody>
        </p:sp>
        <p:pic>
          <p:nvPicPr>
            <p:cNvPr id="13320" name="Picture 8" descr="lter_mooring"/>
            <p:cNvPicPr>
              <a:picLocks noChangeAspect="1" noChangeArrowheads="1"/>
            </p:cNvPicPr>
            <p:nvPr/>
          </p:nvPicPr>
          <p:blipFill>
            <a:blip r:embed="rId4"/>
            <a:srcRect/>
            <a:stretch>
              <a:fillRect/>
            </a:stretch>
          </p:blipFill>
          <p:spPr bwMode="auto">
            <a:xfrm>
              <a:off x="175" y="2403"/>
              <a:ext cx="2441" cy="1836"/>
            </a:xfrm>
            <a:prstGeom prst="rect">
              <a:avLst/>
            </a:prstGeom>
            <a:noFill/>
            <a:ln w="25400">
              <a:solidFill>
                <a:schemeClr val="tx1"/>
              </a:solidFill>
              <a:miter lim="800000"/>
              <a:headEnd/>
              <a:tailEnd/>
            </a:ln>
          </p:spPr>
        </p:pic>
        <p:sp>
          <p:nvSpPr>
            <p:cNvPr id="13321" name="Line 9"/>
            <p:cNvSpPr>
              <a:spLocks noChangeShapeType="1"/>
            </p:cNvSpPr>
            <p:nvPr/>
          </p:nvSpPr>
          <p:spPr bwMode="auto">
            <a:xfrm flipH="1">
              <a:off x="286" y="2115"/>
              <a:ext cx="2630" cy="255"/>
            </a:xfrm>
            <a:prstGeom prst="line">
              <a:avLst/>
            </a:prstGeom>
            <a:noFill/>
            <a:ln w="50800">
              <a:solidFill>
                <a:srgbClr val="FF0000"/>
              </a:solidFill>
              <a:round/>
              <a:headEnd/>
              <a:tailEnd type="triangle" w="med" len="med"/>
            </a:ln>
          </p:spPr>
          <p:txBody>
            <a:bodyPr>
              <a:prstTxWarp prst="textNoShape">
                <a:avLst/>
              </a:prstTxWarp>
            </a:bodyPr>
            <a:lstStyle/>
            <a:p>
              <a:endParaRPr lang="en-US"/>
            </a:p>
          </p:txBody>
        </p:sp>
        <p:sp>
          <p:nvSpPr>
            <p:cNvPr id="13322" name="Line 10"/>
            <p:cNvSpPr>
              <a:spLocks noChangeShapeType="1"/>
            </p:cNvSpPr>
            <p:nvPr/>
          </p:nvSpPr>
          <p:spPr bwMode="auto">
            <a:xfrm flipH="1">
              <a:off x="2712" y="2156"/>
              <a:ext cx="264" cy="1820"/>
            </a:xfrm>
            <a:prstGeom prst="line">
              <a:avLst/>
            </a:prstGeom>
            <a:noFill/>
            <a:ln w="50800">
              <a:solidFill>
                <a:srgbClr val="FF0000"/>
              </a:solidFill>
              <a:round/>
              <a:headEnd/>
              <a:tailEnd type="triangle" w="med" len="med"/>
            </a:ln>
          </p:spPr>
          <p:txBody>
            <a:bodyPr>
              <a:prstTxWarp prst="textNoShape">
                <a:avLst/>
              </a:prstTxWarp>
            </a:bodyPr>
            <a:lstStyle/>
            <a:p>
              <a:endParaRPr lang="en-US"/>
            </a:p>
          </p:txBody>
        </p:sp>
        <p:sp>
          <p:nvSpPr>
            <p:cNvPr id="13323" name="Rectangle 11"/>
            <p:cNvSpPr>
              <a:spLocks noChangeArrowheads="1"/>
            </p:cNvSpPr>
            <p:nvPr/>
          </p:nvSpPr>
          <p:spPr bwMode="auto">
            <a:xfrm>
              <a:off x="235" y="2426"/>
              <a:ext cx="951" cy="103"/>
            </a:xfrm>
            <a:prstGeom prst="rect">
              <a:avLst/>
            </a:prstGeom>
            <a:solidFill>
              <a:schemeClr val="bg1"/>
            </a:solidFill>
            <a:ln w="9525">
              <a:no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304800"/>
            <a:ext cx="8229600" cy="482600"/>
          </a:xfrm>
        </p:spPr>
        <p:txBody>
          <a:bodyPr/>
          <a:lstStyle/>
          <a:p>
            <a:pPr eaLnBrk="1" hangingPunct="1"/>
            <a:r>
              <a:rPr lang="en-US" sz="2800"/>
              <a:t>Existing SBC Moorings</a:t>
            </a:r>
          </a:p>
        </p:txBody>
      </p:sp>
      <p:grpSp>
        <p:nvGrpSpPr>
          <p:cNvPr id="2" name="Group 3"/>
          <p:cNvGrpSpPr>
            <a:grpSpLocks/>
          </p:cNvGrpSpPr>
          <p:nvPr/>
        </p:nvGrpSpPr>
        <p:grpSpPr bwMode="auto">
          <a:xfrm>
            <a:off x="914400" y="914400"/>
            <a:ext cx="7929563" cy="5511800"/>
            <a:chOff x="107" y="320"/>
            <a:chExt cx="5464" cy="3919"/>
          </a:xfrm>
        </p:grpSpPr>
        <p:pic>
          <p:nvPicPr>
            <p:cNvPr id="14340" name="Picture 4" descr="pisco_sites_oct_2004"/>
            <p:cNvPicPr>
              <a:picLocks noChangeAspect="1" noChangeArrowheads="1"/>
            </p:cNvPicPr>
            <p:nvPr/>
          </p:nvPicPr>
          <p:blipFill>
            <a:blip r:embed="rId3"/>
            <a:srcRect l="5490" t="9889" r="3429" b="6828"/>
            <a:stretch>
              <a:fillRect/>
            </a:stretch>
          </p:blipFill>
          <p:spPr bwMode="auto">
            <a:xfrm>
              <a:off x="107" y="450"/>
              <a:ext cx="5464" cy="3747"/>
            </a:xfrm>
            <a:prstGeom prst="rect">
              <a:avLst/>
            </a:prstGeom>
            <a:noFill/>
            <a:ln w="9525">
              <a:noFill/>
              <a:miter lim="800000"/>
              <a:headEnd/>
              <a:tailEnd/>
            </a:ln>
          </p:spPr>
        </p:pic>
        <p:sp>
          <p:nvSpPr>
            <p:cNvPr id="14341" name="AutoShape 5"/>
            <p:cNvSpPr>
              <a:spLocks noChangeArrowheads="1"/>
            </p:cNvSpPr>
            <p:nvPr/>
          </p:nvSpPr>
          <p:spPr bwMode="auto">
            <a:xfrm>
              <a:off x="3475" y="2148"/>
              <a:ext cx="124" cy="96"/>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4342" name="AutoShape 6"/>
            <p:cNvSpPr>
              <a:spLocks noChangeArrowheads="1"/>
            </p:cNvSpPr>
            <p:nvPr/>
          </p:nvSpPr>
          <p:spPr bwMode="auto">
            <a:xfrm>
              <a:off x="3400" y="1794"/>
              <a:ext cx="124" cy="96"/>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4343" name="Text Box 7"/>
            <p:cNvSpPr txBox="1">
              <a:spLocks noChangeArrowheads="1"/>
            </p:cNvSpPr>
            <p:nvPr/>
          </p:nvSpPr>
          <p:spPr bwMode="auto">
            <a:xfrm>
              <a:off x="3517" y="1747"/>
              <a:ext cx="956" cy="216"/>
            </a:xfrm>
            <a:prstGeom prst="rect">
              <a:avLst/>
            </a:prstGeom>
            <a:noFill/>
            <a:ln w="9525">
              <a:noFill/>
              <a:miter lim="800000"/>
              <a:headEnd/>
              <a:tailEnd/>
            </a:ln>
          </p:spPr>
          <p:txBody>
            <a:bodyPr wrap="none">
              <a:prstTxWarp prst="textNoShape">
                <a:avLst/>
              </a:prstTxWarp>
              <a:spAutoFit/>
            </a:bodyPr>
            <a:lstStyle/>
            <a:p>
              <a:r>
                <a:rPr lang="en-US" sz="1400" b="1">
                  <a:latin typeface="Arial" pitchFamily="-65" charset="0"/>
                  <a:ea typeface="宋体" pitchFamily="-65" charset="-122"/>
                  <a:cs typeface="宋体" pitchFamily="-65" charset="-122"/>
                </a:rPr>
                <a:t>Stearns Wharf</a:t>
              </a:r>
            </a:p>
          </p:txBody>
        </p:sp>
        <p:pic>
          <p:nvPicPr>
            <p:cNvPr id="14344" name="Picture 8" descr="lter_mooring"/>
            <p:cNvPicPr>
              <a:picLocks noChangeAspect="1" noChangeArrowheads="1"/>
            </p:cNvPicPr>
            <p:nvPr/>
          </p:nvPicPr>
          <p:blipFill>
            <a:blip r:embed="rId4"/>
            <a:srcRect/>
            <a:stretch>
              <a:fillRect/>
            </a:stretch>
          </p:blipFill>
          <p:spPr bwMode="auto">
            <a:xfrm>
              <a:off x="175" y="2403"/>
              <a:ext cx="2441" cy="1836"/>
            </a:xfrm>
            <a:prstGeom prst="rect">
              <a:avLst/>
            </a:prstGeom>
            <a:noFill/>
            <a:ln w="25400">
              <a:solidFill>
                <a:schemeClr val="tx1"/>
              </a:solidFill>
              <a:miter lim="800000"/>
              <a:headEnd/>
              <a:tailEnd/>
            </a:ln>
          </p:spPr>
        </p:pic>
        <p:sp>
          <p:nvSpPr>
            <p:cNvPr id="14345" name="Rectangle 9"/>
            <p:cNvSpPr>
              <a:spLocks noChangeArrowheads="1"/>
            </p:cNvSpPr>
            <p:nvPr/>
          </p:nvSpPr>
          <p:spPr bwMode="auto">
            <a:xfrm>
              <a:off x="235" y="2426"/>
              <a:ext cx="951" cy="103"/>
            </a:xfrm>
            <a:prstGeom prst="rect">
              <a:avLst/>
            </a:prstGeom>
            <a:solidFill>
              <a:schemeClr val="bg1"/>
            </a:solidFill>
            <a:ln w="9525">
              <a:no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pic>
          <p:nvPicPr>
            <p:cNvPr id="14346" name="Picture 10" descr="diver@ADCP"/>
            <p:cNvPicPr>
              <a:picLocks noChangeAspect="1" noChangeArrowheads="1"/>
            </p:cNvPicPr>
            <p:nvPr/>
          </p:nvPicPr>
          <p:blipFill>
            <a:blip r:embed="rId5"/>
            <a:srcRect/>
            <a:stretch>
              <a:fillRect/>
            </a:stretch>
          </p:blipFill>
          <p:spPr bwMode="auto">
            <a:xfrm>
              <a:off x="3005" y="2240"/>
              <a:ext cx="2507" cy="1880"/>
            </a:xfrm>
            <a:prstGeom prst="rect">
              <a:avLst/>
            </a:prstGeom>
            <a:noFill/>
            <a:ln w="9525">
              <a:noFill/>
              <a:miter lim="800000"/>
              <a:headEnd/>
              <a:tailEnd/>
            </a:ln>
          </p:spPr>
        </p:pic>
        <p:sp>
          <p:nvSpPr>
            <p:cNvPr id="14347" name="Line 11"/>
            <p:cNvSpPr>
              <a:spLocks noChangeShapeType="1"/>
            </p:cNvSpPr>
            <p:nvPr/>
          </p:nvSpPr>
          <p:spPr bwMode="auto">
            <a:xfrm flipV="1">
              <a:off x="2192" y="3424"/>
              <a:ext cx="1624" cy="536"/>
            </a:xfrm>
            <a:prstGeom prst="line">
              <a:avLst/>
            </a:prstGeom>
            <a:noFill/>
            <a:ln w="50800">
              <a:solidFill>
                <a:srgbClr val="FF0000"/>
              </a:solidFill>
              <a:round/>
              <a:headEnd/>
              <a:tailEnd type="triangle" w="med" len="med"/>
            </a:ln>
          </p:spPr>
          <p:txBody>
            <a:bodyPr>
              <a:prstTxWarp prst="textNoShape">
                <a:avLst/>
              </a:prstTxWarp>
            </a:bodyPr>
            <a:lstStyle/>
            <a:p>
              <a:endParaRPr lang="en-US"/>
            </a:p>
          </p:txBody>
        </p:sp>
        <p:pic>
          <p:nvPicPr>
            <p:cNvPr id="14348" name="Picture 12" descr="diver servicing mooring 4"/>
            <p:cNvPicPr>
              <a:picLocks noChangeAspect="1" noChangeArrowheads="1"/>
            </p:cNvPicPr>
            <p:nvPr/>
          </p:nvPicPr>
          <p:blipFill>
            <a:blip r:embed="rId6"/>
            <a:srcRect/>
            <a:stretch>
              <a:fillRect/>
            </a:stretch>
          </p:blipFill>
          <p:spPr bwMode="auto">
            <a:xfrm>
              <a:off x="3009" y="320"/>
              <a:ext cx="2475" cy="1856"/>
            </a:xfrm>
            <a:prstGeom prst="rect">
              <a:avLst/>
            </a:prstGeom>
            <a:noFill/>
            <a:ln w="9525">
              <a:noFill/>
              <a:miter lim="800000"/>
              <a:headEnd/>
              <a:tailEnd/>
            </a:ln>
          </p:spPr>
        </p:pic>
        <p:sp>
          <p:nvSpPr>
            <p:cNvPr id="14349" name="Line 13"/>
            <p:cNvSpPr>
              <a:spLocks noChangeShapeType="1"/>
            </p:cNvSpPr>
            <p:nvPr/>
          </p:nvSpPr>
          <p:spPr bwMode="auto">
            <a:xfrm flipV="1">
              <a:off x="1064" y="1744"/>
              <a:ext cx="3532" cy="1652"/>
            </a:xfrm>
            <a:prstGeom prst="line">
              <a:avLst/>
            </a:prstGeom>
            <a:noFill/>
            <a:ln w="50800">
              <a:solidFill>
                <a:srgbClr val="FF0000"/>
              </a:solidFill>
              <a:round/>
              <a:headEnd/>
              <a:tailEnd type="triangle" w="med" len="med"/>
            </a:ln>
          </p:spPr>
          <p:txBody>
            <a:bodyP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t>Santa Barbara Channel Moorings</a:t>
            </a:r>
          </a:p>
        </p:txBody>
      </p:sp>
      <p:pic>
        <p:nvPicPr>
          <p:cNvPr id="15363" name="Picture 4" descr="charm"/>
          <p:cNvPicPr>
            <a:picLocks noChangeAspect="1" noChangeArrowheads="1"/>
          </p:cNvPicPr>
          <p:nvPr/>
        </p:nvPicPr>
        <p:blipFill>
          <a:blip r:embed="rId3"/>
          <a:srcRect/>
          <a:stretch>
            <a:fillRect/>
          </a:stretch>
        </p:blipFill>
        <p:spPr bwMode="auto">
          <a:xfrm>
            <a:off x="6235700" y="1066800"/>
            <a:ext cx="3013075" cy="5791200"/>
          </a:xfrm>
          <a:prstGeom prst="rect">
            <a:avLst/>
          </a:prstGeom>
          <a:noFill/>
          <a:ln w="9525">
            <a:noFill/>
            <a:miter lim="800000"/>
            <a:headEnd/>
            <a:tailEnd/>
          </a:ln>
        </p:spPr>
      </p:pic>
      <p:sp>
        <p:nvSpPr>
          <p:cNvPr id="15364" name="Text Box 5"/>
          <p:cNvSpPr txBox="1">
            <a:spLocks noChangeArrowheads="1"/>
          </p:cNvSpPr>
          <p:nvPr/>
        </p:nvSpPr>
        <p:spPr bwMode="auto">
          <a:xfrm>
            <a:off x="7086600" y="914400"/>
            <a:ext cx="1133475" cy="396875"/>
          </a:xfrm>
          <a:prstGeom prst="rect">
            <a:avLst/>
          </a:prstGeom>
          <a:noFill/>
          <a:ln w="9525">
            <a:noFill/>
            <a:miter lim="800000"/>
            <a:headEnd/>
            <a:tailEnd/>
          </a:ln>
        </p:spPr>
        <p:txBody>
          <a:bodyPr wrap="none">
            <a:prstTxWarp prst="textNoShape">
              <a:avLst/>
            </a:prstTxWarp>
            <a:spAutoFit/>
          </a:bodyPr>
          <a:lstStyle/>
          <a:p>
            <a:r>
              <a:rPr lang="en-US" sz="2000" b="1">
                <a:ea typeface="宋体" pitchFamily="-65" charset="-122"/>
                <a:cs typeface="宋体" pitchFamily="-65" charset="-122"/>
              </a:rPr>
              <a:t>CHARM</a:t>
            </a:r>
          </a:p>
        </p:txBody>
      </p:sp>
      <p:sp>
        <p:nvSpPr>
          <p:cNvPr id="15365" name="Rectangle 460"/>
          <p:cNvSpPr>
            <a:spLocks noGrp="1" noChangeArrowheads="1"/>
          </p:cNvSpPr>
          <p:nvPr>
            <p:ph type="body" idx="1"/>
          </p:nvPr>
        </p:nvSpPr>
        <p:spPr>
          <a:xfrm>
            <a:off x="228600" y="1143000"/>
            <a:ext cx="6400800" cy="5715000"/>
          </a:xfrm>
        </p:spPr>
        <p:txBody>
          <a:bodyPr/>
          <a:lstStyle/>
          <a:p>
            <a:pPr eaLnBrk="1" hangingPunct="1">
              <a:lnSpc>
                <a:spcPct val="90000"/>
              </a:lnSpc>
            </a:pPr>
            <a:r>
              <a:rPr lang="it-IT" sz="2800"/>
              <a:t>Santa Barbara </a:t>
            </a:r>
            <a:r>
              <a:rPr lang="it-IT" sz="2800" b="1" u="sng"/>
              <a:t>CHA</a:t>
            </a:r>
            <a:r>
              <a:rPr lang="it-IT" sz="2800"/>
              <a:t>nnel </a:t>
            </a:r>
            <a:r>
              <a:rPr lang="it-IT" sz="2800" b="1" u="sng"/>
              <a:t>R</a:t>
            </a:r>
            <a:r>
              <a:rPr lang="it-IT" sz="2800"/>
              <a:t>elocatable </a:t>
            </a:r>
            <a:r>
              <a:rPr lang="it-IT" sz="2800" b="1" u="sng"/>
              <a:t>M</a:t>
            </a:r>
            <a:r>
              <a:rPr lang="it-IT" sz="2800"/>
              <a:t>ooring</a:t>
            </a:r>
          </a:p>
          <a:p>
            <a:pPr eaLnBrk="1" hangingPunct="1">
              <a:lnSpc>
                <a:spcPct val="90000"/>
              </a:lnSpc>
            </a:pPr>
            <a:r>
              <a:rPr lang="en-US" sz="2800"/>
              <a:t>Science Goals</a:t>
            </a:r>
          </a:p>
          <a:p>
            <a:pPr lvl="1" eaLnBrk="1" hangingPunct="1">
              <a:lnSpc>
                <a:spcPct val="90000"/>
              </a:lnSpc>
            </a:pPr>
            <a:r>
              <a:rPr lang="en-US" sz="2400"/>
              <a:t>Investigate particulate dynamics through optics </a:t>
            </a:r>
          </a:p>
          <a:p>
            <a:pPr lvl="1" eaLnBrk="1" hangingPunct="1">
              <a:lnSpc>
                <a:spcPct val="90000"/>
              </a:lnSpc>
            </a:pPr>
            <a:r>
              <a:rPr lang="en-US" sz="2400"/>
              <a:t>Optical and chemical detection and characterization of harmful algal blooms </a:t>
            </a:r>
          </a:p>
          <a:p>
            <a:pPr lvl="1" eaLnBrk="1" hangingPunct="1">
              <a:lnSpc>
                <a:spcPct val="90000"/>
              </a:lnSpc>
            </a:pPr>
            <a:r>
              <a:rPr lang="en-US" sz="2400"/>
              <a:t>Understand effects of physical processes on chemical and bio-optical properties. </a:t>
            </a:r>
          </a:p>
          <a:p>
            <a:pPr eaLnBrk="1" hangingPunct="1">
              <a:lnSpc>
                <a:spcPct val="90000"/>
              </a:lnSpc>
            </a:pPr>
            <a:r>
              <a:rPr lang="en-US" sz="2800"/>
              <a:t>Engineering Goals</a:t>
            </a:r>
          </a:p>
          <a:p>
            <a:pPr lvl="1" eaLnBrk="1" hangingPunct="1">
              <a:lnSpc>
                <a:spcPct val="90000"/>
              </a:lnSpc>
            </a:pPr>
            <a:r>
              <a:rPr lang="en-US" sz="2400"/>
              <a:t>Testbed for new optical and chemical sensors</a:t>
            </a:r>
          </a:p>
          <a:p>
            <a:pPr lvl="1" eaLnBrk="1" hangingPunct="1">
              <a:lnSpc>
                <a:spcPct val="90000"/>
              </a:lnSpc>
            </a:pPr>
            <a:r>
              <a:rPr lang="en-US" sz="2400"/>
              <a:t>Real time data telemetry to enable adaptive sampling</a:t>
            </a:r>
          </a:p>
          <a:p>
            <a:pPr lvl="1" eaLnBrk="1" hangingPunct="1">
              <a:lnSpc>
                <a:spcPct val="90000"/>
              </a:lnSpc>
            </a:pPr>
            <a:endParaRPr lang="en-US" sz="24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t>CHARM</a:t>
            </a:r>
          </a:p>
        </p:txBody>
      </p:sp>
      <p:pic>
        <p:nvPicPr>
          <p:cNvPr id="16387" name="Picture 3" descr="charm"/>
          <p:cNvPicPr>
            <a:picLocks noChangeAspect="1" noChangeArrowheads="1"/>
          </p:cNvPicPr>
          <p:nvPr/>
        </p:nvPicPr>
        <p:blipFill>
          <a:blip r:embed="rId3"/>
          <a:srcRect/>
          <a:stretch>
            <a:fillRect/>
          </a:stretch>
        </p:blipFill>
        <p:spPr bwMode="auto">
          <a:xfrm>
            <a:off x="6248400" y="1066800"/>
            <a:ext cx="3013075" cy="5791200"/>
          </a:xfrm>
          <a:prstGeom prst="rect">
            <a:avLst/>
          </a:prstGeom>
          <a:noFill/>
          <a:ln w="9525">
            <a:noFill/>
            <a:miter lim="800000"/>
            <a:headEnd/>
            <a:tailEnd/>
          </a:ln>
        </p:spPr>
      </p:pic>
      <p:sp>
        <p:nvSpPr>
          <p:cNvPr id="16388" name="Text Box 4"/>
          <p:cNvSpPr txBox="1">
            <a:spLocks noChangeArrowheads="1"/>
          </p:cNvSpPr>
          <p:nvPr/>
        </p:nvSpPr>
        <p:spPr bwMode="auto">
          <a:xfrm>
            <a:off x="7086600" y="920750"/>
            <a:ext cx="1133475" cy="396875"/>
          </a:xfrm>
          <a:prstGeom prst="rect">
            <a:avLst/>
          </a:prstGeom>
          <a:noFill/>
          <a:ln w="9525">
            <a:noFill/>
            <a:miter lim="800000"/>
            <a:headEnd/>
            <a:tailEnd/>
          </a:ln>
        </p:spPr>
        <p:txBody>
          <a:bodyPr wrap="none">
            <a:prstTxWarp prst="textNoShape">
              <a:avLst/>
            </a:prstTxWarp>
            <a:spAutoFit/>
          </a:bodyPr>
          <a:lstStyle/>
          <a:p>
            <a:r>
              <a:rPr lang="en-US" sz="2000" b="1">
                <a:ea typeface="宋体" pitchFamily="-65" charset="-122"/>
                <a:cs typeface="宋体" pitchFamily="-65" charset="-122"/>
              </a:rPr>
              <a:t>CHARM</a:t>
            </a:r>
          </a:p>
        </p:txBody>
      </p:sp>
      <p:graphicFrame>
        <p:nvGraphicFramePr>
          <p:cNvPr id="207878" name="Group 6"/>
          <p:cNvGraphicFramePr>
            <a:graphicFrameLocks noGrp="1"/>
          </p:cNvGraphicFramePr>
          <p:nvPr/>
        </p:nvGraphicFramePr>
        <p:xfrm>
          <a:off x="76200" y="792480"/>
          <a:ext cx="4191000" cy="5772467"/>
        </p:xfrm>
        <a:graphic>
          <a:graphicData uri="http://schemas.openxmlformats.org/drawingml/2006/table">
            <a:tbl>
              <a:tblPr/>
              <a:tblGrid>
                <a:gridCol w="2419350"/>
                <a:gridCol w="1771650"/>
              </a:tblGrid>
              <a:tr h="898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Depth and Sensor or Sensor Package</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Approx. Data Amount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(per day)</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1 m SBE 39 Temperature Sensor</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Unicode MS" pitchFamily="-65" charset="0"/>
                          <a:ea typeface="Times New Roman" pitchFamily="-65" charset="0"/>
                          <a:cs typeface="Arial Unicode MS" pitchFamily="-65" charset="0"/>
                        </a:rPr>
                        <a:t>40 kB</a:t>
                      </a:r>
                      <a:endParaRPr kumimoji="0" lang="en-US" sz="1800" b="0" i="0" u="none" strike="noStrike" cap="none" normalizeH="0" baseline="0">
                        <a:ln>
                          <a:noFill/>
                        </a:ln>
                        <a:solidFill>
                          <a:schemeClr val="tx1"/>
                        </a:solidFill>
                        <a:effectLst/>
                        <a:latin typeface="Arial" pitchFamily="-65" charset="0"/>
                        <a:ea typeface="Times New Roman" pitchFamily="-65" charset="0"/>
                        <a:cs typeface="Arial Unicode MS" pitchFamily="-65"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2 m Hyperspectral L</a:t>
                      </a:r>
                      <a:r>
                        <a:rPr kumimoji="0" lang="en-US" sz="1800" b="0" i="0" u="none" strike="noStrike" cap="none" normalizeH="0" baseline="-30000">
                          <a:ln>
                            <a:noFill/>
                          </a:ln>
                          <a:solidFill>
                            <a:schemeClr val="tx1"/>
                          </a:solidFill>
                          <a:effectLst/>
                          <a:latin typeface="Arial Unicode MS" pitchFamily="-65" charset="0"/>
                          <a:ea typeface="Arial Unicode MS" pitchFamily="-65" charset="0"/>
                          <a:cs typeface="Arial Unicode MS" pitchFamily="-65" charset="0"/>
                        </a:rPr>
                        <a:t>u</a:t>
                      </a: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 Sensor</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130 kB</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4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4 m Sensor Package</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450 kB</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7 m SBE 39 Temperature Sensor</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40 kB</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7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10 m Sensor Package</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325 kB</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19 m SBE 39 Temperature Sensor</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40 kB</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77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22 m Sensor Package</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65 kB</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42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Unicode MS" pitchFamily="-65" charset="0"/>
                          <a:ea typeface="Arial Unicode MS" pitchFamily="-65" charset="0"/>
                          <a:cs typeface="Arial Unicode MS" pitchFamily="-65" charset="0"/>
                        </a:rPr>
                        <a:t>24 m ADCP</a:t>
                      </a:r>
                      <a:endParaRPr kumimoji="0" lang="en-US" sz="1800" b="0" i="0" u="none" strike="noStrike" cap="none" normalizeH="0" baseline="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Unicode MS" pitchFamily="-65" charset="0"/>
                          <a:ea typeface="Arial Unicode MS" pitchFamily="-65" charset="0"/>
                          <a:cs typeface="Arial Unicode MS" pitchFamily="-65" charset="0"/>
                        </a:rPr>
                        <a:t>100 </a:t>
                      </a:r>
                      <a:r>
                        <a:rPr kumimoji="0" lang="en-US" sz="1800" b="1" i="0" u="none" strike="noStrike" cap="none" normalizeH="0" baseline="0" dirty="0" err="1">
                          <a:ln>
                            <a:noFill/>
                          </a:ln>
                          <a:solidFill>
                            <a:schemeClr val="tx1"/>
                          </a:solidFill>
                          <a:effectLst/>
                          <a:latin typeface="Arial Unicode MS" pitchFamily="-65" charset="0"/>
                          <a:ea typeface="Arial Unicode MS" pitchFamily="-65" charset="0"/>
                          <a:cs typeface="Arial Unicode MS" pitchFamily="-65" charset="0"/>
                        </a:rPr>
                        <a:t>kB</a:t>
                      </a:r>
                      <a:r>
                        <a:rPr kumimoji="0" lang="en-US" sz="1800" b="1" i="0" u="none" strike="noStrike" cap="none" normalizeH="0" baseline="0" dirty="0">
                          <a:ln>
                            <a:noFill/>
                          </a:ln>
                          <a:solidFill>
                            <a:schemeClr val="tx1"/>
                          </a:solidFill>
                          <a:effectLst/>
                          <a:latin typeface="Arial Unicode MS" pitchFamily="-65" charset="0"/>
                          <a:ea typeface="Arial Unicode MS" pitchFamily="-65" charset="0"/>
                          <a:cs typeface="Arial Unicode MS" pitchFamily="-65" charset="0"/>
                        </a:rPr>
                        <a:t> or</a:t>
                      </a:r>
                      <a:endParaRPr kumimoji="0" lang="en-US" sz="1800" b="0" i="0" u="none" strike="noStrike" cap="none" normalizeH="0" baseline="0" dirty="0">
                        <a:ln>
                          <a:noFill/>
                        </a:ln>
                        <a:solidFill>
                          <a:schemeClr val="tx1"/>
                        </a:solidFill>
                        <a:effectLst/>
                        <a:latin typeface="Arial Unicode MS" pitchFamily="-65" charset="0"/>
                        <a:ea typeface="Arial Unicode MS" pitchFamily="-65" charset="0"/>
                        <a:cs typeface="Arial Unicode MS" pitchFamily="-65"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Unicode MS" pitchFamily="-65" charset="0"/>
                          <a:ea typeface="Arial Unicode MS" pitchFamily="-65" charset="0"/>
                          <a:cs typeface="Arial Unicode MS" pitchFamily="-65" charset="0"/>
                        </a:rPr>
                        <a:t>1 MB </a:t>
                      </a:r>
                      <a:r>
                        <a:rPr kumimoji="0" lang="en-US" sz="1800" b="1" i="0" u="none" strike="noStrike" cap="none" normalizeH="0" baseline="0" dirty="0" err="1">
                          <a:ln>
                            <a:noFill/>
                          </a:ln>
                          <a:solidFill>
                            <a:schemeClr val="tx1"/>
                          </a:solidFill>
                          <a:effectLst/>
                          <a:latin typeface="Arial Unicode MS" pitchFamily="-65" charset="0"/>
                          <a:ea typeface="Arial Unicode MS" pitchFamily="-65" charset="0"/>
                          <a:cs typeface="Arial Unicode MS" pitchFamily="-65" charset="0"/>
                        </a:rPr>
                        <a:t>w</a:t>
                      </a:r>
                      <a:r>
                        <a:rPr kumimoji="0" lang="en-US" sz="1800" b="1" i="0" u="none" strike="noStrike" cap="none" normalizeH="0" baseline="0" dirty="0">
                          <a:ln>
                            <a:noFill/>
                          </a:ln>
                          <a:solidFill>
                            <a:schemeClr val="tx1"/>
                          </a:solidFill>
                          <a:effectLst/>
                          <a:latin typeface="Arial Unicode MS" pitchFamily="-65" charset="0"/>
                          <a:ea typeface="Arial Unicode MS" pitchFamily="-65" charset="0"/>
                          <a:cs typeface="Arial Unicode MS" pitchFamily="-65" charset="0"/>
                        </a:rPr>
                        <a:t>/ waves</a:t>
                      </a:r>
                      <a:endParaRPr kumimoji="0" lang="en-US" sz="1800" b="0" i="0" u="none" strike="noStrike" cap="none" normalizeH="0" baseline="0" dirty="0">
                        <a:ln>
                          <a:noFill/>
                        </a:ln>
                        <a:solidFill>
                          <a:schemeClr val="tx1"/>
                        </a:solidFill>
                        <a:effectLst/>
                        <a:latin typeface="Arial" pitchFamily="-65" charset="0"/>
                        <a:ea typeface="宋体" pitchFamily="-65" charset="-122"/>
                        <a:cs typeface="宋体" pitchFamily="-65" charset="-12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07911" name="Text Box 39"/>
          <p:cNvSpPr txBox="1">
            <a:spLocks noChangeArrowheads="1"/>
          </p:cNvSpPr>
          <p:nvPr/>
        </p:nvSpPr>
        <p:spPr bwMode="auto">
          <a:xfrm>
            <a:off x="4543425" y="2854325"/>
            <a:ext cx="2133600" cy="669925"/>
          </a:xfrm>
          <a:prstGeom prst="rect">
            <a:avLst/>
          </a:prstGeom>
          <a:noFill/>
          <a:ln w="9525">
            <a:noFill/>
            <a:miter lim="800000"/>
            <a:headEnd/>
            <a:tailEnd/>
          </a:ln>
        </p:spPr>
        <p:txBody>
          <a:bodyPr>
            <a:prstTxWarp prst="textNoShape">
              <a:avLst/>
            </a:prstTxWarp>
          </a:bodyPr>
          <a:lstStyle/>
          <a:p>
            <a:r>
              <a:rPr lang="en-US" sz="2000" b="1">
                <a:ea typeface="宋体" pitchFamily="-65" charset="-122"/>
                <a:cs typeface="宋体" pitchFamily="-65" charset="-122"/>
              </a:rPr>
              <a:t>Highly variable </a:t>
            </a:r>
          </a:p>
          <a:p>
            <a:r>
              <a:rPr lang="en-US" sz="2000" b="1">
                <a:ea typeface="宋体" pitchFamily="-65" charset="-122"/>
                <a:cs typeface="宋体" pitchFamily="-65" charset="-122"/>
              </a:rPr>
              <a:t>sampling rates</a:t>
            </a:r>
          </a:p>
        </p:txBody>
      </p:sp>
      <p:sp>
        <p:nvSpPr>
          <p:cNvPr id="207912" name="Line 40"/>
          <p:cNvSpPr>
            <a:spLocks noChangeShapeType="1"/>
          </p:cNvSpPr>
          <p:nvPr/>
        </p:nvSpPr>
        <p:spPr bwMode="auto">
          <a:xfrm flipH="1" flipV="1">
            <a:off x="3810000" y="2286000"/>
            <a:ext cx="685800" cy="9144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07913" name="Line 41"/>
          <p:cNvSpPr>
            <a:spLocks noChangeShapeType="1"/>
          </p:cNvSpPr>
          <p:nvPr/>
        </p:nvSpPr>
        <p:spPr bwMode="auto">
          <a:xfrm flipH="1">
            <a:off x="3886200" y="3200400"/>
            <a:ext cx="609600" cy="2286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07914" name="Line 42"/>
          <p:cNvSpPr>
            <a:spLocks noChangeShapeType="1"/>
          </p:cNvSpPr>
          <p:nvPr/>
        </p:nvSpPr>
        <p:spPr bwMode="auto">
          <a:xfrm flipH="1">
            <a:off x="2743200" y="3200400"/>
            <a:ext cx="1752600" cy="32766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07915" name="Text Box 43"/>
          <p:cNvSpPr txBox="1">
            <a:spLocks noChangeArrowheads="1"/>
          </p:cNvSpPr>
          <p:nvPr/>
        </p:nvSpPr>
        <p:spPr bwMode="auto">
          <a:xfrm>
            <a:off x="4343400" y="1057275"/>
            <a:ext cx="2500313" cy="838200"/>
          </a:xfrm>
          <a:prstGeom prst="rect">
            <a:avLst/>
          </a:prstGeom>
          <a:noFill/>
          <a:ln w="9525">
            <a:noFill/>
            <a:miter lim="800000"/>
            <a:headEnd/>
            <a:tailEnd/>
          </a:ln>
        </p:spPr>
        <p:txBody>
          <a:bodyPr>
            <a:prstTxWarp prst="textNoShape">
              <a:avLst/>
            </a:prstTxWarp>
          </a:bodyPr>
          <a:lstStyle/>
          <a:p>
            <a:pPr algn="ctr"/>
            <a:r>
              <a:rPr lang="en-US" sz="2000" b="1">
                <a:ea typeface="宋体" pitchFamily="-65" charset="-122"/>
                <a:cs typeface="宋体" pitchFamily="-65" charset="-122"/>
              </a:rPr>
              <a:t>Buoy mounted communication system (satellite, cellular, 802.1x)</a:t>
            </a:r>
          </a:p>
        </p:txBody>
      </p:sp>
      <p:sp>
        <p:nvSpPr>
          <p:cNvPr id="207916" name="Line 44"/>
          <p:cNvSpPr>
            <a:spLocks noChangeShapeType="1"/>
          </p:cNvSpPr>
          <p:nvPr/>
        </p:nvSpPr>
        <p:spPr bwMode="auto">
          <a:xfrm>
            <a:off x="6553200" y="1676400"/>
            <a:ext cx="1143000" cy="15240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grpSp>
        <p:nvGrpSpPr>
          <p:cNvPr id="2" name="Group 50"/>
          <p:cNvGrpSpPr>
            <a:grpSpLocks/>
          </p:cNvGrpSpPr>
          <p:nvPr/>
        </p:nvGrpSpPr>
        <p:grpSpPr bwMode="auto">
          <a:xfrm>
            <a:off x="4267200" y="3810000"/>
            <a:ext cx="3384550" cy="2066925"/>
            <a:chOff x="2688" y="2394"/>
            <a:chExt cx="2132" cy="1302"/>
          </a:xfrm>
        </p:grpSpPr>
        <p:sp>
          <p:nvSpPr>
            <p:cNvPr id="16429" name="Text Box 45"/>
            <p:cNvSpPr txBox="1">
              <a:spLocks noChangeArrowheads="1"/>
            </p:cNvSpPr>
            <p:nvPr/>
          </p:nvSpPr>
          <p:spPr bwMode="auto">
            <a:xfrm>
              <a:off x="2688" y="2448"/>
              <a:ext cx="1680" cy="672"/>
            </a:xfrm>
            <a:prstGeom prst="rect">
              <a:avLst/>
            </a:prstGeom>
            <a:noFill/>
            <a:ln w="9525">
              <a:noFill/>
              <a:miter lim="800000"/>
              <a:headEnd/>
              <a:tailEnd/>
            </a:ln>
          </p:spPr>
          <p:txBody>
            <a:bodyPr>
              <a:prstTxWarp prst="textNoShape">
                <a:avLst/>
              </a:prstTxWarp>
            </a:bodyPr>
            <a:lstStyle/>
            <a:p>
              <a:pPr algn="ctr"/>
              <a:r>
                <a:rPr lang="en-US" sz="2000" b="1">
                  <a:ea typeface="宋体" pitchFamily="-65" charset="-122"/>
                  <a:cs typeface="宋体" pitchFamily="-65" charset="-122"/>
                </a:rPr>
                <a:t>Bundled packages of chemical/optical sensors</a:t>
              </a:r>
            </a:p>
          </p:txBody>
        </p:sp>
        <p:sp>
          <p:nvSpPr>
            <p:cNvPr id="16430" name="Line 46"/>
            <p:cNvSpPr>
              <a:spLocks noChangeShapeType="1"/>
            </p:cNvSpPr>
            <p:nvPr/>
          </p:nvSpPr>
          <p:spPr bwMode="auto">
            <a:xfrm flipV="1">
              <a:off x="4392" y="2394"/>
              <a:ext cx="336" cy="384"/>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431" name="Line 47"/>
            <p:cNvSpPr>
              <a:spLocks noChangeShapeType="1"/>
            </p:cNvSpPr>
            <p:nvPr/>
          </p:nvSpPr>
          <p:spPr bwMode="auto">
            <a:xfrm>
              <a:off x="4416" y="2784"/>
              <a:ext cx="384" cy="96"/>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16432" name="Line 48"/>
            <p:cNvSpPr>
              <a:spLocks noChangeShapeType="1"/>
            </p:cNvSpPr>
            <p:nvPr/>
          </p:nvSpPr>
          <p:spPr bwMode="auto">
            <a:xfrm>
              <a:off x="4388" y="2784"/>
              <a:ext cx="432" cy="912"/>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grpSp>
      <p:sp>
        <p:nvSpPr>
          <p:cNvPr id="207921" name="Text Box 49"/>
          <p:cNvSpPr txBox="1">
            <a:spLocks noChangeArrowheads="1"/>
          </p:cNvSpPr>
          <p:nvPr/>
        </p:nvSpPr>
        <p:spPr bwMode="auto">
          <a:xfrm>
            <a:off x="4419600" y="5121275"/>
            <a:ext cx="2362200" cy="669925"/>
          </a:xfrm>
          <a:prstGeom prst="rect">
            <a:avLst/>
          </a:prstGeom>
          <a:noFill/>
          <a:ln w="9525">
            <a:noFill/>
            <a:miter lim="800000"/>
            <a:headEnd/>
            <a:tailEnd/>
          </a:ln>
        </p:spPr>
        <p:txBody>
          <a:bodyPr>
            <a:prstTxWarp prst="textNoShape">
              <a:avLst/>
            </a:prstTxWarp>
          </a:bodyPr>
          <a:lstStyle/>
          <a:p>
            <a:pPr algn="ctr"/>
            <a:r>
              <a:rPr lang="en-US" sz="2000" b="1">
                <a:ea typeface="宋体" pitchFamily="-65" charset="-122"/>
                <a:cs typeface="宋体" pitchFamily="-65" charset="-122"/>
              </a:rPr>
              <a:t>Several Temperature sensors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9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79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79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79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79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79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79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11" grpId="0"/>
      <p:bldP spid="207912" grpId="0" animBg="1"/>
      <p:bldP spid="207913" grpId="0" animBg="1"/>
      <p:bldP spid="207914" grpId="0" animBg="1"/>
      <p:bldP spid="207915" grpId="0"/>
      <p:bldP spid="207916" grpId="0" animBg="1"/>
      <p:bldP spid="207921"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of Embedded Systems</a:t>
            </a:r>
            <a:endParaRPr lang="en-US" dirty="0"/>
          </a:p>
        </p:txBody>
      </p:sp>
      <p:pic>
        <p:nvPicPr>
          <p:cNvPr id="4" name="Picture 3"/>
          <p:cNvPicPr>
            <a:picLocks noChangeAspect="1"/>
          </p:cNvPicPr>
          <p:nvPr/>
        </p:nvPicPr>
        <p:blipFill>
          <a:blip r:embed="rId2"/>
          <a:stretch>
            <a:fillRect/>
          </a:stretch>
        </p:blipFill>
        <p:spPr>
          <a:xfrm>
            <a:off x="6908800" y="1066800"/>
            <a:ext cx="2006600" cy="1676400"/>
          </a:xfrm>
          <a:prstGeom prst="rect">
            <a:avLst/>
          </a:prstGeom>
        </p:spPr>
      </p:pic>
      <p:pic>
        <p:nvPicPr>
          <p:cNvPr id="5" name="Picture 4"/>
          <p:cNvPicPr>
            <a:picLocks noChangeAspect="1"/>
          </p:cNvPicPr>
          <p:nvPr/>
        </p:nvPicPr>
        <p:blipFill>
          <a:blip r:embed="rId3"/>
          <a:stretch>
            <a:fillRect/>
          </a:stretch>
        </p:blipFill>
        <p:spPr>
          <a:xfrm>
            <a:off x="6705600" y="2971800"/>
            <a:ext cx="2247900" cy="1600200"/>
          </a:xfrm>
          <a:prstGeom prst="rect">
            <a:avLst/>
          </a:prstGeom>
        </p:spPr>
      </p:pic>
      <p:pic>
        <p:nvPicPr>
          <p:cNvPr id="10" name="Picture 9" descr="hands free cell.jpg"/>
          <p:cNvPicPr>
            <a:picLocks noChangeAspect="1"/>
          </p:cNvPicPr>
          <p:nvPr/>
        </p:nvPicPr>
        <p:blipFill>
          <a:blip r:embed="rId4"/>
          <a:stretch>
            <a:fillRect/>
          </a:stretch>
        </p:blipFill>
        <p:spPr>
          <a:xfrm>
            <a:off x="6108700" y="4864100"/>
            <a:ext cx="1739900" cy="1308100"/>
          </a:xfrm>
          <a:prstGeom prst="rect">
            <a:avLst/>
          </a:prstGeom>
        </p:spPr>
      </p:pic>
      <p:pic>
        <p:nvPicPr>
          <p:cNvPr id="11" name="Picture 10" descr="iphone.jpg"/>
          <p:cNvPicPr>
            <a:picLocks noChangeAspect="1"/>
          </p:cNvPicPr>
          <p:nvPr/>
        </p:nvPicPr>
        <p:blipFill>
          <a:blip r:embed="rId5"/>
          <a:stretch>
            <a:fillRect/>
          </a:stretch>
        </p:blipFill>
        <p:spPr>
          <a:xfrm>
            <a:off x="7924800" y="4597400"/>
            <a:ext cx="1016000" cy="1803400"/>
          </a:xfrm>
          <a:prstGeom prst="rect">
            <a:avLst/>
          </a:prstGeom>
        </p:spPr>
      </p:pic>
      <p:sp>
        <p:nvSpPr>
          <p:cNvPr id="13" name="Rectangle 3"/>
          <p:cNvSpPr txBox="1">
            <a:spLocks noChangeArrowheads="1"/>
          </p:cNvSpPr>
          <p:nvPr/>
        </p:nvSpPr>
        <p:spPr bwMode="auto">
          <a:xfrm>
            <a:off x="228601" y="1066800"/>
            <a:ext cx="58801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lnSpc>
                <a:spcPct val="90000"/>
              </a:lnSpc>
              <a:spcBef>
                <a:spcPct val="20000"/>
              </a:spcBef>
              <a:buClr>
                <a:srgbClr val="00007F"/>
              </a:buClr>
              <a:buSzPct val="75000"/>
              <a:buFont typeface="Wingdings" charset="2"/>
              <a:buChar char="v"/>
            </a:pPr>
            <a:r>
              <a:rPr lang="en-US" sz="3400" dirty="0" smtClean="0"/>
              <a:t>Computational – but not first-and-foremost a computer</a:t>
            </a:r>
          </a:p>
          <a:p>
            <a:pPr marL="342900" indent="-342900" eaLnBrk="1" hangingPunct="1">
              <a:lnSpc>
                <a:spcPct val="90000"/>
              </a:lnSpc>
              <a:spcBef>
                <a:spcPct val="20000"/>
              </a:spcBef>
              <a:buClr>
                <a:srgbClr val="00007F"/>
              </a:buClr>
              <a:buSzPct val="75000"/>
              <a:buFont typeface="Wingdings" charset="2"/>
              <a:buChar char="v"/>
            </a:pPr>
            <a:r>
              <a:rPr lang="en-US" sz="3400" dirty="0" smtClean="0"/>
              <a:t>Integral with physical processes – sensors, actuators</a:t>
            </a:r>
          </a:p>
          <a:p>
            <a:pPr marL="342900" indent="-342900" eaLnBrk="1" hangingPunct="1">
              <a:lnSpc>
                <a:spcPct val="90000"/>
              </a:lnSpc>
              <a:spcBef>
                <a:spcPct val="20000"/>
              </a:spcBef>
              <a:buClr>
                <a:srgbClr val="00007F"/>
              </a:buClr>
              <a:buSzPct val="75000"/>
              <a:buFont typeface="Wingdings" charset="2"/>
              <a:buChar char="v"/>
            </a:pPr>
            <a:r>
              <a:rPr lang="en-US" sz="3400" dirty="0" smtClean="0"/>
              <a:t>Reactive – at the speed of the environment</a:t>
            </a:r>
          </a:p>
          <a:p>
            <a:pPr marL="342900" indent="-342900" eaLnBrk="1" hangingPunct="1">
              <a:lnSpc>
                <a:spcPct val="90000"/>
              </a:lnSpc>
              <a:spcBef>
                <a:spcPct val="20000"/>
              </a:spcBef>
              <a:buClr>
                <a:srgbClr val="00007F"/>
              </a:buClr>
              <a:buSzPct val="75000"/>
              <a:buFont typeface="Wingdings" charset="2"/>
              <a:buChar char="v"/>
            </a:pPr>
            <a:r>
              <a:rPr lang="en-US" sz="3400" dirty="0" smtClean="0"/>
              <a:t>Heterogeneous – hardware/software, mixed architectures architectures</a:t>
            </a:r>
          </a:p>
          <a:p>
            <a:pPr marL="342900" indent="-342900" eaLnBrk="1" hangingPunct="1">
              <a:lnSpc>
                <a:spcPct val="90000"/>
              </a:lnSpc>
              <a:spcBef>
                <a:spcPct val="20000"/>
              </a:spcBef>
              <a:buClr>
                <a:srgbClr val="00007F"/>
              </a:buClr>
              <a:buSzPct val="75000"/>
              <a:buFont typeface="Wingdings" charset="2"/>
              <a:buChar char="v"/>
            </a:pPr>
            <a:r>
              <a:rPr lang="en-US" sz="3400" dirty="0" smtClean="0"/>
              <a:t>Networked – shared adaptive</a:t>
            </a:r>
          </a:p>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endParaRPr kumimoji="0" lang="en-US" sz="3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rgbClr val="00007F"/>
              </a:buClr>
              <a:buSzPct val="75000"/>
              <a:buFont typeface="Wingdings" charset="2"/>
              <a:buChar char="v"/>
              <a:tabLst/>
              <a:defRPr/>
            </a:pPr>
            <a:endParaRPr kumimoji="0" lang="en-US" sz="3400" b="0" i="0" u="none" strike="noStrike" kern="0" cap="none" spc="0" normalizeH="0" baseline="0" noProof="0" dirty="0">
              <a:ln>
                <a:noFill/>
              </a:ln>
              <a:solidFill>
                <a:schemeClr val="tx1"/>
              </a:solidFill>
              <a:effectLst/>
              <a:uLnTx/>
              <a:uFillTx/>
              <a:latin typeface="+mn-lt"/>
              <a:ea typeface="+mn-ea"/>
              <a:cs typeface="+mn-cs"/>
            </a:endParaRPr>
          </a:p>
        </p:txBody>
      </p:sp>
      <p:sp>
        <p:nvSpPr>
          <p:cNvPr id="14" name="Text Box 4"/>
          <p:cNvSpPr txBox="1">
            <a:spLocks noChangeArrowheads="1"/>
          </p:cNvSpPr>
          <p:nvPr/>
        </p:nvSpPr>
        <p:spPr bwMode="auto">
          <a:xfrm>
            <a:off x="7634452" y="6581001"/>
            <a:ext cx="1509548"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Edward </a:t>
            </a:r>
            <a:r>
              <a:rPr lang="en-US" sz="1200" dirty="0" err="1" smtClean="0">
                <a:solidFill>
                  <a:srgbClr val="000000"/>
                </a:solidFill>
              </a:rPr>
              <a:t>Lee</a:t>
            </a:r>
            <a:r>
              <a:rPr lang="en-US" sz="1200" dirty="0" err="1" smtClean="0">
                <a:solidFill>
                  <a:srgbClr val="000000"/>
                </a:solidFill>
                <a:sym typeface="Symbol" charset="2"/>
              </a:rPr>
              <a:t></a:t>
            </a:r>
            <a:endParaRPr lang="en-US" sz="1200" dirty="0">
              <a:solidFill>
                <a:srgbClr val="000000"/>
              </a:solidFill>
              <a:sym typeface="Symbol" charset="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z="3200"/>
              <a:t>Adaptive Sampling for Moored Systems</a:t>
            </a:r>
          </a:p>
        </p:txBody>
      </p:sp>
      <p:sp>
        <p:nvSpPr>
          <p:cNvPr id="3" name="Rectangle 4"/>
          <p:cNvSpPr txBox="1">
            <a:spLocks noChangeArrowheads="1"/>
          </p:cNvSpPr>
          <p:nvPr/>
        </p:nvSpPr>
        <p:spPr>
          <a:xfrm>
            <a:off x="228600" y="1066800"/>
            <a:ext cx="8623300" cy="5473700"/>
          </a:xfrm>
          <a:prstGeom prst="rect">
            <a:avLst/>
          </a:prstGeom>
        </p:spPr>
        <p:txBody>
          <a:bodyPr>
            <a:prstTxWarp prst="textNoShape">
              <a:avLst/>
            </a:prstTxWarp>
          </a:bodyPr>
          <a:lstStyle/>
          <a:p>
            <a:pPr marL="342900" indent="-342900">
              <a:spcBef>
                <a:spcPct val="20000"/>
              </a:spcBef>
              <a:buClr>
                <a:srgbClr val="00007F"/>
              </a:buClr>
              <a:buSzPct val="75000"/>
              <a:buFont typeface="Wingdings" pitchFamily="-65" charset="2"/>
              <a:buChar char="v"/>
            </a:pPr>
            <a:r>
              <a:rPr lang="en-US" sz="2000">
                <a:solidFill>
                  <a:srgbClr val="000000"/>
                </a:solidFill>
                <a:latin typeface="Times New Roman" pitchFamily="-65" charset="0"/>
              </a:rPr>
              <a:t>Benefits:</a:t>
            </a:r>
          </a:p>
          <a:p>
            <a:pPr marL="800100" lvl="1" indent="-342900">
              <a:spcBef>
                <a:spcPct val="20000"/>
              </a:spcBef>
              <a:buClr>
                <a:srgbClr val="00007F"/>
              </a:buClr>
              <a:buSzPct val="75000"/>
              <a:buFont typeface="Wingdings" pitchFamily="-65" charset="2"/>
              <a:buChar char="v"/>
            </a:pPr>
            <a:r>
              <a:rPr lang="en-US" sz="2000">
                <a:solidFill>
                  <a:srgbClr val="000000"/>
                </a:solidFill>
                <a:latin typeface="Times New Roman" pitchFamily="-65" charset="0"/>
              </a:rPr>
              <a:t>Event Based Sampling – when X occurs change sampling stategy</a:t>
            </a:r>
          </a:p>
          <a:p>
            <a:pPr marL="800100" lvl="1"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Determine sensor status – battery power, errors, … </a:t>
            </a:r>
          </a:p>
          <a:p>
            <a:pPr marL="342900"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Moored Communications Options for Adaptive Sampling</a:t>
            </a:r>
          </a:p>
          <a:p>
            <a:pPr marL="800100" lvl="1"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Inductive</a:t>
            </a:r>
          </a:p>
          <a:p>
            <a:pPr marL="1257300" lvl="2"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Low data rates (1200-9600 baud)</a:t>
            </a:r>
          </a:p>
          <a:p>
            <a:pPr marL="1257300" lvl="2"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Cost: $10K+: Depends on number of sensors</a:t>
            </a:r>
          </a:p>
          <a:p>
            <a:pPr marL="1257300" lvl="2" indent="-342900">
              <a:spcBef>
                <a:spcPct val="20000"/>
              </a:spcBef>
              <a:buClr>
                <a:srgbClr val="00007F"/>
              </a:buClr>
              <a:buSzPct val="75000"/>
              <a:buFont typeface="Wingdings" pitchFamily="-65" charset="2"/>
              <a:buChar char="v"/>
            </a:pPr>
            <a:r>
              <a:rPr lang="en-US" sz="2000">
                <a:solidFill>
                  <a:srgbClr val="000000"/>
                </a:solidFill>
                <a:latin typeface="Times New Roman" pitchFamily="-65" charset="0"/>
              </a:rPr>
              <a:t>Prone to mechanical failure</a:t>
            </a:r>
            <a:endParaRPr lang="en-US" sz="2000">
              <a:latin typeface="Times New Roman" pitchFamily="-65" charset="0"/>
              <a:ea typeface="宋体" pitchFamily="-65" charset="-122"/>
              <a:cs typeface="宋体" pitchFamily="-65" charset="-122"/>
            </a:endParaRPr>
          </a:p>
          <a:p>
            <a:pPr marL="800100" lvl="1"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Wired</a:t>
            </a:r>
          </a:p>
          <a:p>
            <a:pPr marL="1257300" lvl="2"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“Infinite”, data rate</a:t>
            </a:r>
          </a:p>
          <a:p>
            <a:pPr marL="1257300" lvl="2"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Cost: $5K-100K: Depends on depth of mooring</a:t>
            </a:r>
          </a:p>
          <a:p>
            <a:pPr marL="1257300" lvl="2"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Prone to mechanical failure</a:t>
            </a:r>
          </a:p>
          <a:p>
            <a:pPr marL="800100" lvl="1"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Acoustic </a:t>
            </a:r>
          </a:p>
          <a:p>
            <a:pPr marL="1257300" lvl="2"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Wireless: no mechanical failures</a:t>
            </a:r>
          </a:p>
          <a:p>
            <a:pPr marL="1257300" lvl="2" indent="-3429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Cost, energy, data rates?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3"/>
          <p:cNvSpPr>
            <a:spLocks noGrp="1" noChangeArrowheads="1"/>
          </p:cNvSpPr>
          <p:nvPr>
            <p:ph type="title"/>
          </p:nvPr>
        </p:nvSpPr>
        <p:spPr/>
        <p:txBody>
          <a:bodyPr/>
          <a:lstStyle/>
          <a:p>
            <a:pPr eaLnBrk="1" hangingPunct="1"/>
            <a:r>
              <a:rPr lang="en-US"/>
              <a:t>Mooring Modem Specifications</a:t>
            </a:r>
          </a:p>
        </p:txBody>
      </p:sp>
      <p:sp>
        <p:nvSpPr>
          <p:cNvPr id="18435" name="Rectangle 4"/>
          <p:cNvSpPr>
            <a:spLocks noGrp="1" noChangeArrowheads="1"/>
          </p:cNvSpPr>
          <p:nvPr>
            <p:ph type="body" sz="half" idx="1"/>
          </p:nvPr>
        </p:nvSpPr>
        <p:spPr>
          <a:xfrm>
            <a:off x="0" y="914400"/>
            <a:ext cx="5295900" cy="4267200"/>
          </a:xfrm>
        </p:spPr>
        <p:txBody>
          <a:bodyPr/>
          <a:lstStyle/>
          <a:p>
            <a:pPr eaLnBrk="1" hangingPunct="1"/>
            <a:r>
              <a:rPr lang="en-US" sz="2000"/>
              <a:t>Requirements: low energy, low data rates, inexpensive, short distances</a:t>
            </a:r>
          </a:p>
          <a:p>
            <a:pPr eaLnBrk="1" hangingPunct="1"/>
            <a:r>
              <a:rPr lang="en-US" sz="2000"/>
              <a:t>Modulation: Frequency Shift Keying</a:t>
            </a:r>
          </a:p>
          <a:p>
            <a:pPr lvl="1" eaLnBrk="1" hangingPunct="1"/>
            <a:r>
              <a:rPr lang="en-US" sz="1800"/>
              <a:t>Data Rate: 80 bps</a:t>
            </a:r>
          </a:p>
          <a:p>
            <a:pPr lvl="1" eaLnBrk="1" hangingPunct="1"/>
            <a:r>
              <a:rPr lang="en-US" sz="1800"/>
              <a:t>Carrier Frequency:  50 kHz</a:t>
            </a:r>
          </a:p>
          <a:p>
            <a:pPr lvl="1" eaLnBrk="1" hangingPunct="1"/>
            <a:r>
              <a:rPr lang="en-US" sz="1800"/>
              <a:t>Frequency Separation: 320 Hz</a:t>
            </a:r>
          </a:p>
          <a:p>
            <a:pPr lvl="1" eaLnBrk="1" hangingPunct="1"/>
            <a:r>
              <a:rPr lang="en-US" sz="2000"/>
              <a:t>Sampling Frequency: 8 kHz</a:t>
            </a:r>
          </a:p>
          <a:p>
            <a:pPr eaLnBrk="1" hangingPunct="1"/>
            <a:r>
              <a:rPr lang="en-US" sz="2000"/>
              <a:t>Garmin Fish Finder Transducer</a:t>
            </a:r>
          </a:p>
          <a:p>
            <a:pPr lvl="1" eaLnBrk="1" hangingPunct="1"/>
            <a:r>
              <a:rPr lang="en-US" sz="1800"/>
              <a:t>Cheap ~$50</a:t>
            </a:r>
          </a:p>
          <a:p>
            <a:pPr lvl="1" eaLnBrk="1" hangingPunct="1"/>
            <a:r>
              <a:rPr lang="en-US" sz="1800"/>
              <a:t>Beam Width: 20</a:t>
            </a:r>
            <a:r>
              <a:rPr lang="en-US" sz="1800">
                <a:sym typeface="Symbol" charset="2"/>
              </a:rPr>
              <a:t></a:t>
            </a:r>
            <a:endParaRPr lang="en-US" sz="1800" baseline="30000"/>
          </a:p>
          <a:p>
            <a:pPr eaLnBrk="1" hangingPunct="1"/>
            <a:r>
              <a:rPr lang="en-US" sz="2000"/>
              <a:t>Power Requirements</a:t>
            </a:r>
          </a:p>
          <a:p>
            <a:pPr lvl="1" eaLnBrk="1" hangingPunct="1"/>
            <a:r>
              <a:rPr lang="en-US" sz="1800"/>
              <a:t>Transmission: 2 uW @ 1m, 200 uW @10 m,  24 mW @ 100 m</a:t>
            </a:r>
          </a:p>
          <a:p>
            <a:pPr lvl="1" eaLnBrk="1" hangingPunct="1"/>
            <a:r>
              <a:rPr lang="en-US" sz="1800"/>
              <a:t>Signal processing: TI DSP ~ 1W, microcontroller ~1 mW</a:t>
            </a:r>
          </a:p>
          <a:p>
            <a:pPr lvl="1" eaLnBrk="1" hangingPunct="1"/>
            <a:endParaRPr lang="en-US" sz="1800" baseline="30000"/>
          </a:p>
        </p:txBody>
      </p:sp>
      <p:pic>
        <p:nvPicPr>
          <p:cNvPr id="18436" name="Picture 5" descr="SETUP"/>
          <p:cNvPicPr>
            <a:picLocks noGrp="1" noChangeAspect="1" noChangeArrowheads="1"/>
          </p:cNvPicPr>
          <p:nvPr>
            <p:ph sz="half" idx="2"/>
          </p:nvPr>
        </p:nvPicPr>
        <p:blipFill>
          <a:blip r:embed="rId3"/>
          <a:srcRect/>
          <a:stretch>
            <a:fillRect/>
          </a:stretch>
        </p:blipFill>
        <p:spPr>
          <a:xfrm>
            <a:off x="5334000" y="1003300"/>
            <a:ext cx="3810000" cy="3022600"/>
          </a:xfrm>
        </p:spPr>
      </p:pic>
      <p:pic>
        <p:nvPicPr>
          <p:cNvPr id="18437" name="Picture 6" descr="Bridget_FSK_modem_pics 007"/>
          <p:cNvPicPr>
            <a:picLocks noChangeAspect="1" noChangeArrowheads="1"/>
          </p:cNvPicPr>
          <p:nvPr/>
        </p:nvPicPr>
        <p:blipFill>
          <a:blip r:embed="rId4"/>
          <a:srcRect/>
          <a:stretch>
            <a:fillRect/>
          </a:stretch>
        </p:blipFill>
        <p:spPr bwMode="auto">
          <a:xfrm>
            <a:off x="7283450" y="4021138"/>
            <a:ext cx="1860550" cy="2519362"/>
          </a:xfrm>
          <a:prstGeom prst="rect">
            <a:avLst/>
          </a:prstGeom>
          <a:noFill/>
          <a:ln w="9525">
            <a:noFill/>
            <a:miter lim="800000"/>
            <a:headEnd/>
            <a:tailEnd/>
          </a:ln>
        </p:spPr>
      </p:pic>
      <p:sp>
        <p:nvSpPr>
          <p:cNvPr id="18438" name="Text Box 9"/>
          <p:cNvSpPr txBox="1">
            <a:spLocks noChangeArrowheads="1"/>
          </p:cNvSpPr>
          <p:nvPr/>
        </p:nvSpPr>
        <p:spPr bwMode="auto">
          <a:xfrm>
            <a:off x="368300" y="5915025"/>
            <a:ext cx="4926013" cy="1169988"/>
          </a:xfrm>
          <a:prstGeom prst="rect">
            <a:avLst/>
          </a:prstGeom>
          <a:noFill/>
          <a:ln w="9525">
            <a:noFill/>
            <a:miter lim="800000"/>
            <a:headEnd/>
            <a:tailEnd/>
          </a:ln>
        </p:spPr>
        <p:txBody>
          <a:bodyPr>
            <a:prstTxWarp prst="textNoShape">
              <a:avLst/>
            </a:prstTxWarp>
            <a:spAutoFit/>
          </a:bodyPr>
          <a:lstStyle/>
          <a:p>
            <a:pPr algn="ctr"/>
            <a:r>
              <a:rPr lang="en-US" sz="1400" b="1">
                <a:ea typeface="宋体" charset="-122"/>
                <a:cs typeface="宋体" charset="-122"/>
              </a:rPr>
              <a:t>B. Benson et al.  </a:t>
            </a:r>
            <a:r>
              <a:rPr lang="en-US" sz="1400" b="1">
                <a:latin typeface="Arial" charset="0"/>
                <a:ea typeface="宋体" charset="-122"/>
                <a:cs typeface="宋体" charset="-122"/>
              </a:rPr>
              <a:t>“</a:t>
            </a:r>
            <a:r>
              <a:rPr lang="en-US" sz="1400" b="1">
                <a:ea typeface="宋体" charset="-122"/>
                <a:cs typeface="宋体" charset="-122"/>
              </a:rPr>
              <a:t>Design of a Low-cost Acoustic Modem for Moored Oceanographic Applications</a:t>
            </a:r>
            <a:r>
              <a:rPr lang="en-US" sz="1400" b="1">
                <a:latin typeface="Arial" charset="0"/>
                <a:ea typeface="宋体" charset="-122"/>
                <a:cs typeface="宋体" charset="-122"/>
              </a:rPr>
              <a:t>”</a:t>
            </a:r>
            <a:r>
              <a:rPr lang="en-US" sz="1400" b="1">
                <a:ea typeface="宋体" charset="-122"/>
                <a:cs typeface="宋体" charset="-122"/>
              </a:rPr>
              <a:t>, ACM International Workshop on UnderWater Networks (WUWNet)</a:t>
            </a:r>
          </a:p>
          <a:p>
            <a:pPr algn="ctr"/>
            <a:endParaRPr lang="en-US" sz="1400" b="1">
              <a:ea typeface="宋体" charset="-122"/>
              <a:cs typeface="宋体" charset="-122"/>
            </a:endParaRPr>
          </a:p>
        </p:txBody>
      </p:sp>
      <p:pic>
        <p:nvPicPr>
          <p:cNvPr id="18439" name="Picture 10" descr="Bridget_FSK_modem_pics 009"/>
          <p:cNvPicPr>
            <a:picLocks noChangeAspect="1" noChangeArrowheads="1"/>
          </p:cNvPicPr>
          <p:nvPr/>
        </p:nvPicPr>
        <p:blipFill>
          <a:blip r:embed="rId5"/>
          <a:srcRect/>
          <a:stretch>
            <a:fillRect/>
          </a:stretch>
        </p:blipFill>
        <p:spPr bwMode="auto">
          <a:xfrm>
            <a:off x="5338763" y="4025900"/>
            <a:ext cx="1963737" cy="252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r>
              <a:rPr lang="en-US" sz="3200"/>
              <a:t>Energy Efficient Mooring Transmission</a:t>
            </a:r>
          </a:p>
        </p:txBody>
      </p:sp>
      <p:sp>
        <p:nvSpPr>
          <p:cNvPr id="1029" name="Rectangle 3"/>
          <p:cNvSpPr>
            <a:spLocks noGrp="1" noChangeArrowheads="1"/>
          </p:cNvSpPr>
          <p:nvPr>
            <p:ph type="body" idx="1"/>
          </p:nvPr>
        </p:nvSpPr>
        <p:spPr>
          <a:xfrm>
            <a:off x="228600" y="3787775"/>
            <a:ext cx="8686800" cy="2308225"/>
          </a:xfrm>
        </p:spPr>
        <p:txBody>
          <a:bodyPr/>
          <a:lstStyle/>
          <a:p>
            <a:pPr eaLnBrk="1" hangingPunct="1">
              <a:lnSpc>
                <a:spcPct val="80000"/>
              </a:lnSpc>
            </a:pPr>
            <a:r>
              <a:rPr lang="en-US" sz="2200" i="1"/>
              <a:t>f</a:t>
            </a:r>
            <a:r>
              <a:rPr lang="en-US" sz="2200" i="1" baseline="-25000"/>
              <a:t>ij</a:t>
            </a:r>
            <a:r>
              <a:rPr lang="en-US" sz="2200" i="1"/>
              <a:t>: </a:t>
            </a:r>
            <a:r>
              <a:rPr lang="en-US" sz="2200"/>
              <a:t>fraction of time spent transmitting packets from node i to node j</a:t>
            </a:r>
          </a:p>
          <a:p>
            <a:pPr eaLnBrk="1" hangingPunct="1">
              <a:lnSpc>
                <a:spcPct val="80000"/>
              </a:lnSpc>
            </a:pPr>
            <a:r>
              <a:rPr lang="en-US" sz="2200"/>
              <a:t>t: network lifetime (seconds) </a:t>
            </a:r>
          </a:p>
          <a:p>
            <a:pPr eaLnBrk="1" hangingPunct="1">
              <a:lnSpc>
                <a:spcPct val="80000"/>
              </a:lnSpc>
            </a:pPr>
            <a:r>
              <a:rPr lang="en-US" sz="2200" i="1"/>
              <a:t>e</a:t>
            </a:r>
            <a:r>
              <a:rPr lang="en-US" sz="2200" i="1" baseline="-25000"/>
              <a:t>i</a:t>
            </a:r>
            <a:r>
              <a:rPr lang="en-US" sz="2200" i="1"/>
              <a:t>: </a:t>
            </a:r>
            <a:r>
              <a:rPr lang="en-US" sz="2200"/>
              <a:t>battery energy of node i (Joules)</a:t>
            </a:r>
          </a:p>
          <a:p>
            <a:pPr eaLnBrk="1" hangingPunct="1">
              <a:lnSpc>
                <a:spcPct val="80000"/>
              </a:lnSpc>
            </a:pPr>
            <a:r>
              <a:rPr lang="en-US" sz="2200" i="1"/>
              <a:t>g</a:t>
            </a:r>
            <a:r>
              <a:rPr lang="en-US" sz="2200" i="1" baseline="-25000"/>
              <a:t>i</a:t>
            </a:r>
            <a:r>
              <a:rPr lang="en-US" sz="2200" i="1"/>
              <a:t>:</a:t>
            </a:r>
            <a:r>
              <a:rPr lang="en-US" sz="2200"/>
              <a:t> packet generation rate for each node i (packets/second)</a:t>
            </a:r>
          </a:p>
          <a:p>
            <a:pPr eaLnBrk="1" hangingPunct="1">
              <a:lnSpc>
                <a:spcPct val="80000"/>
              </a:lnSpc>
            </a:pPr>
            <a:r>
              <a:rPr lang="en-US" sz="2200" i="1"/>
              <a:t>tt:</a:t>
            </a:r>
            <a:r>
              <a:rPr lang="en-US" sz="2200"/>
              <a:t> packet transmission time (seconds)</a:t>
            </a:r>
          </a:p>
          <a:p>
            <a:pPr eaLnBrk="1" hangingPunct="1">
              <a:lnSpc>
                <a:spcPct val="80000"/>
              </a:lnSpc>
            </a:pPr>
            <a:r>
              <a:rPr lang="en-US" sz="2200" i="1"/>
              <a:t>p</a:t>
            </a:r>
            <a:r>
              <a:rPr lang="en-US" sz="2200" i="1" baseline="-25000"/>
              <a:t>tx,ij</a:t>
            </a:r>
            <a:r>
              <a:rPr lang="en-US" sz="2200" i="1"/>
              <a:t>:</a:t>
            </a:r>
            <a:r>
              <a:rPr lang="en-US" sz="2200"/>
              <a:t> energy spent for transmission of a packet from node i to node j (Joules)</a:t>
            </a:r>
          </a:p>
          <a:p>
            <a:pPr eaLnBrk="1" hangingPunct="1">
              <a:lnSpc>
                <a:spcPct val="80000"/>
              </a:lnSpc>
            </a:pPr>
            <a:r>
              <a:rPr lang="en-US" sz="2200" i="1"/>
              <a:t>p</a:t>
            </a:r>
            <a:r>
              <a:rPr lang="en-US" sz="2200" i="1" baseline="-25000"/>
              <a:t>rx</a:t>
            </a:r>
            <a:r>
              <a:rPr lang="en-US" sz="2200" i="1"/>
              <a:t>:</a:t>
            </a:r>
            <a:r>
              <a:rPr lang="en-US" sz="2200"/>
              <a:t> energy spent for reception of a packet (assumed constant) </a:t>
            </a:r>
          </a:p>
        </p:txBody>
      </p:sp>
      <p:sp>
        <p:nvSpPr>
          <p:cNvPr id="1030" name="Rectangle 5"/>
          <p:cNvSpPr>
            <a:spLocks noChangeArrowheads="1"/>
          </p:cNvSpPr>
          <p:nvPr/>
        </p:nvSpPr>
        <p:spPr bwMode="auto">
          <a:xfrm>
            <a:off x="0" y="2919413"/>
            <a:ext cx="9144000" cy="0"/>
          </a:xfrm>
          <a:prstGeom prst="rect">
            <a:avLst/>
          </a:prstGeom>
          <a:noFill/>
          <a:ln w="9525">
            <a:noFill/>
            <a:miter lim="800000"/>
            <a:headEnd/>
            <a:tailEnd/>
          </a:ln>
        </p:spPr>
        <p:txBody>
          <a:bodyPr wrap="none" anchor="ctr">
            <a:prstTxWarp prst="textNoShape">
              <a:avLst/>
            </a:prstTxWarp>
            <a:spAutoFit/>
          </a:bodyPr>
          <a:lstStyle/>
          <a:p>
            <a:endParaRPr lang="en-US">
              <a:ea typeface="宋体" charset="-122"/>
              <a:cs typeface="宋体" charset="-122"/>
            </a:endParaRPr>
          </a:p>
        </p:txBody>
      </p:sp>
      <p:graphicFrame>
        <p:nvGraphicFramePr>
          <p:cNvPr id="1026" name="Object 2"/>
          <p:cNvGraphicFramePr>
            <a:graphicFrameLocks noChangeAspect="1"/>
          </p:cNvGraphicFramePr>
          <p:nvPr/>
        </p:nvGraphicFramePr>
        <p:xfrm>
          <a:off x="76200" y="1509713"/>
          <a:ext cx="4191000" cy="2057400"/>
        </p:xfrm>
        <a:graphic>
          <a:graphicData uri="http://schemas.openxmlformats.org/presentationml/2006/ole">
            <p:oleObj spid="_x0000_s241666" name="Equation" r:id="rId4" imgW="2641600" imgH="1295400" progId="Equation.3">
              <p:embed/>
            </p:oleObj>
          </a:graphicData>
        </a:graphic>
      </p:graphicFrame>
      <p:graphicFrame>
        <p:nvGraphicFramePr>
          <p:cNvPr id="1027" name="Object 3"/>
          <p:cNvGraphicFramePr>
            <a:graphicFrameLocks noChangeAspect="1"/>
          </p:cNvGraphicFramePr>
          <p:nvPr/>
        </p:nvGraphicFramePr>
        <p:xfrm>
          <a:off x="4972050" y="1357313"/>
          <a:ext cx="4151313" cy="2224087"/>
        </p:xfrm>
        <a:graphic>
          <a:graphicData uri="http://schemas.openxmlformats.org/presentationml/2006/ole">
            <p:oleObj spid="_x0000_s241667" name="Equation" r:id="rId5" imgW="2616120" imgH="1396800" progId="Equation.3">
              <p:embed/>
            </p:oleObj>
          </a:graphicData>
        </a:graphic>
      </p:graphicFrame>
      <p:sp>
        <p:nvSpPr>
          <p:cNvPr id="1031" name="Text Box 8"/>
          <p:cNvSpPr txBox="1">
            <a:spLocks noChangeArrowheads="1"/>
          </p:cNvSpPr>
          <p:nvPr/>
        </p:nvSpPr>
        <p:spPr bwMode="auto">
          <a:xfrm>
            <a:off x="685800" y="1084263"/>
            <a:ext cx="3336925" cy="366712"/>
          </a:xfrm>
          <a:prstGeom prst="rect">
            <a:avLst/>
          </a:prstGeom>
          <a:noFill/>
          <a:ln w="9525">
            <a:noFill/>
            <a:miter lim="800000"/>
            <a:headEnd/>
            <a:tailEnd/>
          </a:ln>
        </p:spPr>
        <p:txBody>
          <a:bodyPr wrap="none">
            <a:prstTxWarp prst="textNoShape">
              <a:avLst/>
            </a:prstTxWarp>
            <a:spAutoFit/>
          </a:bodyPr>
          <a:lstStyle/>
          <a:p>
            <a:r>
              <a:rPr lang="en-US" sz="1800" b="1">
                <a:ea typeface="宋体" charset="-122"/>
                <a:cs typeface="宋体" charset="-122"/>
              </a:rPr>
              <a:t>Maximize Network Lifetime</a:t>
            </a:r>
          </a:p>
        </p:txBody>
      </p:sp>
      <p:sp>
        <p:nvSpPr>
          <p:cNvPr id="1032" name="Text Box 9"/>
          <p:cNvSpPr txBox="1">
            <a:spLocks noChangeArrowheads="1"/>
          </p:cNvSpPr>
          <p:nvPr/>
        </p:nvSpPr>
        <p:spPr bwMode="auto">
          <a:xfrm>
            <a:off x="4648200" y="1052513"/>
            <a:ext cx="4310063" cy="366712"/>
          </a:xfrm>
          <a:prstGeom prst="rect">
            <a:avLst/>
          </a:prstGeom>
          <a:noFill/>
          <a:ln w="9525">
            <a:noFill/>
            <a:miter lim="800000"/>
            <a:headEnd/>
            <a:tailEnd/>
          </a:ln>
        </p:spPr>
        <p:txBody>
          <a:bodyPr wrap="none">
            <a:prstTxWarp prst="textNoShape">
              <a:avLst/>
            </a:prstTxWarp>
            <a:spAutoFit/>
          </a:bodyPr>
          <a:lstStyle/>
          <a:p>
            <a:r>
              <a:rPr lang="en-US" sz="1800" b="1">
                <a:ea typeface="宋体" charset="-122"/>
                <a:cs typeface="宋体" charset="-122"/>
              </a:rPr>
              <a:t>Minimize Total Energy Consumption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CHARM Optimizations</a:t>
            </a:r>
          </a:p>
        </p:txBody>
      </p:sp>
      <p:sp>
        <p:nvSpPr>
          <p:cNvPr id="19459" name="Oval 6"/>
          <p:cNvSpPr>
            <a:spLocks noChangeAspect="1" noChangeArrowheads="1"/>
          </p:cNvSpPr>
          <p:nvPr/>
        </p:nvSpPr>
        <p:spPr bwMode="auto">
          <a:xfrm>
            <a:off x="1676400" y="1381125"/>
            <a:ext cx="522288" cy="522288"/>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1</a:t>
            </a:r>
            <a:endParaRPr lang="en-US" sz="5400">
              <a:ea typeface="宋体" charset="-122"/>
              <a:cs typeface="宋体" charset="-122"/>
            </a:endParaRPr>
          </a:p>
        </p:txBody>
      </p:sp>
      <p:sp>
        <p:nvSpPr>
          <p:cNvPr id="19460" name="Oval 7"/>
          <p:cNvSpPr>
            <a:spLocks noChangeAspect="1" noChangeArrowheads="1"/>
          </p:cNvSpPr>
          <p:nvPr/>
        </p:nvSpPr>
        <p:spPr bwMode="auto">
          <a:xfrm>
            <a:off x="1657350" y="2143125"/>
            <a:ext cx="522288" cy="522288"/>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2</a:t>
            </a:r>
            <a:endParaRPr lang="en-US" sz="5400">
              <a:ea typeface="宋体" charset="-122"/>
              <a:cs typeface="宋体" charset="-122"/>
            </a:endParaRPr>
          </a:p>
        </p:txBody>
      </p:sp>
      <p:sp>
        <p:nvSpPr>
          <p:cNvPr id="19461" name="Oval 8"/>
          <p:cNvSpPr>
            <a:spLocks noChangeAspect="1" noChangeArrowheads="1"/>
          </p:cNvSpPr>
          <p:nvPr/>
        </p:nvSpPr>
        <p:spPr bwMode="auto">
          <a:xfrm>
            <a:off x="1657350" y="2884488"/>
            <a:ext cx="522288" cy="520700"/>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3</a:t>
            </a:r>
            <a:endParaRPr lang="en-US" sz="5400">
              <a:ea typeface="宋体" charset="-122"/>
              <a:cs typeface="宋体" charset="-122"/>
            </a:endParaRPr>
          </a:p>
        </p:txBody>
      </p:sp>
      <p:sp>
        <p:nvSpPr>
          <p:cNvPr id="19462" name="Oval 9"/>
          <p:cNvSpPr>
            <a:spLocks noChangeAspect="1" noChangeArrowheads="1"/>
          </p:cNvSpPr>
          <p:nvPr/>
        </p:nvSpPr>
        <p:spPr bwMode="auto">
          <a:xfrm>
            <a:off x="1657350" y="3711575"/>
            <a:ext cx="522288" cy="520700"/>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4</a:t>
            </a:r>
            <a:endParaRPr lang="en-US" sz="5400">
              <a:ea typeface="宋体" charset="-122"/>
              <a:cs typeface="宋体" charset="-122"/>
            </a:endParaRPr>
          </a:p>
        </p:txBody>
      </p:sp>
      <p:sp>
        <p:nvSpPr>
          <p:cNvPr id="19463" name="Oval 10"/>
          <p:cNvSpPr>
            <a:spLocks noChangeAspect="1" noChangeArrowheads="1"/>
          </p:cNvSpPr>
          <p:nvPr/>
        </p:nvSpPr>
        <p:spPr bwMode="auto">
          <a:xfrm>
            <a:off x="1638300" y="4508500"/>
            <a:ext cx="522288" cy="520700"/>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5</a:t>
            </a:r>
            <a:endParaRPr lang="en-US" sz="5400">
              <a:ea typeface="宋体" charset="-122"/>
              <a:cs typeface="宋体" charset="-122"/>
            </a:endParaRPr>
          </a:p>
        </p:txBody>
      </p:sp>
      <p:sp>
        <p:nvSpPr>
          <p:cNvPr id="19464" name="Oval 11"/>
          <p:cNvSpPr>
            <a:spLocks noChangeAspect="1" noChangeArrowheads="1"/>
          </p:cNvSpPr>
          <p:nvPr/>
        </p:nvSpPr>
        <p:spPr bwMode="auto">
          <a:xfrm>
            <a:off x="1643063" y="5278438"/>
            <a:ext cx="522287" cy="522287"/>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6</a:t>
            </a:r>
            <a:endParaRPr lang="en-US" sz="5400">
              <a:ea typeface="宋体" charset="-122"/>
              <a:cs typeface="宋体" charset="-122"/>
            </a:endParaRPr>
          </a:p>
        </p:txBody>
      </p:sp>
      <p:sp>
        <p:nvSpPr>
          <p:cNvPr id="19465" name="Oval 12"/>
          <p:cNvSpPr>
            <a:spLocks noChangeAspect="1" noChangeArrowheads="1"/>
          </p:cNvSpPr>
          <p:nvPr/>
        </p:nvSpPr>
        <p:spPr bwMode="auto">
          <a:xfrm>
            <a:off x="1643063" y="6040438"/>
            <a:ext cx="522287" cy="522287"/>
          </a:xfrm>
          <a:prstGeom prst="ellipse">
            <a:avLst/>
          </a:prstGeom>
          <a:no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7</a:t>
            </a:r>
            <a:endParaRPr lang="en-US" sz="5400">
              <a:ea typeface="宋体" charset="-122"/>
              <a:cs typeface="宋体" charset="-122"/>
            </a:endParaRPr>
          </a:p>
        </p:txBody>
      </p:sp>
      <p:sp>
        <p:nvSpPr>
          <p:cNvPr id="19466" name="Text Box 34"/>
          <p:cNvSpPr txBox="1">
            <a:spLocks noChangeArrowheads="1"/>
          </p:cNvSpPr>
          <p:nvPr/>
        </p:nvSpPr>
        <p:spPr bwMode="auto">
          <a:xfrm>
            <a:off x="-76200" y="1076325"/>
            <a:ext cx="1239838" cy="336550"/>
          </a:xfrm>
          <a:prstGeom prst="rect">
            <a:avLst/>
          </a:prstGeom>
          <a:noFill/>
          <a:ln w="9525">
            <a:noFill/>
            <a:miter lim="800000"/>
            <a:headEnd/>
            <a:tailEnd/>
          </a:ln>
        </p:spPr>
        <p:txBody>
          <a:bodyPr wrap="none">
            <a:prstTxWarp prst="textNoShape">
              <a:avLst/>
            </a:prstTxWarp>
            <a:spAutoFit/>
          </a:bodyPr>
          <a:lstStyle/>
          <a:p>
            <a:r>
              <a:rPr lang="en-US" b="1" u="sng">
                <a:ea typeface="宋体" charset="-122"/>
                <a:cs typeface="宋体" charset="-122"/>
              </a:rPr>
              <a:t>Depth (m)</a:t>
            </a:r>
          </a:p>
        </p:txBody>
      </p:sp>
      <p:sp>
        <p:nvSpPr>
          <p:cNvPr id="19467" name="Text Box 35"/>
          <p:cNvSpPr txBox="1">
            <a:spLocks noChangeArrowheads="1"/>
          </p:cNvSpPr>
          <p:nvPr/>
        </p:nvSpPr>
        <p:spPr bwMode="auto">
          <a:xfrm>
            <a:off x="457200" y="1481138"/>
            <a:ext cx="309563" cy="366712"/>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0</a:t>
            </a:r>
          </a:p>
        </p:txBody>
      </p:sp>
      <p:sp>
        <p:nvSpPr>
          <p:cNvPr id="19468" name="Text Box 36"/>
          <p:cNvSpPr txBox="1">
            <a:spLocks noChangeArrowheads="1"/>
          </p:cNvSpPr>
          <p:nvPr/>
        </p:nvSpPr>
        <p:spPr bwMode="auto">
          <a:xfrm>
            <a:off x="452438" y="2233613"/>
            <a:ext cx="309562" cy="366712"/>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1</a:t>
            </a:r>
          </a:p>
        </p:txBody>
      </p:sp>
      <p:sp>
        <p:nvSpPr>
          <p:cNvPr id="19469" name="Text Box 38"/>
          <p:cNvSpPr txBox="1">
            <a:spLocks noChangeArrowheads="1"/>
          </p:cNvSpPr>
          <p:nvPr/>
        </p:nvSpPr>
        <p:spPr bwMode="auto">
          <a:xfrm>
            <a:off x="457200" y="2981325"/>
            <a:ext cx="309563" cy="366713"/>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2</a:t>
            </a:r>
          </a:p>
        </p:txBody>
      </p:sp>
      <p:sp>
        <p:nvSpPr>
          <p:cNvPr id="19470" name="Text Box 39"/>
          <p:cNvSpPr txBox="1">
            <a:spLocks noChangeArrowheads="1"/>
          </p:cNvSpPr>
          <p:nvPr/>
        </p:nvSpPr>
        <p:spPr bwMode="auto">
          <a:xfrm>
            <a:off x="452438" y="3790950"/>
            <a:ext cx="309562" cy="366713"/>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7</a:t>
            </a:r>
          </a:p>
        </p:txBody>
      </p:sp>
      <p:sp>
        <p:nvSpPr>
          <p:cNvPr id="19471" name="Text Box 41"/>
          <p:cNvSpPr txBox="1">
            <a:spLocks noChangeArrowheads="1"/>
          </p:cNvSpPr>
          <p:nvPr/>
        </p:nvSpPr>
        <p:spPr bwMode="auto">
          <a:xfrm>
            <a:off x="390525" y="4589463"/>
            <a:ext cx="434975" cy="366712"/>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10</a:t>
            </a:r>
          </a:p>
        </p:txBody>
      </p:sp>
      <p:sp>
        <p:nvSpPr>
          <p:cNvPr id="19472" name="Text Box 42"/>
          <p:cNvSpPr txBox="1">
            <a:spLocks noChangeArrowheads="1"/>
          </p:cNvSpPr>
          <p:nvPr/>
        </p:nvSpPr>
        <p:spPr bwMode="auto">
          <a:xfrm>
            <a:off x="404813" y="5370513"/>
            <a:ext cx="434975" cy="366712"/>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19</a:t>
            </a:r>
          </a:p>
        </p:txBody>
      </p:sp>
      <p:sp>
        <p:nvSpPr>
          <p:cNvPr id="19473" name="Text Box 43"/>
          <p:cNvSpPr txBox="1">
            <a:spLocks noChangeArrowheads="1"/>
          </p:cNvSpPr>
          <p:nvPr/>
        </p:nvSpPr>
        <p:spPr bwMode="auto">
          <a:xfrm>
            <a:off x="419100" y="6137275"/>
            <a:ext cx="434975" cy="366713"/>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22</a:t>
            </a:r>
          </a:p>
        </p:txBody>
      </p:sp>
      <p:cxnSp>
        <p:nvCxnSpPr>
          <p:cNvPr id="19474" name="AutoShape 44"/>
          <p:cNvCxnSpPr>
            <a:cxnSpLocks noChangeShapeType="1"/>
            <a:stCxn id="19465" idx="2"/>
            <a:endCxn id="19459" idx="2"/>
          </p:cNvCxnSpPr>
          <p:nvPr/>
        </p:nvCxnSpPr>
        <p:spPr bwMode="auto">
          <a:xfrm rot="10800000" flipH="1">
            <a:off x="1643063" y="1643063"/>
            <a:ext cx="33337" cy="4659312"/>
          </a:xfrm>
          <a:prstGeom prst="curvedConnector3">
            <a:avLst>
              <a:gd name="adj1" fmla="val -1928574"/>
            </a:avLst>
          </a:prstGeom>
          <a:noFill/>
          <a:ln w="9525">
            <a:solidFill>
              <a:schemeClr val="tx1"/>
            </a:solidFill>
            <a:round/>
            <a:headEnd/>
            <a:tailEnd type="triangle" w="med" len="med"/>
          </a:ln>
        </p:spPr>
      </p:cxnSp>
      <p:cxnSp>
        <p:nvCxnSpPr>
          <p:cNvPr id="19475" name="AutoShape 45"/>
          <p:cNvCxnSpPr>
            <a:cxnSpLocks noChangeShapeType="1"/>
            <a:stCxn id="19464" idx="6"/>
            <a:endCxn id="19459" idx="6"/>
          </p:cNvCxnSpPr>
          <p:nvPr/>
        </p:nvCxnSpPr>
        <p:spPr bwMode="auto">
          <a:xfrm flipV="1">
            <a:off x="2165350" y="1643063"/>
            <a:ext cx="33338" cy="3897312"/>
          </a:xfrm>
          <a:prstGeom prst="curvedConnector3">
            <a:avLst>
              <a:gd name="adj1" fmla="val 2404759"/>
            </a:avLst>
          </a:prstGeom>
          <a:noFill/>
          <a:ln w="9525">
            <a:solidFill>
              <a:schemeClr val="tx1"/>
            </a:solidFill>
            <a:round/>
            <a:headEnd/>
            <a:tailEnd type="triangle" w="med" len="med"/>
          </a:ln>
        </p:spPr>
      </p:cxnSp>
      <p:cxnSp>
        <p:nvCxnSpPr>
          <p:cNvPr id="19476" name="AutoShape 46"/>
          <p:cNvCxnSpPr>
            <a:cxnSpLocks noChangeShapeType="1"/>
            <a:stCxn id="19463" idx="2"/>
            <a:endCxn id="19459" idx="2"/>
          </p:cNvCxnSpPr>
          <p:nvPr/>
        </p:nvCxnSpPr>
        <p:spPr bwMode="auto">
          <a:xfrm rot="10800000" flipH="1">
            <a:off x="1638300" y="1643063"/>
            <a:ext cx="38100" cy="3125787"/>
          </a:xfrm>
          <a:prstGeom prst="curvedConnector3">
            <a:avLst>
              <a:gd name="adj1" fmla="val -1166667"/>
            </a:avLst>
          </a:prstGeom>
          <a:noFill/>
          <a:ln w="9525">
            <a:solidFill>
              <a:schemeClr val="tx1"/>
            </a:solidFill>
            <a:round/>
            <a:headEnd/>
            <a:tailEnd type="triangle" w="med" len="med"/>
          </a:ln>
        </p:spPr>
      </p:cxnSp>
      <p:cxnSp>
        <p:nvCxnSpPr>
          <p:cNvPr id="19477" name="AutoShape 47"/>
          <p:cNvCxnSpPr>
            <a:cxnSpLocks noChangeShapeType="1"/>
            <a:stCxn id="19462" idx="6"/>
            <a:endCxn id="19459" idx="6"/>
          </p:cNvCxnSpPr>
          <p:nvPr/>
        </p:nvCxnSpPr>
        <p:spPr bwMode="auto">
          <a:xfrm flipV="1">
            <a:off x="2179638" y="1643063"/>
            <a:ext cx="19050" cy="2328862"/>
          </a:xfrm>
          <a:prstGeom prst="curvedConnector3">
            <a:avLst>
              <a:gd name="adj1" fmla="val 2791667"/>
            </a:avLst>
          </a:prstGeom>
          <a:noFill/>
          <a:ln w="9525">
            <a:solidFill>
              <a:schemeClr val="tx1"/>
            </a:solidFill>
            <a:round/>
            <a:headEnd/>
            <a:tailEnd type="triangle" w="med" len="med"/>
          </a:ln>
        </p:spPr>
      </p:cxnSp>
      <p:cxnSp>
        <p:nvCxnSpPr>
          <p:cNvPr id="19478" name="AutoShape 48"/>
          <p:cNvCxnSpPr>
            <a:cxnSpLocks noChangeShapeType="1"/>
            <a:stCxn id="19461" idx="2"/>
            <a:endCxn id="19459" idx="2"/>
          </p:cNvCxnSpPr>
          <p:nvPr/>
        </p:nvCxnSpPr>
        <p:spPr bwMode="auto">
          <a:xfrm rot="10800000" flipH="1">
            <a:off x="1657350" y="1643063"/>
            <a:ext cx="19050" cy="1501775"/>
          </a:xfrm>
          <a:prstGeom prst="curvedConnector3">
            <a:avLst>
              <a:gd name="adj1" fmla="val -1200000"/>
            </a:avLst>
          </a:prstGeom>
          <a:noFill/>
          <a:ln w="9525">
            <a:solidFill>
              <a:schemeClr val="tx1"/>
            </a:solidFill>
            <a:round/>
            <a:headEnd/>
            <a:tailEnd type="triangle" w="med" len="med"/>
          </a:ln>
        </p:spPr>
      </p:cxnSp>
      <p:cxnSp>
        <p:nvCxnSpPr>
          <p:cNvPr id="19479" name="AutoShape 49"/>
          <p:cNvCxnSpPr>
            <a:cxnSpLocks noChangeShapeType="1"/>
            <a:stCxn id="19460" idx="6"/>
            <a:endCxn id="19459" idx="6"/>
          </p:cNvCxnSpPr>
          <p:nvPr/>
        </p:nvCxnSpPr>
        <p:spPr bwMode="auto">
          <a:xfrm flipV="1">
            <a:off x="2179638" y="1643063"/>
            <a:ext cx="19050" cy="762000"/>
          </a:xfrm>
          <a:prstGeom prst="curvedConnector3">
            <a:avLst>
              <a:gd name="adj1" fmla="val 1291667"/>
            </a:avLst>
          </a:prstGeom>
          <a:noFill/>
          <a:ln w="9525">
            <a:solidFill>
              <a:schemeClr val="tx1"/>
            </a:solidFill>
            <a:round/>
            <a:headEnd/>
            <a:tailEnd type="triangle" w="med" len="med"/>
          </a:ln>
        </p:spPr>
      </p:cxnSp>
      <p:sp>
        <p:nvSpPr>
          <p:cNvPr id="19480" name="Oval 50"/>
          <p:cNvSpPr>
            <a:spLocks noChangeAspect="1" noChangeArrowheads="1"/>
          </p:cNvSpPr>
          <p:nvPr/>
        </p:nvSpPr>
        <p:spPr bwMode="auto">
          <a:xfrm>
            <a:off x="3886200" y="1376363"/>
            <a:ext cx="522288" cy="522287"/>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1</a:t>
            </a:r>
            <a:endParaRPr lang="en-US" sz="5400">
              <a:ea typeface="宋体" charset="-122"/>
              <a:cs typeface="宋体" charset="-122"/>
            </a:endParaRPr>
          </a:p>
        </p:txBody>
      </p:sp>
      <p:sp>
        <p:nvSpPr>
          <p:cNvPr id="19481" name="Oval 51"/>
          <p:cNvSpPr>
            <a:spLocks noChangeAspect="1" noChangeArrowheads="1"/>
          </p:cNvSpPr>
          <p:nvPr/>
        </p:nvSpPr>
        <p:spPr bwMode="auto">
          <a:xfrm>
            <a:off x="3867150" y="2138363"/>
            <a:ext cx="522288" cy="522287"/>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2</a:t>
            </a:r>
            <a:endParaRPr lang="en-US" sz="5400">
              <a:ea typeface="宋体" charset="-122"/>
              <a:cs typeface="宋体" charset="-122"/>
            </a:endParaRPr>
          </a:p>
        </p:txBody>
      </p:sp>
      <p:sp>
        <p:nvSpPr>
          <p:cNvPr id="19482" name="Oval 52"/>
          <p:cNvSpPr>
            <a:spLocks noChangeAspect="1" noChangeArrowheads="1"/>
          </p:cNvSpPr>
          <p:nvPr/>
        </p:nvSpPr>
        <p:spPr bwMode="auto">
          <a:xfrm>
            <a:off x="3867150" y="2879725"/>
            <a:ext cx="522288" cy="520700"/>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3</a:t>
            </a:r>
            <a:endParaRPr lang="en-US" sz="5400">
              <a:ea typeface="宋体" charset="-122"/>
              <a:cs typeface="宋体" charset="-122"/>
            </a:endParaRPr>
          </a:p>
        </p:txBody>
      </p:sp>
      <p:sp>
        <p:nvSpPr>
          <p:cNvPr id="19483" name="Oval 53"/>
          <p:cNvSpPr>
            <a:spLocks noChangeAspect="1" noChangeArrowheads="1"/>
          </p:cNvSpPr>
          <p:nvPr/>
        </p:nvSpPr>
        <p:spPr bwMode="auto">
          <a:xfrm>
            <a:off x="3867150" y="3706813"/>
            <a:ext cx="522288" cy="520700"/>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4</a:t>
            </a:r>
            <a:endParaRPr lang="en-US" sz="5400">
              <a:ea typeface="宋体" charset="-122"/>
              <a:cs typeface="宋体" charset="-122"/>
            </a:endParaRPr>
          </a:p>
        </p:txBody>
      </p:sp>
      <p:sp>
        <p:nvSpPr>
          <p:cNvPr id="19484" name="Oval 54"/>
          <p:cNvSpPr>
            <a:spLocks noChangeAspect="1" noChangeArrowheads="1"/>
          </p:cNvSpPr>
          <p:nvPr/>
        </p:nvSpPr>
        <p:spPr bwMode="auto">
          <a:xfrm>
            <a:off x="3848100" y="4503738"/>
            <a:ext cx="522288" cy="520700"/>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5</a:t>
            </a:r>
            <a:endParaRPr lang="en-US" sz="5400">
              <a:ea typeface="宋体" charset="-122"/>
              <a:cs typeface="宋体" charset="-122"/>
            </a:endParaRPr>
          </a:p>
        </p:txBody>
      </p:sp>
      <p:sp>
        <p:nvSpPr>
          <p:cNvPr id="19485" name="Oval 55"/>
          <p:cNvSpPr>
            <a:spLocks noChangeAspect="1" noChangeArrowheads="1"/>
          </p:cNvSpPr>
          <p:nvPr/>
        </p:nvSpPr>
        <p:spPr bwMode="auto">
          <a:xfrm>
            <a:off x="3852863" y="5273675"/>
            <a:ext cx="522287" cy="522288"/>
          </a:xfrm>
          <a:prstGeom prst="ellipse">
            <a:avLst/>
          </a:prstGeom>
          <a:solidFill>
            <a:srgbClr val="FFFFFF"/>
          </a:solid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6</a:t>
            </a:r>
            <a:endParaRPr lang="en-US" sz="5400">
              <a:ea typeface="宋体" charset="-122"/>
              <a:cs typeface="宋体" charset="-122"/>
            </a:endParaRPr>
          </a:p>
        </p:txBody>
      </p:sp>
      <p:sp>
        <p:nvSpPr>
          <p:cNvPr id="19486" name="Oval 56"/>
          <p:cNvSpPr>
            <a:spLocks noChangeAspect="1" noChangeArrowheads="1"/>
          </p:cNvSpPr>
          <p:nvPr/>
        </p:nvSpPr>
        <p:spPr bwMode="auto">
          <a:xfrm>
            <a:off x="3852863" y="6035675"/>
            <a:ext cx="522287" cy="522288"/>
          </a:xfrm>
          <a:prstGeom prst="ellipse">
            <a:avLst/>
          </a:prstGeom>
          <a:noFill/>
          <a:ln w="9525">
            <a:solidFill>
              <a:srgbClr val="000000"/>
            </a:solidFill>
            <a:round/>
            <a:headEnd/>
            <a:tailEnd/>
          </a:ln>
        </p:spPr>
        <p:txBody>
          <a:bodyPr anchor="ctr" anchorCtr="1">
            <a:prstTxWarp prst="textNoShape">
              <a:avLst/>
            </a:prstTxWarp>
          </a:bodyPr>
          <a:lstStyle/>
          <a:p>
            <a:r>
              <a:rPr lang="en-US" sz="2000">
                <a:ea typeface="宋体" charset="-122"/>
                <a:cs typeface="宋体" charset="-122"/>
              </a:rPr>
              <a:t>7</a:t>
            </a:r>
            <a:endParaRPr lang="en-US" sz="5400">
              <a:ea typeface="宋体" charset="-122"/>
              <a:cs typeface="宋体" charset="-122"/>
            </a:endParaRPr>
          </a:p>
        </p:txBody>
      </p:sp>
      <p:cxnSp>
        <p:nvCxnSpPr>
          <p:cNvPr id="19487" name="AutoShape 57"/>
          <p:cNvCxnSpPr>
            <a:cxnSpLocks noChangeShapeType="1"/>
            <a:stCxn id="19486" idx="2"/>
            <a:endCxn id="19480" idx="2"/>
          </p:cNvCxnSpPr>
          <p:nvPr/>
        </p:nvCxnSpPr>
        <p:spPr bwMode="auto">
          <a:xfrm rot="10800000" flipH="1">
            <a:off x="3852863" y="1638300"/>
            <a:ext cx="33337" cy="4659313"/>
          </a:xfrm>
          <a:prstGeom prst="curvedConnector3">
            <a:avLst>
              <a:gd name="adj1" fmla="val -1928574"/>
            </a:avLst>
          </a:prstGeom>
          <a:noFill/>
          <a:ln w="9525">
            <a:solidFill>
              <a:schemeClr val="tx1"/>
            </a:solidFill>
            <a:round/>
            <a:headEnd/>
            <a:tailEnd type="triangle" w="med" len="med"/>
          </a:ln>
        </p:spPr>
      </p:cxnSp>
      <p:cxnSp>
        <p:nvCxnSpPr>
          <p:cNvPr id="19488" name="AutoShape 58"/>
          <p:cNvCxnSpPr>
            <a:cxnSpLocks noChangeShapeType="1"/>
            <a:stCxn id="19485" idx="6"/>
            <a:endCxn id="19483" idx="6"/>
          </p:cNvCxnSpPr>
          <p:nvPr/>
        </p:nvCxnSpPr>
        <p:spPr bwMode="auto">
          <a:xfrm flipV="1">
            <a:off x="4375150" y="3967163"/>
            <a:ext cx="14288" cy="1568450"/>
          </a:xfrm>
          <a:prstGeom prst="curvedConnector3">
            <a:avLst>
              <a:gd name="adj1" fmla="val 2688889"/>
            </a:avLst>
          </a:prstGeom>
          <a:noFill/>
          <a:ln w="9525">
            <a:solidFill>
              <a:schemeClr val="tx1"/>
            </a:solidFill>
            <a:round/>
            <a:headEnd/>
            <a:tailEnd type="triangle" w="med" len="med"/>
          </a:ln>
        </p:spPr>
      </p:cxnSp>
      <p:cxnSp>
        <p:nvCxnSpPr>
          <p:cNvPr id="19489" name="AutoShape 59"/>
          <p:cNvCxnSpPr>
            <a:cxnSpLocks noChangeShapeType="1"/>
            <a:stCxn id="19484" idx="2"/>
            <a:endCxn id="19480" idx="2"/>
          </p:cNvCxnSpPr>
          <p:nvPr/>
        </p:nvCxnSpPr>
        <p:spPr bwMode="auto">
          <a:xfrm rot="10800000" flipH="1">
            <a:off x="3848100" y="1638300"/>
            <a:ext cx="38100" cy="3125788"/>
          </a:xfrm>
          <a:prstGeom prst="curvedConnector3">
            <a:avLst>
              <a:gd name="adj1" fmla="val -1166667"/>
            </a:avLst>
          </a:prstGeom>
          <a:noFill/>
          <a:ln w="9525">
            <a:solidFill>
              <a:schemeClr val="tx1"/>
            </a:solidFill>
            <a:round/>
            <a:headEnd/>
            <a:tailEnd type="triangle" w="med" len="med"/>
          </a:ln>
        </p:spPr>
      </p:cxnSp>
      <p:cxnSp>
        <p:nvCxnSpPr>
          <p:cNvPr id="19490" name="AutoShape 60"/>
          <p:cNvCxnSpPr>
            <a:cxnSpLocks noChangeShapeType="1"/>
            <a:stCxn id="19483" idx="6"/>
            <a:endCxn id="19481" idx="6"/>
          </p:cNvCxnSpPr>
          <p:nvPr/>
        </p:nvCxnSpPr>
        <p:spPr bwMode="auto">
          <a:xfrm flipV="1">
            <a:off x="4389438" y="2400300"/>
            <a:ext cx="1587" cy="1566863"/>
          </a:xfrm>
          <a:prstGeom prst="curvedConnector3">
            <a:avLst>
              <a:gd name="adj1" fmla="val 22400009"/>
            </a:avLst>
          </a:prstGeom>
          <a:noFill/>
          <a:ln w="9525">
            <a:solidFill>
              <a:schemeClr val="tx1"/>
            </a:solidFill>
            <a:round/>
            <a:headEnd/>
            <a:tailEnd type="triangle" w="med" len="med"/>
          </a:ln>
        </p:spPr>
      </p:cxnSp>
      <p:cxnSp>
        <p:nvCxnSpPr>
          <p:cNvPr id="19491" name="AutoShape 61"/>
          <p:cNvCxnSpPr>
            <a:cxnSpLocks noChangeShapeType="1"/>
            <a:stCxn id="19482" idx="2"/>
            <a:endCxn id="19480" idx="2"/>
          </p:cNvCxnSpPr>
          <p:nvPr/>
        </p:nvCxnSpPr>
        <p:spPr bwMode="auto">
          <a:xfrm rot="10800000" flipH="1">
            <a:off x="3867150" y="1638300"/>
            <a:ext cx="19050" cy="1501775"/>
          </a:xfrm>
          <a:prstGeom prst="curvedConnector3">
            <a:avLst>
              <a:gd name="adj1" fmla="val -1200000"/>
            </a:avLst>
          </a:prstGeom>
          <a:noFill/>
          <a:ln w="9525">
            <a:solidFill>
              <a:schemeClr val="tx1"/>
            </a:solidFill>
            <a:round/>
            <a:headEnd/>
            <a:tailEnd type="triangle" w="med" len="med"/>
          </a:ln>
        </p:spPr>
      </p:cxnSp>
      <p:cxnSp>
        <p:nvCxnSpPr>
          <p:cNvPr id="19492" name="AutoShape 62"/>
          <p:cNvCxnSpPr>
            <a:cxnSpLocks noChangeShapeType="1"/>
            <a:stCxn id="19481" idx="6"/>
            <a:endCxn id="19480" idx="6"/>
          </p:cNvCxnSpPr>
          <p:nvPr/>
        </p:nvCxnSpPr>
        <p:spPr bwMode="auto">
          <a:xfrm flipV="1">
            <a:off x="4389438" y="1638300"/>
            <a:ext cx="19050" cy="762000"/>
          </a:xfrm>
          <a:prstGeom prst="curvedConnector3">
            <a:avLst>
              <a:gd name="adj1" fmla="val 1291667"/>
            </a:avLst>
          </a:prstGeom>
          <a:noFill/>
          <a:ln w="9525">
            <a:solidFill>
              <a:schemeClr val="tx1"/>
            </a:solidFill>
            <a:round/>
            <a:headEnd/>
            <a:tailEnd type="triangle" w="med" len="med"/>
          </a:ln>
        </p:spPr>
      </p:cxnSp>
      <p:sp>
        <p:nvSpPr>
          <p:cNvPr id="19493" name="Text Box 63"/>
          <p:cNvSpPr txBox="1">
            <a:spLocks noChangeArrowheads="1"/>
          </p:cNvSpPr>
          <p:nvPr/>
        </p:nvSpPr>
        <p:spPr bwMode="auto">
          <a:xfrm>
            <a:off x="4548188" y="1085850"/>
            <a:ext cx="1658937" cy="336550"/>
          </a:xfrm>
          <a:prstGeom prst="rect">
            <a:avLst/>
          </a:prstGeom>
          <a:noFill/>
          <a:ln w="9525">
            <a:noFill/>
            <a:miter lim="800000"/>
            <a:headEnd/>
            <a:tailEnd/>
          </a:ln>
        </p:spPr>
        <p:txBody>
          <a:bodyPr wrap="none">
            <a:prstTxWarp prst="textNoShape">
              <a:avLst/>
            </a:prstTxWarp>
            <a:spAutoFit/>
          </a:bodyPr>
          <a:lstStyle/>
          <a:p>
            <a:r>
              <a:rPr lang="en-US" b="1" u="sng">
                <a:ea typeface="宋体" charset="-122"/>
                <a:cs typeface="宋体" charset="-122"/>
              </a:rPr>
              <a:t>Data (kB/day)</a:t>
            </a:r>
          </a:p>
        </p:txBody>
      </p:sp>
      <p:sp>
        <p:nvSpPr>
          <p:cNvPr id="19494" name="Text Box 64"/>
          <p:cNvSpPr txBox="1">
            <a:spLocks noChangeArrowheads="1"/>
          </p:cNvSpPr>
          <p:nvPr/>
        </p:nvSpPr>
        <p:spPr bwMode="auto">
          <a:xfrm>
            <a:off x="5081588" y="1490663"/>
            <a:ext cx="309562" cy="366712"/>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0</a:t>
            </a:r>
          </a:p>
        </p:txBody>
      </p:sp>
      <p:sp>
        <p:nvSpPr>
          <p:cNvPr id="19495" name="Text Box 65"/>
          <p:cNvSpPr txBox="1">
            <a:spLocks noChangeArrowheads="1"/>
          </p:cNvSpPr>
          <p:nvPr/>
        </p:nvSpPr>
        <p:spPr bwMode="auto">
          <a:xfrm>
            <a:off x="5005388" y="2243138"/>
            <a:ext cx="434975" cy="366712"/>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40</a:t>
            </a:r>
          </a:p>
        </p:txBody>
      </p:sp>
      <p:sp>
        <p:nvSpPr>
          <p:cNvPr id="19496" name="Text Box 66"/>
          <p:cNvSpPr txBox="1">
            <a:spLocks noChangeArrowheads="1"/>
          </p:cNvSpPr>
          <p:nvPr/>
        </p:nvSpPr>
        <p:spPr bwMode="auto">
          <a:xfrm>
            <a:off x="4967288" y="2990850"/>
            <a:ext cx="560387" cy="366713"/>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130</a:t>
            </a:r>
          </a:p>
        </p:txBody>
      </p:sp>
      <p:sp>
        <p:nvSpPr>
          <p:cNvPr id="19497" name="Text Box 67"/>
          <p:cNvSpPr txBox="1">
            <a:spLocks noChangeArrowheads="1"/>
          </p:cNvSpPr>
          <p:nvPr/>
        </p:nvSpPr>
        <p:spPr bwMode="auto">
          <a:xfrm>
            <a:off x="5033963" y="3800475"/>
            <a:ext cx="434975" cy="366713"/>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40</a:t>
            </a:r>
          </a:p>
        </p:txBody>
      </p:sp>
      <p:sp>
        <p:nvSpPr>
          <p:cNvPr id="19498" name="Text Box 68"/>
          <p:cNvSpPr txBox="1">
            <a:spLocks noChangeArrowheads="1"/>
          </p:cNvSpPr>
          <p:nvPr/>
        </p:nvSpPr>
        <p:spPr bwMode="auto">
          <a:xfrm>
            <a:off x="4986338" y="4598988"/>
            <a:ext cx="560387" cy="366712"/>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325</a:t>
            </a:r>
          </a:p>
        </p:txBody>
      </p:sp>
      <p:sp>
        <p:nvSpPr>
          <p:cNvPr id="19499" name="Text Box 69"/>
          <p:cNvSpPr txBox="1">
            <a:spLocks noChangeArrowheads="1"/>
          </p:cNvSpPr>
          <p:nvPr/>
        </p:nvSpPr>
        <p:spPr bwMode="auto">
          <a:xfrm>
            <a:off x="5072063" y="5380038"/>
            <a:ext cx="434975" cy="366712"/>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40</a:t>
            </a:r>
          </a:p>
        </p:txBody>
      </p:sp>
      <p:sp>
        <p:nvSpPr>
          <p:cNvPr id="19500" name="Text Box 70"/>
          <p:cNvSpPr txBox="1">
            <a:spLocks noChangeArrowheads="1"/>
          </p:cNvSpPr>
          <p:nvPr/>
        </p:nvSpPr>
        <p:spPr bwMode="auto">
          <a:xfrm>
            <a:off x="5086350" y="6146800"/>
            <a:ext cx="434975" cy="366713"/>
          </a:xfrm>
          <a:prstGeom prst="rect">
            <a:avLst/>
          </a:prstGeom>
          <a:noFill/>
          <a:ln w="9525">
            <a:noFill/>
            <a:miter lim="800000"/>
            <a:headEnd/>
            <a:tailEnd/>
          </a:ln>
        </p:spPr>
        <p:txBody>
          <a:bodyPr wrap="none">
            <a:prstTxWarp prst="textNoShape">
              <a:avLst/>
            </a:prstTxWarp>
            <a:spAutoFit/>
          </a:bodyPr>
          <a:lstStyle/>
          <a:p>
            <a:r>
              <a:rPr lang="en-US" sz="1800">
                <a:ea typeface="宋体" charset="-122"/>
                <a:cs typeface="宋体" charset="-122"/>
              </a:rPr>
              <a:t>65</a:t>
            </a:r>
          </a:p>
        </p:txBody>
      </p:sp>
      <p:sp>
        <p:nvSpPr>
          <p:cNvPr id="19501" name="Text Box 73"/>
          <p:cNvSpPr txBox="1">
            <a:spLocks noChangeArrowheads="1"/>
          </p:cNvSpPr>
          <p:nvPr/>
        </p:nvSpPr>
        <p:spPr bwMode="auto">
          <a:xfrm>
            <a:off x="1133475" y="928688"/>
            <a:ext cx="1630363" cy="366712"/>
          </a:xfrm>
          <a:prstGeom prst="rect">
            <a:avLst/>
          </a:prstGeom>
          <a:noFill/>
          <a:ln w="9525">
            <a:noFill/>
            <a:miter lim="800000"/>
            <a:headEnd/>
            <a:tailEnd/>
          </a:ln>
        </p:spPr>
        <p:txBody>
          <a:bodyPr wrap="none">
            <a:prstTxWarp prst="textNoShape">
              <a:avLst/>
            </a:prstTxWarp>
            <a:spAutoFit/>
          </a:bodyPr>
          <a:lstStyle/>
          <a:p>
            <a:r>
              <a:rPr lang="en-US" sz="1800" b="1">
                <a:ea typeface="宋体" charset="-122"/>
                <a:cs typeface="宋体" charset="-122"/>
              </a:rPr>
              <a:t>Total Energy</a:t>
            </a:r>
          </a:p>
        </p:txBody>
      </p:sp>
      <p:sp>
        <p:nvSpPr>
          <p:cNvPr id="19502" name="Text Box 74"/>
          <p:cNvSpPr txBox="1">
            <a:spLocks noChangeArrowheads="1"/>
          </p:cNvSpPr>
          <p:nvPr/>
        </p:nvSpPr>
        <p:spPr bwMode="auto">
          <a:xfrm>
            <a:off x="3514725" y="923925"/>
            <a:ext cx="1123950" cy="366713"/>
          </a:xfrm>
          <a:prstGeom prst="rect">
            <a:avLst/>
          </a:prstGeom>
          <a:noFill/>
          <a:ln w="9525">
            <a:noFill/>
            <a:miter lim="800000"/>
            <a:headEnd/>
            <a:tailEnd/>
          </a:ln>
        </p:spPr>
        <p:txBody>
          <a:bodyPr wrap="none">
            <a:prstTxWarp prst="textNoShape">
              <a:avLst/>
            </a:prstTxWarp>
            <a:spAutoFit/>
          </a:bodyPr>
          <a:lstStyle/>
          <a:p>
            <a:r>
              <a:rPr lang="en-US" sz="1800" b="1">
                <a:ea typeface="宋体" charset="-122"/>
                <a:cs typeface="宋体" charset="-122"/>
              </a:rPr>
              <a:t>Lifetime</a:t>
            </a:r>
          </a:p>
        </p:txBody>
      </p:sp>
      <p:sp>
        <p:nvSpPr>
          <p:cNvPr id="19503" name="Rectangle 75"/>
          <p:cNvSpPr>
            <a:spLocks noGrp="1" noChangeArrowheads="1"/>
          </p:cNvSpPr>
          <p:nvPr>
            <p:ph type="body" idx="1"/>
          </p:nvPr>
        </p:nvSpPr>
        <p:spPr>
          <a:xfrm>
            <a:off x="5638800" y="1273175"/>
            <a:ext cx="3429000" cy="1193800"/>
          </a:xfrm>
        </p:spPr>
        <p:txBody>
          <a:bodyPr/>
          <a:lstStyle/>
          <a:p>
            <a:pPr eaLnBrk="1" hangingPunct="1"/>
            <a:r>
              <a:rPr lang="en-US" sz="2400"/>
              <a:t>Configurations are the same for both modems in both cases</a:t>
            </a:r>
          </a:p>
          <a:p>
            <a:pPr eaLnBrk="1" hangingPunct="1"/>
            <a:endParaRPr lang="en-US" sz="2400"/>
          </a:p>
          <a:p>
            <a:pPr lvl="1" eaLnBrk="1" hangingPunct="1"/>
            <a:endParaRPr lang="en-US"/>
          </a:p>
        </p:txBody>
      </p:sp>
      <p:sp>
        <p:nvSpPr>
          <p:cNvPr id="19504" name="Rectangle 426"/>
          <p:cNvSpPr>
            <a:spLocks noChangeArrowheads="1"/>
          </p:cNvSpPr>
          <p:nvPr/>
        </p:nvSpPr>
        <p:spPr bwMode="auto">
          <a:xfrm>
            <a:off x="5715000" y="5456238"/>
            <a:ext cx="3429000" cy="119380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00007F"/>
              </a:buClr>
              <a:buSzPct val="75000"/>
              <a:buFont typeface="Wingdings" charset="2"/>
              <a:buChar char="v"/>
            </a:pPr>
            <a:r>
              <a:rPr lang="en-US" sz="2000">
                <a:latin typeface="Times New Roman" charset="0"/>
                <a:ea typeface="宋体" charset="-122"/>
                <a:cs typeface="宋体" charset="-122"/>
              </a:rPr>
              <a:t>Lifetime (2 D-cell/node):</a:t>
            </a:r>
          </a:p>
          <a:p>
            <a:pPr marL="742950" lvl="1" indent="-285750">
              <a:spcBef>
                <a:spcPct val="20000"/>
              </a:spcBef>
              <a:buClr>
                <a:srgbClr val="FFCC00"/>
              </a:buClr>
              <a:buSzPct val="75000"/>
              <a:buFont typeface="Wingdings" charset="2"/>
              <a:buChar char="v"/>
            </a:pPr>
            <a:r>
              <a:rPr lang="en-US" sz="1800">
                <a:latin typeface="Times New Roman" charset="0"/>
                <a:ea typeface="宋体" charset="-122"/>
                <a:cs typeface="宋体" charset="-122"/>
              </a:rPr>
              <a:t>Moorea: .87 days</a:t>
            </a:r>
          </a:p>
          <a:p>
            <a:pPr marL="742950" lvl="1" indent="-285750">
              <a:spcBef>
                <a:spcPct val="20000"/>
              </a:spcBef>
              <a:buClr>
                <a:srgbClr val="FFCC00"/>
              </a:buClr>
              <a:buSzPct val="75000"/>
              <a:buFont typeface="Wingdings" charset="2"/>
              <a:buChar char="v"/>
            </a:pPr>
            <a:r>
              <a:rPr lang="en-US" sz="1800">
                <a:latin typeface="Times New Roman" charset="0"/>
                <a:ea typeface="宋体" charset="-122"/>
                <a:cs typeface="宋体" charset="-122"/>
              </a:rPr>
              <a:t>Mooring: ~29.5 years</a:t>
            </a:r>
            <a:endParaRPr lang="en-US" sz="2400">
              <a:latin typeface="Times New Roman" charset="0"/>
              <a:ea typeface="宋体" charset="-122"/>
              <a:cs typeface="宋体" charset="-122"/>
            </a:endParaRPr>
          </a:p>
        </p:txBody>
      </p:sp>
      <p:graphicFrame>
        <p:nvGraphicFramePr>
          <p:cNvPr id="495289" name="Group 697"/>
          <p:cNvGraphicFramePr>
            <a:graphicFrameLocks noGrp="1"/>
          </p:cNvGraphicFramePr>
          <p:nvPr/>
        </p:nvGraphicFramePr>
        <p:xfrm>
          <a:off x="5705475" y="2640013"/>
          <a:ext cx="3295650" cy="2560319"/>
        </p:xfrm>
        <a:graphic>
          <a:graphicData uri="http://schemas.openxmlformats.org/drawingml/2006/table">
            <a:tbl>
              <a:tblPr/>
              <a:tblGrid>
                <a:gridCol w="573088"/>
                <a:gridCol w="1103312"/>
                <a:gridCol w="1619250"/>
              </a:tblGrid>
              <a:tr h="396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Node</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 of D-Cells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Aqua Modem</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 of D-cells</a:t>
                      </a:r>
                      <a:br>
                        <a:rPr kumimoji="0" lang="en-US" sz="1400" b="0" i="0" u="none" strike="noStrike" cap="none" normalizeH="0" baseline="0">
                          <a:ln>
                            <a:noFill/>
                          </a:ln>
                          <a:solidFill>
                            <a:schemeClr val="tx1"/>
                          </a:solidFill>
                          <a:effectLst/>
                          <a:latin typeface="Times New Roman" charset="0"/>
                          <a:ea typeface="Times New Roman" charset="0"/>
                          <a:cs typeface="Times New Roman" charset="0"/>
                        </a:rPr>
                      </a:b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Hypothetical Modem </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2</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51</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0.0041</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3</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165</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0.0134</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4</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51</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0.0041</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5</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412</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0.0334</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6</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51</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0.0041</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7</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83</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charset="0"/>
                          <a:ea typeface="Times New Roman" charset="0"/>
                          <a:cs typeface="Times New Roman" charset="0"/>
                        </a:rPr>
                        <a:t>0.0067</a:t>
                      </a:r>
                      <a:endParaRPr kumimoji="0" lang="en-US" sz="2400" b="0" i="0" u="none" strike="noStrike" cap="none" normalizeH="0" baseline="0">
                        <a:ln>
                          <a:noFill/>
                        </a:ln>
                        <a:solidFill>
                          <a:schemeClr val="tx1"/>
                        </a:solidFill>
                        <a:effectLst/>
                        <a:latin typeface="Arial" charset="0"/>
                        <a:ea typeface="宋体" charset="-122"/>
                        <a:cs typeface="宋体" charset="-122"/>
                      </a:endParaRPr>
                    </a:p>
                  </a:txBody>
                  <a:tcPr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t>Ecological Research Programs</a:t>
            </a:r>
          </a:p>
        </p:txBody>
      </p:sp>
      <p:grpSp>
        <p:nvGrpSpPr>
          <p:cNvPr id="2" name="Group 10"/>
          <p:cNvGrpSpPr>
            <a:grpSpLocks/>
          </p:cNvGrpSpPr>
          <p:nvPr/>
        </p:nvGrpSpPr>
        <p:grpSpPr bwMode="auto">
          <a:xfrm>
            <a:off x="4625975" y="1009650"/>
            <a:ext cx="4819650" cy="5572125"/>
            <a:chOff x="-12700" y="1009650"/>
            <a:chExt cx="4819650" cy="5572125"/>
          </a:xfrm>
        </p:grpSpPr>
        <p:grpSp>
          <p:nvGrpSpPr>
            <p:cNvPr id="3" name="Group 6"/>
            <p:cNvGrpSpPr>
              <a:grpSpLocks/>
            </p:cNvGrpSpPr>
            <p:nvPr/>
          </p:nvGrpSpPr>
          <p:grpSpPr bwMode="auto">
            <a:xfrm>
              <a:off x="114300" y="1543050"/>
              <a:ext cx="4267200" cy="2919413"/>
              <a:chOff x="3185" y="705"/>
              <a:chExt cx="2389" cy="1582"/>
            </a:xfrm>
          </p:grpSpPr>
          <p:pic>
            <p:nvPicPr>
              <p:cNvPr id="49159" name="Picture 7" descr="Slide8"/>
              <p:cNvPicPr>
                <a:picLocks noChangeAspect="1" noChangeArrowheads="1"/>
              </p:cNvPicPr>
              <p:nvPr/>
            </p:nvPicPr>
            <p:blipFill>
              <a:blip r:embed="rId3"/>
              <a:srcRect/>
              <a:stretch>
                <a:fillRect/>
              </a:stretch>
            </p:blipFill>
            <p:spPr bwMode="auto">
              <a:xfrm>
                <a:off x="3185" y="712"/>
                <a:ext cx="2389" cy="1575"/>
              </a:xfrm>
              <a:prstGeom prst="rect">
                <a:avLst/>
              </a:prstGeom>
              <a:noFill/>
              <a:ln w="9525">
                <a:solidFill>
                  <a:schemeClr val="accent2"/>
                </a:solidFill>
                <a:miter lim="800000"/>
                <a:headEnd/>
                <a:tailEnd/>
              </a:ln>
              <a:effectLst>
                <a:outerShdw dist="45791" dir="3378596" algn="ctr" rotWithShape="0">
                  <a:srgbClr val="808080">
                    <a:alpha val="50000"/>
                  </a:srgbClr>
                </a:outerShdw>
              </a:effectLst>
            </p:spPr>
          </p:pic>
          <p:sp>
            <p:nvSpPr>
              <p:cNvPr id="49160" name="Rectangle 8"/>
              <p:cNvSpPr>
                <a:spLocks noChangeArrowheads="1"/>
              </p:cNvSpPr>
              <p:nvPr/>
            </p:nvSpPr>
            <p:spPr bwMode="auto">
              <a:xfrm>
                <a:off x="3189" y="705"/>
                <a:ext cx="2382" cy="1582"/>
              </a:xfrm>
              <a:prstGeom prst="rect">
                <a:avLst/>
              </a:prstGeom>
              <a:noFill/>
              <a:ln w="28575">
                <a:solidFill>
                  <a:schemeClr val="accent2"/>
                </a:solidFill>
                <a:miter lim="800000"/>
                <a:headEnd/>
                <a:tailEnd/>
              </a:ln>
              <a:effectLst>
                <a:outerShdw dist="45791" dir="3378596" algn="ctr" rotWithShape="0">
                  <a:schemeClr val="bg2">
                    <a:alpha val="50000"/>
                  </a:schemeClr>
                </a:outerShdw>
              </a:effectLst>
            </p:spPr>
            <p:txBody>
              <a:bodyPr wrap="none" anchor="ctr">
                <a:prstTxWarp prst="textNoShape">
                  <a:avLst/>
                </a:prstTxWarp>
              </a:bodyPr>
              <a:lstStyle/>
              <a:p>
                <a:endParaRPr lang="en-US">
                  <a:ea typeface="宋体" pitchFamily="-65" charset="-122"/>
                  <a:cs typeface="宋体" pitchFamily="-65" charset="-122"/>
                </a:endParaRPr>
              </a:p>
            </p:txBody>
          </p:sp>
        </p:grpSp>
        <p:sp>
          <p:nvSpPr>
            <p:cNvPr id="20489" name="Rectangle 9"/>
            <p:cNvSpPr>
              <a:spLocks noChangeArrowheads="1"/>
            </p:cNvSpPr>
            <p:nvPr/>
          </p:nvSpPr>
          <p:spPr bwMode="auto">
            <a:xfrm>
              <a:off x="-12700" y="4508500"/>
              <a:ext cx="4819650" cy="207327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Goals</a:t>
              </a:r>
            </a:p>
            <a:p>
              <a:pPr marL="742950" lvl="1" indent="-285750">
                <a:lnSpc>
                  <a:spcPct val="80000"/>
                </a:lnSpc>
                <a:spcBef>
                  <a:spcPct val="20000"/>
                </a:spcBef>
                <a:buClr>
                  <a:srgbClr val="FFCC00"/>
                </a:buClr>
                <a:buSzPct val="75000"/>
                <a:buFont typeface="Wingdings" pitchFamily="-65" charset="2"/>
                <a:buChar char="v"/>
              </a:pPr>
              <a:r>
                <a:rPr lang="en-US" sz="1800">
                  <a:latin typeface="Times New Roman" pitchFamily="-65" charset="0"/>
                  <a:ea typeface="宋体" pitchFamily="-65" charset="-122"/>
                  <a:cs typeface="宋体" pitchFamily="-65" charset="-122"/>
                </a:rPr>
                <a:t>Understanding processing in coral reef, lagoons and forereef </a:t>
              </a:r>
            </a:p>
            <a:p>
              <a:pPr marL="742950" lvl="1" indent="-285750">
                <a:lnSpc>
                  <a:spcPct val="80000"/>
                </a:lnSpc>
                <a:spcBef>
                  <a:spcPct val="20000"/>
                </a:spcBef>
                <a:buClr>
                  <a:srgbClr val="FFCC00"/>
                </a:buClr>
                <a:buSzPct val="75000"/>
                <a:buFont typeface="Wingdings" pitchFamily="-65" charset="2"/>
                <a:buChar char="v"/>
              </a:pPr>
              <a:r>
                <a:rPr lang="en-US" sz="1800">
                  <a:latin typeface="Times New Roman" pitchFamily="-65" charset="0"/>
                  <a:ea typeface="宋体" pitchFamily="-65" charset="-122"/>
                  <a:cs typeface="宋体" pitchFamily="-65" charset="-122"/>
                </a:rPr>
                <a:t>Nature of animal and plant community structure and diversity</a:t>
              </a:r>
            </a:p>
            <a:p>
              <a:pPr marL="742950" lvl="1" indent="-285750">
                <a:lnSpc>
                  <a:spcPct val="80000"/>
                </a:lnSpc>
                <a:spcBef>
                  <a:spcPct val="20000"/>
                </a:spcBef>
                <a:buClr>
                  <a:srgbClr val="FFCC00"/>
                </a:buClr>
                <a:buSzPct val="75000"/>
                <a:buFont typeface="Wingdings" pitchFamily="-65" charset="2"/>
                <a:buChar char="v"/>
              </a:pPr>
              <a:r>
                <a:rPr lang="en-US" sz="1800">
                  <a:latin typeface="Times New Roman" pitchFamily="-65" charset="0"/>
                  <a:ea typeface="宋体" pitchFamily="-65" charset="-122"/>
                  <a:cs typeface="宋体" pitchFamily="-65" charset="-122"/>
                </a:rPr>
                <a:t>Responses to environmental change induced either by human activities or natural cycles</a:t>
              </a:r>
              <a:r>
                <a:rPr lang="en-US" sz="2000">
                  <a:latin typeface="Times New Roman" pitchFamily="-65" charset="0"/>
                  <a:ea typeface="宋体" pitchFamily="-65" charset="-122"/>
                  <a:cs typeface="宋体" pitchFamily="-65" charset="-122"/>
                </a:rPr>
                <a:t> </a:t>
              </a:r>
            </a:p>
          </p:txBody>
        </p:sp>
        <p:sp>
          <p:nvSpPr>
            <p:cNvPr id="20490" name="Rectangle 10"/>
            <p:cNvSpPr>
              <a:spLocks noChangeArrowheads="1"/>
            </p:cNvSpPr>
            <p:nvPr/>
          </p:nvSpPr>
          <p:spPr bwMode="auto">
            <a:xfrm>
              <a:off x="0" y="1009650"/>
              <a:ext cx="4491038" cy="531813"/>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buClr>
                  <a:srgbClr val="00007F"/>
                </a:buClr>
                <a:buSzPct val="75000"/>
                <a:buFont typeface="Wingdings" pitchFamily="-65" charset="2"/>
                <a:buNone/>
              </a:pPr>
              <a:r>
                <a:rPr lang="en-US" b="1">
                  <a:ea typeface="宋体" pitchFamily="-65" charset="-122"/>
                  <a:cs typeface="宋体" pitchFamily="-65" charset="-122"/>
                </a:rPr>
                <a:t>Moorea Long Term Ecological </a:t>
              </a:r>
            </a:p>
            <a:p>
              <a:pPr algn="ctr">
                <a:lnSpc>
                  <a:spcPct val="80000"/>
                </a:lnSpc>
                <a:spcBef>
                  <a:spcPct val="20000"/>
                </a:spcBef>
                <a:buClr>
                  <a:srgbClr val="00007F"/>
                </a:buClr>
                <a:buSzPct val="75000"/>
                <a:buFont typeface="Wingdings" pitchFamily="-65" charset="2"/>
                <a:buNone/>
              </a:pPr>
              <a:r>
                <a:rPr lang="en-US" b="1">
                  <a:ea typeface="宋体" pitchFamily="-65" charset="-122"/>
                  <a:cs typeface="宋体" pitchFamily="-65" charset="-122"/>
                </a:rPr>
                <a:t>Research (Moorea LTER) Program</a:t>
              </a:r>
            </a:p>
          </p:txBody>
        </p:sp>
      </p:grpSp>
      <p:grpSp>
        <p:nvGrpSpPr>
          <p:cNvPr id="4" name="Group 17"/>
          <p:cNvGrpSpPr>
            <a:grpSpLocks/>
          </p:cNvGrpSpPr>
          <p:nvPr/>
        </p:nvGrpSpPr>
        <p:grpSpPr bwMode="auto">
          <a:xfrm>
            <a:off x="92075" y="1022350"/>
            <a:ext cx="4824413" cy="5659438"/>
            <a:chOff x="4572000" y="1009650"/>
            <a:chExt cx="4823788" cy="5658264"/>
          </a:xfrm>
        </p:grpSpPr>
        <p:pic>
          <p:nvPicPr>
            <p:cNvPr id="20485" name="Picture 4" descr="santabarbara"/>
            <p:cNvPicPr>
              <a:picLocks noChangeAspect="1" noChangeArrowheads="1"/>
            </p:cNvPicPr>
            <p:nvPr/>
          </p:nvPicPr>
          <p:blipFill>
            <a:blip r:embed="rId4"/>
            <a:srcRect/>
            <a:stretch>
              <a:fillRect/>
            </a:stretch>
          </p:blipFill>
          <p:spPr bwMode="auto">
            <a:xfrm>
              <a:off x="4667250" y="1557338"/>
              <a:ext cx="4324350" cy="2919412"/>
            </a:xfrm>
            <a:prstGeom prst="rect">
              <a:avLst/>
            </a:prstGeom>
            <a:noFill/>
            <a:ln w="9525">
              <a:solidFill>
                <a:schemeClr val="accent2"/>
              </a:solidFill>
              <a:miter lim="800000"/>
              <a:headEnd/>
              <a:tailEnd/>
            </a:ln>
          </p:spPr>
        </p:pic>
        <p:sp>
          <p:nvSpPr>
            <p:cNvPr id="20486" name="Rectangle 11"/>
            <p:cNvSpPr>
              <a:spLocks noChangeArrowheads="1"/>
            </p:cNvSpPr>
            <p:nvPr/>
          </p:nvSpPr>
          <p:spPr bwMode="auto">
            <a:xfrm>
              <a:off x="4572000" y="1009650"/>
              <a:ext cx="4491038" cy="482600"/>
            </a:xfrm>
            <a:prstGeom prst="rect">
              <a:avLst/>
            </a:prstGeom>
            <a:noFill/>
            <a:ln w="9525">
              <a:noFill/>
              <a:miter lim="800000"/>
              <a:headEnd/>
              <a:tailEnd/>
            </a:ln>
          </p:spPr>
          <p:txBody>
            <a:bodyPr>
              <a:prstTxWarp prst="textNoShape">
                <a:avLst/>
              </a:prstTxWarp>
              <a:spAutoFit/>
            </a:bodyPr>
            <a:lstStyle/>
            <a:p>
              <a:pPr algn="ctr">
                <a:lnSpc>
                  <a:spcPct val="80000"/>
                </a:lnSpc>
                <a:spcBef>
                  <a:spcPct val="20000"/>
                </a:spcBef>
                <a:buClr>
                  <a:srgbClr val="00007F"/>
                </a:buClr>
                <a:buSzPct val="75000"/>
                <a:buFont typeface="Wingdings" pitchFamily="-65" charset="2"/>
                <a:buNone/>
              </a:pPr>
              <a:r>
                <a:rPr lang="en-US" b="1">
                  <a:ea typeface="宋体" pitchFamily="-65" charset="-122"/>
                  <a:cs typeface="宋体" pitchFamily="-65" charset="-122"/>
                </a:rPr>
                <a:t>Santa Barbara Channel Long Term Ecological Research (SBC LTER) Program</a:t>
              </a:r>
            </a:p>
          </p:txBody>
        </p:sp>
        <p:sp>
          <p:nvSpPr>
            <p:cNvPr id="20487" name="Rectangle 9"/>
            <p:cNvSpPr>
              <a:spLocks noChangeArrowheads="1"/>
            </p:cNvSpPr>
            <p:nvPr/>
          </p:nvSpPr>
          <p:spPr bwMode="auto">
            <a:xfrm>
              <a:off x="4576138" y="4594639"/>
              <a:ext cx="4819650" cy="207327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Goals</a:t>
              </a:r>
            </a:p>
            <a:p>
              <a:pPr marL="800100" lvl="1" indent="-342900">
                <a:lnSpc>
                  <a:spcPct val="8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Focuses on understanding the nearshore ecosystems of the west coast</a:t>
              </a:r>
            </a:p>
            <a:p>
              <a:pPr marL="800100" lvl="1" indent="-342900">
                <a:lnSpc>
                  <a:spcPct val="8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Time/space variation of individual organisms, populations, and ecological communities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1000" fill="hold"/>
                                        <p:tgtEl>
                                          <p:spTgt spid="2"/>
                                        </p:tgtEl>
                                        <p:attrNameLst>
                                          <p:attrName>ppt_x</p:attrName>
                                          <p:attrName>ppt_y</p:attrName>
                                        </p:attrNameLst>
                                      </p:cBhvr>
                                    </p:animMotion>
                                  </p:childTnLst>
                                </p:cTn>
                              </p:par>
                              <p:par>
                                <p:cTn id="7" presetID="2" presetClass="exit" presetSubtype="8" fill="hold"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0-ppt_w/2"/>
                                          </p:val>
                                        </p:tav>
                                      </p:tavLst>
                                    </p:anim>
                                    <p:anim calcmode="lin" valueType="num">
                                      <p:cBhvr additive="base">
                                        <p:cTn id="9" dur="1000"/>
                                        <p:tgtEl>
                                          <p:spTgt spid="4"/>
                                        </p:tgtEl>
                                        <p:attrNameLst>
                                          <p:attrName>ppt_y</p:attrName>
                                        </p:attrNameLst>
                                      </p:cBhvr>
                                      <p:tavLst>
                                        <p:tav tm="0">
                                          <p:val>
                                            <p:strVal val="ppt_y"/>
                                          </p:val>
                                        </p:tav>
                                        <p:tav tm="100000">
                                          <p:val>
                                            <p:strVal val="ppt_y"/>
                                          </p:val>
                                        </p:tav>
                                      </p:tavLst>
                                    </p:anim>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200"/>
              <a:t>Monitoring in Moorea</a:t>
            </a:r>
          </a:p>
        </p:txBody>
      </p:sp>
      <p:sp>
        <p:nvSpPr>
          <p:cNvPr id="21507" name="Rectangle 3"/>
          <p:cNvSpPr>
            <a:spLocks noGrp="1" noChangeArrowheads="1"/>
          </p:cNvSpPr>
          <p:nvPr>
            <p:ph type="body" idx="1"/>
          </p:nvPr>
        </p:nvSpPr>
        <p:spPr>
          <a:xfrm>
            <a:off x="76200" y="1143000"/>
            <a:ext cx="4343400" cy="5051425"/>
          </a:xfrm>
        </p:spPr>
        <p:txBody>
          <a:bodyPr/>
          <a:lstStyle/>
          <a:p>
            <a:pPr eaLnBrk="1" hangingPunct="1"/>
            <a:r>
              <a:rPr lang="en-US" sz="2400"/>
              <a:t>Establish monitoring sites in lagoons and on fore reefs surrounding Moorea</a:t>
            </a:r>
          </a:p>
          <a:p>
            <a:pPr eaLnBrk="1" hangingPunct="1"/>
            <a:r>
              <a:rPr lang="en-US" sz="2400"/>
              <a:t>Response variables measured:</a:t>
            </a:r>
          </a:p>
          <a:p>
            <a:pPr lvl="1" eaLnBrk="1" hangingPunct="1"/>
            <a:r>
              <a:rPr lang="en-US" sz="2000"/>
              <a:t>Weather</a:t>
            </a:r>
          </a:p>
          <a:p>
            <a:pPr lvl="1" eaLnBrk="1" hangingPunct="1"/>
            <a:r>
              <a:rPr lang="en-US" sz="2000"/>
              <a:t>Tides, Currents and Flows</a:t>
            </a:r>
          </a:p>
          <a:p>
            <a:pPr lvl="1" eaLnBrk="1" hangingPunct="1"/>
            <a:r>
              <a:rPr lang="en-US" sz="2000"/>
              <a:t>Ocean Temperature &amp; Color</a:t>
            </a:r>
          </a:p>
          <a:p>
            <a:pPr lvl="1" eaLnBrk="1" hangingPunct="1"/>
            <a:r>
              <a:rPr lang="en-US" sz="2000"/>
              <a:t>Salinity, Turbidity &amp; pH</a:t>
            </a:r>
          </a:p>
          <a:p>
            <a:pPr lvl="1" eaLnBrk="1" hangingPunct="1"/>
            <a:r>
              <a:rPr lang="en-US" sz="2000"/>
              <a:t>Nutrients</a:t>
            </a:r>
          </a:p>
          <a:p>
            <a:pPr lvl="1" eaLnBrk="1" hangingPunct="1"/>
            <a:r>
              <a:rPr lang="en-US" sz="2000"/>
              <a:t>Recruitment &amp; Settlement</a:t>
            </a:r>
          </a:p>
          <a:p>
            <a:pPr lvl="1" eaLnBrk="1" hangingPunct="1"/>
            <a:r>
              <a:rPr lang="en-US" sz="2000"/>
              <a:t>Size &amp; Age Structure</a:t>
            </a:r>
          </a:p>
          <a:p>
            <a:pPr lvl="1" eaLnBrk="1" hangingPunct="1"/>
            <a:r>
              <a:rPr lang="en-US" sz="2000"/>
              <a:t>Species Abundance</a:t>
            </a:r>
          </a:p>
          <a:p>
            <a:pPr lvl="1" eaLnBrk="1" hangingPunct="1"/>
            <a:r>
              <a:rPr lang="en-US" sz="2000"/>
              <a:t>Community Diversity</a:t>
            </a:r>
          </a:p>
        </p:txBody>
      </p:sp>
      <p:grpSp>
        <p:nvGrpSpPr>
          <p:cNvPr id="2" name="Group 4"/>
          <p:cNvGrpSpPr>
            <a:grpSpLocks/>
          </p:cNvGrpSpPr>
          <p:nvPr/>
        </p:nvGrpSpPr>
        <p:grpSpPr bwMode="auto">
          <a:xfrm>
            <a:off x="4791075" y="1108075"/>
            <a:ext cx="4165600" cy="2654300"/>
            <a:chOff x="3018" y="1079"/>
            <a:chExt cx="2624" cy="1672"/>
          </a:xfrm>
        </p:grpSpPr>
        <p:grpSp>
          <p:nvGrpSpPr>
            <p:cNvPr id="3" name="Group 5"/>
            <p:cNvGrpSpPr>
              <a:grpSpLocks/>
            </p:cNvGrpSpPr>
            <p:nvPr/>
          </p:nvGrpSpPr>
          <p:grpSpPr bwMode="auto">
            <a:xfrm>
              <a:off x="3018" y="1079"/>
              <a:ext cx="2624" cy="1672"/>
              <a:chOff x="2528" y="949"/>
              <a:chExt cx="3053" cy="1905"/>
            </a:xfrm>
          </p:grpSpPr>
          <p:grpSp>
            <p:nvGrpSpPr>
              <p:cNvPr id="4" name="Group 6"/>
              <p:cNvGrpSpPr>
                <a:grpSpLocks/>
              </p:cNvGrpSpPr>
              <p:nvPr/>
            </p:nvGrpSpPr>
            <p:grpSpPr bwMode="auto">
              <a:xfrm>
                <a:off x="2528" y="949"/>
                <a:ext cx="3053" cy="1905"/>
                <a:chOff x="2528" y="949"/>
                <a:chExt cx="3053" cy="1905"/>
              </a:xfrm>
            </p:grpSpPr>
            <p:pic>
              <p:nvPicPr>
                <p:cNvPr id="599047" name="Picture 7" descr="moorea_b&amp;w"/>
                <p:cNvPicPr>
                  <a:picLocks noChangeAspect="1" noChangeArrowheads="1"/>
                </p:cNvPicPr>
                <p:nvPr/>
              </p:nvPicPr>
              <p:blipFill>
                <a:blip r:embed="rId3"/>
                <a:srcRect/>
                <a:stretch>
                  <a:fillRect/>
                </a:stretch>
              </p:blipFill>
              <p:spPr bwMode="auto">
                <a:xfrm>
                  <a:off x="2528" y="952"/>
                  <a:ext cx="3053" cy="1902"/>
                </a:xfrm>
                <a:prstGeom prst="rect">
                  <a:avLst/>
                </a:prstGeom>
                <a:noFill/>
                <a:effectLst>
                  <a:outerShdw dist="107763" dir="2700000" algn="ctr" rotWithShape="0">
                    <a:srgbClr val="5F5F5F">
                      <a:alpha val="0"/>
                    </a:srgbClr>
                  </a:outerShdw>
                </a:effectLst>
              </p:spPr>
            </p:pic>
            <p:sp>
              <p:nvSpPr>
                <p:cNvPr id="599048" name="Rectangle 8"/>
                <p:cNvSpPr>
                  <a:spLocks noChangeArrowheads="1"/>
                </p:cNvSpPr>
                <p:nvPr/>
              </p:nvSpPr>
              <p:spPr bwMode="auto">
                <a:xfrm>
                  <a:off x="2531" y="949"/>
                  <a:ext cx="3046" cy="1905"/>
                </a:xfrm>
                <a:prstGeom prst="rect">
                  <a:avLst/>
                </a:prstGeom>
                <a:noFill/>
                <a:ln w="28575">
                  <a:solidFill>
                    <a:srgbClr val="FFFF00"/>
                  </a:solidFill>
                  <a:miter lim="800000"/>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grpSp>
          <p:sp>
            <p:nvSpPr>
              <p:cNvPr id="599049" name="Oval 9"/>
              <p:cNvSpPr>
                <a:spLocks noChangeArrowheads="1"/>
              </p:cNvSpPr>
              <p:nvPr/>
            </p:nvSpPr>
            <p:spPr bwMode="auto">
              <a:xfrm>
                <a:off x="3482" y="1208"/>
                <a:ext cx="64" cy="68"/>
              </a:xfrm>
              <a:prstGeom prst="ellipse">
                <a:avLst/>
              </a:prstGeom>
              <a:solidFill>
                <a:srgbClr val="FF0000"/>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50" name="Oval 10"/>
              <p:cNvSpPr>
                <a:spLocks noChangeArrowheads="1"/>
              </p:cNvSpPr>
              <p:nvPr/>
            </p:nvSpPr>
            <p:spPr bwMode="auto">
              <a:xfrm>
                <a:off x="4075" y="1131"/>
                <a:ext cx="64" cy="67"/>
              </a:xfrm>
              <a:prstGeom prst="ellipse">
                <a:avLst/>
              </a:prstGeom>
              <a:solidFill>
                <a:srgbClr val="FF0000"/>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51" name="Oval 11"/>
              <p:cNvSpPr>
                <a:spLocks noChangeArrowheads="1"/>
              </p:cNvSpPr>
              <p:nvPr/>
            </p:nvSpPr>
            <p:spPr bwMode="auto">
              <a:xfrm>
                <a:off x="4345" y="1090"/>
                <a:ext cx="64" cy="67"/>
              </a:xfrm>
              <a:prstGeom prst="ellipse">
                <a:avLst/>
              </a:prstGeom>
              <a:solidFill>
                <a:srgbClr val="FF0000"/>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52" name="Oval 12"/>
              <p:cNvSpPr>
                <a:spLocks noChangeArrowheads="1"/>
              </p:cNvSpPr>
              <p:nvPr/>
            </p:nvSpPr>
            <p:spPr bwMode="auto">
              <a:xfrm>
                <a:off x="4585" y="1064"/>
                <a:ext cx="65" cy="68"/>
              </a:xfrm>
              <a:prstGeom prst="ellipse">
                <a:avLst/>
              </a:prstGeom>
              <a:solidFill>
                <a:srgbClr val="FF0000"/>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53" name="Oval 13"/>
              <p:cNvSpPr>
                <a:spLocks noChangeArrowheads="1"/>
              </p:cNvSpPr>
              <p:nvPr/>
            </p:nvSpPr>
            <p:spPr bwMode="auto">
              <a:xfrm>
                <a:off x="3560" y="2221"/>
                <a:ext cx="64" cy="67"/>
              </a:xfrm>
              <a:prstGeom prst="ellipse">
                <a:avLst/>
              </a:prstGeom>
              <a:solidFill>
                <a:srgbClr val="FF0000"/>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54" name="Oval 14"/>
              <p:cNvSpPr>
                <a:spLocks noChangeArrowheads="1"/>
              </p:cNvSpPr>
              <p:nvPr/>
            </p:nvSpPr>
            <p:spPr bwMode="auto">
              <a:xfrm>
                <a:off x="3110" y="1551"/>
                <a:ext cx="64" cy="68"/>
              </a:xfrm>
              <a:prstGeom prst="ellipse">
                <a:avLst/>
              </a:prstGeom>
              <a:solidFill>
                <a:srgbClr val="FF0000"/>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55" name="Oval 15"/>
              <p:cNvSpPr>
                <a:spLocks noChangeArrowheads="1"/>
              </p:cNvSpPr>
              <p:nvPr/>
            </p:nvSpPr>
            <p:spPr bwMode="auto">
              <a:xfrm>
                <a:off x="3274" y="1243"/>
                <a:ext cx="64" cy="70"/>
              </a:xfrm>
              <a:prstGeom prst="ellipse">
                <a:avLst/>
              </a:prstGeom>
              <a:solidFill>
                <a:srgbClr val="FF0000"/>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56" name="Oval 16"/>
              <p:cNvSpPr>
                <a:spLocks noChangeArrowheads="1"/>
              </p:cNvSpPr>
              <p:nvPr/>
            </p:nvSpPr>
            <p:spPr bwMode="auto">
              <a:xfrm>
                <a:off x="4912" y="1388"/>
                <a:ext cx="64" cy="72"/>
              </a:xfrm>
              <a:prstGeom prst="ellipse">
                <a:avLst/>
              </a:prstGeom>
              <a:solidFill>
                <a:srgbClr val="FF0000"/>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57" name="Oval 17"/>
              <p:cNvSpPr>
                <a:spLocks noChangeArrowheads="1"/>
              </p:cNvSpPr>
              <p:nvPr/>
            </p:nvSpPr>
            <p:spPr bwMode="auto">
              <a:xfrm>
                <a:off x="4603" y="2409"/>
                <a:ext cx="64" cy="68"/>
              </a:xfrm>
              <a:prstGeom prst="ellipse">
                <a:avLst/>
              </a:prstGeom>
              <a:solidFill>
                <a:srgbClr val="FF0000"/>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58" name="Oval 18"/>
              <p:cNvSpPr>
                <a:spLocks noChangeArrowheads="1"/>
              </p:cNvSpPr>
              <p:nvPr/>
            </p:nvSpPr>
            <p:spPr bwMode="auto">
              <a:xfrm>
                <a:off x="3740" y="1143"/>
                <a:ext cx="64" cy="72"/>
              </a:xfrm>
              <a:prstGeom prst="ellipse">
                <a:avLst/>
              </a:prstGeom>
              <a:solidFill>
                <a:srgbClr val="0000FF"/>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59" name="Oval 19"/>
              <p:cNvSpPr>
                <a:spLocks noChangeArrowheads="1"/>
              </p:cNvSpPr>
              <p:nvPr/>
            </p:nvSpPr>
            <p:spPr bwMode="auto">
              <a:xfrm>
                <a:off x="3968" y="2685"/>
                <a:ext cx="64" cy="66"/>
              </a:xfrm>
              <a:prstGeom prst="ellipse">
                <a:avLst/>
              </a:prstGeom>
              <a:solidFill>
                <a:srgbClr val="0000FF"/>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60" name="Oval 20"/>
              <p:cNvSpPr>
                <a:spLocks noChangeArrowheads="1"/>
              </p:cNvSpPr>
              <p:nvPr/>
            </p:nvSpPr>
            <p:spPr bwMode="auto">
              <a:xfrm>
                <a:off x="3145" y="2025"/>
                <a:ext cx="65" cy="68"/>
              </a:xfrm>
              <a:prstGeom prst="ellipse">
                <a:avLst/>
              </a:prstGeom>
              <a:solidFill>
                <a:srgbClr val="0000FF"/>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61" name="Oval 21"/>
              <p:cNvSpPr>
                <a:spLocks noChangeArrowheads="1"/>
              </p:cNvSpPr>
              <p:nvPr/>
            </p:nvSpPr>
            <p:spPr bwMode="auto">
              <a:xfrm>
                <a:off x="4164" y="1003"/>
                <a:ext cx="64" cy="68"/>
              </a:xfrm>
              <a:prstGeom prst="ellipse">
                <a:avLst/>
              </a:prstGeom>
              <a:solidFill>
                <a:srgbClr val="0000FF"/>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62" name="Oval 22"/>
              <p:cNvSpPr>
                <a:spLocks noChangeArrowheads="1"/>
              </p:cNvSpPr>
              <p:nvPr/>
            </p:nvSpPr>
            <p:spPr bwMode="auto">
              <a:xfrm>
                <a:off x="4824" y="2187"/>
                <a:ext cx="64" cy="70"/>
              </a:xfrm>
              <a:prstGeom prst="ellipse">
                <a:avLst/>
              </a:prstGeom>
              <a:solidFill>
                <a:srgbClr val="0000FF"/>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63" name="Oval 23"/>
              <p:cNvSpPr>
                <a:spLocks noChangeArrowheads="1"/>
              </p:cNvSpPr>
              <p:nvPr/>
            </p:nvSpPr>
            <p:spPr bwMode="auto">
              <a:xfrm>
                <a:off x="4967" y="1695"/>
                <a:ext cx="64" cy="67"/>
              </a:xfrm>
              <a:prstGeom prst="ellipse">
                <a:avLst/>
              </a:prstGeom>
              <a:solidFill>
                <a:srgbClr val="0000FF"/>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sp>
            <p:nvSpPr>
              <p:cNvPr id="599064" name="Oval 24"/>
              <p:cNvSpPr>
                <a:spLocks noChangeArrowheads="1"/>
              </p:cNvSpPr>
              <p:nvPr/>
            </p:nvSpPr>
            <p:spPr bwMode="auto">
              <a:xfrm>
                <a:off x="3937" y="1151"/>
                <a:ext cx="64" cy="68"/>
              </a:xfrm>
              <a:prstGeom prst="ellipse">
                <a:avLst/>
              </a:prstGeom>
              <a:solidFill>
                <a:srgbClr val="FF0000"/>
              </a:solidFill>
              <a:ln w="9525">
                <a:solidFill>
                  <a:schemeClr val="tx1"/>
                </a:solidFill>
                <a:round/>
                <a:headEnd/>
                <a:tailEnd/>
              </a:ln>
              <a:effectLst>
                <a:outerShdw dist="107763" dir="2700000" algn="ctr" rotWithShape="0">
                  <a:srgbClr val="5F5F5F">
                    <a:alpha val="0"/>
                  </a:srgbClr>
                </a:outerShdw>
              </a:effectLst>
            </p:spPr>
            <p:txBody>
              <a:bodyPr wrap="none" anchor="ctr">
                <a:prstTxWarp prst="textNoShape">
                  <a:avLst/>
                </a:prstTxWarp>
              </a:bodyPr>
              <a:lstStyle/>
              <a:p>
                <a:endParaRPr lang="en-US">
                  <a:ea typeface="宋体" pitchFamily="-65" charset="-122"/>
                  <a:cs typeface="宋体" pitchFamily="-65" charset="-122"/>
                </a:endParaRPr>
              </a:p>
            </p:txBody>
          </p:sp>
        </p:grpSp>
        <p:sp>
          <p:nvSpPr>
            <p:cNvPr id="21521" name="Oval 25"/>
            <p:cNvSpPr>
              <a:spLocks noChangeArrowheads="1"/>
            </p:cNvSpPr>
            <p:nvPr/>
          </p:nvSpPr>
          <p:spPr bwMode="auto">
            <a:xfrm>
              <a:off x="3095" y="2382"/>
              <a:ext cx="94" cy="70"/>
            </a:xfrm>
            <a:prstGeom prst="ellipse">
              <a:avLst/>
            </a:prstGeom>
            <a:solidFill>
              <a:srgbClr val="FF0000"/>
            </a:solidFill>
            <a:ln w="28575">
              <a:solidFill>
                <a:srgbClr val="FF0000"/>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1522" name="Oval 26"/>
            <p:cNvSpPr>
              <a:spLocks noChangeArrowheads="1"/>
            </p:cNvSpPr>
            <p:nvPr/>
          </p:nvSpPr>
          <p:spPr bwMode="auto">
            <a:xfrm>
              <a:off x="3115" y="2565"/>
              <a:ext cx="94" cy="70"/>
            </a:xfrm>
            <a:prstGeom prst="ellipse">
              <a:avLst/>
            </a:prstGeom>
            <a:solidFill>
              <a:srgbClr val="0000FF"/>
            </a:solidFill>
            <a:ln w="28575">
              <a:solidFill>
                <a:srgbClr val="0000FF"/>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1523" name="Text Box 27"/>
            <p:cNvSpPr txBox="1">
              <a:spLocks noChangeArrowheads="1"/>
            </p:cNvSpPr>
            <p:nvPr/>
          </p:nvSpPr>
          <p:spPr bwMode="auto">
            <a:xfrm>
              <a:off x="3242" y="2312"/>
              <a:ext cx="498" cy="192"/>
            </a:xfrm>
            <a:prstGeom prst="rect">
              <a:avLst/>
            </a:prstGeom>
            <a:noFill/>
            <a:ln w="28575">
              <a:noFill/>
              <a:miter lim="800000"/>
              <a:headEnd/>
              <a:tailEnd/>
            </a:ln>
          </p:spPr>
          <p:txBody>
            <a:bodyPr>
              <a:prstTxWarp prst="textNoShape">
                <a:avLst/>
              </a:prstTxWarp>
              <a:spAutoFit/>
            </a:bodyPr>
            <a:lstStyle/>
            <a:p>
              <a:pPr>
                <a:spcBef>
                  <a:spcPct val="50000"/>
                </a:spcBef>
              </a:pPr>
              <a:r>
                <a:rPr lang="en-US" sz="1400">
                  <a:latin typeface="Times New Roman" pitchFamily="-65" charset="0"/>
                  <a:ea typeface="宋体" pitchFamily="-65" charset="-122"/>
                  <a:cs typeface="宋体" pitchFamily="-65" charset="-122"/>
                </a:rPr>
                <a:t>Lagoon</a:t>
              </a:r>
            </a:p>
          </p:txBody>
        </p:sp>
        <p:sp>
          <p:nvSpPr>
            <p:cNvPr id="21524" name="Text Box 28"/>
            <p:cNvSpPr txBox="1">
              <a:spLocks noChangeArrowheads="1"/>
            </p:cNvSpPr>
            <p:nvPr/>
          </p:nvSpPr>
          <p:spPr bwMode="auto">
            <a:xfrm>
              <a:off x="3249" y="2501"/>
              <a:ext cx="705" cy="192"/>
            </a:xfrm>
            <a:prstGeom prst="rect">
              <a:avLst/>
            </a:prstGeom>
            <a:noFill/>
            <a:ln w="28575">
              <a:noFill/>
              <a:miter lim="800000"/>
              <a:headEnd/>
              <a:tailEnd/>
            </a:ln>
          </p:spPr>
          <p:txBody>
            <a:bodyPr>
              <a:prstTxWarp prst="textNoShape">
                <a:avLst/>
              </a:prstTxWarp>
              <a:spAutoFit/>
            </a:bodyPr>
            <a:lstStyle/>
            <a:p>
              <a:pPr>
                <a:spcBef>
                  <a:spcPct val="50000"/>
                </a:spcBef>
              </a:pPr>
              <a:r>
                <a:rPr lang="en-US" sz="1400">
                  <a:latin typeface="Times New Roman" pitchFamily="-65" charset="0"/>
                  <a:ea typeface="宋体" pitchFamily="-65" charset="-122"/>
                  <a:cs typeface="宋体" pitchFamily="-65" charset="-122"/>
                </a:rPr>
                <a:t>Fore reef</a:t>
              </a:r>
            </a:p>
          </p:txBody>
        </p:sp>
      </p:grpSp>
      <p:sp>
        <p:nvSpPr>
          <p:cNvPr id="21509" name="Rectangle 29"/>
          <p:cNvSpPr>
            <a:spLocks noChangeArrowheads="1"/>
          </p:cNvSpPr>
          <p:nvPr/>
        </p:nvSpPr>
        <p:spPr bwMode="auto">
          <a:xfrm>
            <a:off x="7451725" y="2974975"/>
            <a:ext cx="860425" cy="655638"/>
          </a:xfrm>
          <a:prstGeom prst="rect">
            <a:avLst/>
          </a:prstGeom>
          <a:noFill/>
          <a:ln w="28575">
            <a:solidFill>
              <a:schemeClr val="tx1"/>
            </a:solidFill>
            <a:prstDash val="dash"/>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grpSp>
        <p:nvGrpSpPr>
          <p:cNvPr id="5" name="Group 30"/>
          <p:cNvGrpSpPr>
            <a:grpSpLocks/>
          </p:cNvGrpSpPr>
          <p:nvPr/>
        </p:nvGrpSpPr>
        <p:grpSpPr bwMode="auto">
          <a:xfrm>
            <a:off x="3795713" y="3941763"/>
            <a:ext cx="5160962" cy="2232025"/>
            <a:chOff x="2391" y="2672"/>
            <a:chExt cx="3251" cy="1406"/>
          </a:xfrm>
        </p:grpSpPr>
        <p:grpSp>
          <p:nvGrpSpPr>
            <p:cNvPr id="6" name="Group 31"/>
            <p:cNvGrpSpPr>
              <a:grpSpLocks/>
            </p:cNvGrpSpPr>
            <p:nvPr/>
          </p:nvGrpSpPr>
          <p:grpSpPr bwMode="auto">
            <a:xfrm>
              <a:off x="2391" y="2672"/>
              <a:ext cx="3251" cy="1406"/>
              <a:chOff x="2193" y="2793"/>
              <a:chExt cx="3251" cy="1406"/>
            </a:xfrm>
          </p:grpSpPr>
          <p:grpSp>
            <p:nvGrpSpPr>
              <p:cNvPr id="7" name="Group 32"/>
              <p:cNvGrpSpPr>
                <a:grpSpLocks/>
              </p:cNvGrpSpPr>
              <p:nvPr/>
            </p:nvGrpSpPr>
            <p:grpSpPr bwMode="auto">
              <a:xfrm>
                <a:off x="2193" y="2793"/>
                <a:ext cx="3251" cy="1406"/>
                <a:chOff x="2097" y="3069"/>
                <a:chExt cx="2976" cy="1105"/>
              </a:xfrm>
            </p:grpSpPr>
            <p:pic>
              <p:nvPicPr>
                <p:cNvPr id="599073" name="Picture 33" descr="reef_diagram"/>
                <p:cNvPicPr>
                  <a:picLocks noChangeAspect="1" noChangeArrowheads="1"/>
                </p:cNvPicPr>
                <p:nvPr/>
              </p:nvPicPr>
              <p:blipFill>
                <a:blip r:embed="rId4"/>
                <a:srcRect/>
                <a:stretch>
                  <a:fillRect/>
                </a:stretch>
              </p:blipFill>
              <p:spPr bwMode="auto">
                <a:xfrm>
                  <a:off x="2097" y="3070"/>
                  <a:ext cx="2976" cy="1104"/>
                </a:xfrm>
                <a:prstGeom prst="rect">
                  <a:avLst/>
                </a:prstGeom>
                <a:noFill/>
                <a:effectLst>
                  <a:outerShdw dist="35921" dir="2700000" algn="ctr" rotWithShape="0">
                    <a:srgbClr val="808080"/>
                  </a:outerShdw>
                </a:effectLst>
              </p:spPr>
            </p:pic>
            <p:sp>
              <p:nvSpPr>
                <p:cNvPr id="599074" name="Rectangle 34"/>
                <p:cNvSpPr>
                  <a:spLocks noChangeArrowheads="1"/>
                </p:cNvSpPr>
                <p:nvPr/>
              </p:nvSpPr>
              <p:spPr bwMode="auto">
                <a:xfrm>
                  <a:off x="2098" y="3069"/>
                  <a:ext cx="2966" cy="1092"/>
                </a:xfrm>
                <a:prstGeom prst="rect">
                  <a:avLst/>
                </a:prstGeom>
                <a:noFill/>
                <a:ln w="28575">
                  <a:solidFill>
                    <a:srgbClr val="FFFF00"/>
                  </a:solidFill>
                  <a:miter lim="800000"/>
                  <a:headEnd/>
                  <a:tailEnd/>
                </a:ln>
                <a:effectLst>
                  <a:outerShdw dist="35921" dir="2700000" algn="ctr" rotWithShape="0">
                    <a:schemeClr val="bg2"/>
                  </a:outerShdw>
                </a:effectLst>
              </p:spPr>
              <p:txBody>
                <a:bodyPr wrap="none" anchor="ctr">
                  <a:prstTxWarp prst="textNoShape">
                    <a:avLst/>
                  </a:prstTxWarp>
                </a:bodyPr>
                <a:lstStyle/>
                <a:p>
                  <a:endParaRPr lang="en-US">
                    <a:ea typeface="宋体" pitchFamily="-65" charset="-122"/>
                    <a:cs typeface="宋体" pitchFamily="-65" charset="-122"/>
                  </a:endParaRPr>
                </a:p>
              </p:txBody>
            </p:sp>
          </p:grpSp>
          <p:sp>
            <p:nvSpPr>
              <p:cNvPr id="21515" name="Oval 35"/>
              <p:cNvSpPr>
                <a:spLocks noChangeArrowheads="1"/>
              </p:cNvSpPr>
              <p:nvPr/>
            </p:nvSpPr>
            <p:spPr bwMode="auto">
              <a:xfrm>
                <a:off x="4386" y="3423"/>
                <a:ext cx="94" cy="70"/>
              </a:xfrm>
              <a:prstGeom prst="ellipse">
                <a:avLst/>
              </a:prstGeom>
              <a:solidFill>
                <a:srgbClr val="0000FF"/>
              </a:solidFill>
              <a:ln w="28575">
                <a:solidFill>
                  <a:srgbClr val="0000FF"/>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1516" name="Oval 36"/>
              <p:cNvSpPr>
                <a:spLocks noChangeArrowheads="1"/>
              </p:cNvSpPr>
              <p:nvPr/>
            </p:nvSpPr>
            <p:spPr bwMode="auto">
              <a:xfrm>
                <a:off x="4293" y="3312"/>
                <a:ext cx="94" cy="70"/>
              </a:xfrm>
              <a:prstGeom prst="ellipse">
                <a:avLst/>
              </a:prstGeom>
              <a:solidFill>
                <a:srgbClr val="0000FF"/>
              </a:solidFill>
              <a:ln w="28575">
                <a:solidFill>
                  <a:srgbClr val="0000FF"/>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1517" name="Oval 37"/>
              <p:cNvSpPr>
                <a:spLocks noChangeArrowheads="1"/>
              </p:cNvSpPr>
              <p:nvPr/>
            </p:nvSpPr>
            <p:spPr bwMode="auto">
              <a:xfrm>
                <a:off x="3615" y="3289"/>
                <a:ext cx="94" cy="70"/>
              </a:xfrm>
              <a:prstGeom prst="ellipse">
                <a:avLst/>
              </a:prstGeom>
              <a:solidFill>
                <a:srgbClr val="FF0000"/>
              </a:solidFill>
              <a:ln w="28575">
                <a:solidFill>
                  <a:srgbClr val="FF0000"/>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grpSp>
        <p:sp>
          <p:nvSpPr>
            <p:cNvPr id="21512" name="Oval 38"/>
            <p:cNvSpPr>
              <a:spLocks noChangeArrowheads="1"/>
            </p:cNvSpPr>
            <p:nvPr/>
          </p:nvSpPr>
          <p:spPr bwMode="auto">
            <a:xfrm>
              <a:off x="3200" y="3166"/>
              <a:ext cx="94" cy="70"/>
            </a:xfrm>
            <a:prstGeom prst="ellipse">
              <a:avLst/>
            </a:prstGeom>
            <a:solidFill>
              <a:srgbClr val="FF0000"/>
            </a:solidFill>
            <a:ln w="28575">
              <a:solidFill>
                <a:srgbClr val="FF0000"/>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1513" name="Oval 39"/>
            <p:cNvSpPr>
              <a:spLocks noChangeArrowheads="1"/>
            </p:cNvSpPr>
            <p:nvPr/>
          </p:nvSpPr>
          <p:spPr bwMode="auto">
            <a:xfrm>
              <a:off x="3433" y="3240"/>
              <a:ext cx="94" cy="70"/>
            </a:xfrm>
            <a:prstGeom prst="ellipse">
              <a:avLst/>
            </a:prstGeom>
            <a:solidFill>
              <a:srgbClr val="FF0000"/>
            </a:solidFill>
            <a:ln w="28575">
              <a:solidFill>
                <a:srgbClr val="FF0000"/>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38113"/>
            <a:ext cx="9144000" cy="700087"/>
          </a:xfrm>
        </p:spPr>
        <p:txBody>
          <a:bodyPr/>
          <a:lstStyle/>
          <a:p>
            <a:pPr eaLnBrk="1" hangingPunct="1"/>
            <a:r>
              <a:rPr lang="en-US" sz="3200" dirty="0"/>
              <a:t>Vision for </a:t>
            </a:r>
            <a:r>
              <a:rPr lang="en-US" sz="3200" dirty="0" smtClean="0"/>
              <a:t>Underwater Monitoring in </a:t>
            </a:r>
            <a:r>
              <a:rPr lang="en-US" sz="3200" dirty="0" err="1"/>
              <a:t>Moorea</a:t>
            </a:r>
            <a:endParaRPr lang="en-US" sz="3200" dirty="0"/>
          </a:p>
        </p:txBody>
      </p:sp>
      <p:pic>
        <p:nvPicPr>
          <p:cNvPr id="197" name="Picture 7" descr="moorea_b&amp;w"/>
          <p:cNvPicPr>
            <a:picLocks noChangeAspect="1" noChangeArrowheads="1"/>
          </p:cNvPicPr>
          <p:nvPr/>
        </p:nvPicPr>
        <p:blipFill>
          <a:blip r:embed="rId3"/>
          <a:srcRect/>
          <a:stretch>
            <a:fillRect/>
          </a:stretch>
        </p:blipFill>
        <p:spPr bwMode="auto">
          <a:xfrm>
            <a:off x="12700" y="1111250"/>
            <a:ext cx="9021763" cy="5738813"/>
          </a:xfrm>
          <a:prstGeom prst="rect">
            <a:avLst/>
          </a:prstGeom>
          <a:solidFill>
            <a:sysClr val="window" lastClr="FFFFFF"/>
          </a:solidFill>
          <a:ln>
            <a:noFill/>
          </a:ln>
          <a:effectLst>
            <a:outerShdw dist="107763" dir="2700000" algn="ctr" rotWithShape="0">
              <a:srgbClr val="5F5F5F">
                <a:alpha val="0"/>
              </a:srgbClr>
            </a:outerShdw>
          </a:effectLst>
        </p:spPr>
      </p:pic>
      <p:sp>
        <p:nvSpPr>
          <p:cNvPr id="198" name="TextBox 197"/>
          <p:cNvSpPr txBox="1"/>
          <p:nvPr/>
        </p:nvSpPr>
        <p:spPr>
          <a:xfrm>
            <a:off x="4148138" y="2400300"/>
            <a:ext cx="1004887" cy="796925"/>
          </a:xfrm>
          <a:prstGeom prst="rect">
            <a:avLst/>
          </a:prstGeom>
          <a:noFill/>
        </p:spPr>
        <p:txBody>
          <a:bodyPr>
            <a:prstTxWarp prst="textNoShape">
              <a:avLst/>
            </a:prstTxWarp>
            <a:spAutoFit/>
          </a:bodyPr>
          <a:lstStyle/>
          <a:p>
            <a:pPr algn="ctr"/>
            <a:r>
              <a:rPr lang="en-US" sz="1400" b="1">
                <a:solidFill>
                  <a:srgbClr val="000000"/>
                </a:solidFill>
                <a:latin typeface="Calibri" pitchFamily="-65" charset="0"/>
                <a:ea typeface="宋体" pitchFamily="-65" charset="-122"/>
                <a:cs typeface="宋体" pitchFamily="-65" charset="-122"/>
              </a:rPr>
              <a:t>UC Gump Research Station</a:t>
            </a:r>
          </a:p>
        </p:txBody>
      </p:sp>
      <p:sp>
        <p:nvSpPr>
          <p:cNvPr id="199" name="Rectangle 198"/>
          <p:cNvSpPr/>
          <p:nvPr/>
        </p:nvSpPr>
        <p:spPr>
          <a:xfrm>
            <a:off x="6677025" y="4756150"/>
            <a:ext cx="2019300" cy="2066925"/>
          </a:xfrm>
          <a:prstGeom prst="rect">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0" name="TextBox 199"/>
          <p:cNvSpPr txBox="1"/>
          <p:nvPr/>
        </p:nvSpPr>
        <p:spPr>
          <a:xfrm>
            <a:off x="6738938" y="5995988"/>
            <a:ext cx="1006475" cy="331787"/>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ReefPole</a:t>
            </a:r>
          </a:p>
        </p:txBody>
      </p:sp>
      <p:grpSp>
        <p:nvGrpSpPr>
          <p:cNvPr id="2" name="Group 51"/>
          <p:cNvGrpSpPr/>
          <p:nvPr/>
        </p:nvGrpSpPr>
        <p:grpSpPr>
          <a:xfrm>
            <a:off x="8147489" y="5863395"/>
            <a:ext cx="258248" cy="516495"/>
            <a:chOff x="4349260" y="-14068"/>
            <a:chExt cx="318868" cy="637736"/>
          </a:xfrm>
          <a:solidFill>
            <a:srgbClr val="92D050"/>
          </a:solidFill>
        </p:grpSpPr>
        <p:sp>
          <p:nvSpPr>
            <p:cNvPr id="346" name="Flowchart: Direct Access Storage 345"/>
            <p:cNvSpPr/>
            <p:nvPr/>
          </p:nvSpPr>
          <p:spPr>
            <a:xfrm rot="16200000">
              <a:off x="4297092" y="356968"/>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7" name="Cube 346"/>
            <p:cNvSpPr/>
            <p:nvPr/>
          </p:nvSpPr>
          <p:spPr>
            <a:xfrm>
              <a:off x="4349260" y="152400"/>
              <a:ext cx="29894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348" name="Flowchart: Extract 347"/>
            <p:cNvSpPr/>
            <p:nvPr/>
          </p:nvSpPr>
          <p:spPr>
            <a:xfrm>
              <a:off x="4357468" y="28136"/>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9" name="Flowchart: Extract 348"/>
            <p:cNvSpPr/>
            <p:nvPr/>
          </p:nvSpPr>
          <p:spPr>
            <a:xfrm>
              <a:off x="4425460" y="-14068"/>
              <a:ext cx="242668" cy="228600"/>
            </a:xfrm>
            <a:prstGeom prst="flowChartExtract">
              <a:avLst/>
            </a:prstGeom>
            <a:grpFill/>
            <a:ln w="25400" cap="flat" cmpd="sng" algn="ctr">
              <a:solidFill>
                <a:sysClr val="windowText" lastClr="000000"/>
              </a:solidFill>
              <a:prstDash val="solid"/>
            </a:ln>
            <a:effectLst/>
            <a:scene3d>
              <a:camera prst="orthographicFront">
                <a:rot lat="0" lon="18000000" rev="21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p:nvSpPr>
          <p:cNvPr id="202" name="Flowchart: Magnetic Disk 201"/>
          <p:cNvSpPr>
            <a:spLocks noChangeArrowheads="1"/>
          </p:cNvSpPr>
          <p:nvPr/>
        </p:nvSpPr>
        <p:spPr bwMode="auto">
          <a:xfrm>
            <a:off x="8220075" y="652462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3" name="TextBox 202"/>
          <p:cNvSpPr txBox="1"/>
          <p:nvPr/>
        </p:nvSpPr>
        <p:spPr>
          <a:xfrm>
            <a:off x="6721475" y="6480175"/>
            <a:ext cx="1004888" cy="565150"/>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AquaNode</a:t>
            </a:r>
          </a:p>
        </p:txBody>
      </p:sp>
      <p:sp useBgFill="1">
        <p:nvSpPr>
          <p:cNvPr id="204" name="Left-Right Arrow 203"/>
          <p:cNvSpPr/>
          <p:nvPr/>
        </p:nvSpPr>
        <p:spPr>
          <a:xfrm rot="21377399">
            <a:off x="2100263" y="1454150"/>
            <a:ext cx="2295525" cy="247650"/>
          </a:xfrm>
          <a:prstGeom prst="leftRightArrow">
            <a:avLst/>
          </a:prstGeom>
          <a:solidFill>
            <a:srgbClr val="4F81BD"/>
          </a:solidFill>
          <a:ln w="25400" cap="flat" cmpd="sng" algn="ctr">
            <a:solidFill>
              <a:srgbClr val="4F81BD">
                <a:shade val="50000"/>
              </a:srgbClr>
            </a:solidFill>
            <a:prstDash val="solid"/>
          </a:ln>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05" name="Freeform 204"/>
          <p:cNvSpPr/>
          <p:nvPr/>
        </p:nvSpPr>
        <p:spPr>
          <a:xfrm>
            <a:off x="1879600" y="2047875"/>
            <a:ext cx="158750" cy="255588"/>
          </a:xfrm>
          <a:custGeom>
            <a:avLst/>
            <a:gdLst>
              <a:gd name="connsiteX0" fmla="*/ 253218 w 253218"/>
              <a:gd name="connsiteY0" fmla="*/ 0 h 271975"/>
              <a:gd name="connsiteX1" fmla="*/ 225083 w 253218"/>
              <a:gd name="connsiteY1" fmla="*/ 126609 h 271975"/>
              <a:gd name="connsiteX2" fmla="*/ 211015 w 253218"/>
              <a:gd name="connsiteY2" fmla="*/ 182880 h 271975"/>
              <a:gd name="connsiteX3" fmla="*/ 126609 w 253218"/>
              <a:gd name="connsiteY3" fmla="*/ 253218 h 271975"/>
              <a:gd name="connsiteX4" fmla="*/ 84406 w 253218"/>
              <a:gd name="connsiteY4" fmla="*/ 70338 h 271975"/>
              <a:gd name="connsiteX5" fmla="*/ 70338 w 253218"/>
              <a:gd name="connsiteY5" fmla="*/ 112541 h 271975"/>
              <a:gd name="connsiteX6" fmla="*/ 42203 w 253218"/>
              <a:gd name="connsiteY6" fmla="*/ 154744 h 271975"/>
              <a:gd name="connsiteX7" fmla="*/ 0 w 253218"/>
              <a:gd name="connsiteY7" fmla="*/ 154744 h 2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18" h="271975">
                <a:moveTo>
                  <a:pt x="253218" y="0"/>
                </a:moveTo>
                <a:cubicBezTo>
                  <a:pt x="242667" y="48064"/>
                  <a:pt x="232117" y="96129"/>
                  <a:pt x="225083" y="126609"/>
                </a:cubicBezTo>
                <a:cubicBezTo>
                  <a:pt x="218049" y="157089"/>
                  <a:pt x="227427" y="161779"/>
                  <a:pt x="211015" y="182880"/>
                </a:cubicBezTo>
                <a:cubicBezTo>
                  <a:pt x="194603" y="203981"/>
                  <a:pt x="147710" y="271975"/>
                  <a:pt x="126609" y="253218"/>
                </a:cubicBezTo>
                <a:cubicBezTo>
                  <a:pt x="105508" y="234461"/>
                  <a:pt x="93784" y="93784"/>
                  <a:pt x="84406" y="70338"/>
                </a:cubicBezTo>
                <a:cubicBezTo>
                  <a:pt x="75028" y="46892"/>
                  <a:pt x="77372" y="98474"/>
                  <a:pt x="70338" y="112541"/>
                </a:cubicBezTo>
                <a:cubicBezTo>
                  <a:pt x="63304" y="126608"/>
                  <a:pt x="53926" y="147710"/>
                  <a:pt x="42203" y="154744"/>
                </a:cubicBezTo>
                <a:cubicBezTo>
                  <a:pt x="30480" y="161778"/>
                  <a:pt x="15240" y="158261"/>
                  <a:pt x="0" y="154744"/>
                </a:cubicBezTo>
              </a:path>
            </a:pathLst>
          </a:custGeom>
          <a:no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6" name="Flowchart: Magnetic Disk 205"/>
          <p:cNvSpPr>
            <a:spLocks noChangeArrowheads="1"/>
          </p:cNvSpPr>
          <p:nvPr/>
        </p:nvSpPr>
        <p:spPr bwMode="auto">
          <a:xfrm>
            <a:off x="1790700" y="2932113"/>
            <a:ext cx="73025"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7" name="Flowchart: Magnetic Disk 206"/>
          <p:cNvSpPr>
            <a:spLocks noChangeArrowheads="1"/>
          </p:cNvSpPr>
          <p:nvPr/>
        </p:nvSpPr>
        <p:spPr bwMode="auto">
          <a:xfrm>
            <a:off x="1863725" y="209867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8" name="Flowchart: Process 207"/>
          <p:cNvSpPr/>
          <p:nvPr/>
        </p:nvSpPr>
        <p:spPr>
          <a:xfrm>
            <a:off x="2346325" y="4365625"/>
            <a:ext cx="431800" cy="309563"/>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9" name="Flowchart: Magnetic Disk 208"/>
          <p:cNvSpPr>
            <a:spLocks noChangeArrowheads="1"/>
          </p:cNvSpPr>
          <p:nvPr/>
        </p:nvSpPr>
        <p:spPr bwMode="auto">
          <a:xfrm>
            <a:off x="2530475" y="441642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cxnSp>
        <p:nvCxnSpPr>
          <p:cNvPr id="22544" name="Straight Connector 209"/>
          <p:cNvCxnSpPr>
            <a:cxnSpLocks noChangeShapeType="1"/>
          </p:cNvCxnSpPr>
          <p:nvPr/>
        </p:nvCxnSpPr>
        <p:spPr bwMode="auto">
          <a:xfrm rot="10800000" flipV="1">
            <a:off x="1431925" y="4381500"/>
            <a:ext cx="914400" cy="433388"/>
          </a:xfrm>
          <a:prstGeom prst="line">
            <a:avLst/>
          </a:prstGeom>
          <a:noFill/>
          <a:ln w="9525">
            <a:solidFill>
              <a:srgbClr val="000000"/>
            </a:solidFill>
            <a:round/>
            <a:headEnd/>
            <a:tailEnd/>
          </a:ln>
        </p:spPr>
      </p:cxnSp>
      <p:cxnSp>
        <p:nvCxnSpPr>
          <p:cNvPr id="22545" name="Straight Connector 210"/>
          <p:cNvCxnSpPr>
            <a:cxnSpLocks noChangeShapeType="1"/>
          </p:cNvCxnSpPr>
          <p:nvPr/>
        </p:nvCxnSpPr>
        <p:spPr bwMode="auto">
          <a:xfrm rot="16200000" flipH="1">
            <a:off x="2628900" y="4530725"/>
            <a:ext cx="433388" cy="134938"/>
          </a:xfrm>
          <a:prstGeom prst="line">
            <a:avLst/>
          </a:prstGeom>
          <a:noFill/>
          <a:ln w="9525">
            <a:solidFill>
              <a:srgbClr val="000000"/>
            </a:solidFill>
            <a:round/>
            <a:headEnd/>
            <a:tailEnd/>
          </a:ln>
        </p:spPr>
      </p:cxnSp>
      <p:cxnSp>
        <p:nvCxnSpPr>
          <p:cNvPr id="22546" name="Straight Connector 211"/>
          <p:cNvCxnSpPr>
            <a:cxnSpLocks noChangeShapeType="1"/>
          </p:cNvCxnSpPr>
          <p:nvPr/>
        </p:nvCxnSpPr>
        <p:spPr bwMode="auto">
          <a:xfrm rot="5400000">
            <a:off x="1092201" y="5030787"/>
            <a:ext cx="1604962" cy="925513"/>
          </a:xfrm>
          <a:prstGeom prst="line">
            <a:avLst/>
          </a:prstGeom>
          <a:noFill/>
          <a:ln w="9525">
            <a:solidFill>
              <a:srgbClr val="000000"/>
            </a:solidFill>
            <a:round/>
            <a:headEnd/>
            <a:tailEnd/>
          </a:ln>
        </p:spPr>
      </p:cxnSp>
      <p:cxnSp>
        <p:nvCxnSpPr>
          <p:cNvPr id="22547" name="Straight Connector 212"/>
          <p:cNvCxnSpPr>
            <a:cxnSpLocks noChangeShapeType="1"/>
          </p:cNvCxnSpPr>
          <p:nvPr/>
        </p:nvCxnSpPr>
        <p:spPr bwMode="auto">
          <a:xfrm rot="16200000" flipH="1">
            <a:off x="2048670" y="5431631"/>
            <a:ext cx="1604962" cy="123825"/>
          </a:xfrm>
          <a:prstGeom prst="line">
            <a:avLst/>
          </a:prstGeom>
          <a:noFill/>
          <a:ln w="9525">
            <a:solidFill>
              <a:srgbClr val="000000"/>
            </a:solidFill>
            <a:round/>
            <a:headEnd/>
            <a:tailEnd/>
          </a:ln>
        </p:spPr>
      </p:cxnSp>
      <p:sp>
        <p:nvSpPr>
          <p:cNvPr id="214" name="TextBox 213"/>
          <p:cNvSpPr txBox="1"/>
          <p:nvPr/>
        </p:nvSpPr>
        <p:spPr>
          <a:xfrm>
            <a:off x="6738938" y="4483100"/>
            <a:ext cx="1111250" cy="331788"/>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Legend</a:t>
            </a:r>
          </a:p>
        </p:txBody>
      </p:sp>
      <p:grpSp>
        <p:nvGrpSpPr>
          <p:cNvPr id="3" name="Group 70"/>
          <p:cNvGrpSpPr/>
          <p:nvPr/>
        </p:nvGrpSpPr>
        <p:grpSpPr>
          <a:xfrm>
            <a:off x="1877672" y="1577833"/>
            <a:ext cx="262791" cy="521039"/>
            <a:chOff x="4648200" y="2432790"/>
            <a:chExt cx="324478" cy="643346"/>
          </a:xfrm>
          <a:solidFill>
            <a:srgbClr val="92D050"/>
          </a:solidFill>
        </p:grpSpPr>
        <p:sp>
          <p:nvSpPr>
            <p:cNvPr id="342" name="Flowchart: Direct Access Storage 341"/>
            <p:cNvSpPr/>
            <p:nvPr/>
          </p:nvSpPr>
          <p:spPr>
            <a:xfrm rot="16200000">
              <a:off x="4607252" y="2809436"/>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3" name="Cube 342"/>
            <p:cNvSpPr/>
            <p:nvPr/>
          </p:nvSpPr>
          <p:spPr>
            <a:xfrm>
              <a:off x="4648200" y="2604868"/>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344" name="Flowchart: Extract 343"/>
            <p:cNvSpPr/>
            <p:nvPr/>
          </p:nvSpPr>
          <p:spPr>
            <a:xfrm>
              <a:off x="4656408" y="2458164"/>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5" name="Flowchart: Extract 344"/>
            <p:cNvSpPr/>
            <p:nvPr/>
          </p:nvSpPr>
          <p:spPr>
            <a:xfrm>
              <a:off x="4730010" y="2432790"/>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grpSp>
        <p:nvGrpSpPr>
          <p:cNvPr id="4" name="Group 108"/>
          <p:cNvGrpSpPr/>
          <p:nvPr/>
        </p:nvGrpSpPr>
        <p:grpSpPr>
          <a:xfrm>
            <a:off x="1755860" y="3088922"/>
            <a:ext cx="874565" cy="1415808"/>
            <a:chOff x="648223" y="2198213"/>
            <a:chExt cx="1079858" cy="1748152"/>
          </a:xfrm>
          <a:effectLst>
            <a:outerShdw blurRad="50800" dist="38100" dir="2700000" algn="tl" rotWithShape="0">
              <a:prstClr val="black">
                <a:alpha val="40000"/>
              </a:prstClr>
            </a:outerShdw>
          </a:effectLst>
        </p:grpSpPr>
        <p:sp>
          <p:nvSpPr>
            <p:cNvPr id="328" name="Arc 327"/>
            <p:cNvSpPr/>
            <p:nvPr/>
          </p:nvSpPr>
          <p:spPr>
            <a:xfrm rot="3633461">
              <a:off x="661109" y="218532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29" name="Arc 328"/>
            <p:cNvSpPr/>
            <p:nvPr/>
          </p:nvSpPr>
          <p:spPr>
            <a:xfrm rot="3633461">
              <a:off x="724451" y="229754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0" name="Arc 329"/>
            <p:cNvSpPr/>
            <p:nvPr/>
          </p:nvSpPr>
          <p:spPr>
            <a:xfrm rot="3633461">
              <a:off x="977818" y="274642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1" name="Arc 330"/>
            <p:cNvSpPr/>
            <p:nvPr/>
          </p:nvSpPr>
          <p:spPr>
            <a:xfrm rot="3633461">
              <a:off x="914476" y="263420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2" name="Arc 331"/>
            <p:cNvSpPr/>
            <p:nvPr/>
          </p:nvSpPr>
          <p:spPr>
            <a:xfrm rot="3633461">
              <a:off x="851134" y="252198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3" name="Arc 332"/>
            <p:cNvSpPr/>
            <p:nvPr/>
          </p:nvSpPr>
          <p:spPr>
            <a:xfrm rot="3633461">
              <a:off x="787793" y="240976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4" name="Arc 333"/>
            <p:cNvSpPr/>
            <p:nvPr/>
          </p:nvSpPr>
          <p:spPr>
            <a:xfrm rot="3633461">
              <a:off x="1041159" y="285864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5" name="Arc 334"/>
            <p:cNvSpPr/>
            <p:nvPr/>
          </p:nvSpPr>
          <p:spPr>
            <a:xfrm rot="14433461">
              <a:off x="1370536" y="344218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6" name="Arc 335"/>
            <p:cNvSpPr/>
            <p:nvPr/>
          </p:nvSpPr>
          <p:spPr>
            <a:xfrm rot="14433461">
              <a:off x="1307195" y="332996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7" name="Arc 100"/>
            <p:cNvSpPr/>
            <p:nvPr/>
          </p:nvSpPr>
          <p:spPr>
            <a:xfrm rot="14433461">
              <a:off x="1243853" y="321774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8" name="Arc 101"/>
            <p:cNvSpPr/>
            <p:nvPr/>
          </p:nvSpPr>
          <p:spPr>
            <a:xfrm rot="14433461">
              <a:off x="1180511" y="310552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9" name="Arc 102"/>
            <p:cNvSpPr/>
            <p:nvPr/>
          </p:nvSpPr>
          <p:spPr>
            <a:xfrm rot="14433461">
              <a:off x="1433878" y="355440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40" name="Arc 339"/>
            <p:cNvSpPr/>
            <p:nvPr/>
          </p:nvSpPr>
          <p:spPr>
            <a:xfrm rot="14433461">
              <a:off x="1560561" y="377884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41" name="Arc 340"/>
            <p:cNvSpPr/>
            <p:nvPr/>
          </p:nvSpPr>
          <p:spPr>
            <a:xfrm rot="14433461">
              <a:off x="1497220" y="366662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grpSp>
      <p:grpSp>
        <p:nvGrpSpPr>
          <p:cNvPr id="5" name="Group 133"/>
          <p:cNvGrpSpPr>
            <a:grpSpLocks/>
          </p:cNvGrpSpPr>
          <p:nvPr/>
        </p:nvGrpSpPr>
        <p:grpSpPr bwMode="auto">
          <a:xfrm>
            <a:off x="1751013" y="2247900"/>
            <a:ext cx="227012" cy="768350"/>
            <a:chOff x="545809" y="1161726"/>
            <a:chExt cx="280173" cy="947324"/>
          </a:xfrm>
        </p:grpSpPr>
        <p:sp>
          <p:nvSpPr>
            <p:cNvPr id="322" name="Arc 321"/>
            <p:cNvSpPr/>
            <p:nvPr/>
          </p:nvSpPr>
          <p:spPr>
            <a:xfrm rot="5830406">
              <a:off x="626217" y="1404337"/>
              <a:ext cx="154625" cy="18221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3" name="Arc 322"/>
            <p:cNvSpPr/>
            <p:nvPr/>
          </p:nvSpPr>
          <p:spPr>
            <a:xfrm rot="5830406">
              <a:off x="642870" y="1276136"/>
              <a:ext cx="154625"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4" name="Arc 323"/>
            <p:cNvSpPr/>
            <p:nvPr/>
          </p:nvSpPr>
          <p:spPr>
            <a:xfrm rot="5830406">
              <a:off x="658543" y="1148914"/>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5" name="Arc 324"/>
            <p:cNvSpPr/>
            <p:nvPr/>
          </p:nvSpPr>
          <p:spPr>
            <a:xfrm rot="16630406">
              <a:off x="558622" y="1941612"/>
              <a:ext cx="154625"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6" name="Arc 325"/>
            <p:cNvSpPr/>
            <p:nvPr/>
          </p:nvSpPr>
          <p:spPr>
            <a:xfrm rot="16630406">
              <a:off x="574295" y="1814389"/>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7" name="Arc 326"/>
            <p:cNvSpPr/>
            <p:nvPr/>
          </p:nvSpPr>
          <p:spPr>
            <a:xfrm rot="16630406">
              <a:off x="586051" y="1673465"/>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6" name="Group 134"/>
          <p:cNvGrpSpPr/>
          <p:nvPr/>
        </p:nvGrpSpPr>
        <p:grpSpPr>
          <a:xfrm rot="5057243">
            <a:off x="8163358" y="5313678"/>
            <a:ext cx="226909" cy="767227"/>
            <a:chOff x="545809" y="1161726"/>
            <a:chExt cx="280173" cy="947324"/>
          </a:xfrm>
          <a:effectLst>
            <a:outerShdw blurRad="50800" dist="38100" dir="2700000" algn="tl" rotWithShape="0">
              <a:prstClr val="black">
                <a:alpha val="40000"/>
              </a:prstClr>
            </a:outerShdw>
          </a:effectLst>
        </p:grpSpPr>
        <p:sp>
          <p:nvSpPr>
            <p:cNvPr id="316" name="Arc 315"/>
            <p:cNvSpPr/>
            <p:nvPr/>
          </p:nvSpPr>
          <p:spPr>
            <a:xfrm rot="5830406">
              <a:off x="626279" y="1404546"/>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7" name="Arc 316"/>
            <p:cNvSpPr/>
            <p:nvPr/>
          </p:nvSpPr>
          <p:spPr>
            <a:xfrm rot="5830406">
              <a:off x="642371" y="1276693"/>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8" name="Arc 317"/>
            <p:cNvSpPr/>
            <p:nvPr/>
          </p:nvSpPr>
          <p:spPr>
            <a:xfrm rot="5830406">
              <a:off x="658462" y="1148840"/>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9" name="Arc 318"/>
            <p:cNvSpPr/>
            <p:nvPr/>
          </p:nvSpPr>
          <p:spPr>
            <a:xfrm rot="16630406">
              <a:off x="558695" y="1941530"/>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20" name="Arc 319"/>
            <p:cNvSpPr/>
            <p:nvPr/>
          </p:nvSpPr>
          <p:spPr>
            <a:xfrm rot="16630406">
              <a:off x="574787" y="1813676"/>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21" name="Arc 320"/>
            <p:cNvSpPr/>
            <p:nvPr/>
          </p:nvSpPr>
          <p:spPr>
            <a:xfrm rot="16630406">
              <a:off x="585531" y="1674173"/>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grpSp>
      <p:sp>
        <p:nvSpPr>
          <p:cNvPr id="219" name="TextBox 218"/>
          <p:cNvSpPr txBox="1"/>
          <p:nvPr/>
        </p:nvSpPr>
        <p:spPr>
          <a:xfrm>
            <a:off x="6738938" y="5554663"/>
            <a:ext cx="1173162" cy="565150"/>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Acoustic Link</a:t>
            </a:r>
          </a:p>
        </p:txBody>
      </p:sp>
      <p:grpSp>
        <p:nvGrpSpPr>
          <p:cNvPr id="7" name="Group 121"/>
          <p:cNvGrpSpPr>
            <a:grpSpLocks/>
          </p:cNvGrpSpPr>
          <p:nvPr/>
        </p:nvGrpSpPr>
        <p:grpSpPr bwMode="auto">
          <a:xfrm>
            <a:off x="1381125" y="4814888"/>
            <a:ext cx="1531938" cy="1522412"/>
            <a:chOff x="90267" y="4343400"/>
            <a:chExt cx="1890932" cy="1880159"/>
          </a:xfrm>
        </p:grpSpPr>
        <p:sp>
          <p:nvSpPr>
            <p:cNvPr id="289" name="Flowchart: Process 288"/>
            <p:cNvSpPr/>
            <p:nvPr/>
          </p:nvSpPr>
          <p:spPr>
            <a:xfrm>
              <a:off x="152971" y="4343400"/>
              <a:ext cx="1828228" cy="1829185"/>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r>
                <a:rPr lang="en-US" sz="1400">
                  <a:solidFill>
                    <a:srgbClr val="000000"/>
                  </a:solidFill>
                  <a:latin typeface="Calibri" pitchFamily="-65" charset="0"/>
                  <a:ea typeface="宋体" pitchFamily="-65" charset="-122"/>
                  <a:cs typeface="宋体" pitchFamily="-65" charset="-122"/>
                </a:rPr>
                <a:t>L</a:t>
              </a:r>
            </a:p>
          </p:txBody>
        </p:sp>
        <p:sp>
          <p:nvSpPr>
            <p:cNvPr id="290" name="Flowchart: Magnetic Disk 79"/>
            <p:cNvSpPr>
              <a:spLocks noChangeArrowheads="1"/>
            </p:cNvSpPr>
            <p:nvPr/>
          </p:nvSpPr>
          <p:spPr bwMode="auto">
            <a:xfrm>
              <a:off x="1015158" y="5106050"/>
              <a:ext cx="9013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1" name="Flowchart: Magnetic Disk 290"/>
            <p:cNvSpPr>
              <a:spLocks noChangeArrowheads="1"/>
            </p:cNvSpPr>
            <p:nvPr/>
          </p:nvSpPr>
          <p:spPr bwMode="auto">
            <a:xfrm>
              <a:off x="1751935" y="4419861"/>
              <a:ext cx="9209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2" name="Flowchart: Magnetic Disk 291"/>
            <p:cNvSpPr>
              <a:spLocks noChangeArrowheads="1"/>
            </p:cNvSpPr>
            <p:nvPr/>
          </p:nvSpPr>
          <p:spPr bwMode="auto">
            <a:xfrm>
              <a:off x="1769571" y="5745187"/>
              <a:ext cx="9013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3" name="Flowchart: Magnetic Disk 292"/>
            <p:cNvSpPr>
              <a:spLocks noChangeArrowheads="1"/>
            </p:cNvSpPr>
            <p:nvPr/>
          </p:nvSpPr>
          <p:spPr bwMode="auto">
            <a:xfrm>
              <a:off x="256826" y="4404176"/>
              <a:ext cx="92097"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4" name="TextBox 293"/>
            <p:cNvSpPr txBox="1"/>
            <p:nvPr/>
          </p:nvSpPr>
          <p:spPr>
            <a:xfrm>
              <a:off x="90267" y="5362882"/>
              <a:ext cx="1218818" cy="860677"/>
            </a:xfrm>
            <a:prstGeom prst="rect">
              <a:avLst/>
            </a:prstGeom>
            <a:noFill/>
          </p:spPr>
          <p:txBody>
            <a:bodyPr>
              <a:prstTxWarp prst="textNoShape">
                <a:avLst/>
              </a:prstTxWarp>
              <a:spAutoFit/>
            </a:bodyPr>
            <a:lstStyle/>
            <a:p>
              <a:pPr algn="ctr"/>
              <a:r>
                <a:rPr lang="en-US" sz="1200" b="1">
                  <a:solidFill>
                    <a:srgbClr val="000000"/>
                  </a:solidFill>
                  <a:latin typeface="Calibri" pitchFamily="-65" charset="0"/>
                  <a:ea typeface="宋体" pitchFamily="-65" charset="-122"/>
                  <a:cs typeface="宋体" pitchFamily="-65" charset="-122"/>
                </a:rPr>
                <a:t>Local Area Underwater Network</a:t>
              </a:r>
            </a:p>
          </p:txBody>
        </p:sp>
        <p:grpSp>
          <p:nvGrpSpPr>
            <p:cNvPr id="8" name="Group 157"/>
            <p:cNvGrpSpPr>
              <a:grpSpLocks/>
            </p:cNvGrpSpPr>
            <p:nvPr/>
          </p:nvGrpSpPr>
          <p:grpSpPr bwMode="auto">
            <a:xfrm rot="2912805">
              <a:off x="1293186" y="4433149"/>
              <a:ext cx="280173" cy="947324"/>
              <a:chOff x="545809" y="1161726"/>
              <a:chExt cx="280173" cy="947324"/>
            </a:xfrm>
          </p:grpSpPr>
          <p:sp>
            <p:nvSpPr>
              <p:cNvPr id="310" name="Arc 309"/>
              <p:cNvSpPr/>
              <p:nvPr/>
            </p:nvSpPr>
            <p:spPr>
              <a:xfrm rot="5830406">
                <a:off x="623135" y="1404207"/>
                <a:ext cx="154802" cy="18429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1" name="Arc 310"/>
              <p:cNvSpPr/>
              <p:nvPr/>
            </p:nvSpPr>
            <p:spPr>
              <a:xfrm rot="5830406">
                <a:off x="638853" y="1278863"/>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2" name="Arc 311"/>
              <p:cNvSpPr/>
              <p:nvPr/>
            </p:nvSpPr>
            <p:spPr>
              <a:xfrm rot="5830406">
                <a:off x="654571" y="1151560"/>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3" name="Arc 312"/>
              <p:cNvSpPr/>
              <p:nvPr/>
            </p:nvSpPr>
            <p:spPr>
              <a:xfrm rot="16630406">
                <a:off x="557743" y="1941917"/>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4" name="Arc 313"/>
              <p:cNvSpPr/>
              <p:nvPr/>
            </p:nvSpPr>
            <p:spPr>
              <a:xfrm rot="16630406">
                <a:off x="573460" y="1814612"/>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5" name="Arc 314"/>
              <p:cNvSpPr/>
              <p:nvPr/>
            </p:nvSpPr>
            <p:spPr>
              <a:xfrm rot="16630406">
                <a:off x="581488" y="1675290"/>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9" name="Group 164"/>
            <p:cNvGrpSpPr>
              <a:grpSpLocks/>
            </p:cNvGrpSpPr>
            <p:nvPr/>
          </p:nvGrpSpPr>
          <p:grpSpPr bwMode="auto">
            <a:xfrm rot="-3607420">
              <a:off x="536483" y="4426723"/>
              <a:ext cx="280173" cy="947324"/>
              <a:chOff x="545809" y="1161726"/>
              <a:chExt cx="280173" cy="947324"/>
            </a:xfrm>
          </p:grpSpPr>
          <p:sp>
            <p:nvSpPr>
              <p:cNvPr id="304" name="Arc 303"/>
              <p:cNvSpPr/>
              <p:nvPr/>
            </p:nvSpPr>
            <p:spPr>
              <a:xfrm rot="5830406">
                <a:off x="625277" y="1401917"/>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5" name="Arc 304"/>
              <p:cNvSpPr/>
              <p:nvPr/>
            </p:nvSpPr>
            <p:spPr>
              <a:xfrm rot="5830406">
                <a:off x="636290" y="1274542"/>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6" name="Arc 305"/>
              <p:cNvSpPr/>
              <p:nvPr/>
            </p:nvSpPr>
            <p:spPr>
              <a:xfrm rot="5830406">
                <a:off x="652038" y="1146295"/>
                <a:ext cx="15676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7" name="Arc 306"/>
              <p:cNvSpPr/>
              <p:nvPr/>
            </p:nvSpPr>
            <p:spPr>
              <a:xfrm rot="16630406">
                <a:off x="553681" y="1941171"/>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8" name="Arc 307"/>
              <p:cNvSpPr/>
              <p:nvPr/>
            </p:nvSpPr>
            <p:spPr>
              <a:xfrm rot="16630406">
                <a:off x="566520" y="1814027"/>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9" name="Arc 308"/>
              <p:cNvSpPr/>
              <p:nvPr/>
            </p:nvSpPr>
            <p:spPr>
              <a:xfrm rot="16630406">
                <a:off x="581151" y="1671316"/>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0" name="Group 171"/>
            <p:cNvGrpSpPr>
              <a:grpSpLocks/>
            </p:cNvGrpSpPr>
            <p:nvPr/>
          </p:nvGrpSpPr>
          <p:grpSpPr bwMode="auto">
            <a:xfrm rot="6861670">
              <a:off x="1295329" y="5087996"/>
              <a:ext cx="280173" cy="947324"/>
              <a:chOff x="545809" y="1161726"/>
              <a:chExt cx="280173" cy="947324"/>
            </a:xfrm>
          </p:grpSpPr>
          <p:sp>
            <p:nvSpPr>
              <p:cNvPr id="298" name="Arc 297"/>
              <p:cNvSpPr/>
              <p:nvPr/>
            </p:nvSpPr>
            <p:spPr>
              <a:xfrm rot="5830406">
                <a:off x="626229" y="1407071"/>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9" name="Arc 298"/>
              <p:cNvSpPr/>
              <p:nvPr/>
            </p:nvSpPr>
            <p:spPr>
              <a:xfrm rot="5830406">
                <a:off x="641666" y="1279627"/>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0" name="Arc 299"/>
              <p:cNvSpPr/>
              <p:nvPr/>
            </p:nvSpPr>
            <p:spPr>
              <a:xfrm rot="5830406">
                <a:off x="657995" y="1152759"/>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1" name="Arc 300"/>
              <p:cNvSpPr/>
              <p:nvPr/>
            </p:nvSpPr>
            <p:spPr>
              <a:xfrm rot="16630406">
                <a:off x="555604" y="1943356"/>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2" name="Arc 301"/>
              <p:cNvSpPr/>
              <p:nvPr/>
            </p:nvSpPr>
            <p:spPr>
              <a:xfrm rot="16630406">
                <a:off x="574612" y="1814295"/>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3" name="Arc 302"/>
              <p:cNvSpPr/>
              <p:nvPr/>
            </p:nvSpPr>
            <p:spPr>
              <a:xfrm rot="16630406">
                <a:off x="586004" y="1677926"/>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grpSp>
        <p:nvGrpSpPr>
          <p:cNvPr id="11" name="Group 68"/>
          <p:cNvGrpSpPr/>
          <p:nvPr/>
        </p:nvGrpSpPr>
        <p:grpSpPr>
          <a:xfrm>
            <a:off x="4395273" y="1358309"/>
            <a:ext cx="262791" cy="521039"/>
            <a:chOff x="4648200" y="2432790"/>
            <a:chExt cx="324478" cy="643346"/>
          </a:xfrm>
          <a:solidFill>
            <a:srgbClr val="92D050"/>
          </a:solidFill>
        </p:grpSpPr>
        <p:sp>
          <p:nvSpPr>
            <p:cNvPr id="285" name="Flowchart: Direct Access Storage 46"/>
            <p:cNvSpPr/>
            <p:nvPr/>
          </p:nvSpPr>
          <p:spPr>
            <a:xfrm rot="16200000">
              <a:off x="4607252" y="2809436"/>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86" name="Cube 47"/>
            <p:cNvSpPr/>
            <p:nvPr/>
          </p:nvSpPr>
          <p:spPr>
            <a:xfrm>
              <a:off x="4648200" y="2604868"/>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prstClr val="white"/>
                </a:solidFill>
                <a:latin typeface="Calibri"/>
                <a:ea typeface="+mn-ea"/>
                <a:cs typeface="+mn-cs"/>
              </a:endParaRPr>
            </a:p>
          </p:txBody>
        </p:sp>
        <p:sp>
          <p:nvSpPr>
            <p:cNvPr id="287" name="Flowchart: Extract 286"/>
            <p:cNvSpPr/>
            <p:nvPr/>
          </p:nvSpPr>
          <p:spPr>
            <a:xfrm>
              <a:off x="4656408" y="2458164"/>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88" name="Flowchart: Extract 287"/>
            <p:cNvSpPr/>
            <p:nvPr/>
          </p:nvSpPr>
          <p:spPr>
            <a:xfrm>
              <a:off x="4730010" y="2432790"/>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p:nvSpPr>
          <p:cNvPr id="222" name="Flowchart: Process 221"/>
          <p:cNvSpPr/>
          <p:nvPr/>
        </p:nvSpPr>
        <p:spPr>
          <a:xfrm>
            <a:off x="6800850" y="3316288"/>
            <a:ext cx="431800" cy="309562"/>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cxnSp>
        <p:nvCxnSpPr>
          <p:cNvPr id="22557" name="Straight Connector 222"/>
          <p:cNvCxnSpPr>
            <a:cxnSpLocks noChangeShapeType="1"/>
          </p:cNvCxnSpPr>
          <p:nvPr/>
        </p:nvCxnSpPr>
        <p:spPr bwMode="auto">
          <a:xfrm flipV="1">
            <a:off x="6800850" y="2468563"/>
            <a:ext cx="963613" cy="865187"/>
          </a:xfrm>
          <a:prstGeom prst="line">
            <a:avLst/>
          </a:prstGeom>
          <a:noFill/>
          <a:ln w="9525">
            <a:solidFill>
              <a:srgbClr val="000000"/>
            </a:solidFill>
            <a:round/>
            <a:headEnd/>
            <a:tailEnd/>
          </a:ln>
        </p:spPr>
      </p:cxnSp>
      <p:cxnSp>
        <p:nvCxnSpPr>
          <p:cNvPr id="22558" name="Straight Connector 223"/>
          <p:cNvCxnSpPr>
            <a:cxnSpLocks noChangeShapeType="1"/>
          </p:cNvCxnSpPr>
          <p:nvPr/>
        </p:nvCxnSpPr>
        <p:spPr bwMode="auto">
          <a:xfrm flipV="1">
            <a:off x="7232650" y="2457450"/>
            <a:ext cx="1481138" cy="876300"/>
          </a:xfrm>
          <a:prstGeom prst="line">
            <a:avLst/>
          </a:prstGeom>
          <a:noFill/>
          <a:ln w="9525">
            <a:solidFill>
              <a:srgbClr val="000000"/>
            </a:solidFill>
            <a:round/>
            <a:headEnd/>
            <a:tailEnd/>
          </a:ln>
        </p:spPr>
      </p:cxnSp>
      <p:cxnSp>
        <p:nvCxnSpPr>
          <p:cNvPr id="22559" name="Straight Connector 224"/>
          <p:cNvCxnSpPr>
            <a:cxnSpLocks noChangeShapeType="1"/>
          </p:cNvCxnSpPr>
          <p:nvPr/>
        </p:nvCxnSpPr>
        <p:spPr bwMode="auto">
          <a:xfrm>
            <a:off x="6800850" y="3641725"/>
            <a:ext cx="963613" cy="296863"/>
          </a:xfrm>
          <a:prstGeom prst="line">
            <a:avLst/>
          </a:prstGeom>
          <a:noFill/>
          <a:ln w="9525">
            <a:solidFill>
              <a:srgbClr val="000000"/>
            </a:solidFill>
            <a:round/>
            <a:headEnd/>
            <a:tailEnd/>
          </a:ln>
        </p:spPr>
      </p:cxnSp>
      <p:cxnSp>
        <p:nvCxnSpPr>
          <p:cNvPr id="22560" name="Straight Connector 225"/>
          <p:cNvCxnSpPr>
            <a:cxnSpLocks noChangeShapeType="1"/>
          </p:cNvCxnSpPr>
          <p:nvPr/>
        </p:nvCxnSpPr>
        <p:spPr bwMode="auto">
          <a:xfrm>
            <a:off x="7232650" y="3641725"/>
            <a:ext cx="1481138" cy="296863"/>
          </a:xfrm>
          <a:prstGeom prst="line">
            <a:avLst/>
          </a:prstGeom>
          <a:noFill/>
          <a:ln w="9525">
            <a:solidFill>
              <a:srgbClr val="000000"/>
            </a:solidFill>
            <a:round/>
            <a:headEnd/>
            <a:tailEnd/>
          </a:ln>
        </p:spPr>
      </p:cxnSp>
      <p:sp>
        <p:nvSpPr>
          <p:cNvPr id="227" name="Freeform 226"/>
          <p:cNvSpPr/>
          <p:nvPr/>
        </p:nvSpPr>
        <p:spPr>
          <a:xfrm>
            <a:off x="5013325" y="1300163"/>
            <a:ext cx="2741613" cy="2435225"/>
          </a:xfrm>
          <a:custGeom>
            <a:avLst/>
            <a:gdLst>
              <a:gd name="connsiteX0" fmla="*/ 66137 w 3686355"/>
              <a:gd name="connsiteY0" fmla="*/ 1282460 h 3223404"/>
              <a:gd name="connsiteX1" fmla="*/ 40257 w 3686355"/>
              <a:gd name="connsiteY1" fmla="*/ 497457 h 3223404"/>
              <a:gd name="connsiteX2" fmla="*/ 307676 w 3686355"/>
              <a:gd name="connsiteY2" fmla="*/ 238664 h 3223404"/>
              <a:gd name="connsiteX3" fmla="*/ 1403231 w 3686355"/>
              <a:gd name="connsiteY3" fmla="*/ 143774 h 3223404"/>
              <a:gd name="connsiteX4" fmla="*/ 2688567 w 3686355"/>
              <a:gd name="connsiteY4" fmla="*/ 342181 h 3223404"/>
              <a:gd name="connsiteX5" fmla="*/ 3395933 w 3686355"/>
              <a:gd name="connsiteY5" fmla="*/ 1394604 h 3223404"/>
              <a:gd name="connsiteX6" fmla="*/ 2774831 w 3686355"/>
              <a:gd name="connsiteY6" fmla="*/ 2774830 h 3223404"/>
              <a:gd name="connsiteX7" fmla="*/ 2447027 w 3686355"/>
              <a:gd name="connsiteY7" fmla="*/ 2593676 h 3223404"/>
              <a:gd name="connsiteX8" fmla="*/ 2188235 w 3686355"/>
              <a:gd name="connsiteY8" fmla="*/ 2697193 h 3223404"/>
              <a:gd name="connsiteX9" fmla="*/ 2283125 w 3686355"/>
              <a:gd name="connsiteY9" fmla="*/ 3197525 h 3223404"/>
              <a:gd name="connsiteX10" fmla="*/ 2507412 w 3686355"/>
              <a:gd name="connsiteY10" fmla="*/ 2852468 h 3223404"/>
              <a:gd name="connsiteX11" fmla="*/ 2757578 w 3686355"/>
              <a:gd name="connsiteY11" fmla="*/ 2947359 h 3223404"/>
              <a:gd name="connsiteX12" fmla="*/ 3585714 w 3686355"/>
              <a:gd name="connsiteY12" fmla="*/ 1705155 h 3223404"/>
              <a:gd name="connsiteX13" fmla="*/ 3361427 w 3686355"/>
              <a:gd name="connsiteY13" fmla="*/ 721743 h 3223404"/>
              <a:gd name="connsiteX14" fmla="*/ 2688567 w 3686355"/>
              <a:gd name="connsiteY14" fmla="*/ 117894 h 3223404"/>
              <a:gd name="connsiteX15" fmla="*/ 1256582 w 3686355"/>
              <a:gd name="connsiteY15" fmla="*/ 14377 h 3223404"/>
              <a:gd name="connsiteX0" fmla="*/ 66137 w 3686355"/>
              <a:gd name="connsiteY0" fmla="*/ 1164566 h 3105510"/>
              <a:gd name="connsiteX1" fmla="*/ 40257 w 3686355"/>
              <a:gd name="connsiteY1" fmla="*/ 379563 h 3105510"/>
              <a:gd name="connsiteX2" fmla="*/ 307676 w 3686355"/>
              <a:gd name="connsiteY2" fmla="*/ 120770 h 3105510"/>
              <a:gd name="connsiteX3" fmla="*/ 1403231 w 3686355"/>
              <a:gd name="connsiteY3" fmla="*/ 25880 h 3105510"/>
              <a:gd name="connsiteX4" fmla="*/ 2688567 w 3686355"/>
              <a:gd name="connsiteY4" fmla="*/ 224287 h 3105510"/>
              <a:gd name="connsiteX5" fmla="*/ 3395933 w 3686355"/>
              <a:gd name="connsiteY5" fmla="*/ 1276710 h 3105510"/>
              <a:gd name="connsiteX6" fmla="*/ 2774831 w 3686355"/>
              <a:gd name="connsiteY6" fmla="*/ 2656936 h 3105510"/>
              <a:gd name="connsiteX7" fmla="*/ 2447027 w 3686355"/>
              <a:gd name="connsiteY7" fmla="*/ 2475782 h 3105510"/>
              <a:gd name="connsiteX8" fmla="*/ 2188235 w 3686355"/>
              <a:gd name="connsiteY8" fmla="*/ 2579299 h 3105510"/>
              <a:gd name="connsiteX9" fmla="*/ 2283125 w 3686355"/>
              <a:gd name="connsiteY9" fmla="*/ 3079631 h 3105510"/>
              <a:gd name="connsiteX10" fmla="*/ 2507412 w 3686355"/>
              <a:gd name="connsiteY10" fmla="*/ 2734574 h 3105510"/>
              <a:gd name="connsiteX11" fmla="*/ 2757578 w 3686355"/>
              <a:gd name="connsiteY11" fmla="*/ 2829465 h 3105510"/>
              <a:gd name="connsiteX12" fmla="*/ 3585714 w 3686355"/>
              <a:gd name="connsiteY12" fmla="*/ 1587261 h 3105510"/>
              <a:gd name="connsiteX13" fmla="*/ 3361427 w 3686355"/>
              <a:gd name="connsiteY13" fmla="*/ 603849 h 3105510"/>
              <a:gd name="connsiteX14" fmla="*/ 2688567 w 3686355"/>
              <a:gd name="connsiteY14" fmla="*/ 0 h 3105510"/>
              <a:gd name="connsiteX0" fmla="*/ 66137 w 3686355"/>
              <a:gd name="connsiteY0" fmla="*/ 1164566 h 3105510"/>
              <a:gd name="connsiteX1" fmla="*/ 40257 w 3686355"/>
              <a:gd name="connsiteY1" fmla="*/ 379563 h 3105510"/>
              <a:gd name="connsiteX2" fmla="*/ 307676 w 3686355"/>
              <a:gd name="connsiteY2" fmla="*/ 120770 h 3105510"/>
              <a:gd name="connsiteX3" fmla="*/ 1403231 w 3686355"/>
              <a:gd name="connsiteY3" fmla="*/ 25880 h 3105510"/>
              <a:gd name="connsiteX4" fmla="*/ 2688567 w 3686355"/>
              <a:gd name="connsiteY4" fmla="*/ 224287 h 3105510"/>
              <a:gd name="connsiteX5" fmla="*/ 3395933 w 3686355"/>
              <a:gd name="connsiteY5" fmla="*/ 1276710 h 3105510"/>
              <a:gd name="connsiteX6" fmla="*/ 2774831 w 3686355"/>
              <a:gd name="connsiteY6" fmla="*/ 2656936 h 3105510"/>
              <a:gd name="connsiteX7" fmla="*/ 2447027 w 3686355"/>
              <a:gd name="connsiteY7" fmla="*/ 2475782 h 3105510"/>
              <a:gd name="connsiteX8" fmla="*/ 2188235 w 3686355"/>
              <a:gd name="connsiteY8" fmla="*/ 2579299 h 3105510"/>
              <a:gd name="connsiteX9" fmla="*/ 2283125 w 3686355"/>
              <a:gd name="connsiteY9" fmla="*/ 3079631 h 3105510"/>
              <a:gd name="connsiteX10" fmla="*/ 2507412 w 3686355"/>
              <a:gd name="connsiteY10" fmla="*/ 2734574 h 3105510"/>
              <a:gd name="connsiteX11" fmla="*/ 2757578 w 3686355"/>
              <a:gd name="connsiteY11" fmla="*/ 2829465 h 3105510"/>
              <a:gd name="connsiteX12" fmla="*/ 3585714 w 3686355"/>
              <a:gd name="connsiteY12" fmla="*/ 1587261 h 3105510"/>
              <a:gd name="connsiteX13" fmla="*/ 3361427 w 3686355"/>
              <a:gd name="connsiteY13" fmla="*/ 603849 h 3105510"/>
              <a:gd name="connsiteX14" fmla="*/ 2688567 w 36863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1492131 w 3775255"/>
              <a:gd name="connsiteY3" fmla="*/ 25880 h 3105510"/>
              <a:gd name="connsiteX4" fmla="*/ 2777467 w 3775255"/>
              <a:gd name="connsiteY4" fmla="*/ 224287 h 3105510"/>
              <a:gd name="connsiteX5" fmla="*/ 3484833 w 3775255"/>
              <a:gd name="connsiteY5" fmla="*/ 1276710 h 3105510"/>
              <a:gd name="connsiteX6" fmla="*/ 2863731 w 3775255"/>
              <a:gd name="connsiteY6" fmla="*/ 2656936 h 3105510"/>
              <a:gd name="connsiteX7" fmla="*/ 2535927 w 3775255"/>
              <a:gd name="connsiteY7" fmla="*/ 2475782 h 3105510"/>
              <a:gd name="connsiteX8" fmla="*/ 2277135 w 3775255"/>
              <a:gd name="connsiteY8" fmla="*/ 2579299 h 3105510"/>
              <a:gd name="connsiteX9" fmla="*/ 2372025 w 3775255"/>
              <a:gd name="connsiteY9" fmla="*/ 3079631 h 3105510"/>
              <a:gd name="connsiteX10" fmla="*/ 2596312 w 3775255"/>
              <a:gd name="connsiteY10" fmla="*/ 2734574 h 3105510"/>
              <a:gd name="connsiteX11" fmla="*/ 2846478 w 3775255"/>
              <a:gd name="connsiteY11" fmla="*/ 2829465 h 3105510"/>
              <a:gd name="connsiteX12" fmla="*/ 3674614 w 3775255"/>
              <a:gd name="connsiteY12" fmla="*/ 1587261 h 3105510"/>
              <a:gd name="connsiteX13" fmla="*/ 3450327 w 3775255"/>
              <a:gd name="connsiteY13" fmla="*/ 603849 h 3105510"/>
              <a:gd name="connsiteX14" fmla="*/ 2777467 w 37752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1796931 w 3775255"/>
              <a:gd name="connsiteY3" fmla="*/ 25880 h 3105510"/>
              <a:gd name="connsiteX4" fmla="*/ 2777467 w 3775255"/>
              <a:gd name="connsiteY4" fmla="*/ 224287 h 3105510"/>
              <a:gd name="connsiteX5" fmla="*/ 3484833 w 3775255"/>
              <a:gd name="connsiteY5" fmla="*/ 1276710 h 3105510"/>
              <a:gd name="connsiteX6" fmla="*/ 2863731 w 3775255"/>
              <a:gd name="connsiteY6" fmla="*/ 2656936 h 3105510"/>
              <a:gd name="connsiteX7" fmla="*/ 2535927 w 3775255"/>
              <a:gd name="connsiteY7" fmla="*/ 2475782 h 3105510"/>
              <a:gd name="connsiteX8" fmla="*/ 2277135 w 3775255"/>
              <a:gd name="connsiteY8" fmla="*/ 2579299 h 3105510"/>
              <a:gd name="connsiteX9" fmla="*/ 2372025 w 3775255"/>
              <a:gd name="connsiteY9" fmla="*/ 3079631 h 3105510"/>
              <a:gd name="connsiteX10" fmla="*/ 2596312 w 3775255"/>
              <a:gd name="connsiteY10" fmla="*/ 2734574 h 3105510"/>
              <a:gd name="connsiteX11" fmla="*/ 2846478 w 3775255"/>
              <a:gd name="connsiteY11" fmla="*/ 2829465 h 3105510"/>
              <a:gd name="connsiteX12" fmla="*/ 3674614 w 3775255"/>
              <a:gd name="connsiteY12" fmla="*/ 1587261 h 3105510"/>
              <a:gd name="connsiteX13" fmla="*/ 3450327 w 3775255"/>
              <a:gd name="connsiteY13" fmla="*/ 603849 h 3105510"/>
              <a:gd name="connsiteX14" fmla="*/ 2777467 w 37752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945479 w 3775255"/>
              <a:gd name="connsiteY3" fmla="*/ 124708 h 3105510"/>
              <a:gd name="connsiteX4" fmla="*/ 1796931 w 3775255"/>
              <a:gd name="connsiteY4" fmla="*/ 25880 h 3105510"/>
              <a:gd name="connsiteX5" fmla="*/ 2777467 w 3775255"/>
              <a:gd name="connsiteY5" fmla="*/ 224287 h 3105510"/>
              <a:gd name="connsiteX6" fmla="*/ 3484833 w 3775255"/>
              <a:gd name="connsiteY6" fmla="*/ 1276710 h 3105510"/>
              <a:gd name="connsiteX7" fmla="*/ 2863731 w 3775255"/>
              <a:gd name="connsiteY7" fmla="*/ 2656936 h 3105510"/>
              <a:gd name="connsiteX8" fmla="*/ 2535927 w 3775255"/>
              <a:gd name="connsiteY8" fmla="*/ 2475782 h 3105510"/>
              <a:gd name="connsiteX9" fmla="*/ 2277135 w 3775255"/>
              <a:gd name="connsiteY9" fmla="*/ 2579299 h 3105510"/>
              <a:gd name="connsiteX10" fmla="*/ 2372025 w 3775255"/>
              <a:gd name="connsiteY10" fmla="*/ 3079631 h 3105510"/>
              <a:gd name="connsiteX11" fmla="*/ 2596312 w 3775255"/>
              <a:gd name="connsiteY11" fmla="*/ 2734574 h 3105510"/>
              <a:gd name="connsiteX12" fmla="*/ 2846478 w 3775255"/>
              <a:gd name="connsiteY12" fmla="*/ 2829465 h 3105510"/>
              <a:gd name="connsiteX13" fmla="*/ 3674614 w 3775255"/>
              <a:gd name="connsiteY13" fmla="*/ 1587261 h 3105510"/>
              <a:gd name="connsiteX14" fmla="*/ 3450327 w 3775255"/>
              <a:gd name="connsiteY14" fmla="*/ 603849 h 3105510"/>
              <a:gd name="connsiteX15" fmla="*/ 2777467 w 3775255"/>
              <a:gd name="connsiteY15"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945479 w 3775255"/>
              <a:gd name="connsiteY3" fmla="*/ 124708 h 3105510"/>
              <a:gd name="connsiteX4" fmla="*/ 1796931 w 3775255"/>
              <a:gd name="connsiteY4" fmla="*/ 25880 h 3105510"/>
              <a:gd name="connsiteX5" fmla="*/ 2777467 w 3775255"/>
              <a:gd name="connsiteY5" fmla="*/ 224287 h 3105510"/>
              <a:gd name="connsiteX6" fmla="*/ 3256233 w 3775255"/>
              <a:gd name="connsiteY6" fmla="*/ 1276710 h 3105510"/>
              <a:gd name="connsiteX7" fmla="*/ 2863731 w 3775255"/>
              <a:gd name="connsiteY7" fmla="*/ 2656936 h 3105510"/>
              <a:gd name="connsiteX8" fmla="*/ 2535927 w 3775255"/>
              <a:gd name="connsiteY8" fmla="*/ 2475782 h 3105510"/>
              <a:gd name="connsiteX9" fmla="*/ 2277135 w 3775255"/>
              <a:gd name="connsiteY9" fmla="*/ 2579299 h 3105510"/>
              <a:gd name="connsiteX10" fmla="*/ 2372025 w 3775255"/>
              <a:gd name="connsiteY10" fmla="*/ 3079631 h 3105510"/>
              <a:gd name="connsiteX11" fmla="*/ 2596312 w 3775255"/>
              <a:gd name="connsiteY11" fmla="*/ 2734574 h 3105510"/>
              <a:gd name="connsiteX12" fmla="*/ 2846478 w 3775255"/>
              <a:gd name="connsiteY12" fmla="*/ 2829465 h 3105510"/>
              <a:gd name="connsiteX13" fmla="*/ 3674614 w 3775255"/>
              <a:gd name="connsiteY13" fmla="*/ 1587261 h 3105510"/>
              <a:gd name="connsiteX14" fmla="*/ 3450327 w 3775255"/>
              <a:gd name="connsiteY14" fmla="*/ 603849 h 3105510"/>
              <a:gd name="connsiteX15" fmla="*/ 2777467 w 3775255"/>
              <a:gd name="connsiteY15" fmla="*/ 0 h 3105510"/>
              <a:gd name="connsiteX0" fmla="*/ 155037 w 3775255"/>
              <a:gd name="connsiteY0" fmla="*/ 1193383 h 3134327"/>
              <a:gd name="connsiteX1" fmla="*/ 129157 w 3775255"/>
              <a:gd name="connsiteY1" fmla="*/ 408380 h 3134327"/>
              <a:gd name="connsiteX2" fmla="*/ 929976 w 3775255"/>
              <a:gd name="connsiteY2" fmla="*/ 149587 h 3134327"/>
              <a:gd name="connsiteX3" fmla="*/ 945479 w 3775255"/>
              <a:gd name="connsiteY3" fmla="*/ 153525 h 3134327"/>
              <a:gd name="connsiteX4" fmla="*/ 1796931 w 3775255"/>
              <a:gd name="connsiteY4" fmla="*/ 54697 h 3134327"/>
              <a:gd name="connsiteX5" fmla="*/ 2625067 w 3775255"/>
              <a:gd name="connsiteY5" fmla="*/ 481704 h 3134327"/>
              <a:gd name="connsiteX6" fmla="*/ 3256233 w 3775255"/>
              <a:gd name="connsiteY6" fmla="*/ 1305527 h 3134327"/>
              <a:gd name="connsiteX7" fmla="*/ 2863731 w 3775255"/>
              <a:gd name="connsiteY7" fmla="*/ 2685753 h 3134327"/>
              <a:gd name="connsiteX8" fmla="*/ 2535927 w 3775255"/>
              <a:gd name="connsiteY8" fmla="*/ 2504599 h 3134327"/>
              <a:gd name="connsiteX9" fmla="*/ 2277135 w 3775255"/>
              <a:gd name="connsiteY9" fmla="*/ 2608116 h 3134327"/>
              <a:gd name="connsiteX10" fmla="*/ 2372025 w 3775255"/>
              <a:gd name="connsiteY10" fmla="*/ 3108448 h 3134327"/>
              <a:gd name="connsiteX11" fmla="*/ 2596312 w 3775255"/>
              <a:gd name="connsiteY11" fmla="*/ 2763391 h 3134327"/>
              <a:gd name="connsiteX12" fmla="*/ 2846478 w 3775255"/>
              <a:gd name="connsiteY12" fmla="*/ 2858282 h 3134327"/>
              <a:gd name="connsiteX13" fmla="*/ 3674614 w 3775255"/>
              <a:gd name="connsiteY13" fmla="*/ 1616078 h 3134327"/>
              <a:gd name="connsiteX14" fmla="*/ 3450327 w 3775255"/>
              <a:gd name="connsiteY14" fmla="*/ 632666 h 3134327"/>
              <a:gd name="connsiteX15" fmla="*/ 2777467 w 3775255"/>
              <a:gd name="connsiteY15" fmla="*/ 28817 h 3134327"/>
              <a:gd name="connsiteX0" fmla="*/ 155037 w 3737155"/>
              <a:gd name="connsiteY0" fmla="*/ 1193383 h 3134327"/>
              <a:gd name="connsiteX1" fmla="*/ 129157 w 3737155"/>
              <a:gd name="connsiteY1" fmla="*/ 408380 h 3134327"/>
              <a:gd name="connsiteX2" fmla="*/ 929976 w 3737155"/>
              <a:gd name="connsiteY2" fmla="*/ 149587 h 3134327"/>
              <a:gd name="connsiteX3" fmla="*/ 945479 w 3737155"/>
              <a:gd name="connsiteY3" fmla="*/ 153525 h 3134327"/>
              <a:gd name="connsiteX4" fmla="*/ 1796931 w 3737155"/>
              <a:gd name="connsiteY4" fmla="*/ 54697 h 3134327"/>
              <a:gd name="connsiteX5" fmla="*/ 2625067 w 3737155"/>
              <a:gd name="connsiteY5" fmla="*/ 481704 h 3134327"/>
              <a:gd name="connsiteX6" fmla="*/ 3256233 w 3737155"/>
              <a:gd name="connsiteY6" fmla="*/ 1305527 h 3134327"/>
              <a:gd name="connsiteX7" fmla="*/ 2863731 w 3737155"/>
              <a:gd name="connsiteY7" fmla="*/ 2685753 h 3134327"/>
              <a:gd name="connsiteX8" fmla="*/ 2535927 w 3737155"/>
              <a:gd name="connsiteY8" fmla="*/ 2504599 h 3134327"/>
              <a:gd name="connsiteX9" fmla="*/ 2277135 w 3737155"/>
              <a:gd name="connsiteY9" fmla="*/ 2608116 h 3134327"/>
              <a:gd name="connsiteX10" fmla="*/ 2372025 w 3737155"/>
              <a:gd name="connsiteY10" fmla="*/ 3108448 h 3134327"/>
              <a:gd name="connsiteX11" fmla="*/ 2596312 w 3737155"/>
              <a:gd name="connsiteY11" fmla="*/ 2763391 h 3134327"/>
              <a:gd name="connsiteX12" fmla="*/ 2846478 w 3737155"/>
              <a:gd name="connsiteY12" fmla="*/ 2858282 h 3134327"/>
              <a:gd name="connsiteX13" fmla="*/ 3674614 w 3737155"/>
              <a:gd name="connsiteY13" fmla="*/ 1616078 h 3134327"/>
              <a:gd name="connsiteX14" fmla="*/ 3221727 w 3737155"/>
              <a:gd name="connsiteY14" fmla="*/ 632666 h 3134327"/>
              <a:gd name="connsiteX15" fmla="*/ 2777467 w 3737155"/>
              <a:gd name="connsiteY15" fmla="*/ 28817 h 3134327"/>
              <a:gd name="connsiteX0" fmla="*/ 155037 w 3508555"/>
              <a:gd name="connsiteY0" fmla="*/ 1193383 h 3134327"/>
              <a:gd name="connsiteX1" fmla="*/ 129157 w 3508555"/>
              <a:gd name="connsiteY1" fmla="*/ 408380 h 3134327"/>
              <a:gd name="connsiteX2" fmla="*/ 929976 w 3508555"/>
              <a:gd name="connsiteY2" fmla="*/ 149587 h 3134327"/>
              <a:gd name="connsiteX3" fmla="*/ 945479 w 3508555"/>
              <a:gd name="connsiteY3" fmla="*/ 153525 h 3134327"/>
              <a:gd name="connsiteX4" fmla="*/ 1796931 w 3508555"/>
              <a:gd name="connsiteY4" fmla="*/ 54697 h 3134327"/>
              <a:gd name="connsiteX5" fmla="*/ 2625067 w 3508555"/>
              <a:gd name="connsiteY5" fmla="*/ 481704 h 3134327"/>
              <a:gd name="connsiteX6" fmla="*/ 3256233 w 3508555"/>
              <a:gd name="connsiteY6" fmla="*/ 1305527 h 3134327"/>
              <a:gd name="connsiteX7" fmla="*/ 2863731 w 3508555"/>
              <a:gd name="connsiteY7" fmla="*/ 2685753 h 3134327"/>
              <a:gd name="connsiteX8" fmla="*/ 2535927 w 3508555"/>
              <a:gd name="connsiteY8" fmla="*/ 2504599 h 3134327"/>
              <a:gd name="connsiteX9" fmla="*/ 2277135 w 3508555"/>
              <a:gd name="connsiteY9" fmla="*/ 2608116 h 3134327"/>
              <a:gd name="connsiteX10" fmla="*/ 2372025 w 3508555"/>
              <a:gd name="connsiteY10" fmla="*/ 3108448 h 3134327"/>
              <a:gd name="connsiteX11" fmla="*/ 2596312 w 3508555"/>
              <a:gd name="connsiteY11" fmla="*/ 2763391 h 3134327"/>
              <a:gd name="connsiteX12" fmla="*/ 2846478 w 3508555"/>
              <a:gd name="connsiteY12" fmla="*/ 2858282 h 3134327"/>
              <a:gd name="connsiteX13" fmla="*/ 3446014 w 3508555"/>
              <a:gd name="connsiteY13" fmla="*/ 1616078 h 3134327"/>
              <a:gd name="connsiteX14" fmla="*/ 3221727 w 3508555"/>
              <a:gd name="connsiteY14" fmla="*/ 632666 h 3134327"/>
              <a:gd name="connsiteX15" fmla="*/ 2777467 w 3508555"/>
              <a:gd name="connsiteY15" fmla="*/ 28817 h 3134327"/>
              <a:gd name="connsiteX0" fmla="*/ 155037 w 3508555"/>
              <a:gd name="connsiteY0" fmla="*/ 1193383 h 3134327"/>
              <a:gd name="connsiteX1" fmla="*/ 129157 w 3508555"/>
              <a:gd name="connsiteY1" fmla="*/ 408380 h 3134327"/>
              <a:gd name="connsiteX2" fmla="*/ 929976 w 3508555"/>
              <a:gd name="connsiteY2" fmla="*/ 149587 h 3134327"/>
              <a:gd name="connsiteX3" fmla="*/ 945479 w 3508555"/>
              <a:gd name="connsiteY3" fmla="*/ 153525 h 3134327"/>
              <a:gd name="connsiteX4" fmla="*/ 1796931 w 3508555"/>
              <a:gd name="connsiteY4" fmla="*/ 54697 h 3134327"/>
              <a:gd name="connsiteX5" fmla="*/ 2625067 w 3508555"/>
              <a:gd name="connsiteY5" fmla="*/ 481704 h 3134327"/>
              <a:gd name="connsiteX6" fmla="*/ 3256233 w 3508555"/>
              <a:gd name="connsiteY6" fmla="*/ 1305527 h 3134327"/>
              <a:gd name="connsiteX7" fmla="*/ 2863731 w 3508555"/>
              <a:gd name="connsiteY7" fmla="*/ 2685753 h 3134327"/>
              <a:gd name="connsiteX8" fmla="*/ 2535927 w 3508555"/>
              <a:gd name="connsiteY8" fmla="*/ 2504599 h 3134327"/>
              <a:gd name="connsiteX9" fmla="*/ 2277135 w 3508555"/>
              <a:gd name="connsiteY9" fmla="*/ 2608116 h 3134327"/>
              <a:gd name="connsiteX10" fmla="*/ 2372025 w 3508555"/>
              <a:gd name="connsiteY10" fmla="*/ 3108448 h 3134327"/>
              <a:gd name="connsiteX11" fmla="*/ 2596312 w 3508555"/>
              <a:gd name="connsiteY11" fmla="*/ 2763391 h 3134327"/>
              <a:gd name="connsiteX12" fmla="*/ 2846478 w 3508555"/>
              <a:gd name="connsiteY12" fmla="*/ 2858282 h 3134327"/>
              <a:gd name="connsiteX13" fmla="*/ 3446014 w 3508555"/>
              <a:gd name="connsiteY13" fmla="*/ 1616078 h 3134327"/>
              <a:gd name="connsiteX14" fmla="*/ 3221727 w 3508555"/>
              <a:gd name="connsiteY14" fmla="*/ 632666 h 3134327"/>
              <a:gd name="connsiteX15" fmla="*/ 2548867 w 3508555"/>
              <a:gd name="connsiteY15" fmla="*/ 28817 h 3134327"/>
              <a:gd name="connsiteX0" fmla="*/ 155037 w 3508555"/>
              <a:gd name="connsiteY0" fmla="*/ 1164566 h 3105510"/>
              <a:gd name="connsiteX1" fmla="*/ 129157 w 3508555"/>
              <a:gd name="connsiteY1" fmla="*/ 379563 h 3105510"/>
              <a:gd name="connsiteX2" fmla="*/ 929976 w 3508555"/>
              <a:gd name="connsiteY2" fmla="*/ 120770 h 3105510"/>
              <a:gd name="connsiteX3" fmla="*/ 945479 w 3508555"/>
              <a:gd name="connsiteY3" fmla="*/ 124708 h 3105510"/>
              <a:gd name="connsiteX4" fmla="*/ 1796931 w 3508555"/>
              <a:gd name="connsiteY4" fmla="*/ 178280 h 3105510"/>
              <a:gd name="connsiteX5" fmla="*/ 2625067 w 3508555"/>
              <a:gd name="connsiteY5" fmla="*/ 452887 h 3105510"/>
              <a:gd name="connsiteX6" fmla="*/ 3256233 w 3508555"/>
              <a:gd name="connsiteY6" fmla="*/ 1276710 h 3105510"/>
              <a:gd name="connsiteX7" fmla="*/ 2863731 w 3508555"/>
              <a:gd name="connsiteY7" fmla="*/ 2656936 h 3105510"/>
              <a:gd name="connsiteX8" fmla="*/ 2535927 w 3508555"/>
              <a:gd name="connsiteY8" fmla="*/ 2475782 h 3105510"/>
              <a:gd name="connsiteX9" fmla="*/ 2277135 w 3508555"/>
              <a:gd name="connsiteY9" fmla="*/ 2579299 h 3105510"/>
              <a:gd name="connsiteX10" fmla="*/ 2372025 w 3508555"/>
              <a:gd name="connsiteY10" fmla="*/ 3079631 h 3105510"/>
              <a:gd name="connsiteX11" fmla="*/ 2596312 w 3508555"/>
              <a:gd name="connsiteY11" fmla="*/ 2734574 h 3105510"/>
              <a:gd name="connsiteX12" fmla="*/ 2846478 w 3508555"/>
              <a:gd name="connsiteY12" fmla="*/ 2829465 h 3105510"/>
              <a:gd name="connsiteX13" fmla="*/ 3446014 w 3508555"/>
              <a:gd name="connsiteY13" fmla="*/ 1587261 h 3105510"/>
              <a:gd name="connsiteX14" fmla="*/ 3221727 w 3508555"/>
              <a:gd name="connsiteY14" fmla="*/ 603849 h 3105510"/>
              <a:gd name="connsiteX15" fmla="*/ 2548867 w 3508555"/>
              <a:gd name="connsiteY15" fmla="*/ 0 h 3105510"/>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77343 h 3018287"/>
              <a:gd name="connsiteX1" fmla="*/ 129157 w 3508555"/>
              <a:gd name="connsiteY1" fmla="*/ 292340 h 3018287"/>
              <a:gd name="connsiteX2" fmla="*/ 929976 w 3508555"/>
              <a:gd name="connsiteY2" fmla="*/ 33547 h 3018287"/>
              <a:gd name="connsiteX3" fmla="*/ 1796931 w 3508555"/>
              <a:gd name="connsiteY3" fmla="*/ 91057 h 3018287"/>
              <a:gd name="connsiteX4" fmla="*/ 2625067 w 3508555"/>
              <a:gd name="connsiteY4" fmla="*/ 365664 h 3018287"/>
              <a:gd name="connsiteX5" fmla="*/ 3256233 w 3508555"/>
              <a:gd name="connsiteY5" fmla="*/ 1189487 h 3018287"/>
              <a:gd name="connsiteX6" fmla="*/ 2863731 w 3508555"/>
              <a:gd name="connsiteY6" fmla="*/ 2569713 h 3018287"/>
              <a:gd name="connsiteX7" fmla="*/ 2535927 w 3508555"/>
              <a:gd name="connsiteY7" fmla="*/ 2388559 h 3018287"/>
              <a:gd name="connsiteX8" fmla="*/ 2277135 w 3508555"/>
              <a:gd name="connsiteY8" fmla="*/ 2492076 h 3018287"/>
              <a:gd name="connsiteX9" fmla="*/ 2372025 w 3508555"/>
              <a:gd name="connsiteY9" fmla="*/ 2992408 h 3018287"/>
              <a:gd name="connsiteX10" fmla="*/ 2596312 w 3508555"/>
              <a:gd name="connsiteY10" fmla="*/ 2647351 h 3018287"/>
              <a:gd name="connsiteX11" fmla="*/ 2846478 w 3508555"/>
              <a:gd name="connsiteY11" fmla="*/ 2742242 h 3018287"/>
              <a:gd name="connsiteX12" fmla="*/ 3446014 w 3508555"/>
              <a:gd name="connsiteY12" fmla="*/ 1500038 h 3018287"/>
              <a:gd name="connsiteX13" fmla="*/ 3221727 w 3508555"/>
              <a:gd name="connsiteY13" fmla="*/ 516626 h 3018287"/>
              <a:gd name="connsiteX14" fmla="*/ 2777467 w 3508555"/>
              <a:gd name="connsiteY14" fmla="*/ 141377 h 3018287"/>
              <a:gd name="connsiteX0" fmla="*/ 33069 w 3386587"/>
              <a:gd name="connsiteY0" fmla="*/ 1064643 h 3005587"/>
              <a:gd name="connsiteX1" fmla="*/ 159589 w 3386587"/>
              <a:gd name="connsiteY1" fmla="*/ 203440 h 3005587"/>
              <a:gd name="connsiteX2" fmla="*/ 808008 w 3386587"/>
              <a:gd name="connsiteY2" fmla="*/ 20847 h 3005587"/>
              <a:gd name="connsiteX3" fmla="*/ 1674963 w 3386587"/>
              <a:gd name="connsiteY3" fmla="*/ 78357 h 3005587"/>
              <a:gd name="connsiteX4" fmla="*/ 2503099 w 3386587"/>
              <a:gd name="connsiteY4" fmla="*/ 352964 h 3005587"/>
              <a:gd name="connsiteX5" fmla="*/ 3134265 w 3386587"/>
              <a:gd name="connsiteY5" fmla="*/ 1176787 h 3005587"/>
              <a:gd name="connsiteX6" fmla="*/ 2741763 w 3386587"/>
              <a:gd name="connsiteY6" fmla="*/ 2557013 h 3005587"/>
              <a:gd name="connsiteX7" fmla="*/ 2413959 w 3386587"/>
              <a:gd name="connsiteY7" fmla="*/ 2375859 h 3005587"/>
              <a:gd name="connsiteX8" fmla="*/ 2155167 w 3386587"/>
              <a:gd name="connsiteY8" fmla="*/ 2479376 h 3005587"/>
              <a:gd name="connsiteX9" fmla="*/ 2250057 w 3386587"/>
              <a:gd name="connsiteY9" fmla="*/ 2979708 h 3005587"/>
              <a:gd name="connsiteX10" fmla="*/ 2474344 w 3386587"/>
              <a:gd name="connsiteY10" fmla="*/ 2634651 h 3005587"/>
              <a:gd name="connsiteX11" fmla="*/ 2724510 w 3386587"/>
              <a:gd name="connsiteY11" fmla="*/ 2729542 h 3005587"/>
              <a:gd name="connsiteX12" fmla="*/ 3324046 w 3386587"/>
              <a:gd name="connsiteY12" fmla="*/ 1487338 h 3005587"/>
              <a:gd name="connsiteX13" fmla="*/ 3099759 w 3386587"/>
              <a:gd name="connsiteY13" fmla="*/ 503926 h 3005587"/>
              <a:gd name="connsiteX14" fmla="*/ 2655499 w 3386587"/>
              <a:gd name="connsiteY14" fmla="*/ 128677 h 30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6587" h="3005587">
                <a:moveTo>
                  <a:pt x="33069" y="1064643"/>
                </a:moveTo>
                <a:cubicBezTo>
                  <a:pt x="0" y="759124"/>
                  <a:pt x="30432" y="377406"/>
                  <a:pt x="159589" y="203440"/>
                </a:cubicBezTo>
                <a:cubicBezTo>
                  <a:pt x="288746" y="29474"/>
                  <a:pt x="555446" y="41694"/>
                  <a:pt x="808008" y="20847"/>
                </a:cubicBezTo>
                <a:cubicBezTo>
                  <a:pt x="1060570" y="0"/>
                  <a:pt x="1392448" y="23004"/>
                  <a:pt x="1674963" y="78357"/>
                </a:cubicBezTo>
                <a:cubicBezTo>
                  <a:pt x="1957478" y="133710"/>
                  <a:pt x="2259882" y="169892"/>
                  <a:pt x="2503099" y="352964"/>
                </a:cubicBezTo>
                <a:cubicBezTo>
                  <a:pt x="2746316" y="536036"/>
                  <a:pt x="3094488" y="809446"/>
                  <a:pt x="3134265" y="1176787"/>
                </a:cubicBezTo>
                <a:cubicBezTo>
                  <a:pt x="3174042" y="1544128"/>
                  <a:pt x="2861814" y="2357168"/>
                  <a:pt x="2741763" y="2557013"/>
                </a:cubicBezTo>
                <a:cubicBezTo>
                  <a:pt x="2621712" y="2756858"/>
                  <a:pt x="2511725" y="2388799"/>
                  <a:pt x="2413959" y="2375859"/>
                </a:cubicBezTo>
                <a:cubicBezTo>
                  <a:pt x="2316193" y="2362920"/>
                  <a:pt x="2182484" y="2378735"/>
                  <a:pt x="2155167" y="2479376"/>
                </a:cubicBezTo>
                <a:cubicBezTo>
                  <a:pt x="2127850" y="2580017"/>
                  <a:pt x="2196861" y="2953829"/>
                  <a:pt x="2250057" y="2979708"/>
                </a:cubicBezTo>
                <a:cubicBezTo>
                  <a:pt x="2303253" y="3005587"/>
                  <a:pt x="2395268" y="2676345"/>
                  <a:pt x="2474344" y="2634651"/>
                </a:cubicBezTo>
                <a:cubicBezTo>
                  <a:pt x="2553420" y="2592957"/>
                  <a:pt x="2582893" y="2920761"/>
                  <a:pt x="2724510" y="2729542"/>
                </a:cubicBezTo>
                <a:cubicBezTo>
                  <a:pt x="2866127" y="2538323"/>
                  <a:pt x="3261505" y="1858274"/>
                  <a:pt x="3324046" y="1487338"/>
                </a:cubicBezTo>
                <a:cubicBezTo>
                  <a:pt x="3386587" y="1116402"/>
                  <a:pt x="3211183" y="730369"/>
                  <a:pt x="3099759" y="503926"/>
                </a:cubicBezTo>
                <a:cubicBezTo>
                  <a:pt x="2988335" y="277483"/>
                  <a:pt x="2966549" y="276388"/>
                  <a:pt x="2655499" y="128677"/>
                </a:cubicBezTo>
              </a:path>
            </a:pathLst>
          </a:custGeom>
          <a:noFill/>
          <a:ln w="28575" cap="flat" cmpd="sng" algn="ctr">
            <a:solidFill>
              <a:sysClr val="windowText" lastClr="000000"/>
            </a:solidFill>
            <a:prstDash val="sysDash"/>
            <a:tailEnd type="triangle" w="lg" len="lg"/>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nvGrpSpPr>
          <p:cNvPr id="12" name="Group 127"/>
          <p:cNvGrpSpPr>
            <a:grpSpLocks/>
          </p:cNvGrpSpPr>
          <p:nvPr/>
        </p:nvGrpSpPr>
        <p:grpSpPr bwMode="auto">
          <a:xfrm>
            <a:off x="7759700" y="2473325"/>
            <a:ext cx="925513" cy="1481138"/>
            <a:chOff x="7924800" y="2286000"/>
            <a:chExt cx="1143000" cy="1828800"/>
          </a:xfrm>
        </p:grpSpPr>
        <p:sp>
          <p:nvSpPr>
            <p:cNvPr id="267" name="Flowchart: Process 266"/>
            <p:cNvSpPr/>
            <p:nvPr/>
          </p:nvSpPr>
          <p:spPr>
            <a:xfrm>
              <a:off x="7924800" y="2286000"/>
              <a:ext cx="1143000" cy="1828800"/>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8" name="Flowchart: Delay 267"/>
            <p:cNvSpPr>
              <a:spLocks noChangeArrowheads="1"/>
            </p:cNvSpPr>
            <p:nvPr/>
          </p:nvSpPr>
          <p:spPr bwMode="auto">
            <a:xfrm>
              <a:off x="8303186" y="2609422"/>
              <a:ext cx="521506" cy="119567"/>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9" name="Flowchart: Magnetic Disk 268"/>
            <p:cNvSpPr>
              <a:spLocks noChangeArrowheads="1"/>
            </p:cNvSpPr>
            <p:nvPr/>
          </p:nvSpPr>
          <p:spPr bwMode="auto">
            <a:xfrm>
              <a:off x="8163987" y="3614967"/>
              <a:ext cx="92146" cy="274418"/>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0" name="Flowchart: Magnetic Disk 269"/>
            <p:cNvSpPr>
              <a:spLocks noChangeArrowheads="1"/>
            </p:cNvSpPr>
            <p:nvPr/>
          </p:nvSpPr>
          <p:spPr bwMode="auto">
            <a:xfrm>
              <a:off x="8697256" y="3614967"/>
              <a:ext cx="92146" cy="274418"/>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nvGrpSpPr>
            <p:cNvPr id="13" name="Group 206"/>
            <p:cNvGrpSpPr>
              <a:grpSpLocks/>
            </p:cNvGrpSpPr>
            <p:nvPr/>
          </p:nvGrpSpPr>
          <p:grpSpPr bwMode="auto">
            <a:xfrm rot="-10467760">
              <a:off x="8184804" y="2713119"/>
              <a:ext cx="280173" cy="947324"/>
              <a:chOff x="545809" y="1161726"/>
              <a:chExt cx="280173" cy="947324"/>
            </a:xfrm>
          </p:grpSpPr>
          <p:sp>
            <p:nvSpPr>
              <p:cNvPr id="279" name="Arc 278"/>
              <p:cNvSpPr/>
              <p:nvPr/>
            </p:nvSpPr>
            <p:spPr>
              <a:xfrm rot="5830406">
                <a:off x="625811" y="1406761"/>
                <a:ext cx="154849"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0" name="Arc 279"/>
              <p:cNvSpPr/>
              <p:nvPr/>
            </p:nvSpPr>
            <p:spPr>
              <a:xfrm rot="5830406">
                <a:off x="642974" y="1279062"/>
                <a:ext cx="154849" cy="18233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1" name="Arc 280"/>
              <p:cNvSpPr/>
              <p:nvPr/>
            </p:nvSpPr>
            <p:spPr>
              <a:xfrm rot="5830406">
                <a:off x="655259" y="1152814"/>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2" name="Arc 281"/>
              <p:cNvSpPr/>
              <p:nvPr/>
            </p:nvSpPr>
            <p:spPr>
              <a:xfrm rot="16630406">
                <a:off x="554549" y="1942426"/>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3" name="Arc 282"/>
              <p:cNvSpPr/>
              <p:nvPr/>
            </p:nvSpPr>
            <p:spPr>
              <a:xfrm rot="16630406">
                <a:off x="569761" y="1814915"/>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4" name="Arc 283"/>
              <p:cNvSpPr/>
              <p:nvPr/>
            </p:nvSpPr>
            <p:spPr>
              <a:xfrm rot="16630406">
                <a:off x="582076" y="167783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4" name="Group 221"/>
            <p:cNvGrpSpPr>
              <a:grpSpLocks/>
            </p:cNvGrpSpPr>
            <p:nvPr/>
          </p:nvGrpSpPr>
          <p:grpSpPr bwMode="auto">
            <a:xfrm rot="10145776">
              <a:off x="8572522" y="2711017"/>
              <a:ext cx="280173" cy="947324"/>
              <a:chOff x="545809" y="1161726"/>
              <a:chExt cx="280173" cy="947324"/>
            </a:xfrm>
          </p:grpSpPr>
          <p:sp>
            <p:nvSpPr>
              <p:cNvPr id="273" name="Arc 272"/>
              <p:cNvSpPr/>
              <p:nvPr/>
            </p:nvSpPr>
            <p:spPr>
              <a:xfrm rot="5830406">
                <a:off x="629670" y="1406536"/>
                <a:ext cx="154851"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4" name="Arc 273"/>
              <p:cNvSpPr/>
              <p:nvPr/>
            </p:nvSpPr>
            <p:spPr>
              <a:xfrm rot="5830406">
                <a:off x="639337" y="1279629"/>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5" name="Arc 274"/>
              <p:cNvSpPr/>
              <p:nvPr/>
            </p:nvSpPr>
            <p:spPr>
              <a:xfrm rot="5830406">
                <a:off x="658408" y="114955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6" name="Arc 275"/>
              <p:cNvSpPr/>
              <p:nvPr/>
            </p:nvSpPr>
            <p:spPr>
              <a:xfrm rot="16630406">
                <a:off x="558116" y="1943697"/>
                <a:ext cx="154851"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7" name="Arc 276"/>
              <p:cNvSpPr/>
              <p:nvPr/>
            </p:nvSpPr>
            <p:spPr>
              <a:xfrm rot="16630406">
                <a:off x="574300" y="1814052"/>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8" name="Arc 277"/>
              <p:cNvSpPr/>
              <p:nvPr/>
            </p:nvSpPr>
            <p:spPr>
              <a:xfrm rot="16630406">
                <a:off x="582563" y="167790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sp>
        <p:nvSpPr>
          <p:cNvPr id="229" name="Flowchart: Delay 228"/>
          <p:cNvSpPr>
            <a:spLocks noChangeArrowheads="1"/>
          </p:cNvSpPr>
          <p:nvPr/>
        </p:nvSpPr>
        <p:spPr bwMode="auto">
          <a:xfrm rot="-6974063">
            <a:off x="7360444" y="1759744"/>
            <a:ext cx="420688" cy="95250"/>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30" name="TextBox 229"/>
          <p:cNvSpPr txBox="1"/>
          <p:nvPr/>
        </p:nvSpPr>
        <p:spPr>
          <a:xfrm>
            <a:off x="6738938" y="5130800"/>
            <a:ext cx="1173162" cy="307777"/>
          </a:xfrm>
          <a:prstGeom prst="rect">
            <a:avLst/>
          </a:prstGeom>
          <a:noFill/>
        </p:spPr>
        <p:txBody>
          <a:bodyPr>
            <a:prstTxWarp prst="textNoShape">
              <a:avLst/>
            </a:prstTxWarp>
            <a:spAutoFit/>
          </a:bodyPr>
          <a:lstStyle/>
          <a:p>
            <a:r>
              <a:rPr lang="en-US" sz="1400" b="1" dirty="0" smtClean="0">
                <a:solidFill>
                  <a:srgbClr val="000000"/>
                </a:solidFill>
                <a:latin typeface="Calibri" pitchFamily="-65" charset="0"/>
                <a:ea typeface="宋体" pitchFamily="-65" charset="-122"/>
                <a:cs typeface="宋体" pitchFamily="-65" charset="-122"/>
              </a:rPr>
              <a:t>Stingray</a:t>
            </a:r>
            <a:endParaRPr lang="en-US" sz="1400" b="1" dirty="0">
              <a:solidFill>
                <a:srgbClr val="000000"/>
              </a:solidFill>
              <a:latin typeface="Calibri" pitchFamily="-65" charset="0"/>
              <a:ea typeface="宋体" pitchFamily="-65" charset="-122"/>
              <a:cs typeface="宋体" pitchFamily="-65" charset="-122"/>
            </a:endParaRPr>
          </a:p>
        </p:txBody>
      </p:sp>
      <p:cxnSp>
        <p:nvCxnSpPr>
          <p:cNvPr id="231" name="Straight Connector 230"/>
          <p:cNvCxnSpPr>
            <a:cxnSpLocks noChangeShapeType="1"/>
          </p:cNvCxnSpPr>
          <p:nvPr/>
        </p:nvCxnSpPr>
        <p:spPr bwMode="auto">
          <a:xfrm>
            <a:off x="7604125" y="5287963"/>
            <a:ext cx="987425" cy="1587"/>
          </a:xfrm>
          <a:prstGeom prst="line">
            <a:avLst/>
          </a:prstGeom>
          <a:noFill/>
          <a:ln w="25400">
            <a:solidFill>
              <a:srgbClr val="000000"/>
            </a:solidFill>
            <a:prstDash val="sysDash"/>
            <a:round/>
            <a:headEnd/>
            <a:tailEnd type="triangle" w="med" len="med"/>
          </a:ln>
          <a:effectLst>
            <a:outerShdw blurRad="63500" dist="38100" dir="2700000" algn="tl" rotWithShape="0">
              <a:srgbClr val="000000">
                <a:alpha val="39999"/>
              </a:srgbClr>
            </a:outerShdw>
          </a:effectLst>
        </p:spPr>
      </p:cxnSp>
      <p:sp>
        <p:nvSpPr>
          <p:cNvPr id="232" name="Flowchart: Delay 231"/>
          <p:cNvSpPr>
            <a:spLocks noChangeArrowheads="1"/>
          </p:cNvSpPr>
          <p:nvPr/>
        </p:nvSpPr>
        <p:spPr bwMode="auto">
          <a:xfrm>
            <a:off x="7912100" y="5246688"/>
            <a:ext cx="422275" cy="95250"/>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33" name="Oval 232"/>
          <p:cNvSpPr>
            <a:spLocks noChangeArrowheads="1"/>
          </p:cNvSpPr>
          <p:nvPr/>
        </p:nvSpPr>
        <p:spPr bwMode="auto">
          <a:xfrm>
            <a:off x="3276600" y="5983288"/>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4" name="Oval 233"/>
          <p:cNvSpPr>
            <a:spLocks noChangeArrowheads="1"/>
          </p:cNvSpPr>
          <p:nvPr/>
        </p:nvSpPr>
        <p:spPr bwMode="auto">
          <a:xfrm>
            <a:off x="2703513" y="6537325"/>
            <a:ext cx="147637" cy="147638"/>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5" name="Oval 234"/>
          <p:cNvSpPr>
            <a:spLocks noChangeArrowheads="1"/>
          </p:cNvSpPr>
          <p:nvPr/>
        </p:nvSpPr>
        <p:spPr bwMode="auto">
          <a:xfrm>
            <a:off x="3943350" y="6484938"/>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6" name="Oval 235"/>
          <p:cNvSpPr>
            <a:spLocks noChangeArrowheads="1"/>
          </p:cNvSpPr>
          <p:nvPr/>
        </p:nvSpPr>
        <p:spPr bwMode="auto">
          <a:xfrm>
            <a:off x="4784725" y="6640513"/>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7" name="Oval 236"/>
          <p:cNvSpPr>
            <a:spLocks noChangeArrowheads="1"/>
          </p:cNvSpPr>
          <p:nvPr/>
        </p:nvSpPr>
        <p:spPr bwMode="auto">
          <a:xfrm>
            <a:off x="8191500" y="4840288"/>
            <a:ext cx="147638" cy="149225"/>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8" name="TextBox 237"/>
          <p:cNvSpPr txBox="1"/>
          <p:nvPr/>
        </p:nvSpPr>
        <p:spPr>
          <a:xfrm>
            <a:off x="6740525" y="4779963"/>
            <a:ext cx="1173163" cy="331787"/>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Drogues</a:t>
            </a:r>
          </a:p>
        </p:txBody>
      </p:sp>
      <p:grpSp>
        <p:nvGrpSpPr>
          <p:cNvPr id="15" name="Group 142"/>
          <p:cNvGrpSpPr>
            <a:grpSpLocks/>
          </p:cNvGrpSpPr>
          <p:nvPr/>
        </p:nvGrpSpPr>
        <p:grpSpPr bwMode="auto">
          <a:xfrm rot="7260000">
            <a:off x="3576637" y="5930901"/>
            <a:ext cx="227013" cy="766762"/>
            <a:chOff x="545809" y="1161726"/>
            <a:chExt cx="280173" cy="947324"/>
          </a:xfrm>
        </p:grpSpPr>
        <p:sp>
          <p:nvSpPr>
            <p:cNvPr id="261" name="Arc 260"/>
            <p:cNvSpPr/>
            <p:nvPr/>
          </p:nvSpPr>
          <p:spPr>
            <a:xfrm rot="5830406">
              <a:off x="623118" y="1405018"/>
              <a:ext cx="154946" cy="18221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2" name="Arc 261"/>
            <p:cNvSpPr/>
            <p:nvPr/>
          </p:nvSpPr>
          <p:spPr>
            <a:xfrm rot="5830406">
              <a:off x="643030" y="1277325"/>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3" name="Arc 262"/>
            <p:cNvSpPr/>
            <p:nvPr/>
          </p:nvSpPr>
          <p:spPr>
            <a:xfrm rot="5830406">
              <a:off x="657734" y="114949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4" name="Arc 263"/>
            <p:cNvSpPr/>
            <p:nvPr/>
          </p:nvSpPr>
          <p:spPr>
            <a:xfrm rot="16630406">
              <a:off x="555752" y="1943049"/>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5" name="Arc 264"/>
            <p:cNvSpPr/>
            <p:nvPr/>
          </p:nvSpPr>
          <p:spPr>
            <a:xfrm rot="16630406">
              <a:off x="574823" y="181488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6" name="Arc 265"/>
            <p:cNvSpPr/>
            <p:nvPr/>
          </p:nvSpPr>
          <p:spPr>
            <a:xfrm rot="16630406">
              <a:off x="586162" y="167763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6" name="Group 151"/>
          <p:cNvGrpSpPr>
            <a:grpSpLocks/>
          </p:cNvGrpSpPr>
          <p:nvPr/>
        </p:nvGrpSpPr>
        <p:grpSpPr bwMode="auto">
          <a:xfrm rot="5640000">
            <a:off x="4329906" y="6263482"/>
            <a:ext cx="227013" cy="768350"/>
            <a:chOff x="545809" y="1161726"/>
            <a:chExt cx="280173" cy="947324"/>
          </a:xfrm>
        </p:grpSpPr>
        <p:sp>
          <p:nvSpPr>
            <p:cNvPr id="255" name="Arc 254"/>
            <p:cNvSpPr/>
            <p:nvPr/>
          </p:nvSpPr>
          <p:spPr>
            <a:xfrm rot="5830406">
              <a:off x="622674" y="1408897"/>
              <a:ext cx="154626" cy="182209"/>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6" name="Arc 255"/>
            <p:cNvSpPr/>
            <p:nvPr/>
          </p:nvSpPr>
          <p:spPr>
            <a:xfrm rot="5830406">
              <a:off x="642130" y="1280984"/>
              <a:ext cx="15462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7" name="Arc 256"/>
            <p:cNvSpPr/>
            <p:nvPr/>
          </p:nvSpPr>
          <p:spPr>
            <a:xfrm rot="5830406">
              <a:off x="656973" y="1156337"/>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8" name="Arc 257"/>
            <p:cNvSpPr/>
            <p:nvPr/>
          </p:nvSpPr>
          <p:spPr>
            <a:xfrm rot="16630406">
              <a:off x="555147" y="1946312"/>
              <a:ext cx="15462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9" name="Arc 258"/>
            <p:cNvSpPr/>
            <p:nvPr/>
          </p:nvSpPr>
          <p:spPr>
            <a:xfrm rot="16630406">
              <a:off x="573899" y="1821393"/>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0" name="Arc 259"/>
            <p:cNvSpPr/>
            <p:nvPr/>
          </p:nvSpPr>
          <p:spPr>
            <a:xfrm rot="16630406">
              <a:off x="585559" y="1679310"/>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7" name="Group 187"/>
          <p:cNvGrpSpPr>
            <a:grpSpLocks/>
          </p:cNvGrpSpPr>
          <p:nvPr/>
        </p:nvGrpSpPr>
        <p:grpSpPr bwMode="auto">
          <a:xfrm rot="2340000">
            <a:off x="2959100" y="5951538"/>
            <a:ext cx="227013" cy="766762"/>
            <a:chOff x="545809" y="1161726"/>
            <a:chExt cx="280173" cy="947324"/>
          </a:xfrm>
        </p:grpSpPr>
        <p:sp>
          <p:nvSpPr>
            <p:cNvPr id="249" name="Arc 248"/>
            <p:cNvSpPr/>
            <p:nvPr/>
          </p:nvSpPr>
          <p:spPr>
            <a:xfrm rot="5830406">
              <a:off x="623194" y="1403597"/>
              <a:ext cx="154945" cy="182209"/>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0" name="Arc 249"/>
            <p:cNvSpPr/>
            <p:nvPr/>
          </p:nvSpPr>
          <p:spPr>
            <a:xfrm rot="5830406">
              <a:off x="638655" y="127721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1" name="Arc 250"/>
            <p:cNvSpPr/>
            <p:nvPr/>
          </p:nvSpPr>
          <p:spPr>
            <a:xfrm rot="5830406">
              <a:off x="654735" y="1150608"/>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2" name="Arc 251"/>
            <p:cNvSpPr/>
            <p:nvPr/>
          </p:nvSpPr>
          <p:spPr>
            <a:xfrm rot="16630406">
              <a:off x="553555" y="194180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3" name="Arc 252"/>
            <p:cNvSpPr/>
            <p:nvPr/>
          </p:nvSpPr>
          <p:spPr>
            <a:xfrm rot="16630406">
              <a:off x="570866" y="1816727"/>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4" name="Arc 253"/>
            <p:cNvSpPr/>
            <p:nvPr/>
          </p:nvSpPr>
          <p:spPr>
            <a:xfrm rot="16630406">
              <a:off x="582881" y="167575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8" name="Group 200"/>
          <p:cNvGrpSpPr/>
          <p:nvPr/>
        </p:nvGrpSpPr>
        <p:grpSpPr>
          <a:xfrm>
            <a:off x="4772922" y="2111766"/>
            <a:ext cx="262791" cy="331152"/>
            <a:chOff x="4673212" y="3408528"/>
            <a:chExt cx="324478" cy="408886"/>
          </a:xfrm>
          <a:solidFill>
            <a:srgbClr val="EEECE1">
              <a:lumMod val="75000"/>
            </a:srgbClr>
          </a:solidFill>
        </p:grpSpPr>
        <p:sp>
          <p:nvSpPr>
            <p:cNvPr id="246" name="Cube 245"/>
            <p:cNvSpPr/>
            <p:nvPr/>
          </p:nvSpPr>
          <p:spPr>
            <a:xfrm>
              <a:off x="4673212" y="3580606"/>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247" name="Flowchart: Extract 246"/>
            <p:cNvSpPr/>
            <p:nvPr/>
          </p:nvSpPr>
          <p:spPr>
            <a:xfrm>
              <a:off x="4681420" y="3433902"/>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48" name="Flowchart: Extract 247"/>
            <p:cNvSpPr/>
            <p:nvPr/>
          </p:nvSpPr>
          <p:spPr>
            <a:xfrm>
              <a:off x="4755022" y="3408528"/>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useBgFill="1">
        <p:nvSpPr>
          <p:cNvPr id="243" name="Left-Right Arrow 242"/>
          <p:cNvSpPr/>
          <p:nvPr/>
        </p:nvSpPr>
        <p:spPr>
          <a:xfrm rot="4072706">
            <a:off x="4460081" y="1720057"/>
            <a:ext cx="592137" cy="247650"/>
          </a:xfrm>
          <a:prstGeom prst="leftRightArrow">
            <a:avLst/>
          </a:prstGeom>
          <a:solidFill>
            <a:srgbClr val="4F81BD"/>
          </a:solidFill>
          <a:ln w="25400" cap="flat" cmpd="sng" algn="ctr">
            <a:solidFill>
              <a:srgbClr val="4F81BD">
                <a:shade val="50000"/>
              </a:srgbClr>
            </a:solidFill>
            <a:prstDash val="solid"/>
          </a:ln>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44" name="TextBox 243"/>
          <p:cNvSpPr txBox="1"/>
          <p:nvPr/>
        </p:nvSpPr>
        <p:spPr>
          <a:xfrm>
            <a:off x="5486400" y="1992313"/>
            <a:ext cx="1006475" cy="565150"/>
          </a:xfrm>
          <a:prstGeom prst="rect">
            <a:avLst/>
          </a:prstGeom>
          <a:noFill/>
        </p:spPr>
        <p:txBody>
          <a:bodyPr>
            <a:prstTxWarp prst="textNoShape">
              <a:avLst/>
            </a:prstTxWarp>
            <a:spAutoFit/>
          </a:bodyPr>
          <a:lstStyle/>
          <a:p>
            <a:pPr algn="ctr"/>
            <a:r>
              <a:rPr lang="en-US" sz="1400" b="1">
                <a:solidFill>
                  <a:srgbClr val="000000"/>
                </a:solidFill>
                <a:latin typeface="Calibri" pitchFamily="-65" charset="0"/>
                <a:ea typeface="宋体" pitchFamily="-65" charset="-122"/>
                <a:cs typeface="宋体" pitchFamily="-65" charset="-122"/>
              </a:rPr>
              <a:t>Viapahu Lagoon</a:t>
            </a:r>
          </a:p>
        </p:txBody>
      </p:sp>
      <p:cxnSp>
        <p:nvCxnSpPr>
          <p:cNvPr id="22579" name="Straight Arrow Connector 244"/>
          <p:cNvCxnSpPr>
            <a:cxnSpLocks noChangeShapeType="1"/>
            <a:stCxn id="244" idx="0"/>
          </p:cNvCxnSpPr>
          <p:nvPr/>
        </p:nvCxnSpPr>
        <p:spPr bwMode="auto">
          <a:xfrm rot="16200000" flipV="1">
            <a:off x="5511801" y="1514475"/>
            <a:ext cx="298450" cy="657225"/>
          </a:xfrm>
          <a:prstGeom prst="straightConnector1">
            <a:avLst/>
          </a:prstGeom>
          <a:noFill/>
          <a:ln w="38100">
            <a:solidFill>
              <a:srgbClr val="000000"/>
            </a:solidFill>
            <a:round/>
            <a:headEnd/>
            <a:tailEnd type="arrow" w="med" len="med"/>
          </a:ln>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5" name="Title 1"/>
          <p:cNvSpPr>
            <a:spLocks noGrp="1"/>
          </p:cNvSpPr>
          <p:nvPr>
            <p:ph type="title"/>
          </p:nvPr>
        </p:nvSpPr>
        <p:spPr/>
        <p:txBody>
          <a:bodyPr/>
          <a:lstStyle/>
          <a:p>
            <a:r>
              <a:rPr lang="en-US"/>
              <a:t>Drogues</a:t>
            </a:r>
          </a:p>
        </p:txBody>
      </p:sp>
      <p:graphicFrame>
        <p:nvGraphicFramePr>
          <p:cNvPr id="3074" name="Object 4"/>
          <p:cNvGraphicFramePr>
            <a:graphicFrameLocks noChangeAspect="1"/>
          </p:cNvGraphicFramePr>
          <p:nvPr/>
        </p:nvGraphicFramePr>
        <p:xfrm>
          <a:off x="0" y="2894013"/>
          <a:ext cx="4559300" cy="3676650"/>
        </p:xfrm>
        <a:graphic>
          <a:graphicData uri="http://schemas.openxmlformats.org/presentationml/2006/ole">
            <p:oleObj spid="_x0000_s542722" r:id="rId4" imgW="3057143" imgH="2476190" progId="">
              <p:embed/>
            </p:oleObj>
          </a:graphicData>
        </a:graphic>
      </p:graphicFrame>
      <p:pic>
        <p:nvPicPr>
          <p:cNvPr id="3076" name="Picture 3"/>
          <p:cNvPicPr>
            <a:picLocks noChangeAspect="1" noChangeArrowheads="1"/>
          </p:cNvPicPr>
          <p:nvPr/>
        </p:nvPicPr>
        <p:blipFill>
          <a:blip r:embed="rId5"/>
          <a:srcRect/>
          <a:stretch>
            <a:fillRect/>
          </a:stretch>
        </p:blipFill>
        <p:spPr bwMode="auto">
          <a:xfrm>
            <a:off x="4572000" y="976313"/>
            <a:ext cx="4572000" cy="3252787"/>
          </a:xfrm>
          <a:prstGeom prst="rect">
            <a:avLst/>
          </a:prstGeom>
          <a:noFill/>
          <a:ln w="9525">
            <a:noFill/>
            <a:miter lim="800000"/>
            <a:headEnd/>
            <a:tailEnd/>
          </a:ln>
        </p:spPr>
      </p:pic>
      <p:sp>
        <p:nvSpPr>
          <p:cNvPr id="6" name="Rectangle 3"/>
          <p:cNvSpPr txBox="1">
            <a:spLocks noChangeArrowheads="1"/>
          </p:cNvSpPr>
          <p:nvPr/>
        </p:nvSpPr>
        <p:spPr bwMode="auto">
          <a:xfrm>
            <a:off x="0" y="1003300"/>
            <a:ext cx="4572000" cy="1892300"/>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Autonomous Underwater Explorers: Self organizing drifters</a:t>
            </a:r>
          </a:p>
          <a:p>
            <a:pPr marL="342900" indent="-342900" eaLnBrk="0" hangingPunct="0">
              <a:lnSpc>
                <a:spcPct val="9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Dynamic, spatiotemporal 3D sampling</a:t>
            </a:r>
          </a:p>
          <a:p>
            <a:pPr marL="342900" indent="-342900" eaLnBrk="0" hangingPunct="0">
              <a:lnSpc>
                <a:spcPct val="9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Track water motions or mimic migration behavior of organisms</a:t>
            </a:r>
          </a:p>
          <a:p>
            <a:pPr marL="342900" indent="-342900" eaLnBrk="0" hangingPunct="0">
              <a:lnSpc>
                <a:spcPct val="90000"/>
              </a:lnSpc>
              <a:spcBef>
                <a:spcPct val="20000"/>
              </a:spcBef>
              <a:buClr>
                <a:srgbClr val="00007F"/>
              </a:buClr>
              <a:buSzPct val="75000"/>
              <a:buFont typeface="Wingdings" pitchFamily="-65" charset="2"/>
              <a:buChar char="v"/>
            </a:pPr>
            <a:endParaRPr lang="en-US" sz="2000">
              <a:latin typeface="Times New Roman" pitchFamily="-65" charset="0"/>
              <a:ea typeface="宋体" pitchFamily="-65" charset="-122"/>
              <a:cs typeface="宋体" pitchFamily="-65" charset="-122"/>
            </a:endParaRPr>
          </a:p>
          <a:p>
            <a:pPr marL="342900" indent="-342900" eaLnBrk="0" hangingPunct="0">
              <a:lnSpc>
                <a:spcPct val="90000"/>
              </a:lnSpc>
              <a:spcBef>
                <a:spcPct val="20000"/>
              </a:spcBef>
              <a:buClr>
                <a:srgbClr val="00007F"/>
              </a:buClr>
              <a:buSzPct val="75000"/>
              <a:buFont typeface="Wingdings" pitchFamily="-65" charset="2"/>
              <a:buChar char="v"/>
            </a:pPr>
            <a:endParaRPr lang="en-US" sz="1800">
              <a:latin typeface="Times New Roman" pitchFamily="-65" charset="0"/>
            </a:endParaRPr>
          </a:p>
        </p:txBody>
      </p:sp>
      <p:sp>
        <p:nvSpPr>
          <p:cNvPr id="7" name="Rectangle 3"/>
          <p:cNvSpPr txBox="1">
            <a:spLocks noChangeArrowheads="1"/>
          </p:cNvSpPr>
          <p:nvPr/>
        </p:nvSpPr>
        <p:spPr bwMode="auto">
          <a:xfrm>
            <a:off x="4572000" y="4191000"/>
            <a:ext cx="4572000" cy="1892300"/>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Buoyancy control can follow ocean surface</a:t>
            </a:r>
          </a:p>
          <a:p>
            <a:pPr marL="342900" indent="-342900" eaLnBrk="0" hangingPunct="0">
              <a:lnSpc>
                <a:spcPct val="9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Acoustic modem for 3D localization amongst drifters</a:t>
            </a:r>
          </a:p>
          <a:p>
            <a:pPr marL="342900" indent="-342900" eaLnBrk="0" hangingPunct="0">
              <a:lnSpc>
                <a:spcPct val="9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25 cm diameter</a:t>
            </a:r>
          </a:p>
          <a:p>
            <a:pPr marL="342900" indent="-342900" eaLnBrk="0" hangingPunct="0">
              <a:lnSpc>
                <a:spcPct val="90000"/>
              </a:lnSpc>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Under development by Curt Schurgers (ECE), Jules Jaffe (SIO), Raymond de Callafon (MAE)</a:t>
            </a:r>
          </a:p>
          <a:p>
            <a:pPr marL="342900" indent="-342900" eaLnBrk="0" hangingPunct="0">
              <a:lnSpc>
                <a:spcPct val="90000"/>
              </a:lnSpc>
              <a:spcBef>
                <a:spcPct val="20000"/>
              </a:spcBef>
              <a:buClr>
                <a:srgbClr val="00007F"/>
              </a:buClr>
              <a:buSzPct val="75000"/>
              <a:buFont typeface="Wingdings" pitchFamily="-65" charset="2"/>
              <a:buChar char="v"/>
            </a:pPr>
            <a:endParaRPr lang="en-US" sz="1800">
              <a:latin typeface="Times New Roman" pitchFamily="-65"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38113"/>
            <a:ext cx="9144000" cy="700087"/>
          </a:xfrm>
        </p:spPr>
        <p:txBody>
          <a:bodyPr/>
          <a:lstStyle/>
          <a:p>
            <a:pPr eaLnBrk="1" hangingPunct="1"/>
            <a:r>
              <a:rPr lang="en-US" sz="3200"/>
              <a:t>Vision for Underwater Networking in Moorea</a:t>
            </a:r>
          </a:p>
        </p:txBody>
      </p:sp>
      <p:pic>
        <p:nvPicPr>
          <p:cNvPr id="197" name="Picture 7" descr="moorea_b&amp;w"/>
          <p:cNvPicPr>
            <a:picLocks noChangeAspect="1" noChangeArrowheads="1"/>
          </p:cNvPicPr>
          <p:nvPr/>
        </p:nvPicPr>
        <p:blipFill>
          <a:blip r:embed="rId4"/>
          <a:srcRect/>
          <a:stretch>
            <a:fillRect/>
          </a:stretch>
        </p:blipFill>
        <p:spPr bwMode="auto">
          <a:xfrm>
            <a:off x="12700" y="1111250"/>
            <a:ext cx="9021763" cy="5738813"/>
          </a:xfrm>
          <a:prstGeom prst="rect">
            <a:avLst/>
          </a:prstGeom>
          <a:solidFill>
            <a:sysClr val="window" lastClr="FFFFFF"/>
          </a:solidFill>
          <a:ln>
            <a:noFill/>
          </a:ln>
          <a:effectLst>
            <a:outerShdw dist="107763" dir="2700000" algn="ctr" rotWithShape="0">
              <a:srgbClr val="5F5F5F">
                <a:alpha val="0"/>
              </a:srgbClr>
            </a:outerShdw>
          </a:effectLst>
        </p:spPr>
      </p:pic>
      <p:sp>
        <p:nvSpPr>
          <p:cNvPr id="198" name="TextBox 197"/>
          <p:cNvSpPr txBox="1"/>
          <p:nvPr/>
        </p:nvSpPr>
        <p:spPr>
          <a:xfrm>
            <a:off x="4148138" y="2400300"/>
            <a:ext cx="1004887" cy="796925"/>
          </a:xfrm>
          <a:prstGeom prst="rect">
            <a:avLst/>
          </a:prstGeom>
          <a:noFill/>
        </p:spPr>
        <p:txBody>
          <a:bodyPr>
            <a:prstTxWarp prst="textNoShape">
              <a:avLst/>
            </a:prstTxWarp>
            <a:spAutoFit/>
          </a:bodyPr>
          <a:lstStyle/>
          <a:p>
            <a:pPr algn="ctr"/>
            <a:r>
              <a:rPr lang="en-US" sz="1400" b="1">
                <a:solidFill>
                  <a:srgbClr val="000000"/>
                </a:solidFill>
                <a:latin typeface="Calibri" pitchFamily="-65" charset="0"/>
                <a:ea typeface="宋体" pitchFamily="-65" charset="-122"/>
                <a:cs typeface="宋体" pitchFamily="-65" charset="-122"/>
              </a:rPr>
              <a:t>UC Gump Research Station</a:t>
            </a:r>
          </a:p>
        </p:txBody>
      </p:sp>
      <p:sp>
        <p:nvSpPr>
          <p:cNvPr id="199" name="Rectangle 198"/>
          <p:cNvSpPr/>
          <p:nvPr/>
        </p:nvSpPr>
        <p:spPr>
          <a:xfrm>
            <a:off x="6677025" y="4756150"/>
            <a:ext cx="2019300" cy="2066925"/>
          </a:xfrm>
          <a:prstGeom prst="rect">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0" name="TextBox 199"/>
          <p:cNvSpPr txBox="1"/>
          <p:nvPr/>
        </p:nvSpPr>
        <p:spPr>
          <a:xfrm>
            <a:off x="6738938" y="5995988"/>
            <a:ext cx="1006475" cy="331787"/>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ReefPole</a:t>
            </a:r>
          </a:p>
        </p:txBody>
      </p:sp>
      <p:grpSp>
        <p:nvGrpSpPr>
          <p:cNvPr id="2" name="Group 51"/>
          <p:cNvGrpSpPr/>
          <p:nvPr/>
        </p:nvGrpSpPr>
        <p:grpSpPr>
          <a:xfrm>
            <a:off x="8147489" y="5863395"/>
            <a:ext cx="258248" cy="516495"/>
            <a:chOff x="4349260" y="-14068"/>
            <a:chExt cx="318868" cy="637736"/>
          </a:xfrm>
          <a:solidFill>
            <a:srgbClr val="92D050"/>
          </a:solidFill>
        </p:grpSpPr>
        <p:sp>
          <p:nvSpPr>
            <p:cNvPr id="346" name="Flowchart: Direct Access Storage 345"/>
            <p:cNvSpPr/>
            <p:nvPr/>
          </p:nvSpPr>
          <p:spPr>
            <a:xfrm rot="16200000">
              <a:off x="4297092" y="356968"/>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7" name="Cube 346"/>
            <p:cNvSpPr/>
            <p:nvPr/>
          </p:nvSpPr>
          <p:spPr>
            <a:xfrm>
              <a:off x="4349260" y="152400"/>
              <a:ext cx="29894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348" name="Flowchart: Extract 347"/>
            <p:cNvSpPr/>
            <p:nvPr/>
          </p:nvSpPr>
          <p:spPr>
            <a:xfrm>
              <a:off x="4357468" y="28136"/>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9" name="Flowchart: Extract 348"/>
            <p:cNvSpPr/>
            <p:nvPr/>
          </p:nvSpPr>
          <p:spPr>
            <a:xfrm>
              <a:off x="4425460" y="-14068"/>
              <a:ext cx="242668" cy="228600"/>
            </a:xfrm>
            <a:prstGeom prst="flowChartExtract">
              <a:avLst/>
            </a:prstGeom>
            <a:grpFill/>
            <a:ln w="25400" cap="flat" cmpd="sng" algn="ctr">
              <a:solidFill>
                <a:sysClr val="windowText" lastClr="000000"/>
              </a:solidFill>
              <a:prstDash val="solid"/>
            </a:ln>
            <a:effectLst/>
            <a:scene3d>
              <a:camera prst="orthographicFront">
                <a:rot lat="0" lon="18000000" rev="21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p:nvSpPr>
          <p:cNvPr id="202" name="Flowchart: Magnetic Disk 201"/>
          <p:cNvSpPr>
            <a:spLocks noChangeArrowheads="1"/>
          </p:cNvSpPr>
          <p:nvPr/>
        </p:nvSpPr>
        <p:spPr bwMode="auto">
          <a:xfrm>
            <a:off x="8220075" y="652462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3" name="TextBox 202"/>
          <p:cNvSpPr txBox="1"/>
          <p:nvPr/>
        </p:nvSpPr>
        <p:spPr>
          <a:xfrm>
            <a:off x="6721475" y="6480175"/>
            <a:ext cx="1004888" cy="565150"/>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AquaNode</a:t>
            </a:r>
          </a:p>
        </p:txBody>
      </p:sp>
      <p:sp useBgFill="1">
        <p:nvSpPr>
          <p:cNvPr id="204" name="Left-Right Arrow 203"/>
          <p:cNvSpPr/>
          <p:nvPr/>
        </p:nvSpPr>
        <p:spPr>
          <a:xfrm rot="21377399">
            <a:off x="2100263" y="1454150"/>
            <a:ext cx="2295525" cy="247650"/>
          </a:xfrm>
          <a:prstGeom prst="leftRightArrow">
            <a:avLst/>
          </a:prstGeom>
          <a:solidFill>
            <a:srgbClr val="4F81BD"/>
          </a:solidFill>
          <a:ln w="25400" cap="flat" cmpd="sng" algn="ctr">
            <a:solidFill>
              <a:srgbClr val="4F81BD">
                <a:shade val="50000"/>
              </a:srgbClr>
            </a:solidFill>
            <a:prstDash val="solid"/>
          </a:ln>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05" name="Freeform 204"/>
          <p:cNvSpPr/>
          <p:nvPr/>
        </p:nvSpPr>
        <p:spPr>
          <a:xfrm>
            <a:off x="1879600" y="2047875"/>
            <a:ext cx="158750" cy="255588"/>
          </a:xfrm>
          <a:custGeom>
            <a:avLst/>
            <a:gdLst>
              <a:gd name="connsiteX0" fmla="*/ 253218 w 253218"/>
              <a:gd name="connsiteY0" fmla="*/ 0 h 271975"/>
              <a:gd name="connsiteX1" fmla="*/ 225083 w 253218"/>
              <a:gd name="connsiteY1" fmla="*/ 126609 h 271975"/>
              <a:gd name="connsiteX2" fmla="*/ 211015 w 253218"/>
              <a:gd name="connsiteY2" fmla="*/ 182880 h 271975"/>
              <a:gd name="connsiteX3" fmla="*/ 126609 w 253218"/>
              <a:gd name="connsiteY3" fmla="*/ 253218 h 271975"/>
              <a:gd name="connsiteX4" fmla="*/ 84406 w 253218"/>
              <a:gd name="connsiteY4" fmla="*/ 70338 h 271975"/>
              <a:gd name="connsiteX5" fmla="*/ 70338 w 253218"/>
              <a:gd name="connsiteY5" fmla="*/ 112541 h 271975"/>
              <a:gd name="connsiteX6" fmla="*/ 42203 w 253218"/>
              <a:gd name="connsiteY6" fmla="*/ 154744 h 271975"/>
              <a:gd name="connsiteX7" fmla="*/ 0 w 253218"/>
              <a:gd name="connsiteY7" fmla="*/ 154744 h 2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18" h="271975">
                <a:moveTo>
                  <a:pt x="253218" y="0"/>
                </a:moveTo>
                <a:cubicBezTo>
                  <a:pt x="242667" y="48064"/>
                  <a:pt x="232117" y="96129"/>
                  <a:pt x="225083" y="126609"/>
                </a:cubicBezTo>
                <a:cubicBezTo>
                  <a:pt x="218049" y="157089"/>
                  <a:pt x="227427" y="161779"/>
                  <a:pt x="211015" y="182880"/>
                </a:cubicBezTo>
                <a:cubicBezTo>
                  <a:pt x="194603" y="203981"/>
                  <a:pt x="147710" y="271975"/>
                  <a:pt x="126609" y="253218"/>
                </a:cubicBezTo>
                <a:cubicBezTo>
                  <a:pt x="105508" y="234461"/>
                  <a:pt x="93784" y="93784"/>
                  <a:pt x="84406" y="70338"/>
                </a:cubicBezTo>
                <a:cubicBezTo>
                  <a:pt x="75028" y="46892"/>
                  <a:pt x="77372" y="98474"/>
                  <a:pt x="70338" y="112541"/>
                </a:cubicBezTo>
                <a:cubicBezTo>
                  <a:pt x="63304" y="126608"/>
                  <a:pt x="53926" y="147710"/>
                  <a:pt x="42203" y="154744"/>
                </a:cubicBezTo>
                <a:cubicBezTo>
                  <a:pt x="30480" y="161778"/>
                  <a:pt x="15240" y="158261"/>
                  <a:pt x="0" y="154744"/>
                </a:cubicBezTo>
              </a:path>
            </a:pathLst>
          </a:custGeom>
          <a:no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6" name="Flowchart: Magnetic Disk 205"/>
          <p:cNvSpPr>
            <a:spLocks noChangeArrowheads="1"/>
          </p:cNvSpPr>
          <p:nvPr/>
        </p:nvSpPr>
        <p:spPr bwMode="auto">
          <a:xfrm>
            <a:off x="1790700" y="2932113"/>
            <a:ext cx="73025"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7" name="Flowchart: Magnetic Disk 206"/>
          <p:cNvSpPr>
            <a:spLocks noChangeArrowheads="1"/>
          </p:cNvSpPr>
          <p:nvPr/>
        </p:nvSpPr>
        <p:spPr bwMode="auto">
          <a:xfrm>
            <a:off x="1863725" y="209867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8" name="Flowchart: Process 207"/>
          <p:cNvSpPr/>
          <p:nvPr/>
        </p:nvSpPr>
        <p:spPr>
          <a:xfrm>
            <a:off x="2346325" y="4365625"/>
            <a:ext cx="431800" cy="309563"/>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9" name="Flowchart: Magnetic Disk 208"/>
          <p:cNvSpPr>
            <a:spLocks noChangeArrowheads="1"/>
          </p:cNvSpPr>
          <p:nvPr/>
        </p:nvSpPr>
        <p:spPr bwMode="auto">
          <a:xfrm>
            <a:off x="2530475" y="441642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cxnSp>
        <p:nvCxnSpPr>
          <p:cNvPr id="22544" name="Straight Connector 209"/>
          <p:cNvCxnSpPr>
            <a:cxnSpLocks noChangeShapeType="1"/>
          </p:cNvCxnSpPr>
          <p:nvPr/>
        </p:nvCxnSpPr>
        <p:spPr bwMode="auto">
          <a:xfrm rot="10800000" flipV="1">
            <a:off x="1431925" y="4381500"/>
            <a:ext cx="914400" cy="433388"/>
          </a:xfrm>
          <a:prstGeom prst="line">
            <a:avLst/>
          </a:prstGeom>
          <a:noFill/>
          <a:ln w="9525">
            <a:solidFill>
              <a:srgbClr val="000000"/>
            </a:solidFill>
            <a:round/>
            <a:headEnd/>
            <a:tailEnd/>
          </a:ln>
        </p:spPr>
      </p:cxnSp>
      <p:cxnSp>
        <p:nvCxnSpPr>
          <p:cNvPr id="22545" name="Straight Connector 210"/>
          <p:cNvCxnSpPr>
            <a:cxnSpLocks noChangeShapeType="1"/>
          </p:cNvCxnSpPr>
          <p:nvPr/>
        </p:nvCxnSpPr>
        <p:spPr bwMode="auto">
          <a:xfrm rot="16200000" flipH="1">
            <a:off x="2628900" y="4530725"/>
            <a:ext cx="433388" cy="134938"/>
          </a:xfrm>
          <a:prstGeom prst="line">
            <a:avLst/>
          </a:prstGeom>
          <a:noFill/>
          <a:ln w="9525">
            <a:solidFill>
              <a:srgbClr val="000000"/>
            </a:solidFill>
            <a:round/>
            <a:headEnd/>
            <a:tailEnd/>
          </a:ln>
        </p:spPr>
      </p:cxnSp>
      <p:cxnSp>
        <p:nvCxnSpPr>
          <p:cNvPr id="22546" name="Straight Connector 211"/>
          <p:cNvCxnSpPr>
            <a:cxnSpLocks noChangeShapeType="1"/>
          </p:cNvCxnSpPr>
          <p:nvPr/>
        </p:nvCxnSpPr>
        <p:spPr bwMode="auto">
          <a:xfrm rot="5400000">
            <a:off x="1092201" y="5030787"/>
            <a:ext cx="1604962" cy="925513"/>
          </a:xfrm>
          <a:prstGeom prst="line">
            <a:avLst/>
          </a:prstGeom>
          <a:noFill/>
          <a:ln w="9525">
            <a:solidFill>
              <a:srgbClr val="000000"/>
            </a:solidFill>
            <a:round/>
            <a:headEnd/>
            <a:tailEnd/>
          </a:ln>
        </p:spPr>
      </p:cxnSp>
      <p:cxnSp>
        <p:nvCxnSpPr>
          <p:cNvPr id="22547" name="Straight Connector 212"/>
          <p:cNvCxnSpPr>
            <a:cxnSpLocks noChangeShapeType="1"/>
          </p:cNvCxnSpPr>
          <p:nvPr/>
        </p:nvCxnSpPr>
        <p:spPr bwMode="auto">
          <a:xfrm rot="16200000" flipH="1">
            <a:off x="2048670" y="5431631"/>
            <a:ext cx="1604962" cy="123825"/>
          </a:xfrm>
          <a:prstGeom prst="line">
            <a:avLst/>
          </a:prstGeom>
          <a:noFill/>
          <a:ln w="9525">
            <a:solidFill>
              <a:srgbClr val="000000"/>
            </a:solidFill>
            <a:round/>
            <a:headEnd/>
            <a:tailEnd/>
          </a:ln>
        </p:spPr>
      </p:cxnSp>
      <p:sp>
        <p:nvSpPr>
          <p:cNvPr id="214" name="TextBox 213"/>
          <p:cNvSpPr txBox="1"/>
          <p:nvPr/>
        </p:nvSpPr>
        <p:spPr>
          <a:xfrm>
            <a:off x="6738938" y="4483100"/>
            <a:ext cx="1111250" cy="331788"/>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Legend</a:t>
            </a:r>
          </a:p>
        </p:txBody>
      </p:sp>
      <p:grpSp>
        <p:nvGrpSpPr>
          <p:cNvPr id="3" name="Group 70"/>
          <p:cNvGrpSpPr/>
          <p:nvPr/>
        </p:nvGrpSpPr>
        <p:grpSpPr>
          <a:xfrm>
            <a:off x="1877672" y="1577833"/>
            <a:ext cx="262791" cy="521039"/>
            <a:chOff x="4648200" y="2432790"/>
            <a:chExt cx="324478" cy="643346"/>
          </a:xfrm>
          <a:solidFill>
            <a:srgbClr val="92D050"/>
          </a:solidFill>
        </p:grpSpPr>
        <p:sp>
          <p:nvSpPr>
            <p:cNvPr id="342" name="Flowchart: Direct Access Storage 341"/>
            <p:cNvSpPr/>
            <p:nvPr/>
          </p:nvSpPr>
          <p:spPr>
            <a:xfrm rot="16200000">
              <a:off x="4607252" y="2809436"/>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3" name="Cube 342"/>
            <p:cNvSpPr/>
            <p:nvPr/>
          </p:nvSpPr>
          <p:spPr>
            <a:xfrm>
              <a:off x="4648200" y="2604868"/>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344" name="Flowchart: Extract 343"/>
            <p:cNvSpPr/>
            <p:nvPr/>
          </p:nvSpPr>
          <p:spPr>
            <a:xfrm>
              <a:off x="4656408" y="2458164"/>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5" name="Flowchart: Extract 344"/>
            <p:cNvSpPr/>
            <p:nvPr/>
          </p:nvSpPr>
          <p:spPr>
            <a:xfrm>
              <a:off x="4730010" y="2432790"/>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grpSp>
        <p:nvGrpSpPr>
          <p:cNvPr id="4" name="Group 108"/>
          <p:cNvGrpSpPr/>
          <p:nvPr/>
        </p:nvGrpSpPr>
        <p:grpSpPr>
          <a:xfrm>
            <a:off x="1755860" y="3088922"/>
            <a:ext cx="874565" cy="1415808"/>
            <a:chOff x="648223" y="2198213"/>
            <a:chExt cx="1079858" cy="1748152"/>
          </a:xfrm>
          <a:effectLst>
            <a:outerShdw blurRad="50800" dist="38100" dir="2700000" algn="tl" rotWithShape="0">
              <a:prstClr val="black">
                <a:alpha val="40000"/>
              </a:prstClr>
            </a:outerShdw>
          </a:effectLst>
        </p:grpSpPr>
        <p:sp>
          <p:nvSpPr>
            <p:cNvPr id="328" name="Arc 327"/>
            <p:cNvSpPr/>
            <p:nvPr/>
          </p:nvSpPr>
          <p:spPr>
            <a:xfrm rot="3633461">
              <a:off x="661109" y="218532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29" name="Arc 328"/>
            <p:cNvSpPr/>
            <p:nvPr/>
          </p:nvSpPr>
          <p:spPr>
            <a:xfrm rot="3633461">
              <a:off x="724451" y="229754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0" name="Arc 329"/>
            <p:cNvSpPr/>
            <p:nvPr/>
          </p:nvSpPr>
          <p:spPr>
            <a:xfrm rot="3633461">
              <a:off x="977818" y="274642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1" name="Arc 330"/>
            <p:cNvSpPr/>
            <p:nvPr/>
          </p:nvSpPr>
          <p:spPr>
            <a:xfrm rot="3633461">
              <a:off x="914476" y="263420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2" name="Arc 331"/>
            <p:cNvSpPr/>
            <p:nvPr/>
          </p:nvSpPr>
          <p:spPr>
            <a:xfrm rot="3633461">
              <a:off x="851134" y="252198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3" name="Arc 332"/>
            <p:cNvSpPr/>
            <p:nvPr/>
          </p:nvSpPr>
          <p:spPr>
            <a:xfrm rot="3633461">
              <a:off x="787793" y="240976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4" name="Arc 333"/>
            <p:cNvSpPr/>
            <p:nvPr/>
          </p:nvSpPr>
          <p:spPr>
            <a:xfrm rot="3633461">
              <a:off x="1041159" y="285864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5" name="Arc 334"/>
            <p:cNvSpPr/>
            <p:nvPr/>
          </p:nvSpPr>
          <p:spPr>
            <a:xfrm rot="14433461">
              <a:off x="1370536" y="344218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6" name="Arc 335"/>
            <p:cNvSpPr/>
            <p:nvPr/>
          </p:nvSpPr>
          <p:spPr>
            <a:xfrm rot="14433461">
              <a:off x="1307195" y="332996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7" name="Arc 100"/>
            <p:cNvSpPr/>
            <p:nvPr/>
          </p:nvSpPr>
          <p:spPr>
            <a:xfrm rot="14433461">
              <a:off x="1243853" y="321774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8" name="Arc 101"/>
            <p:cNvSpPr/>
            <p:nvPr/>
          </p:nvSpPr>
          <p:spPr>
            <a:xfrm rot="14433461">
              <a:off x="1180511" y="310552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9" name="Arc 102"/>
            <p:cNvSpPr/>
            <p:nvPr/>
          </p:nvSpPr>
          <p:spPr>
            <a:xfrm rot="14433461">
              <a:off x="1433878" y="355440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40" name="Arc 339"/>
            <p:cNvSpPr/>
            <p:nvPr/>
          </p:nvSpPr>
          <p:spPr>
            <a:xfrm rot="14433461">
              <a:off x="1560561" y="377884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41" name="Arc 340"/>
            <p:cNvSpPr/>
            <p:nvPr/>
          </p:nvSpPr>
          <p:spPr>
            <a:xfrm rot="14433461">
              <a:off x="1497220" y="366662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grpSp>
      <p:grpSp>
        <p:nvGrpSpPr>
          <p:cNvPr id="5" name="Group 133"/>
          <p:cNvGrpSpPr>
            <a:grpSpLocks/>
          </p:cNvGrpSpPr>
          <p:nvPr/>
        </p:nvGrpSpPr>
        <p:grpSpPr bwMode="auto">
          <a:xfrm>
            <a:off x="1751013" y="2247900"/>
            <a:ext cx="227012" cy="768350"/>
            <a:chOff x="545809" y="1161726"/>
            <a:chExt cx="280173" cy="947324"/>
          </a:xfrm>
        </p:grpSpPr>
        <p:sp>
          <p:nvSpPr>
            <p:cNvPr id="322" name="Arc 321"/>
            <p:cNvSpPr/>
            <p:nvPr/>
          </p:nvSpPr>
          <p:spPr>
            <a:xfrm rot="5830406">
              <a:off x="626217" y="1404337"/>
              <a:ext cx="154625" cy="18221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3" name="Arc 322"/>
            <p:cNvSpPr/>
            <p:nvPr/>
          </p:nvSpPr>
          <p:spPr>
            <a:xfrm rot="5830406">
              <a:off x="642870" y="1276136"/>
              <a:ext cx="154625"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4" name="Arc 323"/>
            <p:cNvSpPr/>
            <p:nvPr/>
          </p:nvSpPr>
          <p:spPr>
            <a:xfrm rot="5830406">
              <a:off x="658543" y="1148914"/>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5" name="Arc 324"/>
            <p:cNvSpPr/>
            <p:nvPr/>
          </p:nvSpPr>
          <p:spPr>
            <a:xfrm rot="16630406">
              <a:off x="558622" y="1941612"/>
              <a:ext cx="154625"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6" name="Arc 325"/>
            <p:cNvSpPr/>
            <p:nvPr/>
          </p:nvSpPr>
          <p:spPr>
            <a:xfrm rot="16630406">
              <a:off x="574295" y="1814389"/>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7" name="Arc 326"/>
            <p:cNvSpPr/>
            <p:nvPr/>
          </p:nvSpPr>
          <p:spPr>
            <a:xfrm rot="16630406">
              <a:off x="586051" y="1673465"/>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6" name="Group 134"/>
          <p:cNvGrpSpPr/>
          <p:nvPr/>
        </p:nvGrpSpPr>
        <p:grpSpPr>
          <a:xfrm rot="5057243">
            <a:off x="8163358" y="5313678"/>
            <a:ext cx="226909" cy="767227"/>
            <a:chOff x="545809" y="1161726"/>
            <a:chExt cx="280173" cy="947324"/>
          </a:xfrm>
          <a:effectLst>
            <a:outerShdw blurRad="50800" dist="38100" dir="2700000" algn="tl" rotWithShape="0">
              <a:prstClr val="black">
                <a:alpha val="40000"/>
              </a:prstClr>
            </a:outerShdw>
          </a:effectLst>
        </p:grpSpPr>
        <p:sp>
          <p:nvSpPr>
            <p:cNvPr id="316" name="Arc 315"/>
            <p:cNvSpPr/>
            <p:nvPr/>
          </p:nvSpPr>
          <p:spPr>
            <a:xfrm rot="5830406">
              <a:off x="626279" y="1404546"/>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7" name="Arc 316"/>
            <p:cNvSpPr/>
            <p:nvPr/>
          </p:nvSpPr>
          <p:spPr>
            <a:xfrm rot="5830406">
              <a:off x="642371" y="1276693"/>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8" name="Arc 317"/>
            <p:cNvSpPr/>
            <p:nvPr/>
          </p:nvSpPr>
          <p:spPr>
            <a:xfrm rot="5830406">
              <a:off x="658462" y="1148840"/>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9" name="Arc 318"/>
            <p:cNvSpPr/>
            <p:nvPr/>
          </p:nvSpPr>
          <p:spPr>
            <a:xfrm rot="16630406">
              <a:off x="558695" y="1941530"/>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20" name="Arc 319"/>
            <p:cNvSpPr/>
            <p:nvPr/>
          </p:nvSpPr>
          <p:spPr>
            <a:xfrm rot="16630406">
              <a:off x="574787" y="1813676"/>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21" name="Arc 320"/>
            <p:cNvSpPr/>
            <p:nvPr/>
          </p:nvSpPr>
          <p:spPr>
            <a:xfrm rot="16630406">
              <a:off x="585531" y="1674173"/>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grpSp>
      <p:sp>
        <p:nvSpPr>
          <p:cNvPr id="219" name="TextBox 218"/>
          <p:cNvSpPr txBox="1"/>
          <p:nvPr/>
        </p:nvSpPr>
        <p:spPr>
          <a:xfrm>
            <a:off x="6738938" y="5554663"/>
            <a:ext cx="1173162" cy="565150"/>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Acoustic Link</a:t>
            </a:r>
          </a:p>
        </p:txBody>
      </p:sp>
      <p:grpSp>
        <p:nvGrpSpPr>
          <p:cNvPr id="7" name="Group 121"/>
          <p:cNvGrpSpPr>
            <a:grpSpLocks/>
          </p:cNvGrpSpPr>
          <p:nvPr/>
        </p:nvGrpSpPr>
        <p:grpSpPr bwMode="auto">
          <a:xfrm>
            <a:off x="1381125" y="4814888"/>
            <a:ext cx="1531938" cy="1522412"/>
            <a:chOff x="90267" y="4343400"/>
            <a:chExt cx="1890932" cy="1880159"/>
          </a:xfrm>
        </p:grpSpPr>
        <p:sp>
          <p:nvSpPr>
            <p:cNvPr id="289" name="Flowchart: Process 288"/>
            <p:cNvSpPr/>
            <p:nvPr/>
          </p:nvSpPr>
          <p:spPr>
            <a:xfrm>
              <a:off x="152971" y="4343400"/>
              <a:ext cx="1828228" cy="1829185"/>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r>
                <a:rPr lang="en-US" sz="1400">
                  <a:solidFill>
                    <a:srgbClr val="000000"/>
                  </a:solidFill>
                  <a:latin typeface="Calibri" pitchFamily="-65" charset="0"/>
                  <a:ea typeface="宋体" pitchFamily="-65" charset="-122"/>
                  <a:cs typeface="宋体" pitchFamily="-65" charset="-122"/>
                </a:rPr>
                <a:t>L</a:t>
              </a:r>
            </a:p>
          </p:txBody>
        </p:sp>
        <p:sp>
          <p:nvSpPr>
            <p:cNvPr id="290" name="Flowchart: Magnetic Disk 79"/>
            <p:cNvSpPr>
              <a:spLocks noChangeArrowheads="1"/>
            </p:cNvSpPr>
            <p:nvPr/>
          </p:nvSpPr>
          <p:spPr bwMode="auto">
            <a:xfrm>
              <a:off x="1015158" y="5106050"/>
              <a:ext cx="9013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1" name="Flowchart: Magnetic Disk 290"/>
            <p:cNvSpPr>
              <a:spLocks noChangeArrowheads="1"/>
            </p:cNvSpPr>
            <p:nvPr/>
          </p:nvSpPr>
          <p:spPr bwMode="auto">
            <a:xfrm>
              <a:off x="1751935" y="4419861"/>
              <a:ext cx="9209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2" name="Flowchart: Magnetic Disk 291"/>
            <p:cNvSpPr>
              <a:spLocks noChangeArrowheads="1"/>
            </p:cNvSpPr>
            <p:nvPr/>
          </p:nvSpPr>
          <p:spPr bwMode="auto">
            <a:xfrm>
              <a:off x="1769571" y="5745187"/>
              <a:ext cx="9013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3" name="Flowchart: Magnetic Disk 292"/>
            <p:cNvSpPr>
              <a:spLocks noChangeArrowheads="1"/>
            </p:cNvSpPr>
            <p:nvPr/>
          </p:nvSpPr>
          <p:spPr bwMode="auto">
            <a:xfrm>
              <a:off x="256826" y="4404176"/>
              <a:ext cx="92097"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4" name="TextBox 293"/>
            <p:cNvSpPr txBox="1"/>
            <p:nvPr/>
          </p:nvSpPr>
          <p:spPr>
            <a:xfrm>
              <a:off x="90267" y="5362882"/>
              <a:ext cx="1218818" cy="860677"/>
            </a:xfrm>
            <a:prstGeom prst="rect">
              <a:avLst/>
            </a:prstGeom>
            <a:noFill/>
          </p:spPr>
          <p:txBody>
            <a:bodyPr>
              <a:prstTxWarp prst="textNoShape">
                <a:avLst/>
              </a:prstTxWarp>
              <a:spAutoFit/>
            </a:bodyPr>
            <a:lstStyle/>
            <a:p>
              <a:pPr algn="ctr"/>
              <a:r>
                <a:rPr lang="en-US" sz="1200" b="1">
                  <a:solidFill>
                    <a:srgbClr val="000000"/>
                  </a:solidFill>
                  <a:latin typeface="Calibri" pitchFamily="-65" charset="0"/>
                  <a:ea typeface="宋体" pitchFamily="-65" charset="-122"/>
                  <a:cs typeface="宋体" pitchFamily="-65" charset="-122"/>
                </a:rPr>
                <a:t>Local Area Underwater Network</a:t>
              </a:r>
            </a:p>
          </p:txBody>
        </p:sp>
        <p:grpSp>
          <p:nvGrpSpPr>
            <p:cNvPr id="8" name="Group 157"/>
            <p:cNvGrpSpPr>
              <a:grpSpLocks/>
            </p:cNvGrpSpPr>
            <p:nvPr/>
          </p:nvGrpSpPr>
          <p:grpSpPr bwMode="auto">
            <a:xfrm rot="2912805">
              <a:off x="1293186" y="4433149"/>
              <a:ext cx="280173" cy="947324"/>
              <a:chOff x="545809" y="1161726"/>
              <a:chExt cx="280173" cy="947324"/>
            </a:xfrm>
          </p:grpSpPr>
          <p:sp>
            <p:nvSpPr>
              <p:cNvPr id="310" name="Arc 309"/>
              <p:cNvSpPr/>
              <p:nvPr/>
            </p:nvSpPr>
            <p:spPr>
              <a:xfrm rot="5830406">
                <a:off x="623135" y="1404207"/>
                <a:ext cx="154802" cy="18429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1" name="Arc 310"/>
              <p:cNvSpPr/>
              <p:nvPr/>
            </p:nvSpPr>
            <p:spPr>
              <a:xfrm rot="5830406">
                <a:off x="638853" y="1278863"/>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2" name="Arc 311"/>
              <p:cNvSpPr/>
              <p:nvPr/>
            </p:nvSpPr>
            <p:spPr>
              <a:xfrm rot="5830406">
                <a:off x="654571" y="1151560"/>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3" name="Arc 312"/>
              <p:cNvSpPr/>
              <p:nvPr/>
            </p:nvSpPr>
            <p:spPr>
              <a:xfrm rot="16630406">
                <a:off x="557743" y="1941917"/>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4" name="Arc 313"/>
              <p:cNvSpPr/>
              <p:nvPr/>
            </p:nvSpPr>
            <p:spPr>
              <a:xfrm rot="16630406">
                <a:off x="573460" y="1814612"/>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5" name="Arc 314"/>
              <p:cNvSpPr/>
              <p:nvPr/>
            </p:nvSpPr>
            <p:spPr>
              <a:xfrm rot="16630406">
                <a:off x="581488" y="1675290"/>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9" name="Group 164"/>
            <p:cNvGrpSpPr>
              <a:grpSpLocks/>
            </p:cNvGrpSpPr>
            <p:nvPr/>
          </p:nvGrpSpPr>
          <p:grpSpPr bwMode="auto">
            <a:xfrm rot="-3607420">
              <a:off x="536483" y="4426723"/>
              <a:ext cx="280173" cy="947324"/>
              <a:chOff x="545809" y="1161726"/>
              <a:chExt cx="280173" cy="947324"/>
            </a:xfrm>
          </p:grpSpPr>
          <p:sp>
            <p:nvSpPr>
              <p:cNvPr id="304" name="Arc 303"/>
              <p:cNvSpPr/>
              <p:nvPr/>
            </p:nvSpPr>
            <p:spPr>
              <a:xfrm rot="5830406">
                <a:off x="625277" y="1401917"/>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5" name="Arc 304"/>
              <p:cNvSpPr/>
              <p:nvPr/>
            </p:nvSpPr>
            <p:spPr>
              <a:xfrm rot="5830406">
                <a:off x="636290" y="1274542"/>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6" name="Arc 305"/>
              <p:cNvSpPr/>
              <p:nvPr/>
            </p:nvSpPr>
            <p:spPr>
              <a:xfrm rot="5830406">
                <a:off x="652038" y="1146295"/>
                <a:ext cx="15676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7" name="Arc 306"/>
              <p:cNvSpPr/>
              <p:nvPr/>
            </p:nvSpPr>
            <p:spPr>
              <a:xfrm rot="16630406">
                <a:off x="553681" y="1941171"/>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8" name="Arc 307"/>
              <p:cNvSpPr/>
              <p:nvPr/>
            </p:nvSpPr>
            <p:spPr>
              <a:xfrm rot="16630406">
                <a:off x="566520" y="1814027"/>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9" name="Arc 308"/>
              <p:cNvSpPr/>
              <p:nvPr/>
            </p:nvSpPr>
            <p:spPr>
              <a:xfrm rot="16630406">
                <a:off x="581151" y="1671316"/>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0" name="Group 171"/>
            <p:cNvGrpSpPr>
              <a:grpSpLocks/>
            </p:cNvGrpSpPr>
            <p:nvPr/>
          </p:nvGrpSpPr>
          <p:grpSpPr bwMode="auto">
            <a:xfrm rot="6861670">
              <a:off x="1295329" y="5087996"/>
              <a:ext cx="280173" cy="947324"/>
              <a:chOff x="545809" y="1161726"/>
              <a:chExt cx="280173" cy="947324"/>
            </a:xfrm>
          </p:grpSpPr>
          <p:sp>
            <p:nvSpPr>
              <p:cNvPr id="298" name="Arc 297"/>
              <p:cNvSpPr/>
              <p:nvPr/>
            </p:nvSpPr>
            <p:spPr>
              <a:xfrm rot="5830406">
                <a:off x="626229" y="1407071"/>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9" name="Arc 298"/>
              <p:cNvSpPr/>
              <p:nvPr/>
            </p:nvSpPr>
            <p:spPr>
              <a:xfrm rot="5830406">
                <a:off x="641666" y="1279627"/>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0" name="Arc 299"/>
              <p:cNvSpPr/>
              <p:nvPr/>
            </p:nvSpPr>
            <p:spPr>
              <a:xfrm rot="5830406">
                <a:off x="657995" y="1152759"/>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1" name="Arc 300"/>
              <p:cNvSpPr/>
              <p:nvPr/>
            </p:nvSpPr>
            <p:spPr>
              <a:xfrm rot="16630406">
                <a:off x="555604" y="1943356"/>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2" name="Arc 301"/>
              <p:cNvSpPr/>
              <p:nvPr/>
            </p:nvSpPr>
            <p:spPr>
              <a:xfrm rot="16630406">
                <a:off x="574612" y="1814295"/>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3" name="Arc 302"/>
              <p:cNvSpPr/>
              <p:nvPr/>
            </p:nvSpPr>
            <p:spPr>
              <a:xfrm rot="16630406">
                <a:off x="586004" y="1677926"/>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grpSp>
        <p:nvGrpSpPr>
          <p:cNvPr id="11" name="Group 68"/>
          <p:cNvGrpSpPr/>
          <p:nvPr/>
        </p:nvGrpSpPr>
        <p:grpSpPr>
          <a:xfrm>
            <a:off x="4395273" y="1358309"/>
            <a:ext cx="262791" cy="521039"/>
            <a:chOff x="4648200" y="2432790"/>
            <a:chExt cx="324478" cy="643346"/>
          </a:xfrm>
          <a:solidFill>
            <a:srgbClr val="92D050"/>
          </a:solidFill>
        </p:grpSpPr>
        <p:sp>
          <p:nvSpPr>
            <p:cNvPr id="285" name="Flowchart: Direct Access Storage 46"/>
            <p:cNvSpPr/>
            <p:nvPr/>
          </p:nvSpPr>
          <p:spPr>
            <a:xfrm rot="16200000">
              <a:off x="4607252" y="2809436"/>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86" name="Cube 47"/>
            <p:cNvSpPr/>
            <p:nvPr/>
          </p:nvSpPr>
          <p:spPr>
            <a:xfrm>
              <a:off x="4648200" y="2604868"/>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prstClr val="white"/>
                </a:solidFill>
                <a:latin typeface="Calibri"/>
                <a:ea typeface="+mn-ea"/>
                <a:cs typeface="+mn-cs"/>
              </a:endParaRPr>
            </a:p>
          </p:txBody>
        </p:sp>
        <p:sp>
          <p:nvSpPr>
            <p:cNvPr id="287" name="Flowchart: Extract 286"/>
            <p:cNvSpPr/>
            <p:nvPr/>
          </p:nvSpPr>
          <p:spPr>
            <a:xfrm>
              <a:off x="4656408" y="2458164"/>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88" name="Flowchart: Extract 287"/>
            <p:cNvSpPr/>
            <p:nvPr/>
          </p:nvSpPr>
          <p:spPr>
            <a:xfrm>
              <a:off x="4730010" y="2432790"/>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p:nvSpPr>
          <p:cNvPr id="222" name="Flowchart: Process 221"/>
          <p:cNvSpPr/>
          <p:nvPr/>
        </p:nvSpPr>
        <p:spPr>
          <a:xfrm>
            <a:off x="6800850" y="3316288"/>
            <a:ext cx="431800" cy="309562"/>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cxnSp>
        <p:nvCxnSpPr>
          <p:cNvPr id="22557" name="Straight Connector 222"/>
          <p:cNvCxnSpPr>
            <a:cxnSpLocks noChangeShapeType="1"/>
          </p:cNvCxnSpPr>
          <p:nvPr/>
        </p:nvCxnSpPr>
        <p:spPr bwMode="auto">
          <a:xfrm flipV="1">
            <a:off x="6800850" y="2468563"/>
            <a:ext cx="963613" cy="865187"/>
          </a:xfrm>
          <a:prstGeom prst="line">
            <a:avLst/>
          </a:prstGeom>
          <a:noFill/>
          <a:ln w="9525">
            <a:solidFill>
              <a:srgbClr val="000000"/>
            </a:solidFill>
            <a:round/>
            <a:headEnd/>
            <a:tailEnd/>
          </a:ln>
        </p:spPr>
      </p:cxnSp>
      <p:cxnSp>
        <p:nvCxnSpPr>
          <p:cNvPr id="22558" name="Straight Connector 223"/>
          <p:cNvCxnSpPr>
            <a:cxnSpLocks noChangeShapeType="1"/>
          </p:cNvCxnSpPr>
          <p:nvPr/>
        </p:nvCxnSpPr>
        <p:spPr bwMode="auto">
          <a:xfrm flipV="1">
            <a:off x="7232650" y="2457450"/>
            <a:ext cx="1481138" cy="876300"/>
          </a:xfrm>
          <a:prstGeom prst="line">
            <a:avLst/>
          </a:prstGeom>
          <a:noFill/>
          <a:ln w="9525">
            <a:solidFill>
              <a:srgbClr val="000000"/>
            </a:solidFill>
            <a:round/>
            <a:headEnd/>
            <a:tailEnd/>
          </a:ln>
        </p:spPr>
      </p:cxnSp>
      <p:cxnSp>
        <p:nvCxnSpPr>
          <p:cNvPr id="22559" name="Straight Connector 224"/>
          <p:cNvCxnSpPr>
            <a:cxnSpLocks noChangeShapeType="1"/>
          </p:cNvCxnSpPr>
          <p:nvPr/>
        </p:nvCxnSpPr>
        <p:spPr bwMode="auto">
          <a:xfrm>
            <a:off x="6800850" y="3641725"/>
            <a:ext cx="963613" cy="296863"/>
          </a:xfrm>
          <a:prstGeom prst="line">
            <a:avLst/>
          </a:prstGeom>
          <a:noFill/>
          <a:ln w="9525">
            <a:solidFill>
              <a:srgbClr val="000000"/>
            </a:solidFill>
            <a:round/>
            <a:headEnd/>
            <a:tailEnd/>
          </a:ln>
        </p:spPr>
      </p:cxnSp>
      <p:cxnSp>
        <p:nvCxnSpPr>
          <p:cNvPr id="22560" name="Straight Connector 225"/>
          <p:cNvCxnSpPr>
            <a:cxnSpLocks noChangeShapeType="1"/>
          </p:cNvCxnSpPr>
          <p:nvPr/>
        </p:nvCxnSpPr>
        <p:spPr bwMode="auto">
          <a:xfrm>
            <a:off x="7232650" y="3641725"/>
            <a:ext cx="1481138" cy="296863"/>
          </a:xfrm>
          <a:prstGeom prst="line">
            <a:avLst/>
          </a:prstGeom>
          <a:noFill/>
          <a:ln w="9525">
            <a:solidFill>
              <a:srgbClr val="000000"/>
            </a:solidFill>
            <a:round/>
            <a:headEnd/>
            <a:tailEnd/>
          </a:ln>
        </p:spPr>
      </p:cxnSp>
      <p:sp>
        <p:nvSpPr>
          <p:cNvPr id="227" name="Freeform 226"/>
          <p:cNvSpPr/>
          <p:nvPr/>
        </p:nvSpPr>
        <p:spPr>
          <a:xfrm>
            <a:off x="5013325" y="1300163"/>
            <a:ext cx="2741613" cy="2435225"/>
          </a:xfrm>
          <a:custGeom>
            <a:avLst/>
            <a:gdLst>
              <a:gd name="connsiteX0" fmla="*/ 66137 w 3686355"/>
              <a:gd name="connsiteY0" fmla="*/ 1282460 h 3223404"/>
              <a:gd name="connsiteX1" fmla="*/ 40257 w 3686355"/>
              <a:gd name="connsiteY1" fmla="*/ 497457 h 3223404"/>
              <a:gd name="connsiteX2" fmla="*/ 307676 w 3686355"/>
              <a:gd name="connsiteY2" fmla="*/ 238664 h 3223404"/>
              <a:gd name="connsiteX3" fmla="*/ 1403231 w 3686355"/>
              <a:gd name="connsiteY3" fmla="*/ 143774 h 3223404"/>
              <a:gd name="connsiteX4" fmla="*/ 2688567 w 3686355"/>
              <a:gd name="connsiteY4" fmla="*/ 342181 h 3223404"/>
              <a:gd name="connsiteX5" fmla="*/ 3395933 w 3686355"/>
              <a:gd name="connsiteY5" fmla="*/ 1394604 h 3223404"/>
              <a:gd name="connsiteX6" fmla="*/ 2774831 w 3686355"/>
              <a:gd name="connsiteY6" fmla="*/ 2774830 h 3223404"/>
              <a:gd name="connsiteX7" fmla="*/ 2447027 w 3686355"/>
              <a:gd name="connsiteY7" fmla="*/ 2593676 h 3223404"/>
              <a:gd name="connsiteX8" fmla="*/ 2188235 w 3686355"/>
              <a:gd name="connsiteY8" fmla="*/ 2697193 h 3223404"/>
              <a:gd name="connsiteX9" fmla="*/ 2283125 w 3686355"/>
              <a:gd name="connsiteY9" fmla="*/ 3197525 h 3223404"/>
              <a:gd name="connsiteX10" fmla="*/ 2507412 w 3686355"/>
              <a:gd name="connsiteY10" fmla="*/ 2852468 h 3223404"/>
              <a:gd name="connsiteX11" fmla="*/ 2757578 w 3686355"/>
              <a:gd name="connsiteY11" fmla="*/ 2947359 h 3223404"/>
              <a:gd name="connsiteX12" fmla="*/ 3585714 w 3686355"/>
              <a:gd name="connsiteY12" fmla="*/ 1705155 h 3223404"/>
              <a:gd name="connsiteX13" fmla="*/ 3361427 w 3686355"/>
              <a:gd name="connsiteY13" fmla="*/ 721743 h 3223404"/>
              <a:gd name="connsiteX14" fmla="*/ 2688567 w 3686355"/>
              <a:gd name="connsiteY14" fmla="*/ 117894 h 3223404"/>
              <a:gd name="connsiteX15" fmla="*/ 1256582 w 3686355"/>
              <a:gd name="connsiteY15" fmla="*/ 14377 h 3223404"/>
              <a:gd name="connsiteX0" fmla="*/ 66137 w 3686355"/>
              <a:gd name="connsiteY0" fmla="*/ 1164566 h 3105510"/>
              <a:gd name="connsiteX1" fmla="*/ 40257 w 3686355"/>
              <a:gd name="connsiteY1" fmla="*/ 379563 h 3105510"/>
              <a:gd name="connsiteX2" fmla="*/ 307676 w 3686355"/>
              <a:gd name="connsiteY2" fmla="*/ 120770 h 3105510"/>
              <a:gd name="connsiteX3" fmla="*/ 1403231 w 3686355"/>
              <a:gd name="connsiteY3" fmla="*/ 25880 h 3105510"/>
              <a:gd name="connsiteX4" fmla="*/ 2688567 w 3686355"/>
              <a:gd name="connsiteY4" fmla="*/ 224287 h 3105510"/>
              <a:gd name="connsiteX5" fmla="*/ 3395933 w 3686355"/>
              <a:gd name="connsiteY5" fmla="*/ 1276710 h 3105510"/>
              <a:gd name="connsiteX6" fmla="*/ 2774831 w 3686355"/>
              <a:gd name="connsiteY6" fmla="*/ 2656936 h 3105510"/>
              <a:gd name="connsiteX7" fmla="*/ 2447027 w 3686355"/>
              <a:gd name="connsiteY7" fmla="*/ 2475782 h 3105510"/>
              <a:gd name="connsiteX8" fmla="*/ 2188235 w 3686355"/>
              <a:gd name="connsiteY8" fmla="*/ 2579299 h 3105510"/>
              <a:gd name="connsiteX9" fmla="*/ 2283125 w 3686355"/>
              <a:gd name="connsiteY9" fmla="*/ 3079631 h 3105510"/>
              <a:gd name="connsiteX10" fmla="*/ 2507412 w 3686355"/>
              <a:gd name="connsiteY10" fmla="*/ 2734574 h 3105510"/>
              <a:gd name="connsiteX11" fmla="*/ 2757578 w 3686355"/>
              <a:gd name="connsiteY11" fmla="*/ 2829465 h 3105510"/>
              <a:gd name="connsiteX12" fmla="*/ 3585714 w 3686355"/>
              <a:gd name="connsiteY12" fmla="*/ 1587261 h 3105510"/>
              <a:gd name="connsiteX13" fmla="*/ 3361427 w 3686355"/>
              <a:gd name="connsiteY13" fmla="*/ 603849 h 3105510"/>
              <a:gd name="connsiteX14" fmla="*/ 2688567 w 3686355"/>
              <a:gd name="connsiteY14" fmla="*/ 0 h 3105510"/>
              <a:gd name="connsiteX0" fmla="*/ 66137 w 3686355"/>
              <a:gd name="connsiteY0" fmla="*/ 1164566 h 3105510"/>
              <a:gd name="connsiteX1" fmla="*/ 40257 w 3686355"/>
              <a:gd name="connsiteY1" fmla="*/ 379563 h 3105510"/>
              <a:gd name="connsiteX2" fmla="*/ 307676 w 3686355"/>
              <a:gd name="connsiteY2" fmla="*/ 120770 h 3105510"/>
              <a:gd name="connsiteX3" fmla="*/ 1403231 w 3686355"/>
              <a:gd name="connsiteY3" fmla="*/ 25880 h 3105510"/>
              <a:gd name="connsiteX4" fmla="*/ 2688567 w 3686355"/>
              <a:gd name="connsiteY4" fmla="*/ 224287 h 3105510"/>
              <a:gd name="connsiteX5" fmla="*/ 3395933 w 3686355"/>
              <a:gd name="connsiteY5" fmla="*/ 1276710 h 3105510"/>
              <a:gd name="connsiteX6" fmla="*/ 2774831 w 3686355"/>
              <a:gd name="connsiteY6" fmla="*/ 2656936 h 3105510"/>
              <a:gd name="connsiteX7" fmla="*/ 2447027 w 3686355"/>
              <a:gd name="connsiteY7" fmla="*/ 2475782 h 3105510"/>
              <a:gd name="connsiteX8" fmla="*/ 2188235 w 3686355"/>
              <a:gd name="connsiteY8" fmla="*/ 2579299 h 3105510"/>
              <a:gd name="connsiteX9" fmla="*/ 2283125 w 3686355"/>
              <a:gd name="connsiteY9" fmla="*/ 3079631 h 3105510"/>
              <a:gd name="connsiteX10" fmla="*/ 2507412 w 3686355"/>
              <a:gd name="connsiteY10" fmla="*/ 2734574 h 3105510"/>
              <a:gd name="connsiteX11" fmla="*/ 2757578 w 3686355"/>
              <a:gd name="connsiteY11" fmla="*/ 2829465 h 3105510"/>
              <a:gd name="connsiteX12" fmla="*/ 3585714 w 3686355"/>
              <a:gd name="connsiteY12" fmla="*/ 1587261 h 3105510"/>
              <a:gd name="connsiteX13" fmla="*/ 3361427 w 3686355"/>
              <a:gd name="connsiteY13" fmla="*/ 603849 h 3105510"/>
              <a:gd name="connsiteX14" fmla="*/ 2688567 w 36863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1492131 w 3775255"/>
              <a:gd name="connsiteY3" fmla="*/ 25880 h 3105510"/>
              <a:gd name="connsiteX4" fmla="*/ 2777467 w 3775255"/>
              <a:gd name="connsiteY4" fmla="*/ 224287 h 3105510"/>
              <a:gd name="connsiteX5" fmla="*/ 3484833 w 3775255"/>
              <a:gd name="connsiteY5" fmla="*/ 1276710 h 3105510"/>
              <a:gd name="connsiteX6" fmla="*/ 2863731 w 3775255"/>
              <a:gd name="connsiteY6" fmla="*/ 2656936 h 3105510"/>
              <a:gd name="connsiteX7" fmla="*/ 2535927 w 3775255"/>
              <a:gd name="connsiteY7" fmla="*/ 2475782 h 3105510"/>
              <a:gd name="connsiteX8" fmla="*/ 2277135 w 3775255"/>
              <a:gd name="connsiteY8" fmla="*/ 2579299 h 3105510"/>
              <a:gd name="connsiteX9" fmla="*/ 2372025 w 3775255"/>
              <a:gd name="connsiteY9" fmla="*/ 3079631 h 3105510"/>
              <a:gd name="connsiteX10" fmla="*/ 2596312 w 3775255"/>
              <a:gd name="connsiteY10" fmla="*/ 2734574 h 3105510"/>
              <a:gd name="connsiteX11" fmla="*/ 2846478 w 3775255"/>
              <a:gd name="connsiteY11" fmla="*/ 2829465 h 3105510"/>
              <a:gd name="connsiteX12" fmla="*/ 3674614 w 3775255"/>
              <a:gd name="connsiteY12" fmla="*/ 1587261 h 3105510"/>
              <a:gd name="connsiteX13" fmla="*/ 3450327 w 3775255"/>
              <a:gd name="connsiteY13" fmla="*/ 603849 h 3105510"/>
              <a:gd name="connsiteX14" fmla="*/ 2777467 w 37752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1796931 w 3775255"/>
              <a:gd name="connsiteY3" fmla="*/ 25880 h 3105510"/>
              <a:gd name="connsiteX4" fmla="*/ 2777467 w 3775255"/>
              <a:gd name="connsiteY4" fmla="*/ 224287 h 3105510"/>
              <a:gd name="connsiteX5" fmla="*/ 3484833 w 3775255"/>
              <a:gd name="connsiteY5" fmla="*/ 1276710 h 3105510"/>
              <a:gd name="connsiteX6" fmla="*/ 2863731 w 3775255"/>
              <a:gd name="connsiteY6" fmla="*/ 2656936 h 3105510"/>
              <a:gd name="connsiteX7" fmla="*/ 2535927 w 3775255"/>
              <a:gd name="connsiteY7" fmla="*/ 2475782 h 3105510"/>
              <a:gd name="connsiteX8" fmla="*/ 2277135 w 3775255"/>
              <a:gd name="connsiteY8" fmla="*/ 2579299 h 3105510"/>
              <a:gd name="connsiteX9" fmla="*/ 2372025 w 3775255"/>
              <a:gd name="connsiteY9" fmla="*/ 3079631 h 3105510"/>
              <a:gd name="connsiteX10" fmla="*/ 2596312 w 3775255"/>
              <a:gd name="connsiteY10" fmla="*/ 2734574 h 3105510"/>
              <a:gd name="connsiteX11" fmla="*/ 2846478 w 3775255"/>
              <a:gd name="connsiteY11" fmla="*/ 2829465 h 3105510"/>
              <a:gd name="connsiteX12" fmla="*/ 3674614 w 3775255"/>
              <a:gd name="connsiteY12" fmla="*/ 1587261 h 3105510"/>
              <a:gd name="connsiteX13" fmla="*/ 3450327 w 3775255"/>
              <a:gd name="connsiteY13" fmla="*/ 603849 h 3105510"/>
              <a:gd name="connsiteX14" fmla="*/ 2777467 w 37752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945479 w 3775255"/>
              <a:gd name="connsiteY3" fmla="*/ 124708 h 3105510"/>
              <a:gd name="connsiteX4" fmla="*/ 1796931 w 3775255"/>
              <a:gd name="connsiteY4" fmla="*/ 25880 h 3105510"/>
              <a:gd name="connsiteX5" fmla="*/ 2777467 w 3775255"/>
              <a:gd name="connsiteY5" fmla="*/ 224287 h 3105510"/>
              <a:gd name="connsiteX6" fmla="*/ 3484833 w 3775255"/>
              <a:gd name="connsiteY6" fmla="*/ 1276710 h 3105510"/>
              <a:gd name="connsiteX7" fmla="*/ 2863731 w 3775255"/>
              <a:gd name="connsiteY7" fmla="*/ 2656936 h 3105510"/>
              <a:gd name="connsiteX8" fmla="*/ 2535927 w 3775255"/>
              <a:gd name="connsiteY8" fmla="*/ 2475782 h 3105510"/>
              <a:gd name="connsiteX9" fmla="*/ 2277135 w 3775255"/>
              <a:gd name="connsiteY9" fmla="*/ 2579299 h 3105510"/>
              <a:gd name="connsiteX10" fmla="*/ 2372025 w 3775255"/>
              <a:gd name="connsiteY10" fmla="*/ 3079631 h 3105510"/>
              <a:gd name="connsiteX11" fmla="*/ 2596312 w 3775255"/>
              <a:gd name="connsiteY11" fmla="*/ 2734574 h 3105510"/>
              <a:gd name="connsiteX12" fmla="*/ 2846478 w 3775255"/>
              <a:gd name="connsiteY12" fmla="*/ 2829465 h 3105510"/>
              <a:gd name="connsiteX13" fmla="*/ 3674614 w 3775255"/>
              <a:gd name="connsiteY13" fmla="*/ 1587261 h 3105510"/>
              <a:gd name="connsiteX14" fmla="*/ 3450327 w 3775255"/>
              <a:gd name="connsiteY14" fmla="*/ 603849 h 3105510"/>
              <a:gd name="connsiteX15" fmla="*/ 2777467 w 3775255"/>
              <a:gd name="connsiteY15"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945479 w 3775255"/>
              <a:gd name="connsiteY3" fmla="*/ 124708 h 3105510"/>
              <a:gd name="connsiteX4" fmla="*/ 1796931 w 3775255"/>
              <a:gd name="connsiteY4" fmla="*/ 25880 h 3105510"/>
              <a:gd name="connsiteX5" fmla="*/ 2777467 w 3775255"/>
              <a:gd name="connsiteY5" fmla="*/ 224287 h 3105510"/>
              <a:gd name="connsiteX6" fmla="*/ 3256233 w 3775255"/>
              <a:gd name="connsiteY6" fmla="*/ 1276710 h 3105510"/>
              <a:gd name="connsiteX7" fmla="*/ 2863731 w 3775255"/>
              <a:gd name="connsiteY7" fmla="*/ 2656936 h 3105510"/>
              <a:gd name="connsiteX8" fmla="*/ 2535927 w 3775255"/>
              <a:gd name="connsiteY8" fmla="*/ 2475782 h 3105510"/>
              <a:gd name="connsiteX9" fmla="*/ 2277135 w 3775255"/>
              <a:gd name="connsiteY9" fmla="*/ 2579299 h 3105510"/>
              <a:gd name="connsiteX10" fmla="*/ 2372025 w 3775255"/>
              <a:gd name="connsiteY10" fmla="*/ 3079631 h 3105510"/>
              <a:gd name="connsiteX11" fmla="*/ 2596312 w 3775255"/>
              <a:gd name="connsiteY11" fmla="*/ 2734574 h 3105510"/>
              <a:gd name="connsiteX12" fmla="*/ 2846478 w 3775255"/>
              <a:gd name="connsiteY12" fmla="*/ 2829465 h 3105510"/>
              <a:gd name="connsiteX13" fmla="*/ 3674614 w 3775255"/>
              <a:gd name="connsiteY13" fmla="*/ 1587261 h 3105510"/>
              <a:gd name="connsiteX14" fmla="*/ 3450327 w 3775255"/>
              <a:gd name="connsiteY14" fmla="*/ 603849 h 3105510"/>
              <a:gd name="connsiteX15" fmla="*/ 2777467 w 3775255"/>
              <a:gd name="connsiteY15" fmla="*/ 0 h 3105510"/>
              <a:gd name="connsiteX0" fmla="*/ 155037 w 3775255"/>
              <a:gd name="connsiteY0" fmla="*/ 1193383 h 3134327"/>
              <a:gd name="connsiteX1" fmla="*/ 129157 w 3775255"/>
              <a:gd name="connsiteY1" fmla="*/ 408380 h 3134327"/>
              <a:gd name="connsiteX2" fmla="*/ 929976 w 3775255"/>
              <a:gd name="connsiteY2" fmla="*/ 149587 h 3134327"/>
              <a:gd name="connsiteX3" fmla="*/ 945479 w 3775255"/>
              <a:gd name="connsiteY3" fmla="*/ 153525 h 3134327"/>
              <a:gd name="connsiteX4" fmla="*/ 1796931 w 3775255"/>
              <a:gd name="connsiteY4" fmla="*/ 54697 h 3134327"/>
              <a:gd name="connsiteX5" fmla="*/ 2625067 w 3775255"/>
              <a:gd name="connsiteY5" fmla="*/ 481704 h 3134327"/>
              <a:gd name="connsiteX6" fmla="*/ 3256233 w 3775255"/>
              <a:gd name="connsiteY6" fmla="*/ 1305527 h 3134327"/>
              <a:gd name="connsiteX7" fmla="*/ 2863731 w 3775255"/>
              <a:gd name="connsiteY7" fmla="*/ 2685753 h 3134327"/>
              <a:gd name="connsiteX8" fmla="*/ 2535927 w 3775255"/>
              <a:gd name="connsiteY8" fmla="*/ 2504599 h 3134327"/>
              <a:gd name="connsiteX9" fmla="*/ 2277135 w 3775255"/>
              <a:gd name="connsiteY9" fmla="*/ 2608116 h 3134327"/>
              <a:gd name="connsiteX10" fmla="*/ 2372025 w 3775255"/>
              <a:gd name="connsiteY10" fmla="*/ 3108448 h 3134327"/>
              <a:gd name="connsiteX11" fmla="*/ 2596312 w 3775255"/>
              <a:gd name="connsiteY11" fmla="*/ 2763391 h 3134327"/>
              <a:gd name="connsiteX12" fmla="*/ 2846478 w 3775255"/>
              <a:gd name="connsiteY12" fmla="*/ 2858282 h 3134327"/>
              <a:gd name="connsiteX13" fmla="*/ 3674614 w 3775255"/>
              <a:gd name="connsiteY13" fmla="*/ 1616078 h 3134327"/>
              <a:gd name="connsiteX14" fmla="*/ 3450327 w 3775255"/>
              <a:gd name="connsiteY14" fmla="*/ 632666 h 3134327"/>
              <a:gd name="connsiteX15" fmla="*/ 2777467 w 3775255"/>
              <a:gd name="connsiteY15" fmla="*/ 28817 h 3134327"/>
              <a:gd name="connsiteX0" fmla="*/ 155037 w 3737155"/>
              <a:gd name="connsiteY0" fmla="*/ 1193383 h 3134327"/>
              <a:gd name="connsiteX1" fmla="*/ 129157 w 3737155"/>
              <a:gd name="connsiteY1" fmla="*/ 408380 h 3134327"/>
              <a:gd name="connsiteX2" fmla="*/ 929976 w 3737155"/>
              <a:gd name="connsiteY2" fmla="*/ 149587 h 3134327"/>
              <a:gd name="connsiteX3" fmla="*/ 945479 w 3737155"/>
              <a:gd name="connsiteY3" fmla="*/ 153525 h 3134327"/>
              <a:gd name="connsiteX4" fmla="*/ 1796931 w 3737155"/>
              <a:gd name="connsiteY4" fmla="*/ 54697 h 3134327"/>
              <a:gd name="connsiteX5" fmla="*/ 2625067 w 3737155"/>
              <a:gd name="connsiteY5" fmla="*/ 481704 h 3134327"/>
              <a:gd name="connsiteX6" fmla="*/ 3256233 w 3737155"/>
              <a:gd name="connsiteY6" fmla="*/ 1305527 h 3134327"/>
              <a:gd name="connsiteX7" fmla="*/ 2863731 w 3737155"/>
              <a:gd name="connsiteY7" fmla="*/ 2685753 h 3134327"/>
              <a:gd name="connsiteX8" fmla="*/ 2535927 w 3737155"/>
              <a:gd name="connsiteY8" fmla="*/ 2504599 h 3134327"/>
              <a:gd name="connsiteX9" fmla="*/ 2277135 w 3737155"/>
              <a:gd name="connsiteY9" fmla="*/ 2608116 h 3134327"/>
              <a:gd name="connsiteX10" fmla="*/ 2372025 w 3737155"/>
              <a:gd name="connsiteY10" fmla="*/ 3108448 h 3134327"/>
              <a:gd name="connsiteX11" fmla="*/ 2596312 w 3737155"/>
              <a:gd name="connsiteY11" fmla="*/ 2763391 h 3134327"/>
              <a:gd name="connsiteX12" fmla="*/ 2846478 w 3737155"/>
              <a:gd name="connsiteY12" fmla="*/ 2858282 h 3134327"/>
              <a:gd name="connsiteX13" fmla="*/ 3674614 w 3737155"/>
              <a:gd name="connsiteY13" fmla="*/ 1616078 h 3134327"/>
              <a:gd name="connsiteX14" fmla="*/ 3221727 w 3737155"/>
              <a:gd name="connsiteY14" fmla="*/ 632666 h 3134327"/>
              <a:gd name="connsiteX15" fmla="*/ 2777467 w 3737155"/>
              <a:gd name="connsiteY15" fmla="*/ 28817 h 3134327"/>
              <a:gd name="connsiteX0" fmla="*/ 155037 w 3508555"/>
              <a:gd name="connsiteY0" fmla="*/ 1193383 h 3134327"/>
              <a:gd name="connsiteX1" fmla="*/ 129157 w 3508555"/>
              <a:gd name="connsiteY1" fmla="*/ 408380 h 3134327"/>
              <a:gd name="connsiteX2" fmla="*/ 929976 w 3508555"/>
              <a:gd name="connsiteY2" fmla="*/ 149587 h 3134327"/>
              <a:gd name="connsiteX3" fmla="*/ 945479 w 3508555"/>
              <a:gd name="connsiteY3" fmla="*/ 153525 h 3134327"/>
              <a:gd name="connsiteX4" fmla="*/ 1796931 w 3508555"/>
              <a:gd name="connsiteY4" fmla="*/ 54697 h 3134327"/>
              <a:gd name="connsiteX5" fmla="*/ 2625067 w 3508555"/>
              <a:gd name="connsiteY5" fmla="*/ 481704 h 3134327"/>
              <a:gd name="connsiteX6" fmla="*/ 3256233 w 3508555"/>
              <a:gd name="connsiteY6" fmla="*/ 1305527 h 3134327"/>
              <a:gd name="connsiteX7" fmla="*/ 2863731 w 3508555"/>
              <a:gd name="connsiteY7" fmla="*/ 2685753 h 3134327"/>
              <a:gd name="connsiteX8" fmla="*/ 2535927 w 3508555"/>
              <a:gd name="connsiteY8" fmla="*/ 2504599 h 3134327"/>
              <a:gd name="connsiteX9" fmla="*/ 2277135 w 3508555"/>
              <a:gd name="connsiteY9" fmla="*/ 2608116 h 3134327"/>
              <a:gd name="connsiteX10" fmla="*/ 2372025 w 3508555"/>
              <a:gd name="connsiteY10" fmla="*/ 3108448 h 3134327"/>
              <a:gd name="connsiteX11" fmla="*/ 2596312 w 3508555"/>
              <a:gd name="connsiteY11" fmla="*/ 2763391 h 3134327"/>
              <a:gd name="connsiteX12" fmla="*/ 2846478 w 3508555"/>
              <a:gd name="connsiteY12" fmla="*/ 2858282 h 3134327"/>
              <a:gd name="connsiteX13" fmla="*/ 3446014 w 3508555"/>
              <a:gd name="connsiteY13" fmla="*/ 1616078 h 3134327"/>
              <a:gd name="connsiteX14" fmla="*/ 3221727 w 3508555"/>
              <a:gd name="connsiteY14" fmla="*/ 632666 h 3134327"/>
              <a:gd name="connsiteX15" fmla="*/ 2777467 w 3508555"/>
              <a:gd name="connsiteY15" fmla="*/ 28817 h 3134327"/>
              <a:gd name="connsiteX0" fmla="*/ 155037 w 3508555"/>
              <a:gd name="connsiteY0" fmla="*/ 1193383 h 3134327"/>
              <a:gd name="connsiteX1" fmla="*/ 129157 w 3508555"/>
              <a:gd name="connsiteY1" fmla="*/ 408380 h 3134327"/>
              <a:gd name="connsiteX2" fmla="*/ 929976 w 3508555"/>
              <a:gd name="connsiteY2" fmla="*/ 149587 h 3134327"/>
              <a:gd name="connsiteX3" fmla="*/ 945479 w 3508555"/>
              <a:gd name="connsiteY3" fmla="*/ 153525 h 3134327"/>
              <a:gd name="connsiteX4" fmla="*/ 1796931 w 3508555"/>
              <a:gd name="connsiteY4" fmla="*/ 54697 h 3134327"/>
              <a:gd name="connsiteX5" fmla="*/ 2625067 w 3508555"/>
              <a:gd name="connsiteY5" fmla="*/ 481704 h 3134327"/>
              <a:gd name="connsiteX6" fmla="*/ 3256233 w 3508555"/>
              <a:gd name="connsiteY6" fmla="*/ 1305527 h 3134327"/>
              <a:gd name="connsiteX7" fmla="*/ 2863731 w 3508555"/>
              <a:gd name="connsiteY7" fmla="*/ 2685753 h 3134327"/>
              <a:gd name="connsiteX8" fmla="*/ 2535927 w 3508555"/>
              <a:gd name="connsiteY8" fmla="*/ 2504599 h 3134327"/>
              <a:gd name="connsiteX9" fmla="*/ 2277135 w 3508555"/>
              <a:gd name="connsiteY9" fmla="*/ 2608116 h 3134327"/>
              <a:gd name="connsiteX10" fmla="*/ 2372025 w 3508555"/>
              <a:gd name="connsiteY10" fmla="*/ 3108448 h 3134327"/>
              <a:gd name="connsiteX11" fmla="*/ 2596312 w 3508555"/>
              <a:gd name="connsiteY11" fmla="*/ 2763391 h 3134327"/>
              <a:gd name="connsiteX12" fmla="*/ 2846478 w 3508555"/>
              <a:gd name="connsiteY12" fmla="*/ 2858282 h 3134327"/>
              <a:gd name="connsiteX13" fmla="*/ 3446014 w 3508555"/>
              <a:gd name="connsiteY13" fmla="*/ 1616078 h 3134327"/>
              <a:gd name="connsiteX14" fmla="*/ 3221727 w 3508555"/>
              <a:gd name="connsiteY14" fmla="*/ 632666 h 3134327"/>
              <a:gd name="connsiteX15" fmla="*/ 2548867 w 3508555"/>
              <a:gd name="connsiteY15" fmla="*/ 28817 h 3134327"/>
              <a:gd name="connsiteX0" fmla="*/ 155037 w 3508555"/>
              <a:gd name="connsiteY0" fmla="*/ 1164566 h 3105510"/>
              <a:gd name="connsiteX1" fmla="*/ 129157 w 3508555"/>
              <a:gd name="connsiteY1" fmla="*/ 379563 h 3105510"/>
              <a:gd name="connsiteX2" fmla="*/ 929976 w 3508555"/>
              <a:gd name="connsiteY2" fmla="*/ 120770 h 3105510"/>
              <a:gd name="connsiteX3" fmla="*/ 945479 w 3508555"/>
              <a:gd name="connsiteY3" fmla="*/ 124708 h 3105510"/>
              <a:gd name="connsiteX4" fmla="*/ 1796931 w 3508555"/>
              <a:gd name="connsiteY4" fmla="*/ 178280 h 3105510"/>
              <a:gd name="connsiteX5" fmla="*/ 2625067 w 3508555"/>
              <a:gd name="connsiteY5" fmla="*/ 452887 h 3105510"/>
              <a:gd name="connsiteX6" fmla="*/ 3256233 w 3508555"/>
              <a:gd name="connsiteY6" fmla="*/ 1276710 h 3105510"/>
              <a:gd name="connsiteX7" fmla="*/ 2863731 w 3508555"/>
              <a:gd name="connsiteY7" fmla="*/ 2656936 h 3105510"/>
              <a:gd name="connsiteX8" fmla="*/ 2535927 w 3508555"/>
              <a:gd name="connsiteY8" fmla="*/ 2475782 h 3105510"/>
              <a:gd name="connsiteX9" fmla="*/ 2277135 w 3508555"/>
              <a:gd name="connsiteY9" fmla="*/ 2579299 h 3105510"/>
              <a:gd name="connsiteX10" fmla="*/ 2372025 w 3508555"/>
              <a:gd name="connsiteY10" fmla="*/ 3079631 h 3105510"/>
              <a:gd name="connsiteX11" fmla="*/ 2596312 w 3508555"/>
              <a:gd name="connsiteY11" fmla="*/ 2734574 h 3105510"/>
              <a:gd name="connsiteX12" fmla="*/ 2846478 w 3508555"/>
              <a:gd name="connsiteY12" fmla="*/ 2829465 h 3105510"/>
              <a:gd name="connsiteX13" fmla="*/ 3446014 w 3508555"/>
              <a:gd name="connsiteY13" fmla="*/ 1587261 h 3105510"/>
              <a:gd name="connsiteX14" fmla="*/ 3221727 w 3508555"/>
              <a:gd name="connsiteY14" fmla="*/ 603849 h 3105510"/>
              <a:gd name="connsiteX15" fmla="*/ 2548867 w 3508555"/>
              <a:gd name="connsiteY15" fmla="*/ 0 h 3105510"/>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77343 h 3018287"/>
              <a:gd name="connsiteX1" fmla="*/ 129157 w 3508555"/>
              <a:gd name="connsiteY1" fmla="*/ 292340 h 3018287"/>
              <a:gd name="connsiteX2" fmla="*/ 929976 w 3508555"/>
              <a:gd name="connsiteY2" fmla="*/ 33547 h 3018287"/>
              <a:gd name="connsiteX3" fmla="*/ 1796931 w 3508555"/>
              <a:gd name="connsiteY3" fmla="*/ 91057 h 3018287"/>
              <a:gd name="connsiteX4" fmla="*/ 2625067 w 3508555"/>
              <a:gd name="connsiteY4" fmla="*/ 365664 h 3018287"/>
              <a:gd name="connsiteX5" fmla="*/ 3256233 w 3508555"/>
              <a:gd name="connsiteY5" fmla="*/ 1189487 h 3018287"/>
              <a:gd name="connsiteX6" fmla="*/ 2863731 w 3508555"/>
              <a:gd name="connsiteY6" fmla="*/ 2569713 h 3018287"/>
              <a:gd name="connsiteX7" fmla="*/ 2535927 w 3508555"/>
              <a:gd name="connsiteY7" fmla="*/ 2388559 h 3018287"/>
              <a:gd name="connsiteX8" fmla="*/ 2277135 w 3508555"/>
              <a:gd name="connsiteY8" fmla="*/ 2492076 h 3018287"/>
              <a:gd name="connsiteX9" fmla="*/ 2372025 w 3508555"/>
              <a:gd name="connsiteY9" fmla="*/ 2992408 h 3018287"/>
              <a:gd name="connsiteX10" fmla="*/ 2596312 w 3508555"/>
              <a:gd name="connsiteY10" fmla="*/ 2647351 h 3018287"/>
              <a:gd name="connsiteX11" fmla="*/ 2846478 w 3508555"/>
              <a:gd name="connsiteY11" fmla="*/ 2742242 h 3018287"/>
              <a:gd name="connsiteX12" fmla="*/ 3446014 w 3508555"/>
              <a:gd name="connsiteY12" fmla="*/ 1500038 h 3018287"/>
              <a:gd name="connsiteX13" fmla="*/ 3221727 w 3508555"/>
              <a:gd name="connsiteY13" fmla="*/ 516626 h 3018287"/>
              <a:gd name="connsiteX14" fmla="*/ 2777467 w 3508555"/>
              <a:gd name="connsiteY14" fmla="*/ 141377 h 3018287"/>
              <a:gd name="connsiteX0" fmla="*/ 33069 w 3386587"/>
              <a:gd name="connsiteY0" fmla="*/ 1064643 h 3005587"/>
              <a:gd name="connsiteX1" fmla="*/ 159589 w 3386587"/>
              <a:gd name="connsiteY1" fmla="*/ 203440 h 3005587"/>
              <a:gd name="connsiteX2" fmla="*/ 808008 w 3386587"/>
              <a:gd name="connsiteY2" fmla="*/ 20847 h 3005587"/>
              <a:gd name="connsiteX3" fmla="*/ 1674963 w 3386587"/>
              <a:gd name="connsiteY3" fmla="*/ 78357 h 3005587"/>
              <a:gd name="connsiteX4" fmla="*/ 2503099 w 3386587"/>
              <a:gd name="connsiteY4" fmla="*/ 352964 h 3005587"/>
              <a:gd name="connsiteX5" fmla="*/ 3134265 w 3386587"/>
              <a:gd name="connsiteY5" fmla="*/ 1176787 h 3005587"/>
              <a:gd name="connsiteX6" fmla="*/ 2741763 w 3386587"/>
              <a:gd name="connsiteY6" fmla="*/ 2557013 h 3005587"/>
              <a:gd name="connsiteX7" fmla="*/ 2413959 w 3386587"/>
              <a:gd name="connsiteY7" fmla="*/ 2375859 h 3005587"/>
              <a:gd name="connsiteX8" fmla="*/ 2155167 w 3386587"/>
              <a:gd name="connsiteY8" fmla="*/ 2479376 h 3005587"/>
              <a:gd name="connsiteX9" fmla="*/ 2250057 w 3386587"/>
              <a:gd name="connsiteY9" fmla="*/ 2979708 h 3005587"/>
              <a:gd name="connsiteX10" fmla="*/ 2474344 w 3386587"/>
              <a:gd name="connsiteY10" fmla="*/ 2634651 h 3005587"/>
              <a:gd name="connsiteX11" fmla="*/ 2724510 w 3386587"/>
              <a:gd name="connsiteY11" fmla="*/ 2729542 h 3005587"/>
              <a:gd name="connsiteX12" fmla="*/ 3324046 w 3386587"/>
              <a:gd name="connsiteY12" fmla="*/ 1487338 h 3005587"/>
              <a:gd name="connsiteX13" fmla="*/ 3099759 w 3386587"/>
              <a:gd name="connsiteY13" fmla="*/ 503926 h 3005587"/>
              <a:gd name="connsiteX14" fmla="*/ 2655499 w 3386587"/>
              <a:gd name="connsiteY14" fmla="*/ 128677 h 30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6587" h="3005587">
                <a:moveTo>
                  <a:pt x="33069" y="1064643"/>
                </a:moveTo>
                <a:cubicBezTo>
                  <a:pt x="0" y="759124"/>
                  <a:pt x="30432" y="377406"/>
                  <a:pt x="159589" y="203440"/>
                </a:cubicBezTo>
                <a:cubicBezTo>
                  <a:pt x="288746" y="29474"/>
                  <a:pt x="555446" y="41694"/>
                  <a:pt x="808008" y="20847"/>
                </a:cubicBezTo>
                <a:cubicBezTo>
                  <a:pt x="1060570" y="0"/>
                  <a:pt x="1392448" y="23004"/>
                  <a:pt x="1674963" y="78357"/>
                </a:cubicBezTo>
                <a:cubicBezTo>
                  <a:pt x="1957478" y="133710"/>
                  <a:pt x="2259882" y="169892"/>
                  <a:pt x="2503099" y="352964"/>
                </a:cubicBezTo>
                <a:cubicBezTo>
                  <a:pt x="2746316" y="536036"/>
                  <a:pt x="3094488" y="809446"/>
                  <a:pt x="3134265" y="1176787"/>
                </a:cubicBezTo>
                <a:cubicBezTo>
                  <a:pt x="3174042" y="1544128"/>
                  <a:pt x="2861814" y="2357168"/>
                  <a:pt x="2741763" y="2557013"/>
                </a:cubicBezTo>
                <a:cubicBezTo>
                  <a:pt x="2621712" y="2756858"/>
                  <a:pt x="2511725" y="2388799"/>
                  <a:pt x="2413959" y="2375859"/>
                </a:cubicBezTo>
                <a:cubicBezTo>
                  <a:pt x="2316193" y="2362920"/>
                  <a:pt x="2182484" y="2378735"/>
                  <a:pt x="2155167" y="2479376"/>
                </a:cubicBezTo>
                <a:cubicBezTo>
                  <a:pt x="2127850" y="2580017"/>
                  <a:pt x="2196861" y="2953829"/>
                  <a:pt x="2250057" y="2979708"/>
                </a:cubicBezTo>
                <a:cubicBezTo>
                  <a:pt x="2303253" y="3005587"/>
                  <a:pt x="2395268" y="2676345"/>
                  <a:pt x="2474344" y="2634651"/>
                </a:cubicBezTo>
                <a:cubicBezTo>
                  <a:pt x="2553420" y="2592957"/>
                  <a:pt x="2582893" y="2920761"/>
                  <a:pt x="2724510" y="2729542"/>
                </a:cubicBezTo>
                <a:cubicBezTo>
                  <a:pt x="2866127" y="2538323"/>
                  <a:pt x="3261505" y="1858274"/>
                  <a:pt x="3324046" y="1487338"/>
                </a:cubicBezTo>
                <a:cubicBezTo>
                  <a:pt x="3386587" y="1116402"/>
                  <a:pt x="3211183" y="730369"/>
                  <a:pt x="3099759" y="503926"/>
                </a:cubicBezTo>
                <a:cubicBezTo>
                  <a:pt x="2988335" y="277483"/>
                  <a:pt x="2966549" y="276388"/>
                  <a:pt x="2655499" y="128677"/>
                </a:cubicBezTo>
              </a:path>
            </a:pathLst>
          </a:custGeom>
          <a:noFill/>
          <a:ln w="28575" cap="flat" cmpd="sng" algn="ctr">
            <a:solidFill>
              <a:sysClr val="windowText" lastClr="000000"/>
            </a:solidFill>
            <a:prstDash val="sysDash"/>
            <a:tailEnd type="triangle" w="lg" len="lg"/>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nvGrpSpPr>
          <p:cNvPr id="12" name="Group 127"/>
          <p:cNvGrpSpPr>
            <a:grpSpLocks/>
          </p:cNvGrpSpPr>
          <p:nvPr/>
        </p:nvGrpSpPr>
        <p:grpSpPr bwMode="auto">
          <a:xfrm>
            <a:off x="7759700" y="2473325"/>
            <a:ext cx="925513" cy="1481138"/>
            <a:chOff x="7924800" y="2286000"/>
            <a:chExt cx="1143000" cy="1828800"/>
          </a:xfrm>
        </p:grpSpPr>
        <p:sp>
          <p:nvSpPr>
            <p:cNvPr id="267" name="Flowchart: Process 266"/>
            <p:cNvSpPr/>
            <p:nvPr/>
          </p:nvSpPr>
          <p:spPr>
            <a:xfrm>
              <a:off x="7924800" y="2286000"/>
              <a:ext cx="1143000" cy="1828800"/>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8" name="Flowchart: Delay 267"/>
            <p:cNvSpPr>
              <a:spLocks noChangeArrowheads="1"/>
            </p:cNvSpPr>
            <p:nvPr/>
          </p:nvSpPr>
          <p:spPr bwMode="auto">
            <a:xfrm>
              <a:off x="8303186" y="2609422"/>
              <a:ext cx="521506" cy="119567"/>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9" name="Flowchart: Magnetic Disk 268"/>
            <p:cNvSpPr>
              <a:spLocks noChangeArrowheads="1"/>
            </p:cNvSpPr>
            <p:nvPr/>
          </p:nvSpPr>
          <p:spPr bwMode="auto">
            <a:xfrm>
              <a:off x="8163987" y="3614967"/>
              <a:ext cx="92146" cy="274418"/>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0" name="Flowchart: Magnetic Disk 269"/>
            <p:cNvSpPr>
              <a:spLocks noChangeArrowheads="1"/>
            </p:cNvSpPr>
            <p:nvPr/>
          </p:nvSpPr>
          <p:spPr bwMode="auto">
            <a:xfrm>
              <a:off x="8697256" y="3614967"/>
              <a:ext cx="92146" cy="274418"/>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nvGrpSpPr>
            <p:cNvPr id="13" name="Group 206"/>
            <p:cNvGrpSpPr>
              <a:grpSpLocks/>
            </p:cNvGrpSpPr>
            <p:nvPr/>
          </p:nvGrpSpPr>
          <p:grpSpPr bwMode="auto">
            <a:xfrm rot="-10467760">
              <a:off x="8184804" y="2713119"/>
              <a:ext cx="280173" cy="947324"/>
              <a:chOff x="545809" y="1161726"/>
              <a:chExt cx="280173" cy="947324"/>
            </a:xfrm>
          </p:grpSpPr>
          <p:sp>
            <p:nvSpPr>
              <p:cNvPr id="279" name="Arc 278"/>
              <p:cNvSpPr/>
              <p:nvPr/>
            </p:nvSpPr>
            <p:spPr>
              <a:xfrm rot="5830406">
                <a:off x="625811" y="1406761"/>
                <a:ext cx="154849"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0" name="Arc 279"/>
              <p:cNvSpPr/>
              <p:nvPr/>
            </p:nvSpPr>
            <p:spPr>
              <a:xfrm rot="5830406">
                <a:off x="642974" y="1279062"/>
                <a:ext cx="154849" cy="18233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1" name="Arc 280"/>
              <p:cNvSpPr/>
              <p:nvPr/>
            </p:nvSpPr>
            <p:spPr>
              <a:xfrm rot="5830406">
                <a:off x="655259" y="1152814"/>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2" name="Arc 281"/>
              <p:cNvSpPr/>
              <p:nvPr/>
            </p:nvSpPr>
            <p:spPr>
              <a:xfrm rot="16630406">
                <a:off x="554549" y="1942426"/>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3" name="Arc 282"/>
              <p:cNvSpPr/>
              <p:nvPr/>
            </p:nvSpPr>
            <p:spPr>
              <a:xfrm rot="16630406">
                <a:off x="569761" y="1814915"/>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4" name="Arc 283"/>
              <p:cNvSpPr/>
              <p:nvPr/>
            </p:nvSpPr>
            <p:spPr>
              <a:xfrm rot="16630406">
                <a:off x="582076" y="167783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4" name="Group 221"/>
            <p:cNvGrpSpPr>
              <a:grpSpLocks/>
            </p:cNvGrpSpPr>
            <p:nvPr/>
          </p:nvGrpSpPr>
          <p:grpSpPr bwMode="auto">
            <a:xfrm rot="10145776">
              <a:off x="8572522" y="2711017"/>
              <a:ext cx="280173" cy="947324"/>
              <a:chOff x="545809" y="1161726"/>
              <a:chExt cx="280173" cy="947324"/>
            </a:xfrm>
          </p:grpSpPr>
          <p:sp>
            <p:nvSpPr>
              <p:cNvPr id="273" name="Arc 272"/>
              <p:cNvSpPr/>
              <p:nvPr/>
            </p:nvSpPr>
            <p:spPr>
              <a:xfrm rot="5830406">
                <a:off x="629670" y="1406536"/>
                <a:ext cx="154851"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4" name="Arc 273"/>
              <p:cNvSpPr/>
              <p:nvPr/>
            </p:nvSpPr>
            <p:spPr>
              <a:xfrm rot="5830406">
                <a:off x="639337" y="1279629"/>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5" name="Arc 274"/>
              <p:cNvSpPr/>
              <p:nvPr/>
            </p:nvSpPr>
            <p:spPr>
              <a:xfrm rot="5830406">
                <a:off x="658408" y="114955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6" name="Arc 275"/>
              <p:cNvSpPr/>
              <p:nvPr/>
            </p:nvSpPr>
            <p:spPr>
              <a:xfrm rot="16630406">
                <a:off x="558116" y="1943697"/>
                <a:ext cx="154851"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7" name="Arc 276"/>
              <p:cNvSpPr/>
              <p:nvPr/>
            </p:nvSpPr>
            <p:spPr>
              <a:xfrm rot="16630406">
                <a:off x="574300" y="1814052"/>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8" name="Arc 277"/>
              <p:cNvSpPr/>
              <p:nvPr/>
            </p:nvSpPr>
            <p:spPr>
              <a:xfrm rot="16630406">
                <a:off x="582563" y="167790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sp>
        <p:nvSpPr>
          <p:cNvPr id="229" name="Flowchart: Delay 228"/>
          <p:cNvSpPr>
            <a:spLocks noChangeArrowheads="1"/>
          </p:cNvSpPr>
          <p:nvPr/>
        </p:nvSpPr>
        <p:spPr bwMode="auto">
          <a:xfrm rot="-6974063">
            <a:off x="7360444" y="1759744"/>
            <a:ext cx="420688" cy="95250"/>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30" name="TextBox 229"/>
          <p:cNvSpPr txBox="1"/>
          <p:nvPr/>
        </p:nvSpPr>
        <p:spPr>
          <a:xfrm>
            <a:off x="6738938" y="5130800"/>
            <a:ext cx="1173162" cy="333375"/>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ReefBot</a:t>
            </a:r>
          </a:p>
        </p:txBody>
      </p:sp>
      <p:cxnSp>
        <p:nvCxnSpPr>
          <p:cNvPr id="231" name="Straight Connector 230"/>
          <p:cNvCxnSpPr>
            <a:cxnSpLocks noChangeShapeType="1"/>
          </p:cNvCxnSpPr>
          <p:nvPr/>
        </p:nvCxnSpPr>
        <p:spPr bwMode="auto">
          <a:xfrm>
            <a:off x="7604125" y="5287963"/>
            <a:ext cx="987425" cy="1587"/>
          </a:xfrm>
          <a:prstGeom prst="line">
            <a:avLst/>
          </a:prstGeom>
          <a:noFill/>
          <a:ln w="25400">
            <a:solidFill>
              <a:srgbClr val="000000"/>
            </a:solidFill>
            <a:prstDash val="sysDash"/>
            <a:round/>
            <a:headEnd/>
            <a:tailEnd type="triangle" w="med" len="med"/>
          </a:ln>
          <a:effectLst>
            <a:outerShdw blurRad="63500" dist="38100" dir="2700000" algn="tl" rotWithShape="0">
              <a:srgbClr val="000000">
                <a:alpha val="39999"/>
              </a:srgbClr>
            </a:outerShdw>
          </a:effectLst>
        </p:spPr>
      </p:cxnSp>
      <p:sp>
        <p:nvSpPr>
          <p:cNvPr id="232" name="Flowchart: Delay 231"/>
          <p:cNvSpPr>
            <a:spLocks noChangeArrowheads="1"/>
          </p:cNvSpPr>
          <p:nvPr/>
        </p:nvSpPr>
        <p:spPr bwMode="auto">
          <a:xfrm>
            <a:off x="7912100" y="5246688"/>
            <a:ext cx="422275" cy="95250"/>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33" name="Oval 232"/>
          <p:cNvSpPr>
            <a:spLocks noChangeArrowheads="1"/>
          </p:cNvSpPr>
          <p:nvPr/>
        </p:nvSpPr>
        <p:spPr bwMode="auto">
          <a:xfrm>
            <a:off x="3276600" y="5983288"/>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4" name="Oval 233"/>
          <p:cNvSpPr>
            <a:spLocks noChangeArrowheads="1"/>
          </p:cNvSpPr>
          <p:nvPr/>
        </p:nvSpPr>
        <p:spPr bwMode="auto">
          <a:xfrm>
            <a:off x="2703513" y="6537325"/>
            <a:ext cx="147637" cy="147638"/>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5" name="Oval 234"/>
          <p:cNvSpPr>
            <a:spLocks noChangeArrowheads="1"/>
          </p:cNvSpPr>
          <p:nvPr/>
        </p:nvSpPr>
        <p:spPr bwMode="auto">
          <a:xfrm>
            <a:off x="3943350" y="6484938"/>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6" name="Oval 235"/>
          <p:cNvSpPr>
            <a:spLocks noChangeArrowheads="1"/>
          </p:cNvSpPr>
          <p:nvPr/>
        </p:nvSpPr>
        <p:spPr bwMode="auto">
          <a:xfrm>
            <a:off x="4784725" y="6640513"/>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7" name="Oval 236"/>
          <p:cNvSpPr>
            <a:spLocks noChangeArrowheads="1"/>
          </p:cNvSpPr>
          <p:nvPr/>
        </p:nvSpPr>
        <p:spPr bwMode="auto">
          <a:xfrm>
            <a:off x="8191500" y="4840288"/>
            <a:ext cx="147638" cy="149225"/>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8" name="TextBox 237"/>
          <p:cNvSpPr txBox="1"/>
          <p:nvPr/>
        </p:nvSpPr>
        <p:spPr>
          <a:xfrm>
            <a:off x="6740525" y="4779963"/>
            <a:ext cx="1173163" cy="331787"/>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Drogues</a:t>
            </a:r>
          </a:p>
        </p:txBody>
      </p:sp>
      <p:grpSp>
        <p:nvGrpSpPr>
          <p:cNvPr id="15" name="Group 142"/>
          <p:cNvGrpSpPr>
            <a:grpSpLocks/>
          </p:cNvGrpSpPr>
          <p:nvPr/>
        </p:nvGrpSpPr>
        <p:grpSpPr bwMode="auto">
          <a:xfrm rot="7260000">
            <a:off x="3576637" y="5930901"/>
            <a:ext cx="227013" cy="766762"/>
            <a:chOff x="545809" y="1161726"/>
            <a:chExt cx="280173" cy="947324"/>
          </a:xfrm>
        </p:grpSpPr>
        <p:sp>
          <p:nvSpPr>
            <p:cNvPr id="261" name="Arc 260"/>
            <p:cNvSpPr/>
            <p:nvPr/>
          </p:nvSpPr>
          <p:spPr>
            <a:xfrm rot="5830406">
              <a:off x="623118" y="1405018"/>
              <a:ext cx="154946" cy="18221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2" name="Arc 261"/>
            <p:cNvSpPr/>
            <p:nvPr/>
          </p:nvSpPr>
          <p:spPr>
            <a:xfrm rot="5830406">
              <a:off x="643030" y="1277325"/>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3" name="Arc 262"/>
            <p:cNvSpPr/>
            <p:nvPr/>
          </p:nvSpPr>
          <p:spPr>
            <a:xfrm rot="5830406">
              <a:off x="657734" y="114949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4" name="Arc 263"/>
            <p:cNvSpPr/>
            <p:nvPr/>
          </p:nvSpPr>
          <p:spPr>
            <a:xfrm rot="16630406">
              <a:off x="555752" y="1943049"/>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5" name="Arc 264"/>
            <p:cNvSpPr/>
            <p:nvPr/>
          </p:nvSpPr>
          <p:spPr>
            <a:xfrm rot="16630406">
              <a:off x="574823" y="181488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6" name="Arc 265"/>
            <p:cNvSpPr/>
            <p:nvPr/>
          </p:nvSpPr>
          <p:spPr>
            <a:xfrm rot="16630406">
              <a:off x="586162" y="167763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6" name="Group 151"/>
          <p:cNvGrpSpPr>
            <a:grpSpLocks/>
          </p:cNvGrpSpPr>
          <p:nvPr/>
        </p:nvGrpSpPr>
        <p:grpSpPr bwMode="auto">
          <a:xfrm rot="5640000">
            <a:off x="4329906" y="6263482"/>
            <a:ext cx="227013" cy="768350"/>
            <a:chOff x="545809" y="1161726"/>
            <a:chExt cx="280173" cy="947324"/>
          </a:xfrm>
        </p:grpSpPr>
        <p:sp>
          <p:nvSpPr>
            <p:cNvPr id="255" name="Arc 254"/>
            <p:cNvSpPr/>
            <p:nvPr/>
          </p:nvSpPr>
          <p:spPr>
            <a:xfrm rot="5830406">
              <a:off x="622674" y="1408897"/>
              <a:ext cx="154626" cy="182209"/>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6" name="Arc 255"/>
            <p:cNvSpPr/>
            <p:nvPr/>
          </p:nvSpPr>
          <p:spPr>
            <a:xfrm rot="5830406">
              <a:off x="642130" y="1280984"/>
              <a:ext cx="15462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7" name="Arc 256"/>
            <p:cNvSpPr/>
            <p:nvPr/>
          </p:nvSpPr>
          <p:spPr>
            <a:xfrm rot="5830406">
              <a:off x="656973" y="1156337"/>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8" name="Arc 257"/>
            <p:cNvSpPr/>
            <p:nvPr/>
          </p:nvSpPr>
          <p:spPr>
            <a:xfrm rot="16630406">
              <a:off x="555147" y="1946312"/>
              <a:ext cx="15462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9" name="Arc 258"/>
            <p:cNvSpPr/>
            <p:nvPr/>
          </p:nvSpPr>
          <p:spPr>
            <a:xfrm rot="16630406">
              <a:off x="573899" y="1821393"/>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0" name="Arc 259"/>
            <p:cNvSpPr/>
            <p:nvPr/>
          </p:nvSpPr>
          <p:spPr>
            <a:xfrm rot="16630406">
              <a:off x="585559" y="1679310"/>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7" name="Group 187"/>
          <p:cNvGrpSpPr>
            <a:grpSpLocks/>
          </p:cNvGrpSpPr>
          <p:nvPr/>
        </p:nvGrpSpPr>
        <p:grpSpPr bwMode="auto">
          <a:xfrm rot="2340000">
            <a:off x="2959100" y="5951538"/>
            <a:ext cx="227013" cy="766762"/>
            <a:chOff x="545809" y="1161726"/>
            <a:chExt cx="280173" cy="947324"/>
          </a:xfrm>
        </p:grpSpPr>
        <p:sp>
          <p:nvSpPr>
            <p:cNvPr id="249" name="Arc 248"/>
            <p:cNvSpPr/>
            <p:nvPr/>
          </p:nvSpPr>
          <p:spPr>
            <a:xfrm rot="5830406">
              <a:off x="623194" y="1403597"/>
              <a:ext cx="154945" cy="182209"/>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0" name="Arc 249"/>
            <p:cNvSpPr/>
            <p:nvPr/>
          </p:nvSpPr>
          <p:spPr>
            <a:xfrm rot="5830406">
              <a:off x="638655" y="127721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1" name="Arc 250"/>
            <p:cNvSpPr/>
            <p:nvPr/>
          </p:nvSpPr>
          <p:spPr>
            <a:xfrm rot="5830406">
              <a:off x="654735" y="1150608"/>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2" name="Arc 251"/>
            <p:cNvSpPr/>
            <p:nvPr/>
          </p:nvSpPr>
          <p:spPr>
            <a:xfrm rot="16630406">
              <a:off x="553555" y="194180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3" name="Arc 252"/>
            <p:cNvSpPr/>
            <p:nvPr/>
          </p:nvSpPr>
          <p:spPr>
            <a:xfrm rot="16630406">
              <a:off x="570866" y="1816727"/>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4" name="Arc 253"/>
            <p:cNvSpPr/>
            <p:nvPr/>
          </p:nvSpPr>
          <p:spPr>
            <a:xfrm rot="16630406">
              <a:off x="582881" y="167575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8" name="Group 200"/>
          <p:cNvGrpSpPr/>
          <p:nvPr/>
        </p:nvGrpSpPr>
        <p:grpSpPr>
          <a:xfrm>
            <a:off x="4772922" y="2111766"/>
            <a:ext cx="262791" cy="331152"/>
            <a:chOff x="4673212" y="3408528"/>
            <a:chExt cx="324478" cy="408886"/>
          </a:xfrm>
          <a:solidFill>
            <a:srgbClr val="EEECE1">
              <a:lumMod val="75000"/>
            </a:srgbClr>
          </a:solidFill>
        </p:grpSpPr>
        <p:sp>
          <p:nvSpPr>
            <p:cNvPr id="246" name="Cube 245"/>
            <p:cNvSpPr/>
            <p:nvPr/>
          </p:nvSpPr>
          <p:spPr>
            <a:xfrm>
              <a:off x="4673212" y="3580606"/>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247" name="Flowchart: Extract 246"/>
            <p:cNvSpPr/>
            <p:nvPr/>
          </p:nvSpPr>
          <p:spPr>
            <a:xfrm>
              <a:off x="4681420" y="3433902"/>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48" name="Flowchart: Extract 247"/>
            <p:cNvSpPr/>
            <p:nvPr/>
          </p:nvSpPr>
          <p:spPr>
            <a:xfrm>
              <a:off x="4755022" y="3408528"/>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useBgFill="1">
        <p:nvSpPr>
          <p:cNvPr id="243" name="Left-Right Arrow 242"/>
          <p:cNvSpPr/>
          <p:nvPr/>
        </p:nvSpPr>
        <p:spPr>
          <a:xfrm rot="4072706">
            <a:off x="4460081" y="1720057"/>
            <a:ext cx="592137" cy="247650"/>
          </a:xfrm>
          <a:prstGeom prst="leftRightArrow">
            <a:avLst/>
          </a:prstGeom>
          <a:solidFill>
            <a:srgbClr val="4F81BD"/>
          </a:solidFill>
          <a:ln w="25400" cap="flat" cmpd="sng" algn="ctr">
            <a:solidFill>
              <a:srgbClr val="4F81BD">
                <a:shade val="50000"/>
              </a:srgbClr>
            </a:solidFill>
            <a:prstDash val="solid"/>
          </a:ln>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44" name="TextBox 243"/>
          <p:cNvSpPr txBox="1"/>
          <p:nvPr/>
        </p:nvSpPr>
        <p:spPr>
          <a:xfrm>
            <a:off x="5486400" y="1992313"/>
            <a:ext cx="1006475" cy="565150"/>
          </a:xfrm>
          <a:prstGeom prst="rect">
            <a:avLst/>
          </a:prstGeom>
          <a:noFill/>
        </p:spPr>
        <p:txBody>
          <a:bodyPr>
            <a:prstTxWarp prst="textNoShape">
              <a:avLst/>
            </a:prstTxWarp>
            <a:spAutoFit/>
          </a:bodyPr>
          <a:lstStyle/>
          <a:p>
            <a:pPr algn="ctr"/>
            <a:r>
              <a:rPr lang="en-US" sz="1400" b="1">
                <a:solidFill>
                  <a:srgbClr val="000000"/>
                </a:solidFill>
                <a:latin typeface="Calibri" pitchFamily="-65" charset="0"/>
                <a:ea typeface="宋体" pitchFamily="-65" charset="-122"/>
                <a:cs typeface="宋体" pitchFamily="-65" charset="-122"/>
              </a:rPr>
              <a:t>Viapahu Lagoon</a:t>
            </a:r>
          </a:p>
        </p:txBody>
      </p:sp>
      <p:cxnSp>
        <p:nvCxnSpPr>
          <p:cNvPr id="22579" name="Straight Arrow Connector 244"/>
          <p:cNvCxnSpPr>
            <a:cxnSpLocks noChangeShapeType="1"/>
            <a:stCxn id="244" idx="0"/>
          </p:cNvCxnSpPr>
          <p:nvPr/>
        </p:nvCxnSpPr>
        <p:spPr bwMode="auto">
          <a:xfrm rot="16200000" flipV="1">
            <a:off x="5511801" y="1514475"/>
            <a:ext cx="298450" cy="657225"/>
          </a:xfrm>
          <a:prstGeom prst="straightConnector1">
            <a:avLst/>
          </a:prstGeom>
          <a:noFill/>
          <a:ln w="38100">
            <a:solidFill>
              <a:srgbClr val="000000"/>
            </a:solidFill>
            <a:round/>
            <a:headEnd/>
            <a:tailEnd type="arrow" w="med" len="med"/>
          </a:ln>
        </p:spPr>
      </p:cxnSp>
      <p:grpSp>
        <p:nvGrpSpPr>
          <p:cNvPr id="19" name="Group 165"/>
          <p:cNvGrpSpPr>
            <a:grpSpLocks/>
          </p:cNvGrpSpPr>
          <p:nvPr/>
        </p:nvGrpSpPr>
        <p:grpSpPr bwMode="auto">
          <a:xfrm>
            <a:off x="1228725" y="-1255713"/>
            <a:ext cx="4108450" cy="5962651"/>
            <a:chOff x="1229192" y="-1255869"/>
            <a:chExt cx="4107304" cy="5962780"/>
          </a:xfrm>
        </p:grpSpPr>
        <p:grpSp>
          <p:nvGrpSpPr>
            <p:cNvPr id="20" name="Group 159"/>
            <p:cNvGrpSpPr>
              <a:grpSpLocks/>
            </p:cNvGrpSpPr>
            <p:nvPr/>
          </p:nvGrpSpPr>
          <p:grpSpPr bwMode="auto">
            <a:xfrm>
              <a:off x="1229192" y="-1214593"/>
              <a:ext cx="4107304" cy="5921504"/>
              <a:chOff x="423786" y="947237"/>
              <a:chExt cx="4107304" cy="5921504"/>
            </a:xfrm>
          </p:grpSpPr>
          <p:sp>
            <p:nvSpPr>
              <p:cNvPr id="159" name="Rounded Rectangle 158"/>
              <p:cNvSpPr>
                <a:spLocks noChangeArrowheads="1"/>
              </p:cNvSpPr>
              <p:nvPr/>
            </p:nvSpPr>
            <p:spPr bwMode="auto">
              <a:xfrm>
                <a:off x="423786" y="947237"/>
                <a:ext cx="3947012" cy="5921504"/>
              </a:xfrm>
              <a:prstGeom prst="roundRect">
                <a:avLst>
                  <a:gd name="adj" fmla="val 16667"/>
                </a:avLst>
              </a:prstGeom>
              <a:solidFill>
                <a:schemeClr val="bg1"/>
              </a:solidFill>
              <a:ln w="25400">
                <a:solidFill>
                  <a:schemeClr val="tx1"/>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a:solidFill>
                    <a:srgbClr val="000000"/>
                  </a:solidFill>
                  <a:latin typeface="Times New Roman" pitchFamily="-65" charset="0"/>
                  <a:ea typeface="宋体" pitchFamily="-65" charset="-122"/>
                  <a:cs typeface="宋体" pitchFamily="-65" charset="-122"/>
                </a:endParaRPr>
              </a:p>
            </p:txBody>
          </p:sp>
          <p:grpSp>
            <p:nvGrpSpPr>
              <p:cNvPr id="21" name="Group 99"/>
              <p:cNvGrpSpPr/>
              <p:nvPr/>
            </p:nvGrpSpPr>
            <p:grpSpPr>
              <a:xfrm>
                <a:off x="453941" y="1396510"/>
                <a:ext cx="4077149" cy="5216637"/>
                <a:chOff x="504568" y="1232232"/>
                <a:chExt cx="4077322" cy="5216579"/>
              </a:xfrm>
              <a:solidFill>
                <a:sysClr val="window" lastClr="FFFFFF"/>
              </a:solidFill>
            </p:grpSpPr>
            <p:graphicFrame>
              <p:nvGraphicFramePr>
                <p:cNvPr id="161" name="Object 4"/>
                <p:cNvGraphicFramePr>
                  <a:graphicFrameLocks noChangeAspect="1"/>
                </p:cNvGraphicFramePr>
                <p:nvPr/>
              </p:nvGraphicFramePr>
              <p:xfrm>
                <a:off x="554999" y="1232232"/>
                <a:ext cx="3823916" cy="2871155"/>
              </p:xfrm>
              <a:graphic>
                <a:graphicData uri="http://schemas.openxmlformats.org/presentationml/2006/ole">
                  <p:oleObj spid="_x0000_s544770" name="Slide" r:id="rId5" imgW="4559300" imgH="3429000" progId="PowerPoint.Slide.12">
                    <p:embed/>
                  </p:oleObj>
                </a:graphicData>
              </a:graphic>
            </p:graphicFrame>
            <p:sp>
              <p:nvSpPr>
                <p:cNvPr id="162" name="Rectangle 3"/>
                <p:cNvSpPr txBox="1">
                  <a:spLocks noChangeArrowheads="1"/>
                </p:cNvSpPr>
                <p:nvPr/>
              </p:nvSpPr>
              <p:spPr bwMode="auto">
                <a:xfrm>
                  <a:off x="504568" y="4167550"/>
                  <a:ext cx="4077322" cy="2281261"/>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Clr>
                      <a:srgbClr val="00007F"/>
                    </a:buClr>
                    <a:buSzPct val="75000"/>
                    <a:buFont typeface="Wingdings" pitchFamily="-65" charset="2"/>
                    <a:buChar char="v"/>
                  </a:pPr>
                  <a:r>
                    <a:rPr lang="en-US" sz="2000" dirty="0">
                      <a:latin typeface="Times New Roman" pitchFamily="-65" charset="0"/>
                      <a:ea typeface="宋体" pitchFamily="-65" charset="-122"/>
                      <a:cs typeface="宋体" pitchFamily="-65" charset="-122"/>
                    </a:rPr>
                    <a:t>Internet point of presence on the reef</a:t>
                  </a:r>
                </a:p>
                <a:p>
                  <a:pPr marL="342900" indent="-342900" eaLnBrk="0" hangingPunct="0">
                    <a:lnSpc>
                      <a:spcPct val="90000"/>
                    </a:lnSpc>
                    <a:spcBef>
                      <a:spcPct val="20000"/>
                    </a:spcBef>
                    <a:buClr>
                      <a:srgbClr val="00007F"/>
                    </a:buClr>
                    <a:buSzPct val="75000"/>
                    <a:buFont typeface="Wingdings" pitchFamily="-65" charset="2"/>
                    <a:buChar char="v"/>
                  </a:pPr>
                  <a:r>
                    <a:rPr lang="en-US" sz="2000" dirty="0">
                      <a:latin typeface="Times New Roman" pitchFamily="-65" charset="0"/>
                      <a:ea typeface="宋体" pitchFamily="-65" charset="-122"/>
                      <a:cs typeface="宋体" pitchFamily="-65" charset="-122"/>
                    </a:rPr>
                    <a:t>Highly instrumented gathering system</a:t>
                  </a:r>
                </a:p>
                <a:p>
                  <a:pPr marL="342900" indent="-342900" eaLnBrk="0" hangingPunct="0">
                    <a:lnSpc>
                      <a:spcPct val="90000"/>
                    </a:lnSpc>
                    <a:spcBef>
                      <a:spcPct val="20000"/>
                    </a:spcBef>
                    <a:buClr>
                      <a:srgbClr val="00007F"/>
                    </a:buClr>
                    <a:buSzPct val="75000"/>
                    <a:buFont typeface="Wingdings" pitchFamily="-65" charset="2"/>
                    <a:buChar char="v"/>
                  </a:pPr>
                  <a:r>
                    <a:rPr lang="en-US" sz="2000" dirty="0">
                      <a:latin typeface="Times New Roman" pitchFamily="-65" charset="0"/>
                      <a:ea typeface="宋体" pitchFamily="-65" charset="-122"/>
                      <a:cs typeface="宋体" pitchFamily="-65" charset="-122"/>
                    </a:rPr>
                    <a:t>Powered through solar panels</a:t>
                  </a:r>
                </a:p>
                <a:p>
                  <a:pPr marL="342900" indent="-342900" eaLnBrk="0" hangingPunct="0">
                    <a:lnSpc>
                      <a:spcPct val="90000"/>
                    </a:lnSpc>
                    <a:spcBef>
                      <a:spcPct val="20000"/>
                    </a:spcBef>
                    <a:buClr>
                      <a:srgbClr val="00007F"/>
                    </a:buClr>
                    <a:buSzPct val="75000"/>
                    <a:buFont typeface="Wingdings" pitchFamily="-65" charset="2"/>
                    <a:buChar char="v"/>
                  </a:pPr>
                  <a:r>
                    <a:rPr lang="en-US" sz="2000" dirty="0">
                      <a:latin typeface="Times New Roman" pitchFamily="-65" charset="0"/>
                      <a:ea typeface="宋体" pitchFamily="-65" charset="-122"/>
                      <a:cs typeface="宋体" pitchFamily="-65" charset="-122"/>
                    </a:rPr>
                    <a:t>High bandwidth RF (802.1x) communication b/w Reef Poles and Gump Research station</a:t>
                  </a:r>
                </a:p>
                <a:p>
                  <a:pPr marL="342900" indent="-342900" eaLnBrk="0" hangingPunct="0">
                    <a:lnSpc>
                      <a:spcPct val="90000"/>
                    </a:lnSpc>
                    <a:spcBef>
                      <a:spcPct val="20000"/>
                    </a:spcBef>
                    <a:buClr>
                      <a:srgbClr val="00007F"/>
                    </a:buClr>
                    <a:buSzPct val="75000"/>
                    <a:buFont typeface="Wingdings" pitchFamily="-65" charset="2"/>
                    <a:buChar char="v"/>
                  </a:pPr>
                  <a:endParaRPr lang="en-US" sz="2000" dirty="0">
                    <a:latin typeface="Times New Roman" pitchFamily="-65" charset="0"/>
                    <a:ea typeface="宋体" pitchFamily="-65" charset="-122"/>
                    <a:cs typeface="宋体" pitchFamily="-65" charset="-122"/>
                  </a:endParaRPr>
                </a:p>
                <a:p>
                  <a:pPr marL="342900" indent="-342900" eaLnBrk="0" hangingPunct="0">
                    <a:lnSpc>
                      <a:spcPct val="90000"/>
                    </a:lnSpc>
                    <a:spcBef>
                      <a:spcPct val="20000"/>
                    </a:spcBef>
                    <a:buClr>
                      <a:srgbClr val="00007F"/>
                    </a:buClr>
                    <a:buSzPct val="75000"/>
                    <a:buFont typeface="Wingdings" pitchFamily="-65" charset="2"/>
                    <a:buChar char="v"/>
                  </a:pPr>
                  <a:endParaRPr lang="en-US" sz="1800" dirty="0">
                    <a:latin typeface="Times New Roman" pitchFamily="-65" charset="0"/>
                  </a:endParaRPr>
                </a:p>
              </p:txBody>
            </p:sp>
          </p:grpSp>
        </p:grpSp>
        <p:sp>
          <p:nvSpPr>
            <p:cNvPr id="158" name="Text Box 46"/>
            <p:cNvSpPr txBox="1">
              <a:spLocks noChangeArrowheads="1"/>
            </p:cNvSpPr>
            <p:nvPr/>
          </p:nvSpPr>
          <p:spPr bwMode="auto">
            <a:xfrm>
              <a:off x="1990769" y="-1255869"/>
              <a:ext cx="2052165" cy="584775"/>
            </a:xfrm>
            <a:prstGeom prst="rect">
              <a:avLst/>
            </a:prstGeom>
            <a:noFill/>
            <a:ln w="9525">
              <a:noFill/>
              <a:miter lim="800000"/>
              <a:headEnd/>
              <a:tailEnd/>
            </a:ln>
          </p:spPr>
          <p:txBody>
            <a:bodyPr wrap="none">
              <a:prstTxWarp prst="textNoShape">
                <a:avLst/>
              </a:prstTxWarp>
              <a:spAutoFit/>
            </a:bodyPr>
            <a:lstStyle/>
            <a:p>
              <a:r>
                <a:rPr lang="en-US" sz="3200" b="1">
                  <a:latin typeface="Arial" pitchFamily="-65" charset="0"/>
                  <a:ea typeface="宋体" pitchFamily="-65" charset="-122"/>
                  <a:cs typeface="宋体" pitchFamily="-65" charset="-122"/>
                </a:rPr>
                <a:t>Reef Pole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childTnLst>
                                </p:cTn>
                              </p:par>
                              <p:par>
                                <p:cTn id="9" presetID="49" presetClass="path" presetSubtype="0" accel="50000" decel="50000" fill="hold" nodeType="withEffect">
                                  <p:stCondLst>
                                    <p:cond delay="0"/>
                                  </p:stCondLst>
                                  <p:childTnLst>
                                    <p:animMotion origin="layout" path="M 2.22222E-6 5.20231E-7 L 0.42691 0.30867 " pathEditMode="relative" rAng="0" ptsTypes="AA">
                                      <p:cBhvr>
                                        <p:cTn id="10" dur="1000" fill="hold"/>
                                        <p:tgtEl>
                                          <p:spTgt spid="19"/>
                                        </p:tgtEl>
                                        <p:attrNameLst>
                                          <p:attrName>ppt_x</p:attrName>
                                          <p:attrName>ppt_y</p:attrName>
                                        </p:attrNameLst>
                                      </p:cBhvr>
                                      <p:rCtr x="213" y="1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54000" y="152400"/>
            <a:ext cx="8686800" cy="700088"/>
          </a:xfrm>
        </p:spPr>
        <p:txBody>
          <a:bodyPr/>
          <a:lstStyle/>
          <a:p>
            <a:pPr eaLnBrk="1" hangingPunct="1"/>
            <a:r>
              <a:rPr lang="en-US"/>
              <a:t>AquaNode</a:t>
            </a:r>
          </a:p>
        </p:txBody>
      </p:sp>
      <p:grpSp>
        <p:nvGrpSpPr>
          <p:cNvPr id="2" name="Group 14"/>
          <p:cNvGrpSpPr>
            <a:grpSpLocks noChangeAspect="1"/>
          </p:cNvGrpSpPr>
          <p:nvPr/>
        </p:nvGrpSpPr>
        <p:grpSpPr bwMode="auto">
          <a:xfrm>
            <a:off x="3668712" y="1663700"/>
            <a:ext cx="5780088" cy="4432300"/>
            <a:chOff x="0" y="1050925"/>
            <a:chExt cx="9144000" cy="7010400"/>
          </a:xfrm>
        </p:grpSpPr>
        <p:pic>
          <p:nvPicPr>
            <p:cNvPr id="24581" name="Picture 45" descr="aquaNode drawing"/>
            <p:cNvPicPr>
              <a:picLocks noChangeAspect="1" noChangeArrowheads="1"/>
            </p:cNvPicPr>
            <p:nvPr/>
          </p:nvPicPr>
          <p:blipFill>
            <a:blip r:embed="rId3">
              <a:alphaModFix amt="0"/>
            </a:blip>
            <a:srcRect/>
            <a:stretch>
              <a:fillRect/>
            </a:stretch>
          </p:blipFill>
          <p:spPr bwMode="auto">
            <a:xfrm>
              <a:off x="0" y="1203325"/>
              <a:ext cx="9144000" cy="6858000"/>
            </a:xfrm>
            <a:prstGeom prst="rect">
              <a:avLst/>
            </a:prstGeom>
            <a:solidFill>
              <a:srgbClr val="FFFFFF">
                <a:alpha val="0"/>
              </a:srgbClr>
            </a:solidFill>
            <a:ln w="9525">
              <a:noFill/>
              <a:miter lim="800000"/>
              <a:headEnd/>
              <a:tailEnd/>
            </a:ln>
          </p:spPr>
        </p:pic>
        <p:sp>
          <p:nvSpPr>
            <p:cNvPr id="24582" name="Text Box 46"/>
            <p:cNvSpPr txBox="1">
              <a:spLocks noChangeArrowheads="1"/>
            </p:cNvSpPr>
            <p:nvPr/>
          </p:nvSpPr>
          <p:spPr bwMode="auto">
            <a:xfrm>
              <a:off x="3346451" y="5775324"/>
              <a:ext cx="2696914" cy="688040"/>
            </a:xfrm>
            <a:prstGeom prst="rect">
              <a:avLst/>
            </a:prstGeom>
            <a:noFill/>
            <a:ln w="9525">
              <a:noFill/>
              <a:miter lim="800000"/>
              <a:headEnd/>
              <a:tailEnd/>
            </a:ln>
          </p:spPr>
          <p:txBody>
            <a:bodyPr wrap="none">
              <a:prstTxWarp prst="textNoShape">
                <a:avLst/>
              </a:prstTxWarp>
              <a:spAutoFit/>
            </a:bodyPr>
            <a:lstStyle/>
            <a:p>
              <a:r>
                <a:rPr lang="en-US" sz="2000" b="1">
                  <a:latin typeface="Arial" pitchFamily="-65" charset="0"/>
                  <a:ea typeface="宋体" pitchFamily="-65" charset="-122"/>
                  <a:cs typeface="宋体" pitchFamily="-65" charset="-122"/>
                </a:rPr>
                <a:t>Transducer</a:t>
              </a:r>
            </a:p>
          </p:txBody>
        </p:sp>
        <p:pic>
          <p:nvPicPr>
            <p:cNvPr id="24583" name="Picture 47"/>
            <p:cNvPicPr>
              <a:picLocks noChangeAspect="1" noChangeArrowheads="1"/>
            </p:cNvPicPr>
            <p:nvPr/>
          </p:nvPicPr>
          <p:blipFill>
            <a:blip r:embed="rId4"/>
            <a:srcRect/>
            <a:stretch>
              <a:fillRect/>
            </a:stretch>
          </p:blipFill>
          <p:spPr bwMode="auto">
            <a:xfrm rot="3844431" flipH="1">
              <a:off x="4138613" y="546100"/>
              <a:ext cx="1314450" cy="3657600"/>
            </a:xfrm>
            <a:prstGeom prst="rect">
              <a:avLst/>
            </a:prstGeom>
            <a:noFill/>
            <a:ln w="9525">
              <a:noFill/>
              <a:miter lim="800000"/>
              <a:headEnd/>
              <a:tailEnd/>
            </a:ln>
          </p:spPr>
        </p:pic>
        <p:sp>
          <p:nvSpPr>
            <p:cNvPr id="58374" name="AutoShape 49"/>
            <p:cNvSpPr>
              <a:spLocks noChangeArrowheads="1"/>
            </p:cNvSpPr>
            <p:nvPr/>
          </p:nvSpPr>
          <p:spPr bwMode="auto">
            <a:xfrm rot="-6924715">
              <a:off x="2875707" y="-225253"/>
              <a:ext cx="1551729" cy="6388996"/>
            </a:xfrm>
            <a:prstGeom prst="can">
              <a:avLst>
                <a:gd name="adj" fmla="val 22506"/>
              </a:avLst>
            </a:prstGeom>
            <a:noFill/>
            <a:ln w="9525">
              <a:solidFill>
                <a:schemeClr val="tx1"/>
              </a:solidFill>
              <a:round/>
              <a:headEnd/>
              <a:tailEnd/>
            </a:ln>
          </p:spPr>
          <p:txBody>
            <a:bodyPr wrap="none" anchor="ctr">
              <a:prstTxWarp prst="textNoShape">
                <a:avLst/>
              </a:prstTxWarp>
            </a:bodyPr>
            <a:lstStyle/>
            <a:p>
              <a:endParaRPr lang="en-US" sz="1000"/>
            </a:p>
          </p:txBody>
        </p:sp>
        <p:sp>
          <p:nvSpPr>
            <p:cNvPr id="24585" name="Text Box 50"/>
            <p:cNvSpPr txBox="1">
              <a:spLocks noChangeArrowheads="1"/>
            </p:cNvSpPr>
            <p:nvPr/>
          </p:nvSpPr>
          <p:spPr bwMode="auto">
            <a:xfrm>
              <a:off x="152400" y="1203325"/>
              <a:ext cx="3200924" cy="1005594"/>
            </a:xfrm>
            <a:prstGeom prst="rect">
              <a:avLst/>
            </a:prstGeom>
            <a:noFill/>
            <a:ln w="9525">
              <a:noFill/>
              <a:miter lim="800000"/>
              <a:headEnd/>
              <a:tailEnd/>
            </a:ln>
          </p:spPr>
          <p:txBody>
            <a:bodyPr wrap="none">
              <a:prstTxWarp prst="textNoShape">
                <a:avLst/>
              </a:prstTxWarp>
              <a:spAutoFit/>
            </a:bodyPr>
            <a:lstStyle/>
            <a:p>
              <a:pPr algn="ctr"/>
              <a:r>
                <a:rPr lang="en-US" b="1">
                  <a:latin typeface="Arial" pitchFamily="-65" charset="0"/>
                  <a:ea typeface="宋体" pitchFamily="-65" charset="-122"/>
                  <a:cs typeface="宋体" pitchFamily="-65" charset="-122"/>
                </a:rPr>
                <a:t>Software Defined</a:t>
              </a:r>
            </a:p>
            <a:p>
              <a:pPr algn="ctr"/>
              <a:r>
                <a:rPr lang="en-US" b="1">
                  <a:latin typeface="Arial" pitchFamily="-65" charset="0"/>
                  <a:ea typeface="宋体" pitchFamily="-65" charset="-122"/>
                  <a:cs typeface="宋体" pitchFamily="-65" charset="-122"/>
                </a:rPr>
                <a:t>Acoustic Modem</a:t>
              </a:r>
            </a:p>
          </p:txBody>
        </p:sp>
        <p:sp>
          <p:nvSpPr>
            <p:cNvPr id="24586" name="Text Box 51"/>
            <p:cNvSpPr txBox="1">
              <a:spLocks noChangeArrowheads="1"/>
            </p:cNvSpPr>
            <p:nvPr/>
          </p:nvSpPr>
          <p:spPr bwMode="auto">
            <a:xfrm>
              <a:off x="7162800" y="1050925"/>
              <a:ext cx="1684812" cy="635113"/>
            </a:xfrm>
            <a:prstGeom prst="rect">
              <a:avLst/>
            </a:prstGeom>
            <a:noFill/>
            <a:ln w="9525">
              <a:noFill/>
              <a:miter lim="800000"/>
              <a:headEnd/>
              <a:tailEnd/>
            </a:ln>
          </p:spPr>
          <p:txBody>
            <a:bodyPr wrap="none">
              <a:prstTxWarp prst="textNoShape">
                <a:avLst/>
              </a:prstTxWarp>
              <a:spAutoFit/>
            </a:bodyPr>
            <a:lstStyle/>
            <a:p>
              <a:pPr algn="ctr"/>
              <a:r>
                <a:rPr lang="en-US" sz="1800" b="1">
                  <a:latin typeface="Arial" pitchFamily="-65" charset="0"/>
                  <a:ea typeface="宋体" pitchFamily="-65" charset="-122"/>
                  <a:cs typeface="宋体" pitchFamily="-65" charset="-122"/>
                </a:rPr>
                <a:t>Battery</a:t>
              </a:r>
            </a:p>
          </p:txBody>
        </p:sp>
        <p:sp>
          <p:nvSpPr>
            <p:cNvPr id="24587" name="Text Box 52"/>
            <p:cNvSpPr txBox="1">
              <a:spLocks noChangeArrowheads="1"/>
            </p:cNvSpPr>
            <p:nvPr/>
          </p:nvSpPr>
          <p:spPr bwMode="auto">
            <a:xfrm rot="-1544473">
              <a:off x="1160197" y="1757829"/>
              <a:ext cx="3959752" cy="688040"/>
            </a:xfrm>
            <a:prstGeom prst="rect">
              <a:avLst/>
            </a:prstGeom>
            <a:noFill/>
            <a:ln w="9525">
              <a:noFill/>
              <a:miter lim="800000"/>
              <a:headEnd/>
              <a:tailEnd/>
            </a:ln>
          </p:spPr>
          <p:txBody>
            <a:bodyPr wrap="none">
              <a:prstTxWarp prst="textNoShape">
                <a:avLst/>
              </a:prstTxWarp>
              <a:spAutoFit/>
            </a:bodyPr>
            <a:lstStyle/>
            <a:p>
              <a:r>
                <a:rPr lang="en-US" sz="2000" b="1">
                  <a:latin typeface="Arial" pitchFamily="-65" charset="0"/>
                  <a:ea typeface="宋体" pitchFamily="-65" charset="-122"/>
                  <a:cs typeface="宋体" pitchFamily="-65" charset="-122"/>
                </a:rPr>
                <a:t>Transparent View</a:t>
              </a:r>
            </a:p>
          </p:txBody>
        </p:sp>
        <p:sp>
          <p:nvSpPr>
            <p:cNvPr id="58378" name="Line 54"/>
            <p:cNvSpPr>
              <a:spLocks noChangeShapeType="1"/>
            </p:cNvSpPr>
            <p:nvPr/>
          </p:nvSpPr>
          <p:spPr bwMode="auto">
            <a:xfrm flipH="1">
              <a:off x="6476896" y="1354743"/>
              <a:ext cx="760953" cy="381655"/>
            </a:xfrm>
            <a:prstGeom prst="line">
              <a:avLst/>
            </a:prstGeom>
            <a:noFill/>
            <a:ln w="76200">
              <a:solidFill>
                <a:schemeClr val="tx1"/>
              </a:solidFill>
              <a:round/>
              <a:headEnd/>
              <a:tailEnd type="triangle" w="med" len="med"/>
            </a:ln>
          </p:spPr>
          <p:txBody>
            <a:bodyPr/>
            <a:lstStyle/>
            <a:p>
              <a:pPr>
                <a:defRPr/>
              </a:pPr>
              <a:endParaRPr lang="en-US" sz="1050">
                <a:latin typeface="Tahoma" pitchFamily="34" charset="0"/>
                <a:ea typeface="宋体" pitchFamily="2" charset="-122"/>
                <a:cs typeface="Arial" charset="0"/>
              </a:endParaRPr>
            </a:p>
          </p:txBody>
        </p:sp>
        <p:sp>
          <p:nvSpPr>
            <p:cNvPr id="58379" name="Line 55"/>
            <p:cNvSpPr>
              <a:spLocks noChangeShapeType="1"/>
            </p:cNvSpPr>
            <p:nvPr/>
          </p:nvSpPr>
          <p:spPr bwMode="auto">
            <a:xfrm flipH="1">
              <a:off x="1441542" y="6080235"/>
              <a:ext cx="2056836" cy="153163"/>
            </a:xfrm>
            <a:prstGeom prst="line">
              <a:avLst/>
            </a:prstGeom>
            <a:noFill/>
            <a:ln w="76200">
              <a:solidFill>
                <a:schemeClr val="tx1"/>
              </a:solidFill>
              <a:round/>
              <a:headEnd/>
              <a:tailEnd type="triangle" w="med" len="med"/>
            </a:ln>
          </p:spPr>
          <p:txBody>
            <a:bodyPr/>
            <a:lstStyle/>
            <a:p>
              <a:pPr>
                <a:defRPr/>
              </a:pPr>
              <a:endParaRPr lang="en-US" sz="1050">
                <a:latin typeface="Tahoma" pitchFamily="34" charset="0"/>
                <a:ea typeface="宋体" pitchFamily="2" charset="-122"/>
                <a:cs typeface="Arial" charset="0"/>
              </a:endParaRPr>
            </a:p>
          </p:txBody>
        </p:sp>
        <p:pic>
          <p:nvPicPr>
            <p:cNvPr id="24590" name="Picture 56"/>
            <p:cNvPicPr>
              <a:picLocks noChangeAspect="1" noChangeArrowheads="1"/>
            </p:cNvPicPr>
            <p:nvPr/>
          </p:nvPicPr>
          <p:blipFill>
            <a:blip r:embed="rId5"/>
            <a:srcRect/>
            <a:stretch>
              <a:fillRect/>
            </a:stretch>
          </p:blipFill>
          <p:spPr bwMode="auto">
            <a:xfrm rot="-1566547">
              <a:off x="1128713" y="2976563"/>
              <a:ext cx="1971675" cy="1436687"/>
            </a:xfrm>
            <a:prstGeom prst="rect">
              <a:avLst/>
            </a:prstGeom>
            <a:noFill/>
            <a:ln w="9525">
              <a:noFill/>
              <a:miter lim="800000"/>
              <a:headEnd/>
              <a:tailEnd/>
            </a:ln>
          </p:spPr>
        </p:pic>
        <p:sp>
          <p:nvSpPr>
            <p:cNvPr id="58381" name="Line 53"/>
            <p:cNvSpPr>
              <a:spLocks noChangeShapeType="1"/>
            </p:cNvSpPr>
            <p:nvPr/>
          </p:nvSpPr>
          <p:spPr bwMode="auto">
            <a:xfrm>
              <a:off x="1142687" y="2118053"/>
              <a:ext cx="75342" cy="1370945"/>
            </a:xfrm>
            <a:prstGeom prst="line">
              <a:avLst/>
            </a:prstGeom>
            <a:noFill/>
            <a:ln w="76200">
              <a:solidFill>
                <a:schemeClr val="tx1"/>
              </a:solidFill>
              <a:round/>
              <a:headEnd/>
              <a:tailEnd type="triangle" w="med" len="med"/>
            </a:ln>
          </p:spPr>
          <p:txBody>
            <a:bodyPr/>
            <a:lstStyle/>
            <a:p>
              <a:pPr>
                <a:defRPr/>
              </a:pPr>
              <a:endParaRPr lang="en-US" sz="1050">
                <a:latin typeface="Tahoma" pitchFamily="34" charset="0"/>
                <a:ea typeface="宋体" pitchFamily="2" charset="-122"/>
                <a:cs typeface="Arial" charset="0"/>
              </a:endParaRPr>
            </a:p>
          </p:txBody>
        </p:sp>
      </p:grpSp>
      <p:sp>
        <p:nvSpPr>
          <p:cNvPr id="16" name="Rectangle 3"/>
          <p:cNvSpPr txBox="1">
            <a:spLocks noChangeArrowheads="1"/>
          </p:cNvSpPr>
          <p:nvPr/>
        </p:nvSpPr>
        <p:spPr bwMode="auto">
          <a:xfrm>
            <a:off x="0" y="1104900"/>
            <a:ext cx="4051300" cy="5051425"/>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Clr>
                <a:srgbClr val="00007F"/>
              </a:buClr>
              <a:buSzPct val="75000"/>
              <a:buFont typeface="Wingdings" pitchFamily="-65" charset="2"/>
              <a:buChar char="v"/>
            </a:pPr>
            <a:r>
              <a:rPr lang="en-US" sz="2400">
                <a:latin typeface="Times New Roman" pitchFamily="-65" charset="0"/>
                <a:ea typeface="宋体" pitchFamily="-65" charset="-122"/>
                <a:cs typeface="宋体" pitchFamily="-65" charset="-122"/>
              </a:rPr>
              <a:t>Deploy ad hoc wireless underwater networks around island</a:t>
            </a:r>
          </a:p>
          <a:p>
            <a:pPr marL="342900" indent="-342900" eaLnBrk="0" hangingPunct="0">
              <a:lnSpc>
                <a:spcPct val="90000"/>
              </a:lnSpc>
              <a:spcBef>
                <a:spcPct val="20000"/>
              </a:spcBef>
              <a:buClr>
                <a:srgbClr val="00007F"/>
              </a:buClr>
              <a:buSzPct val="75000"/>
              <a:buFont typeface="Wingdings" pitchFamily="-65" charset="2"/>
              <a:buChar char="v"/>
            </a:pPr>
            <a:r>
              <a:rPr lang="en-US" sz="2400">
                <a:latin typeface="Times New Roman" pitchFamily="-65" charset="0"/>
                <a:ea typeface="宋体" pitchFamily="-65" charset="-122"/>
                <a:cs typeface="宋体" pitchFamily="-65" charset="-122"/>
              </a:rPr>
              <a:t>Transmit data to/from underwater sensors </a:t>
            </a:r>
          </a:p>
          <a:p>
            <a:pPr marL="342900" indent="-342900" eaLnBrk="0" hangingPunct="0">
              <a:lnSpc>
                <a:spcPct val="90000"/>
              </a:lnSpc>
              <a:spcBef>
                <a:spcPct val="20000"/>
              </a:spcBef>
              <a:buClr>
                <a:srgbClr val="00007F"/>
              </a:buClr>
              <a:buSzPct val="75000"/>
              <a:buFont typeface="Wingdings" pitchFamily="-65" charset="2"/>
              <a:buChar char="v"/>
            </a:pPr>
            <a:r>
              <a:rPr lang="en-US" sz="2400">
                <a:latin typeface="Times New Roman" pitchFamily="-65" charset="0"/>
                <a:ea typeface="宋体" pitchFamily="-65" charset="-122"/>
                <a:cs typeface="宋体" pitchFamily="-65" charset="-122"/>
              </a:rPr>
              <a:t>Aquanode requirements:</a:t>
            </a:r>
          </a:p>
          <a:p>
            <a:pPr marL="742950" lvl="1" indent="-285750" eaLnBrk="0" hangingPunct="0">
              <a:lnSpc>
                <a:spcPct val="90000"/>
              </a:lnSpc>
              <a:spcBef>
                <a:spcPct val="20000"/>
              </a:spcBef>
              <a:buClr>
                <a:srgbClr val="FFCC00"/>
              </a:buClr>
              <a:buSzPct val="75000"/>
              <a:buFont typeface="Wingdings" pitchFamily="-65" charset="2"/>
              <a:buChar char="v"/>
            </a:pPr>
            <a:r>
              <a:rPr lang="en-US" sz="2000">
                <a:latin typeface="Times New Roman" pitchFamily="-65" charset="0"/>
              </a:rPr>
              <a:t>Low cost, low power wireless modems</a:t>
            </a:r>
          </a:p>
          <a:p>
            <a:pPr marL="742950" lvl="1" indent="-285750" eaLnBrk="0" hangingPunct="0">
              <a:lnSpc>
                <a:spcPct val="90000"/>
              </a:lnSpc>
              <a:spcBef>
                <a:spcPct val="20000"/>
              </a:spcBef>
              <a:buClr>
                <a:srgbClr val="FFCC00"/>
              </a:buClr>
              <a:buSzPct val="75000"/>
              <a:buFont typeface="Wingdings" pitchFamily="-65" charset="2"/>
              <a:buChar char="v"/>
            </a:pPr>
            <a:r>
              <a:rPr lang="en-US" sz="2000">
                <a:latin typeface="Times New Roman" pitchFamily="-65" charset="0"/>
              </a:rPr>
              <a:t>Associated networking functionality</a:t>
            </a:r>
          </a:p>
          <a:p>
            <a:pPr marL="742950" lvl="1" indent="-285750" eaLnBrk="0" hangingPunct="0">
              <a:lnSpc>
                <a:spcPct val="90000"/>
              </a:lnSpc>
              <a:spcBef>
                <a:spcPct val="20000"/>
              </a:spcBef>
              <a:buClr>
                <a:srgbClr val="FFCC00"/>
              </a:buClr>
              <a:buSzPct val="75000"/>
              <a:buFont typeface="Wingdings" pitchFamily="-65" charset="2"/>
              <a:buChar char="v"/>
            </a:pPr>
            <a:r>
              <a:rPr lang="en-US" sz="2000">
                <a:latin typeface="Times New Roman" pitchFamily="-65" charset="0"/>
              </a:rPr>
              <a:t>Plug and play interface with variety of sensors</a:t>
            </a:r>
          </a:p>
          <a:p>
            <a:pPr marL="742950" lvl="1" indent="-285750" eaLnBrk="0" hangingPunct="0">
              <a:lnSpc>
                <a:spcPct val="90000"/>
              </a:lnSpc>
              <a:spcBef>
                <a:spcPct val="20000"/>
              </a:spcBef>
              <a:buClr>
                <a:srgbClr val="FFCC00"/>
              </a:buClr>
              <a:buSzPct val="75000"/>
              <a:buFont typeface="Wingdings" pitchFamily="-65" charset="2"/>
              <a:buChar char="v"/>
            </a:pPr>
            <a:r>
              <a:rPr lang="en-US" sz="2000">
                <a:latin typeface="Times New Roman" pitchFamily="-65" charset="0"/>
              </a:rPr>
              <a:t>Near real-time data and adaptive sampling</a:t>
            </a:r>
          </a:p>
        </p:txBody>
      </p:sp>
      <p:sp>
        <p:nvSpPr>
          <p:cNvPr id="17" name="Freeform 35"/>
          <p:cNvSpPr>
            <a:spLocks/>
          </p:cNvSpPr>
          <p:nvPr/>
        </p:nvSpPr>
        <p:spPr bwMode="auto">
          <a:xfrm>
            <a:off x="3727929" y="3785208"/>
            <a:ext cx="569430" cy="1149640"/>
          </a:xfrm>
          <a:custGeom>
            <a:avLst/>
            <a:gdLst>
              <a:gd name="T0" fmla="*/ 45 w 457"/>
              <a:gd name="T1" fmla="*/ 445 h 514"/>
              <a:gd name="T2" fmla="*/ 13 w 457"/>
              <a:gd name="T3" fmla="*/ 140 h 514"/>
              <a:gd name="T4" fmla="*/ 124 w 457"/>
              <a:gd name="T5" fmla="*/ 75 h 514"/>
              <a:gd name="T6" fmla="*/ 245 w 457"/>
              <a:gd name="T7" fmla="*/ 196 h 514"/>
              <a:gd name="T8" fmla="*/ 293 w 457"/>
              <a:gd name="T9" fmla="*/ 19 h 514"/>
              <a:gd name="T10" fmla="*/ 445 w 457"/>
              <a:gd name="T11" fmla="*/ 83 h 514"/>
              <a:gd name="T12" fmla="*/ 0 60000 65536"/>
              <a:gd name="T13" fmla="*/ 0 60000 65536"/>
              <a:gd name="T14" fmla="*/ 0 60000 65536"/>
              <a:gd name="T15" fmla="*/ 0 60000 65536"/>
              <a:gd name="T16" fmla="*/ 0 60000 65536"/>
              <a:gd name="T17" fmla="*/ 0 60000 65536"/>
              <a:gd name="T18" fmla="*/ 0 w 457"/>
              <a:gd name="T19" fmla="*/ 0 h 514"/>
              <a:gd name="T20" fmla="*/ 457 w 457"/>
              <a:gd name="T21" fmla="*/ 514 h 514"/>
              <a:gd name="connsiteX0" fmla="*/ 457 w 867"/>
              <a:gd name="connsiteY0" fmla="*/ 514 h 514"/>
              <a:gd name="connsiteX1" fmla="*/ 13 w 867"/>
              <a:gd name="connsiteY1" fmla="*/ 227 h 514"/>
              <a:gd name="connsiteX2" fmla="*/ 538 w 867"/>
              <a:gd name="connsiteY2" fmla="*/ 87 h 514"/>
              <a:gd name="connsiteX3" fmla="*/ 661 w 867"/>
              <a:gd name="connsiteY3" fmla="*/ 227 h 514"/>
              <a:gd name="connsiteX4" fmla="*/ 711 w 867"/>
              <a:gd name="connsiteY4" fmla="*/ 22 h 514"/>
              <a:gd name="connsiteX5" fmla="*/ 867 w 867"/>
              <a:gd name="connsiteY5" fmla="*/ 96 h 514"/>
              <a:gd name="connsiteX0" fmla="*/ 457 w 867"/>
              <a:gd name="connsiteY0" fmla="*/ 514 h 514"/>
              <a:gd name="connsiteX1" fmla="*/ 13 w 867"/>
              <a:gd name="connsiteY1" fmla="*/ 227 h 514"/>
              <a:gd name="connsiteX2" fmla="*/ 538 w 867"/>
              <a:gd name="connsiteY2" fmla="*/ 87 h 514"/>
              <a:gd name="connsiteX3" fmla="*/ 241 w 867"/>
              <a:gd name="connsiteY3" fmla="*/ 100 h 514"/>
              <a:gd name="connsiteX4" fmla="*/ 661 w 867"/>
              <a:gd name="connsiteY4" fmla="*/ 227 h 514"/>
              <a:gd name="connsiteX5" fmla="*/ 711 w 867"/>
              <a:gd name="connsiteY5" fmla="*/ 22 h 514"/>
              <a:gd name="connsiteX6" fmla="*/ 867 w 867"/>
              <a:gd name="connsiteY6" fmla="*/ 96 h 514"/>
              <a:gd name="connsiteX0" fmla="*/ 457 w 867"/>
              <a:gd name="connsiteY0" fmla="*/ 514 h 514"/>
              <a:gd name="connsiteX1" fmla="*/ 13 w 867"/>
              <a:gd name="connsiteY1" fmla="*/ 227 h 514"/>
              <a:gd name="connsiteX2" fmla="*/ 538 w 867"/>
              <a:gd name="connsiteY2" fmla="*/ 87 h 514"/>
              <a:gd name="connsiteX3" fmla="*/ 661 w 867"/>
              <a:gd name="connsiteY3" fmla="*/ 227 h 514"/>
              <a:gd name="connsiteX4" fmla="*/ 711 w 867"/>
              <a:gd name="connsiteY4" fmla="*/ 22 h 514"/>
              <a:gd name="connsiteX5" fmla="*/ 867 w 867"/>
              <a:gd name="connsiteY5" fmla="*/ 96 h 514"/>
              <a:gd name="connsiteX0" fmla="*/ 482 w 892"/>
              <a:gd name="connsiteY0" fmla="*/ 514 h 514"/>
              <a:gd name="connsiteX1" fmla="*/ 38 w 892"/>
              <a:gd name="connsiteY1" fmla="*/ 227 h 514"/>
              <a:gd name="connsiteX2" fmla="*/ 255 w 892"/>
              <a:gd name="connsiteY2" fmla="*/ 87 h 514"/>
              <a:gd name="connsiteX3" fmla="*/ 686 w 892"/>
              <a:gd name="connsiteY3" fmla="*/ 227 h 514"/>
              <a:gd name="connsiteX4" fmla="*/ 736 w 892"/>
              <a:gd name="connsiteY4" fmla="*/ 22 h 514"/>
              <a:gd name="connsiteX5" fmla="*/ 892 w 892"/>
              <a:gd name="connsiteY5" fmla="*/ 96 h 514"/>
              <a:gd name="connsiteX0" fmla="*/ 482 w 766"/>
              <a:gd name="connsiteY0" fmla="*/ 492 h 492"/>
              <a:gd name="connsiteX1" fmla="*/ 38 w 766"/>
              <a:gd name="connsiteY1" fmla="*/ 205 h 492"/>
              <a:gd name="connsiteX2" fmla="*/ 255 w 766"/>
              <a:gd name="connsiteY2" fmla="*/ 65 h 492"/>
              <a:gd name="connsiteX3" fmla="*/ 686 w 766"/>
              <a:gd name="connsiteY3" fmla="*/ 205 h 492"/>
              <a:gd name="connsiteX4" fmla="*/ 736 w 766"/>
              <a:gd name="connsiteY4" fmla="*/ 0 h 492"/>
              <a:gd name="connsiteX0" fmla="*/ 482 w 766"/>
              <a:gd name="connsiteY0" fmla="*/ 492 h 492"/>
              <a:gd name="connsiteX1" fmla="*/ 38 w 766"/>
              <a:gd name="connsiteY1" fmla="*/ 205 h 492"/>
              <a:gd name="connsiteX2" fmla="*/ 255 w 766"/>
              <a:gd name="connsiteY2" fmla="*/ 65 h 492"/>
              <a:gd name="connsiteX3" fmla="*/ 686 w 766"/>
              <a:gd name="connsiteY3" fmla="*/ 107 h 492"/>
              <a:gd name="connsiteX4" fmla="*/ 736 w 766"/>
              <a:gd name="connsiteY4" fmla="*/ 0 h 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 h="492">
                <a:moveTo>
                  <a:pt x="482" y="492"/>
                </a:moveTo>
                <a:cubicBezTo>
                  <a:pt x="476" y="433"/>
                  <a:pt x="76" y="276"/>
                  <a:pt x="38" y="205"/>
                </a:cubicBezTo>
                <a:cubicBezTo>
                  <a:pt x="0" y="134"/>
                  <a:pt x="147" y="81"/>
                  <a:pt x="255" y="65"/>
                </a:cubicBezTo>
                <a:cubicBezTo>
                  <a:pt x="363" y="49"/>
                  <a:pt x="606" y="118"/>
                  <a:pt x="686" y="107"/>
                </a:cubicBezTo>
                <a:cubicBezTo>
                  <a:pt x="766" y="96"/>
                  <a:pt x="702" y="22"/>
                  <a:pt x="736" y="0"/>
                </a:cubicBezTo>
              </a:path>
            </a:pathLst>
          </a:custGeom>
          <a:noFill/>
          <a:ln w="28575">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sp>
        <p:nvSpPr>
          <p:cNvPr id="18" name="AutoShape 195"/>
          <p:cNvSpPr>
            <a:spLocks noChangeArrowheads="1"/>
          </p:cNvSpPr>
          <p:nvPr/>
        </p:nvSpPr>
        <p:spPr bwMode="auto">
          <a:xfrm>
            <a:off x="3755549" y="4650684"/>
            <a:ext cx="676275" cy="566738"/>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z="2800" dirty="0" smtClean="0"/>
              <a:t>More Characteristics </a:t>
            </a:r>
            <a:r>
              <a:rPr lang="en-US" sz="2800" dirty="0"/>
              <a:t>of Embedded Systems</a:t>
            </a:r>
          </a:p>
        </p:txBody>
      </p:sp>
      <p:sp>
        <p:nvSpPr>
          <p:cNvPr id="31747" name="Rectangle 3"/>
          <p:cNvSpPr>
            <a:spLocks noGrp="1" noChangeArrowheads="1"/>
          </p:cNvSpPr>
          <p:nvPr>
            <p:ph type="body" idx="1"/>
          </p:nvPr>
        </p:nvSpPr>
        <p:spPr>
          <a:xfrm>
            <a:off x="228600" y="1143000"/>
            <a:ext cx="8688387" cy="5105400"/>
          </a:xfrm>
        </p:spPr>
        <p:txBody>
          <a:bodyPr/>
          <a:lstStyle/>
          <a:p>
            <a:pPr eaLnBrk="1" hangingPunct="1">
              <a:lnSpc>
                <a:spcPct val="80000"/>
              </a:lnSpc>
            </a:pPr>
            <a:r>
              <a:rPr lang="en-US" sz="2400" dirty="0"/>
              <a:t>Part of a larger system</a:t>
            </a:r>
          </a:p>
          <a:p>
            <a:pPr lvl="1" eaLnBrk="1" hangingPunct="1">
              <a:lnSpc>
                <a:spcPct val="80000"/>
              </a:lnSpc>
            </a:pPr>
            <a:r>
              <a:rPr lang="en-US" sz="2200" dirty="0"/>
              <a:t>not a “computer with keyboard, display, etc.”</a:t>
            </a:r>
          </a:p>
          <a:p>
            <a:pPr eaLnBrk="1" hangingPunct="1">
              <a:lnSpc>
                <a:spcPct val="80000"/>
              </a:lnSpc>
            </a:pPr>
            <a:r>
              <a:rPr lang="en-US" sz="2400" dirty="0"/>
              <a:t>HW &amp; SW do application-specific function – not</a:t>
            </a:r>
            <a:r>
              <a:rPr lang="en-US" sz="2400" dirty="0" smtClean="0"/>
              <a:t> general purpose</a:t>
            </a:r>
          </a:p>
          <a:p>
            <a:pPr lvl="1" eaLnBrk="1" hangingPunct="1">
              <a:lnSpc>
                <a:spcPct val="80000"/>
              </a:lnSpc>
            </a:pPr>
            <a:r>
              <a:rPr lang="en-US" sz="2200" dirty="0" smtClean="0"/>
              <a:t>Application </a:t>
            </a:r>
            <a:r>
              <a:rPr lang="en-US" sz="2200" dirty="0"/>
              <a:t>is known a priori</a:t>
            </a:r>
          </a:p>
          <a:p>
            <a:pPr lvl="1" eaLnBrk="1" hangingPunct="1">
              <a:lnSpc>
                <a:spcPct val="80000"/>
              </a:lnSpc>
            </a:pPr>
            <a:r>
              <a:rPr lang="en-US" sz="2200" dirty="0"/>
              <a:t>but definition and development concurrent</a:t>
            </a:r>
          </a:p>
          <a:p>
            <a:pPr eaLnBrk="1" hangingPunct="1">
              <a:lnSpc>
                <a:spcPct val="80000"/>
              </a:lnSpc>
            </a:pPr>
            <a:r>
              <a:rPr lang="en-US" sz="2400" dirty="0"/>
              <a:t>Some degree of re-programmability is essential </a:t>
            </a:r>
          </a:p>
          <a:p>
            <a:pPr lvl="1" eaLnBrk="1" hangingPunct="1">
              <a:lnSpc>
                <a:spcPct val="80000"/>
              </a:lnSpc>
            </a:pPr>
            <a:r>
              <a:rPr lang="en-US" sz="2200" dirty="0"/>
              <a:t>flexibility in upgrading, bug fixing, product differentiation, product customization</a:t>
            </a:r>
          </a:p>
          <a:p>
            <a:pPr eaLnBrk="1" hangingPunct="1">
              <a:lnSpc>
                <a:spcPct val="80000"/>
              </a:lnSpc>
            </a:pPr>
            <a:r>
              <a:rPr lang="en-US" sz="2400" dirty="0"/>
              <a:t>Interact (</a:t>
            </a:r>
            <a:r>
              <a:rPr lang="en-US" sz="2600" dirty="0"/>
              <a:t>sense, manipulate, communicate</a:t>
            </a:r>
            <a:r>
              <a:rPr lang="en-US" sz="2400" dirty="0"/>
              <a:t>) with the external world</a:t>
            </a:r>
            <a:endParaRPr lang="en-US" sz="2600" dirty="0"/>
          </a:p>
          <a:p>
            <a:pPr eaLnBrk="1" hangingPunct="1">
              <a:lnSpc>
                <a:spcPct val="80000"/>
              </a:lnSpc>
            </a:pPr>
            <a:r>
              <a:rPr lang="en-US" sz="2400" dirty="0"/>
              <a:t>Never terminate (ideally) – fundamentally different from TM</a:t>
            </a:r>
          </a:p>
          <a:p>
            <a:pPr eaLnBrk="1" hangingPunct="1">
              <a:lnSpc>
                <a:spcPct val="80000"/>
              </a:lnSpc>
            </a:pPr>
            <a:r>
              <a:rPr lang="en-US" sz="2400" dirty="0"/>
              <a:t>Operation is time constrained: latency, throughput</a:t>
            </a:r>
          </a:p>
          <a:p>
            <a:pPr eaLnBrk="1" hangingPunct="1">
              <a:lnSpc>
                <a:spcPct val="80000"/>
              </a:lnSpc>
            </a:pPr>
            <a:r>
              <a:rPr lang="en-US" sz="2400" dirty="0"/>
              <a:t>Other constraints: power, size, weight, heat, reliability etc.</a:t>
            </a:r>
          </a:p>
          <a:p>
            <a:pPr eaLnBrk="1" hangingPunct="1">
              <a:lnSpc>
                <a:spcPct val="80000"/>
              </a:lnSpc>
            </a:pPr>
            <a:r>
              <a:rPr lang="en-US" sz="2400" dirty="0"/>
              <a:t>Increasingly high-performance (DSP) &amp; networked</a:t>
            </a:r>
          </a:p>
        </p:txBody>
      </p:sp>
      <p:sp>
        <p:nvSpPr>
          <p:cNvPr id="31748" name="Text Box 4"/>
          <p:cNvSpPr txBox="1">
            <a:spLocks noChangeArrowheads="1"/>
          </p:cNvSpPr>
          <p:nvPr/>
        </p:nvSpPr>
        <p:spPr bwMode="auto">
          <a:xfrm>
            <a:off x="7467600" y="6581001"/>
            <a:ext cx="1711677"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Mani </a:t>
            </a:r>
            <a:r>
              <a:rPr lang="en-US" sz="1200" dirty="0" err="1">
                <a:solidFill>
                  <a:srgbClr val="000000"/>
                </a:solidFill>
              </a:rPr>
              <a:t>Srivastava</a:t>
            </a:r>
            <a:r>
              <a:rPr lang="en-US" sz="1200" dirty="0" err="1">
                <a:solidFill>
                  <a:srgbClr val="000000"/>
                </a:solidFill>
                <a:sym typeface="Symbol" charset="2"/>
              </a:rPr>
              <a:t></a:t>
            </a:r>
            <a:endParaRPr lang="en-US" sz="1200" dirty="0">
              <a:solidFill>
                <a:srgbClr val="000000"/>
              </a:solidFill>
              <a:sym typeface="Symbol"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98438"/>
            <a:ext cx="8229600" cy="639762"/>
          </a:xfrm>
        </p:spPr>
        <p:txBody>
          <a:bodyPr/>
          <a:lstStyle/>
          <a:p>
            <a:pPr eaLnBrk="1" hangingPunct="1"/>
            <a:r>
              <a:rPr lang="en-US"/>
              <a:t>AquaNode Hardware Platform</a:t>
            </a:r>
          </a:p>
        </p:txBody>
      </p:sp>
      <p:sp>
        <p:nvSpPr>
          <p:cNvPr id="25603" name="Rectangle 3"/>
          <p:cNvSpPr>
            <a:spLocks noGrp="1" noChangeArrowheads="1"/>
          </p:cNvSpPr>
          <p:nvPr>
            <p:ph type="body" sz="half" idx="1"/>
          </p:nvPr>
        </p:nvSpPr>
        <p:spPr>
          <a:xfrm>
            <a:off x="76200" y="914400"/>
            <a:ext cx="8763000" cy="2057400"/>
          </a:xfrm>
        </p:spPr>
        <p:txBody>
          <a:bodyPr/>
          <a:lstStyle/>
          <a:p>
            <a:pPr eaLnBrk="1" hangingPunct="1"/>
            <a:r>
              <a:rPr lang="en-US" sz="2800"/>
              <a:t>Ideal: One piece of hardware for any sensor and scenario</a:t>
            </a:r>
          </a:p>
          <a:p>
            <a:pPr eaLnBrk="1" hangingPunct="1"/>
            <a:r>
              <a:rPr lang="en-US" sz="2800"/>
              <a:t>Hardware is wirelessly updatable: no need to retrieve equipment to update hardware for changing communication protocols, sampling, sensing strategies</a:t>
            </a:r>
          </a:p>
        </p:txBody>
      </p:sp>
      <p:grpSp>
        <p:nvGrpSpPr>
          <p:cNvPr id="2" name="Group 221"/>
          <p:cNvGrpSpPr>
            <a:grpSpLocks/>
          </p:cNvGrpSpPr>
          <p:nvPr/>
        </p:nvGrpSpPr>
        <p:grpSpPr bwMode="auto">
          <a:xfrm>
            <a:off x="1219200" y="2819400"/>
            <a:ext cx="6477000" cy="3721100"/>
            <a:chOff x="768" y="1766"/>
            <a:chExt cx="4080" cy="2344"/>
          </a:xfrm>
        </p:grpSpPr>
        <p:sp>
          <p:nvSpPr>
            <p:cNvPr id="25605" name="Rectangle 20"/>
            <p:cNvSpPr>
              <a:spLocks noChangeArrowheads="1"/>
            </p:cNvSpPr>
            <p:nvPr/>
          </p:nvSpPr>
          <p:spPr bwMode="auto">
            <a:xfrm>
              <a:off x="1625" y="2123"/>
              <a:ext cx="2889" cy="1561"/>
            </a:xfrm>
            <a:prstGeom prst="rect">
              <a:avLst/>
            </a:prstGeom>
            <a:noFill/>
            <a:ln w="2857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606" name="Freeform 21"/>
            <p:cNvSpPr>
              <a:spLocks/>
            </p:cNvSpPr>
            <p:nvPr/>
          </p:nvSpPr>
          <p:spPr bwMode="auto">
            <a:xfrm>
              <a:off x="1215" y="2011"/>
              <a:ext cx="410" cy="445"/>
            </a:xfrm>
            <a:custGeom>
              <a:avLst/>
              <a:gdLst>
                <a:gd name="T0" fmla="*/ 31 w 415"/>
                <a:gd name="T1" fmla="*/ 0 h 479"/>
                <a:gd name="T2" fmla="*/ 31 w 415"/>
                <a:gd name="T3" fmla="*/ 207 h 479"/>
                <a:gd name="T4" fmla="*/ 213 w 415"/>
                <a:gd name="T5" fmla="*/ 201 h 479"/>
                <a:gd name="T6" fmla="*/ 182 w 415"/>
                <a:gd name="T7" fmla="*/ 392 h 479"/>
                <a:gd name="T8" fmla="*/ 359 w 415"/>
                <a:gd name="T9" fmla="*/ 332 h 479"/>
                <a:gd name="T10" fmla="*/ 405 w 415"/>
                <a:gd name="T11" fmla="*/ 373 h 479"/>
                <a:gd name="T12" fmla="*/ 0 60000 65536"/>
                <a:gd name="T13" fmla="*/ 0 60000 65536"/>
                <a:gd name="T14" fmla="*/ 0 60000 65536"/>
                <a:gd name="T15" fmla="*/ 0 60000 65536"/>
                <a:gd name="T16" fmla="*/ 0 60000 65536"/>
                <a:gd name="T17" fmla="*/ 0 60000 65536"/>
                <a:gd name="T18" fmla="*/ 0 w 415"/>
                <a:gd name="T19" fmla="*/ 0 h 479"/>
                <a:gd name="T20" fmla="*/ 415 w 415"/>
                <a:gd name="T21" fmla="*/ 479 h 479"/>
              </a:gdLst>
              <a:ahLst/>
              <a:cxnLst>
                <a:cxn ang="T12">
                  <a:pos x="T0" y="T1"/>
                </a:cxn>
                <a:cxn ang="T13">
                  <a:pos x="T2" y="T3"/>
                </a:cxn>
                <a:cxn ang="T14">
                  <a:pos x="T4" y="T5"/>
                </a:cxn>
                <a:cxn ang="T15">
                  <a:pos x="T6" y="T7"/>
                </a:cxn>
                <a:cxn ang="T16">
                  <a:pos x="T8" y="T9"/>
                </a:cxn>
                <a:cxn ang="T17">
                  <a:pos x="T10" y="T11"/>
                </a:cxn>
              </a:cxnLst>
              <a:rect l="T18" t="T19" r="T20" b="T21"/>
              <a:pathLst>
                <a:path w="415" h="479">
                  <a:moveTo>
                    <a:pt x="31" y="0"/>
                  </a:moveTo>
                  <a:cubicBezTo>
                    <a:pt x="31" y="96"/>
                    <a:pt x="0" y="201"/>
                    <a:pt x="31" y="240"/>
                  </a:cubicBezTo>
                  <a:cubicBezTo>
                    <a:pt x="62" y="279"/>
                    <a:pt x="193" y="196"/>
                    <a:pt x="219" y="232"/>
                  </a:cubicBezTo>
                  <a:cubicBezTo>
                    <a:pt x="245" y="268"/>
                    <a:pt x="161" y="429"/>
                    <a:pt x="186" y="454"/>
                  </a:cubicBezTo>
                  <a:cubicBezTo>
                    <a:pt x="211" y="479"/>
                    <a:pt x="329" y="388"/>
                    <a:pt x="367" y="384"/>
                  </a:cubicBezTo>
                  <a:cubicBezTo>
                    <a:pt x="405" y="380"/>
                    <a:pt x="411" y="408"/>
                    <a:pt x="415" y="432"/>
                  </a:cubicBezTo>
                </a:path>
              </a:pathLst>
            </a:custGeom>
            <a:noFill/>
            <a:ln w="28575">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sp>
          <p:nvSpPr>
            <p:cNvPr id="227350" name="Rectangle 22"/>
            <p:cNvSpPr>
              <a:spLocks noChangeArrowheads="1"/>
            </p:cNvSpPr>
            <p:nvPr/>
          </p:nvSpPr>
          <p:spPr bwMode="auto">
            <a:xfrm>
              <a:off x="1672" y="2212"/>
              <a:ext cx="616" cy="1383"/>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txBody>
            <a:bodyPr wrap="none" anchor="ctr">
              <a:prstTxWarp prst="textNoShape">
                <a:avLst/>
              </a:prstTxWarp>
            </a:bodyPr>
            <a:lstStyle/>
            <a:p>
              <a:pPr algn="ctr"/>
              <a:endParaRPr lang="en-US" sz="1800">
                <a:latin typeface="Arial" pitchFamily="-65" charset="0"/>
                <a:ea typeface="宋体" pitchFamily="-65" charset="-122"/>
                <a:cs typeface="宋体" pitchFamily="-65" charset="-122"/>
              </a:endParaRPr>
            </a:p>
          </p:txBody>
        </p:sp>
        <p:sp>
          <p:nvSpPr>
            <p:cNvPr id="25608" name="AutoShape 23"/>
            <p:cNvSpPr>
              <a:spLocks noChangeArrowheads="1"/>
            </p:cNvSpPr>
            <p:nvPr/>
          </p:nvSpPr>
          <p:spPr bwMode="auto">
            <a:xfrm>
              <a:off x="2501" y="2703"/>
              <a:ext cx="324" cy="178"/>
            </a:xfrm>
            <a:prstGeom prst="homePlate">
              <a:avLst>
                <a:gd name="adj" fmla="val 45506"/>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65" charset="0"/>
                  <a:ea typeface="宋体" pitchFamily="-65" charset="-122"/>
                  <a:cs typeface="宋体" pitchFamily="-65" charset="-122"/>
                </a:rPr>
                <a:t>A/D</a:t>
              </a:r>
            </a:p>
          </p:txBody>
        </p:sp>
        <p:grpSp>
          <p:nvGrpSpPr>
            <p:cNvPr id="3" name="Group 24"/>
            <p:cNvGrpSpPr>
              <a:grpSpLocks/>
            </p:cNvGrpSpPr>
            <p:nvPr/>
          </p:nvGrpSpPr>
          <p:grpSpPr bwMode="auto">
            <a:xfrm>
              <a:off x="2572" y="2309"/>
              <a:ext cx="142" cy="409"/>
              <a:chOff x="2304" y="960"/>
              <a:chExt cx="144" cy="441"/>
            </a:xfrm>
          </p:grpSpPr>
          <p:sp>
            <p:nvSpPr>
              <p:cNvPr id="25802" name="Text Box 25"/>
              <p:cNvSpPr txBox="1">
                <a:spLocks noChangeArrowheads="1"/>
              </p:cNvSpPr>
              <p:nvPr/>
            </p:nvSpPr>
            <p:spPr bwMode="auto">
              <a:xfrm>
                <a:off x="2304" y="960"/>
                <a:ext cx="144" cy="249"/>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latin typeface="Arial" pitchFamily="-65" charset="0"/>
                    <a:ea typeface="宋体" pitchFamily="-65" charset="-122"/>
                    <a:cs typeface="宋体" pitchFamily="-65" charset="-122"/>
                  </a:rPr>
                  <a:t>.</a:t>
                </a:r>
              </a:p>
            </p:txBody>
          </p:sp>
          <p:sp>
            <p:nvSpPr>
              <p:cNvPr id="25803" name="Text Box 26"/>
              <p:cNvSpPr txBox="1">
                <a:spLocks noChangeArrowheads="1"/>
              </p:cNvSpPr>
              <p:nvPr/>
            </p:nvSpPr>
            <p:spPr bwMode="auto">
              <a:xfrm>
                <a:off x="2304" y="1056"/>
                <a:ext cx="144" cy="249"/>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latin typeface="Arial" pitchFamily="-65" charset="0"/>
                    <a:ea typeface="宋体" pitchFamily="-65" charset="-122"/>
                    <a:cs typeface="宋体" pitchFamily="-65" charset="-122"/>
                  </a:rPr>
                  <a:t>.</a:t>
                </a:r>
              </a:p>
            </p:txBody>
          </p:sp>
          <p:sp>
            <p:nvSpPr>
              <p:cNvPr id="25804" name="Text Box 27"/>
              <p:cNvSpPr txBox="1">
                <a:spLocks noChangeArrowheads="1"/>
              </p:cNvSpPr>
              <p:nvPr/>
            </p:nvSpPr>
            <p:spPr bwMode="auto">
              <a:xfrm>
                <a:off x="2304" y="1152"/>
                <a:ext cx="144" cy="249"/>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latin typeface="Arial" pitchFamily="-65" charset="0"/>
                    <a:ea typeface="宋体" pitchFamily="-65" charset="-122"/>
                    <a:cs typeface="宋体" pitchFamily="-65" charset="-122"/>
                  </a:rPr>
                  <a:t>.</a:t>
                </a:r>
              </a:p>
            </p:txBody>
          </p:sp>
        </p:grpSp>
        <p:sp>
          <p:nvSpPr>
            <p:cNvPr id="25610" name="Oval 28"/>
            <p:cNvSpPr>
              <a:spLocks noChangeArrowheads="1"/>
            </p:cNvSpPr>
            <p:nvPr/>
          </p:nvSpPr>
          <p:spPr bwMode="auto">
            <a:xfrm>
              <a:off x="1625" y="2346"/>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611" name="Oval 29"/>
            <p:cNvSpPr>
              <a:spLocks noChangeArrowheads="1"/>
            </p:cNvSpPr>
            <p:nvPr/>
          </p:nvSpPr>
          <p:spPr bwMode="auto">
            <a:xfrm>
              <a:off x="1625" y="3327"/>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612" name="AutoShape 30"/>
            <p:cNvSpPr>
              <a:spLocks noChangeArrowheads="1"/>
            </p:cNvSpPr>
            <p:nvPr/>
          </p:nvSpPr>
          <p:spPr bwMode="auto">
            <a:xfrm>
              <a:off x="2501" y="2234"/>
              <a:ext cx="324" cy="179"/>
            </a:xfrm>
            <a:prstGeom prst="homePlate">
              <a:avLst>
                <a:gd name="adj" fmla="val 45251"/>
              </a:avLst>
            </a:prstGeom>
            <a:noFill/>
            <a:ln w="9525">
              <a:solidFill>
                <a:schemeClr val="tx1"/>
              </a:solidFill>
              <a:miter lim="800000"/>
              <a:headEnd/>
              <a:tailEnd/>
            </a:ln>
          </p:spPr>
          <p:txBody>
            <a:bodyPr wrap="none" anchor="ctr">
              <a:prstTxWarp prst="textNoShape">
                <a:avLst/>
              </a:prstTxWarp>
            </a:bodyPr>
            <a:lstStyle/>
            <a:p>
              <a:pPr algn="ctr"/>
              <a:r>
                <a:rPr lang="en-US" sz="1800">
                  <a:latin typeface="Arial" pitchFamily="-65" charset="0"/>
                  <a:ea typeface="宋体" pitchFamily="-65" charset="-122"/>
                  <a:cs typeface="宋体" pitchFamily="-65" charset="-122"/>
                </a:rPr>
                <a:t>A/D</a:t>
              </a:r>
            </a:p>
          </p:txBody>
        </p:sp>
        <p:grpSp>
          <p:nvGrpSpPr>
            <p:cNvPr id="4" name="Group 31"/>
            <p:cNvGrpSpPr>
              <a:grpSpLocks/>
            </p:cNvGrpSpPr>
            <p:nvPr/>
          </p:nvGrpSpPr>
          <p:grpSpPr bwMode="auto">
            <a:xfrm>
              <a:off x="2596" y="3068"/>
              <a:ext cx="142" cy="410"/>
              <a:chOff x="2304" y="960"/>
              <a:chExt cx="144" cy="441"/>
            </a:xfrm>
          </p:grpSpPr>
          <p:sp>
            <p:nvSpPr>
              <p:cNvPr id="25799" name="Text Box 32"/>
              <p:cNvSpPr txBox="1">
                <a:spLocks noChangeArrowheads="1"/>
              </p:cNvSpPr>
              <p:nvPr/>
            </p:nvSpPr>
            <p:spPr bwMode="auto">
              <a:xfrm>
                <a:off x="2304" y="960"/>
                <a:ext cx="144" cy="248"/>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latin typeface="Arial" pitchFamily="-65" charset="0"/>
                    <a:ea typeface="宋体" pitchFamily="-65" charset="-122"/>
                    <a:cs typeface="宋体" pitchFamily="-65" charset="-122"/>
                  </a:rPr>
                  <a:t>.</a:t>
                </a:r>
              </a:p>
            </p:txBody>
          </p:sp>
          <p:sp>
            <p:nvSpPr>
              <p:cNvPr id="25800" name="Text Box 33"/>
              <p:cNvSpPr txBox="1">
                <a:spLocks noChangeArrowheads="1"/>
              </p:cNvSpPr>
              <p:nvPr/>
            </p:nvSpPr>
            <p:spPr bwMode="auto">
              <a:xfrm>
                <a:off x="2304" y="1056"/>
                <a:ext cx="144" cy="248"/>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latin typeface="Arial" pitchFamily="-65" charset="0"/>
                    <a:ea typeface="宋体" pitchFamily="-65" charset="-122"/>
                    <a:cs typeface="宋体" pitchFamily="-65" charset="-122"/>
                  </a:rPr>
                  <a:t>.</a:t>
                </a:r>
              </a:p>
            </p:txBody>
          </p:sp>
          <p:sp>
            <p:nvSpPr>
              <p:cNvPr id="25801" name="Text Box 34"/>
              <p:cNvSpPr txBox="1">
                <a:spLocks noChangeArrowheads="1"/>
              </p:cNvSpPr>
              <p:nvPr/>
            </p:nvSpPr>
            <p:spPr bwMode="auto">
              <a:xfrm>
                <a:off x="2304" y="1153"/>
                <a:ext cx="144" cy="248"/>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latin typeface="Arial" pitchFamily="-65" charset="0"/>
                    <a:ea typeface="宋体" pitchFamily="-65" charset="-122"/>
                    <a:cs typeface="宋体" pitchFamily="-65" charset="-122"/>
                  </a:rPr>
                  <a:t>.</a:t>
                </a:r>
              </a:p>
            </p:txBody>
          </p:sp>
        </p:grpSp>
        <p:sp>
          <p:nvSpPr>
            <p:cNvPr id="25614" name="Freeform 35"/>
            <p:cNvSpPr>
              <a:spLocks/>
            </p:cNvSpPr>
            <p:nvPr/>
          </p:nvSpPr>
          <p:spPr bwMode="auto">
            <a:xfrm>
              <a:off x="1199" y="3273"/>
              <a:ext cx="451" cy="478"/>
            </a:xfrm>
            <a:custGeom>
              <a:avLst/>
              <a:gdLst>
                <a:gd name="T0" fmla="*/ 45 w 457"/>
                <a:gd name="T1" fmla="*/ 445 h 514"/>
                <a:gd name="T2" fmla="*/ 13 w 457"/>
                <a:gd name="T3" fmla="*/ 140 h 514"/>
                <a:gd name="T4" fmla="*/ 124 w 457"/>
                <a:gd name="T5" fmla="*/ 75 h 514"/>
                <a:gd name="T6" fmla="*/ 245 w 457"/>
                <a:gd name="T7" fmla="*/ 196 h 514"/>
                <a:gd name="T8" fmla="*/ 293 w 457"/>
                <a:gd name="T9" fmla="*/ 19 h 514"/>
                <a:gd name="T10" fmla="*/ 445 w 457"/>
                <a:gd name="T11" fmla="*/ 83 h 514"/>
                <a:gd name="T12" fmla="*/ 0 60000 65536"/>
                <a:gd name="T13" fmla="*/ 0 60000 65536"/>
                <a:gd name="T14" fmla="*/ 0 60000 65536"/>
                <a:gd name="T15" fmla="*/ 0 60000 65536"/>
                <a:gd name="T16" fmla="*/ 0 60000 65536"/>
                <a:gd name="T17" fmla="*/ 0 60000 65536"/>
                <a:gd name="T18" fmla="*/ 0 w 457"/>
                <a:gd name="T19" fmla="*/ 0 h 514"/>
                <a:gd name="T20" fmla="*/ 457 w 457"/>
                <a:gd name="T21" fmla="*/ 514 h 514"/>
              </a:gdLst>
              <a:ahLst/>
              <a:cxnLst>
                <a:cxn ang="T12">
                  <a:pos x="T0" y="T1"/>
                </a:cxn>
                <a:cxn ang="T13">
                  <a:pos x="T2" y="T3"/>
                </a:cxn>
                <a:cxn ang="T14">
                  <a:pos x="T4" y="T5"/>
                </a:cxn>
                <a:cxn ang="T15">
                  <a:pos x="T6" y="T7"/>
                </a:cxn>
                <a:cxn ang="T16">
                  <a:pos x="T8" y="T9"/>
                </a:cxn>
                <a:cxn ang="T17">
                  <a:pos x="T10" y="T11"/>
                </a:cxn>
              </a:cxnLst>
              <a:rect l="T18" t="T19" r="T20" b="T21"/>
              <a:pathLst>
                <a:path w="457" h="514">
                  <a:moveTo>
                    <a:pt x="47" y="514"/>
                  </a:moveTo>
                  <a:cubicBezTo>
                    <a:pt x="41" y="455"/>
                    <a:pt x="0" y="233"/>
                    <a:pt x="13" y="162"/>
                  </a:cubicBezTo>
                  <a:cubicBezTo>
                    <a:pt x="26" y="91"/>
                    <a:pt x="89" y="76"/>
                    <a:pt x="128" y="87"/>
                  </a:cubicBezTo>
                  <a:cubicBezTo>
                    <a:pt x="167" y="98"/>
                    <a:pt x="222" y="238"/>
                    <a:pt x="251" y="227"/>
                  </a:cubicBezTo>
                  <a:cubicBezTo>
                    <a:pt x="280" y="216"/>
                    <a:pt x="267" y="44"/>
                    <a:pt x="301" y="22"/>
                  </a:cubicBezTo>
                  <a:cubicBezTo>
                    <a:pt x="335" y="0"/>
                    <a:pt x="425" y="81"/>
                    <a:pt x="457" y="96"/>
                  </a:cubicBezTo>
                </a:path>
              </a:pathLst>
            </a:custGeom>
            <a:noFill/>
            <a:ln w="28575">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sp>
          <p:nvSpPr>
            <p:cNvPr id="25615" name="Oval 36"/>
            <p:cNvSpPr>
              <a:spLocks noChangeArrowheads="1"/>
            </p:cNvSpPr>
            <p:nvPr/>
          </p:nvSpPr>
          <p:spPr bwMode="auto">
            <a:xfrm>
              <a:off x="1625" y="2569"/>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616" name="Oval 37"/>
            <p:cNvSpPr>
              <a:spLocks noChangeArrowheads="1"/>
            </p:cNvSpPr>
            <p:nvPr/>
          </p:nvSpPr>
          <p:spPr bwMode="auto">
            <a:xfrm>
              <a:off x="1625" y="2792"/>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617" name="Text Box 38"/>
            <p:cNvSpPr txBox="1">
              <a:spLocks noChangeArrowheads="1"/>
            </p:cNvSpPr>
            <p:nvPr/>
          </p:nvSpPr>
          <p:spPr bwMode="auto">
            <a:xfrm>
              <a:off x="768" y="2524"/>
              <a:ext cx="805" cy="403"/>
            </a:xfrm>
            <a:prstGeom prst="rect">
              <a:avLst/>
            </a:prstGeom>
            <a:noFill/>
            <a:ln w="9525">
              <a:noFill/>
              <a:miter lim="800000"/>
              <a:headEnd/>
              <a:tailEnd/>
            </a:ln>
          </p:spPr>
          <p:txBody>
            <a:bodyPr>
              <a:prstTxWarp prst="textNoShape">
                <a:avLst/>
              </a:prstTxWarp>
              <a:spAutoFit/>
            </a:bodyPr>
            <a:lstStyle/>
            <a:p>
              <a:pPr algn="ctr"/>
              <a:r>
                <a:rPr lang="en-US" sz="1200" b="1">
                  <a:latin typeface="Arial" pitchFamily="-65" charset="0"/>
                  <a:ea typeface="宋体" pitchFamily="-65" charset="-122"/>
                  <a:cs typeface="宋体" pitchFamily="-65" charset="-122"/>
                </a:rPr>
                <a:t>Transducer or</a:t>
              </a:r>
            </a:p>
            <a:p>
              <a:pPr algn="ctr"/>
              <a:r>
                <a:rPr lang="en-US" sz="1200" b="1">
                  <a:latin typeface="Arial" pitchFamily="-65" charset="0"/>
                  <a:ea typeface="宋体" pitchFamily="-65" charset="-122"/>
                  <a:cs typeface="宋体" pitchFamily="-65" charset="-122"/>
                </a:rPr>
                <a:t>Hydrophone </a:t>
              </a:r>
            </a:p>
            <a:p>
              <a:pPr algn="ctr"/>
              <a:r>
                <a:rPr lang="en-US" sz="1200" b="1">
                  <a:latin typeface="Arial" pitchFamily="-65" charset="0"/>
                  <a:ea typeface="宋体" pitchFamily="-65" charset="-122"/>
                  <a:cs typeface="宋体" pitchFamily="-65" charset="-122"/>
                </a:rPr>
                <a:t>inputs</a:t>
              </a:r>
            </a:p>
          </p:txBody>
        </p:sp>
        <p:sp>
          <p:nvSpPr>
            <p:cNvPr id="25618" name="Line 39"/>
            <p:cNvSpPr>
              <a:spLocks noChangeShapeType="1"/>
            </p:cNvSpPr>
            <p:nvPr/>
          </p:nvSpPr>
          <p:spPr bwMode="auto">
            <a:xfrm flipV="1">
              <a:off x="1483" y="2413"/>
              <a:ext cx="142" cy="312"/>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19" name="Line 40"/>
            <p:cNvSpPr>
              <a:spLocks noChangeShapeType="1"/>
            </p:cNvSpPr>
            <p:nvPr/>
          </p:nvSpPr>
          <p:spPr bwMode="auto">
            <a:xfrm flipV="1">
              <a:off x="1483" y="2636"/>
              <a:ext cx="142" cy="89"/>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20" name="Line 41"/>
            <p:cNvSpPr>
              <a:spLocks noChangeShapeType="1"/>
            </p:cNvSpPr>
            <p:nvPr/>
          </p:nvSpPr>
          <p:spPr bwMode="auto">
            <a:xfrm>
              <a:off x="1483" y="2725"/>
              <a:ext cx="142" cy="89"/>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5621" name="Text Box 42"/>
            <p:cNvSpPr txBox="1">
              <a:spLocks noChangeArrowheads="1"/>
            </p:cNvSpPr>
            <p:nvPr/>
          </p:nvSpPr>
          <p:spPr bwMode="auto">
            <a:xfrm rot="5400000">
              <a:off x="1275" y="2650"/>
              <a:ext cx="1450" cy="577"/>
            </a:xfrm>
            <a:prstGeom prst="rect">
              <a:avLst/>
            </a:prstGeom>
            <a:noFill/>
            <a:ln w="9525">
              <a:noFill/>
              <a:miter lim="800000"/>
              <a:headEnd/>
              <a:tailEnd/>
            </a:ln>
          </p:spPr>
          <p:txBody>
            <a:bodyPr>
              <a:prstTxWarp prst="textNoShape">
                <a:avLst/>
              </a:prstTxWarp>
              <a:spAutoFit/>
            </a:bodyPr>
            <a:lstStyle/>
            <a:p>
              <a:pPr algn="ctr"/>
              <a:r>
                <a:rPr lang="en-US" sz="1800">
                  <a:latin typeface="Arial" pitchFamily="-65" charset="0"/>
                  <a:ea typeface="宋体" pitchFamily="-65" charset="-122"/>
                  <a:cs typeface="宋体" pitchFamily="-65" charset="-122"/>
                </a:rPr>
                <a:t>Matching Network</a:t>
              </a:r>
            </a:p>
            <a:p>
              <a:pPr algn="ctr"/>
              <a:r>
                <a:rPr lang="en-US" sz="1800">
                  <a:latin typeface="Arial" pitchFamily="-65" charset="0"/>
                  <a:ea typeface="宋体" pitchFamily="-65" charset="-122"/>
                  <a:cs typeface="宋体" pitchFamily="-65" charset="-122"/>
                </a:rPr>
                <a:t> and Power Amp</a:t>
              </a:r>
            </a:p>
            <a:p>
              <a:pPr algn="ctr"/>
              <a:r>
                <a:rPr lang="en-US" sz="1800">
                  <a:latin typeface="Arial" pitchFamily="-65" charset="0"/>
                  <a:ea typeface="宋体" pitchFamily="-65" charset="-122"/>
                  <a:cs typeface="宋体" pitchFamily="-65" charset="-122"/>
                </a:rPr>
                <a:t>Daughtercard</a:t>
              </a:r>
            </a:p>
          </p:txBody>
        </p:sp>
        <p:sp>
          <p:nvSpPr>
            <p:cNvPr id="25622" name="Oval 43"/>
            <p:cNvSpPr>
              <a:spLocks noChangeArrowheads="1"/>
            </p:cNvSpPr>
            <p:nvPr/>
          </p:nvSpPr>
          <p:spPr bwMode="auto">
            <a:xfrm>
              <a:off x="2241" y="2286"/>
              <a:ext cx="94" cy="9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623" name="Oval 44"/>
            <p:cNvSpPr>
              <a:spLocks noChangeArrowheads="1"/>
            </p:cNvSpPr>
            <p:nvPr/>
          </p:nvSpPr>
          <p:spPr bwMode="auto">
            <a:xfrm>
              <a:off x="2241" y="2747"/>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624" name="Oval 45"/>
            <p:cNvSpPr>
              <a:spLocks noChangeArrowheads="1"/>
            </p:cNvSpPr>
            <p:nvPr/>
          </p:nvSpPr>
          <p:spPr bwMode="auto">
            <a:xfrm>
              <a:off x="2241" y="3015"/>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625" name="Oval 46"/>
            <p:cNvSpPr>
              <a:spLocks noChangeArrowheads="1"/>
            </p:cNvSpPr>
            <p:nvPr/>
          </p:nvSpPr>
          <p:spPr bwMode="auto">
            <a:xfrm>
              <a:off x="2241" y="3483"/>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626" name="Line 47"/>
            <p:cNvSpPr>
              <a:spLocks noChangeShapeType="1"/>
            </p:cNvSpPr>
            <p:nvPr/>
          </p:nvSpPr>
          <p:spPr bwMode="auto">
            <a:xfrm>
              <a:off x="2335" y="2792"/>
              <a:ext cx="182"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5627" name="Line 48"/>
            <p:cNvSpPr>
              <a:spLocks noChangeShapeType="1"/>
            </p:cNvSpPr>
            <p:nvPr/>
          </p:nvSpPr>
          <p:spPr bwMode="auto">
            <a:xfrm flipH="1">
              <a:off x="2335" y="3060"/>
              <a:ext cx="19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grpSp>
          <p:nvGrpSpPr>
            <p:cNvPr id="5" name="Group 49"/>
            <p:cNvGrpSpPr>
              <a:grpSpLocks/>
            </p:cNvGrpSpPr>
            <p:nvPr/>
          </p:nvGrpSpPr>
          <p:grpSpPr bwMode="auto">
            <a:xfrm>
              <a:off x="2477" y="2948"/>
              <a:ext cx="427" cy="231"/>
              <a:chOff x="1824" y="2328"/>
              <a:chExt cx="432" cy="249"/>
            </a:xfrm>
          </p:grpSpPr>
          <p:sp>
            <p:nvSpPr>
              <p:cNvPr id="25797" name="AutoShape 50"/>
              <p:cNvSpPr>
                <a:spLocks noChangeArrowheads="1"/>
              </p:cNvSpPr>
              <p:nvPr/>
            </p:nvSpPr>
            <p:spPr bwMode="auto">
              <a:xfrm rot="10800000">
                <a:off x="1824" y="2344"/>
                <a:ext cx="328" cy="192"/>
              </a:xfrm>
              <a:prstGeom prst="homePlate">
                <a:avLst>
                  <a:gd name="adj" fmla="val 42708"/>
                </a:avLst>
              </a:prstGeom>
              <a:solidFill>
                <a:schemeClr val="bg1"/>
              </a:solidFill>
              <a:ln w="9525">
                <a:solidFill>
                  <a:schemeClr val="tx1"/>
                </a:solidFill>
                <a:miter lim="800000"/>
                <a:headEnd/>
                <a:tailEnd/>
              </a:ln>
            </p:spPr>
            <p:txBody>
              <a:bodyPr rot="10800000" wrap="none" anchor="ctr">
                <a:prstTxWarp prst="textNoShape">
                  <a:avLst/>
                </a:prstTxWarp>
              </a:bodyPr>
              <a:lstStyle/>
              <a:p>
                <a:pPr algn="ctr"/>
                <a:endParaRPr lang="en-US" sz="1800">
                  <a:latin typeface="Arial" pitchFamily="-65" charset="0"/>
                  <a:ea typeface="宋体" pitchFamily="-65" charset="-122"/>
                  <a:cs typeface="宋体" pitchFamily="-65" charset="-122"/>
                </a:endParaRPr>
              </a:p>
            </p:txBody>
          </p:sp>
          <p:sp>
            <p:nvSpPr>
              <p:cNvPr id="25798" name="Text Box 51"/>
              <p:cNvSpPr txBox="1">
                <a:spLocks noChangeArrowheads="1"/>
              </p:cNvSpPr>
              <p:nvPr/>
            </p:nvSpPr>
            <p:spPr bwMode="auto">
              <a:xfrm>
                <a:off x="1824" y="2328"/>
                <a:ext cx="432" cy="249"/>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D/A</a:t>
                </a:r>
              </a:p>
            </p:txBody>
          </p:sp>
        </p:grpSp>
        <p:sp>
          <p:nvSpPr>
            <p:cNvPr id="25629" name="Line 52"/>
            <p:cNvSpPr>
              <a:spLocks noChangeShapeType="1"/>
            </p:cNvSpPr>
            <p:nvPr/>
          </p:nvSpPr>
          <p:spPr bwMode="auto">
            <a:xfrm flipH="1">
              <a:off x="2335" y="3535"/>
              <a:ext cx="19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grpSp>
          <p:nvGrpSpPr>
            <p:cNvPr id="6" name="Group 53"/>
            <p:cNvGrpSpPr>
              <a:grpSpLocks/>
            </p:cNvGrpSpPr>
            <p:nvPr/>
          </p:nvGrpSpPr>
          <p:grpSpPr bwMode="auto">
            <a:xfrm>
              <a:off x="2454" y="3425"/>
              <a:ext cx="426" cy="231"/>
              <a:chOff x="1824" y="2328"/>
              <a:chExt cx="432" cy="249"/>
            </a:xfrm>
          </p:grpSpPr>
          <p:sp>
            <p:nvSpPr>
              <p:cNvPr id="25795" name="AutoShape 54"/>
              <p:cNvSpPr>
                <a:spLocks noChangeArrowheads="1"/>
              </p:cNvSpPr>
              <p:nvPr/>
            </p:nvSpPr>
            <p:spPr bwMode="auto">
              <a:xfrm rot="10800000">
                <a:off x="1824" y="2344"/>
                <a:ext cx="328" cy="192"/>
              </a:xfrm>
              <a:prstGeom prst="homePlate">
                <a:avLst>
                  <a:gd name="adj" fmla="val 42708"/>
                </a:avLst>
              </a:prstGeom>
              <a:solidFill>
                <a:schemeClr val="bg1"/>
              </a:solidFill>
              <a:ln w="9525">
                <a:solidFill>
                  <a:schemeClr val="tx1"/>
                </a:solidFill>
                <a:miter lim="800000"/>
                <a:headEnd/>
                <a:tailEnd/>
              </a:ln>
            </p:spPr>
            <p:txBody>
              <a:bodyPr rot="10800000" wrap="none" anchor="ctr">
                <a:prstTxWarp prst="textNoShape">
                  <a:avLst/>
                </a:prstTxWarp>
              </a:bodyPr>
              <a:lstStyle/>
              <a:p>
                <a:pPr algn="ctr"/>
                <a:endParaRPr lang="en-US" sz="1800">
                  <a:latin typeface="Arial" pitchFamily="-65" charset="0"/>
                  <a:ea typeface="宋体" pitchFamily="-65" charset="-122"/>
                  <a:cs typeface="宋体" pitchFamily="-65" charset="-122"/>
                </a:endParaRPr>
              </a:p>
            </p:txBody>
          </p:sp>
          <p:sp>
            <p:nvSpPr>
              <p:cNvPr id="25796" name="Text Box 55"/>
              <p:cNvSpPr txBox="1">
                <a:spLocks noChangeArrowheads="1"/>
              </p:cNvSpPr>
              <p:nvPr/>
            </p:nvSpPr>
            <p:spPr bwMode="auto">
              <a:xfrm>
                <a:off x="1824" y="2328"/>
                <a:ext cx="432" cy="249"/>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D/A</a:t>
                </a:r>
              </a:p>
            </p:txBody>
          </p:sp>
        </p:grpSp>
        <p:sp>
          <p:nvSpPr>
            <p:cNvPr id="25631" name="Line 56"/>
            <p:cNvSpPr>
              <a:spLocks noChangeShapeType="1"/>
            </p:cNvSpPr>
            <p:nvPr/>
          </p:nvSpPr>
          <p:spPr bwMode="auto">
            <a:xfrm>
              <a:off x="2335" y="2331"/>
              <a:ext cx="182"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grpSp>
          <p:nvGrpSpPr>
            <p:cNvPr id="7" name="Group 57"/>
            <p:cNvGrpSpPr>
              <a:grpSpLocks/>
            </p:cNvGrpSpPr>
            <p:nvPr/>
          </p:nvGrpSpPr>
          <p:grpSpPr bwMode="auto">
            <a:xfrm rot="5400000">
              <a:off x="3869" y="2329"/>
              <a:ext cx="721" cy="474"/>
              <a:chOff x="2448" y="1488"/>
              <a:chExt cx="776" cy="480"/>
            </a:xfrm>
          </p:grpSpPr>
          <p:sp>
            <p:nvSpPr>
              <p:cNvPr id="25750" name="Rectangle 58"/>
              <p:cNvSpPr>
                <a:spLocks noChangeArrowheads="1"/>
              </p:cNvSpPr>
              <p:nvPr/>
            </p:nvSpPr>
            <p:spPr bwMode="auto">
              <a:xfrm>
                <a:off x="2504" y="1536"/>
                <a:ext cx="672" cy="384"/>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sz="1500" b="1">
                    <a:latin typeface="Arial" pitchFamily="-65" charset="0"/>
                    <a:ea typeface="宋体" pitchFamily="-65" charset="-122"/>
                    <a:cs typeface="宋体" pitchFamily="-65" charset="-122"/>
                    <a:sym typeface="Symbol" pitchFamily="-65" charset="2"/>
                  </a:rPr>
                  <a:t>Controller</a:t>
                </a:r>
              </a:p>
            </p:txBody>
          </p:sp>
          <p:sp>
            <p:nvSpPr>
              <p:cNvPr id="25751" name="Line 59"/>
              <p:cNvSpPr>
                <a:spLocks noChangeShapeType="1"/>
              </p:cNvSpPr>
              <p:nvPr/>
            </p:nvSpPr>
            <p:spPr bwMode="auto">
              <a:xfrm flipH="1">
                <a:off x="2448" y="156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52" name="Line 60"/>
              <p:cNvSpPr>
                <a:spLocks noChangeShapeType="1"/>
              </p:cNvSpPr>
              <p:nvPr/>
            </p:nvSpPr>
            <p:spPr bwMode="auto">
              <a:xfrm flipH="1">
                <a:off x="2448" y="161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53" name="Line 61"/>
              <p:cNvSpPr>
                <a:spLocks noChangeShapeType="1"/>
              </p:cNvSpPr>
              <p:nvPr/>
            </p:nvSpPr>
            <p:spPr bwMode="auto">
              <a:xfrm flipH="1">
                <a:off x="2448" y="166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54" name="Line 62"/>
              <p:cNvSpPr>
                <a:spLocks noChangeShapeType="1"/>
              </p:cNvSpPr>
              <p:nvPr/>
            </p:nvSpPr>
            <p:spPr bwMode="auto">
              <a:xfrm flipH="1">
                <a:off x="2448" y="171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55" name="Line 63"/>
              <p:cNvSpPr>
                <a:spLocks noChangeShapeType="1"/>
              </p:cNvSpPr>
              <p:nvPr/>
            </p:nvSpPr>
            <p:spPr bwMode="auto">
              <a:xfrm flipH="1">
                <a:off x="2448" y="176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56" name="Line 64"/>
              <p:cNvSpPr>
                <a:spLocks noChangeShapeType="1"/>
              </p:cNvSpPr>
              <p:nvPr/>
            </p:nvSpPr>
            <p:spPr bwMode="auto">
              <a:xfrm flipH="1">
                <a:off x="2448" y="180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57" name="Line 65"/>
              <p:cNvSpPr>
                <a:spLocks noChangeShapeType="1"/>
              </p:cNvSpPr>
              <p:nvPr/>
            </p:nvSpPr>
            <p:spPr bwMode="auto">
              <a:xfrm flipH="1">
                <a:off x="2448" y="185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58" name="Line 66"/>
              <p:cNvSpPr>
                <a:spLocks noChangeShapeType="1"/>
              </p:cNvSpPr>
              <p:nvPr/>
            </p:nvSpPr>
            <p:spPr bwMode="auto">
              <a:xfrm flipH="1">
                <a:off x="2448" y="190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59" name="Line 67"/>
              <p:cNvSpPr>
                <a:spLocks noChangeShapeType="1"/>
              </p:cNvSpPr>
              <p:nvPr/>
            </p:nvSpPr>
            <p:spPr bwMode="auto">
              <a:xfrm flipH="1">
                <a:off x="3176" y="155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60" name="Line 68"/>
              <p:cNvSpPr>
                <a:spLocks noChangeShapeType="1"/>
              </p:cNvSpPr>
              <p:nvPr/>
            </p:nvSpPr>
            <p:spPr bwMode="auto">
              <a:xfrm flipH="1">
                <a:off x="3176" y="160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61" name="Line 69"/>
              <p:cNvSpPr>
                <a:spLocks noChangeShapeType="1"/>
              </p:cNvSpPr>
              <p:nvPr/>
            </p:nvSpPr>
            <p:spPr bwMode="auto">
              <a:xfrm flipH="1">
                <a:off x="3176" y="164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62" name="Line 70"/>
              <p:cNvSpPr>
                <a:spLocks noChangeShapeType="1"/>
              </p:cNvSpPr>
              <p:nvPr/>
            </p:nvSpPr>
            <p:spPr bwMode="auto">
              <a:xfrm flipH="1">
                <a:off x="3176" y="169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63" name="Line 71"/>
              <p:cNvSpPr>
                <a:spLocks noChangeShapeType="1"/>
              </p:cNvSpPr>
              <p:nvPr/>
            </p:nvSpPr>
            <p:spPr bwMode="auto">
              <a:xfrm flipH="1">
                <a:off x="3176" y="174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64" name="Line 72"/>
              <p:cNvSpPr>
                <a:spLocks noChangeShapeType="1"/>
              </p:cNvSpPr>
              <p:nvPr/>
            </p:nvSpPr>
            <p:spPr bwMode="auto">
              <a:xfrm flipH="1">
                <a:off x="3176" y="179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65" name="Line 73"/>
              <p:cNvSpPr>
                <a:spLocks noChangeShapeType="1"/>
              </p:cNvSpPr>
              <p:nvPr/>
            </p:nvSpPr>
            <p:spPr bwMode="auto">
              <a:xfrm flipH="1">
                <a:off x="3176" y="184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66" name="Line 74"/>
              <p:cNvSpPr>
                <a:spLocks noChangeShapeType="1"/>
              </p:cNvSpPr>
              <p:nvPr/>
            </p:nvSpPr>
            <p:spPr bwMode="auto">
              <a:xfrm flipH="1">
                <a:off x="3176" y="188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67" name="Line 75"/>
              <p:cNvSpPr>
                <a:spLocks noChangeShapeType="1"/>
              </p:cNvSpPr>
              <p:nvPr/>
            </p:nvSpPr>
            <p:spPr bwMode="auto">
              <a:xfrm>
                <a:off x="3152"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68" name="Line 76"/>
              <p:cNvSpPr>
                <a:spLocks noChangeShapeType="1"/>
              </p:cNvSpPr>
              <p:nvPr/>
            </p:nvSpPr>
            <p:spPr bwMode="auto">
              <a:xfrm>
                <a:off x="3104"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69" name="Line 77"/>
              <p:cNvSpPr>
                <a:spLocks noChangeShapeType="1"/>
              </p:cNvSpPr>
              <p:nvPr/>
            </p:nvSpPr>
            <p:spPr bwMode="auto">
              <a:xfrm>
                <a:off x="3056"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70" name="Line 78"/>
              <p:cNvSpPr>
                <a:spLocks noChangeShapeType="1"/>
              </p:cNvSpPr>
              <p:nvPr/>
            </p:nvSpPr>
            <p:spPr bwMode="auto">
              <a:xfrm>
                <a:off x="3008"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71" name="Line 79"/>
              <p:cNvSpPr>
                <a:spLocks noChangeShapeType="1"/>
              </p:cNvSpPr>
              <p:nvPr/>
            </p:nvSpPr>
            <p:spPr bwMode="auto">
              <a:xfrm>
                <a:off x="2960"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72" name="Line 80"/>
              <p:cNvSpPr>
                <a:spLocks noChangeShapeType="1"/>
              </p:cNvSpPr>
              <p:nvPr/>
            </p:nvSpPr>
            <p:spPr bwMode="auto">
              <a:xfrm>
                <a:off x="2912"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73" name="Line 81"/>
              <p:cNvSpPr>
                <a:spLocks noChangeShapeType="1"/>
              </p:cNvSpPr>
              <p:nvPr/>
            </p:nvSpPr>
            <p:spPr bwMode="auto">
              <a:xfrm>
                <a:off x="2864"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74" name="Line 82"/>
              <p:cNvSpPr>
                <a:spLocks noChangeShapeType="1"/>
              </p:cNvSpPr>
              <p:nvPr/>
            </p:nvSpPr>
            <p:spPr bwMode="auto">
              <a:xfrm>
                <a:off x="2816"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75" name="Line 83"/>
              <p:cNvSpPr>
                <a:spLocks noChangeShapeType="1"/>
              </p:cNvSpPr>
              <p:nvPr/>
            </p:nvSpPr>
            <p:spPr bwMode="auto">
              <a:xfrm>
                <a:off x="2768"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76" name="Line 84"/>
              <p:cNvSpPr>
                <a:spLocks noChangeShapeType="1"/>
              </p:cNvSpPr>
              <p:nvPr/>
            </p:nvSpPr>
            <p:spPr bwMode="auto">
              <a:xfrm>
                <a:off x="2720"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77" name="Line 85"/>
              <p:cNvSpPr>
                <a:spLocks noChangeShapeType="1"/>
              </p:cNvSpPr>
              <p:nvPr/>
            </p:nvSpPr>
            <p:spPr bwMode="auto">
              <a:xfrm>
                <a:off x="2672"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78" name="Line 86"/>
              <p:cNvSpPr>
                <a:spLocks noChangeShapeType="1"/>
              </p:cNvSpPr>
              <p:nvPr/>
            </p:nvSpPr>
            <p:spPr bwMode="auto">
              <a:xfrm>
                <a:off x="2624"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79" name="Line 87"/>
              <p:cNvSpPr>
                <a:spLocks noChangeShapeType="1"/>
              </p:cNvSpPr>
              <p:nvPr/>
            </p:nvSpPr>
            <p:spPr bwMode="auto">
              <a:xfrm>
                <a:off x="2576"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80" name="Line 88"/>
              <p:cNvSpPr>
                <a:spLocks noChangeShapeType="1"/>
              </p:cNvSpPr>
              <p:nvPr/>
            </p:nvSpPr>
            <p:spPr bwMode="auto">
              <a:xfrm>
                <a:off x="2528"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81" name="Line 89"/>
              <p:cNvSpPr>
                <a:spLocks noChangeShapeType="1"/>
              </p:cNvSpPr>
              <p:nvPr/>
            </p:nvSpPr>
            <p:spPr bwMode="auto">
              <a:xfrm>
                <a:off x="3160"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82" name="Line 90"/>
              <p:cNvSpPr>
                <a:spLocks noChangeShapeType="1"/>
              </p:cNvSpPr>
              <p:nvPr/>
            </p:nvSpPr>
            <p:spPr bwMode="auto">
              <a:xfrm>
                <a:off x="3112"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83" name="Line 91"/>
              <p:cNvSpPr>
                <a:spLocks noChangeShapeType="1"/>
              </p:cNvSpPr>
              <p:nvPr/>
            </p:nvSpPr>
            <p:spPr bwMode="auto">
              <a:xfrm>
                <a:off x="3064"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84" name="Line 92"/>
              <p:cNvSpPr>
                <a:spLocks noChangeShapeType="1"/>
              </p:cNvSpPr>
              <p:nvPr/>
            </p:nvSpPr>
            <p:spPr bwMode="auto">
              <a:xfrm>
                <a:off x="3016"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85" name="Line 93"/>
              <p:cNvSpPr>
                <a:spLocks noChangeShapeType="1"/>
              </p:cNvSpPr>
              <p:nvPr/>
            </p:nvSpPr>
            <p:spPr bwMode="auto">
              <a:xfrm>
                <a:off x="2968"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86" name="Line 94"/>
              <p:cNvSpPr>
                <a:spLocks noChangeShapeType="1"/>
              </p:cNvSpPr>
              <p:nvPr/>
            </p:nvSpPr>
            <p:spPr bwMode="auto">
              <a:xfrm>
                <a:off x="2920"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87" name="Line 95"/>
              <p:cNvSpPr>
                <a:spLocks noChangeShapeType="1"/>
              </p:cNvSpPr>
              <p:nvPr/>
            </p:nvSpPr>
            <p:spPr bwMode="auto">
              <a:xfrm>
                <a:off x="2872"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88" name="Line 96"/>
              <p:cNvSpPr>
                <a:spLocks noChangeShapeType="1"/>
              </p:cNvSpPr>
              <p:nvPr/>
            </p:nvSpPr>
            <p:spPr bwMode="auto">
              <a:xfrm>
                <a:off x="2824"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89" name="Line 97"/>
              <p:cNvSpPr>
                <a:spLocks noChangeShapeType="1"/>
              </p:cNvSpPr>
              <p:nvPr/>
            </p:nvSpPr>
            <p:spPr bwMode="auto">
              <a:xfrm>
                <a:off x="2776"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90" name="Line 98"/>
              <p:cNvSpPr>
                <a:spLocks noChangeShapeType="1"/>
              </p:cNvSpPr>
              <p:nvPr/>
            </p:nvSpPr>
            <p:spPr bwMode="auto">
              <a:xfrm>
                <a:off x="2728"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91" name="Line 99"/>
              <p:cNvSpPr>
                <a:spLocks noChangeShapeType="1"/>
              </p:cNvSpPr>
              <p:nvPr/>
            </p:nvSpPr>
            <p:spPr bwMode="auto">
              <a:xfrm>
                <a:off x="2680"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92" name="Line 100"/>
              <p:cNvSpPr>
                <a:spLocks noChangeShapeType="1"/>
              </p:cNvSpPr>
              <p:nvPr/>
            </p:nvSpPr>
            <p:spPr bwMode="auto">
              <a:xfrm>
                <a:off x="2632"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93" name="Line 101"/>
              <p:cNvSpPr>
                <a:spLocks noChangeShapeType="1"/>
              </p:cNvSpPr>
              <p:nvPr/>
            </p:nvSpPr>
            <p:spPr bwMode="auto">
              <a:xfrm>
                <a:off x="2584"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94" name="Line 102"/>
              <p:cNvSpPr>
                <a:spLocks noChangeShapeType="1"/>
              </p:cNvSpPr>
              <p:nvPr/>
            </p:nvSpPr>
            <p:spPr bwMode="auto">
              <a:xfrm>
                <a:off x="2536" y="1488"/>
                <a:ext cx="0" cy="48"/>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25633" name="Line 103"/>
            <p:cNvSpPr>
              <a:spLocks noChangeShapeType="1"/>
            </p:cNvSpPr>
            <p:nvPr/>
          </p:nvSpPr>
          <p:spPr bwMode="auto">
            <a:xfrm rot="5400000" flipH="1">
              <a:off x="3820"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34" name="Line 104"/>
            <p:cNvSpPr>
              <a:spLocks noChangeShapeType="1"/>
            </p:cNvSpPr>
            <p:nvPr/>
          </p:nvSpPr>
          <p:spPr bwMode="auto">
            <a:xfrm rot="5400000" flipH="1">
              <a:off x="3773"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35" name="Line 105"/>
            <p:cNvSpPr>
              <a:spLocks noChangeShapeType="1"/>
            </p:cNvSpPr>
            <p:nvPr/>
          </p:nvSpPr>
          <p:spPr bwMode="auto">
            <a:xfrm rot="5400000" flipH="1">
              <a:off x="3726"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36" name="Line 106"/>
            <p:cNvSpPr>
              <a:spLocks noChangeShapeType="1"/>
            </p:cNvSpPr>
            <p:nvPr/>
          </p:nvSpPr>
          <p:spPr bwMode="auto">
            <a:xfrm rot="5400000" flipH="1">
              <a:off x="3678"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37" name="Line 107"/>
            <p:cNvSpPr>
              <a:spLocks noChangeShapeType="1"/>
            </p:cNvSpPr>
            <p:nvPr/>
          </p:nvSpPr>
          <p:spPr bwMode="auto">
            <a:xfrm rot="5400000" flipH="1">
              <a:off x="3631"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38" name="Line 108"/>
            <p:cNvSpPr>
              <a:spLocks noChangeShapeType="1"/>
            </p:cNvSpPr>
            <p:nvPr/>
          </p:nvSpPr>
          <p:spPr bwMode="auto">
            <a:xfrm rot="5400000" flipH="1">
              <a:off x="3583"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39" name="Line 109"/>
            <p:cNvSpPr>
              <a:spLocks noChangeShapeType="1"/>
            </p:cNvSpPr>
            <p:nvPr/>
          </p:nvSpPr>
          <p:spPr bwMode="auto">
            <a:xfrm rot="5400000" flipH="1">
              <a:off x="3536"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0" name="Line 110"/>
            <p:cNvSpPr>
              <a:spLocks noChangeShapeType="1"/>
            </p:cNvSpPr>
            <p:nvPr/>
          </p:nvSpPr>
          <p:spPr bwMode="auto">
            <a:xfrm rot="5400000" flipH="1">
              <a:off x="3489"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1" name="Line 111"/>
            <p:cNvSpPr>
              <a:spLocks noChangeShapeType="1"/>
            </p:cNvSpPr>
            <p:nvPr/>
          </p:nvSpPr>
          <p:spPr bwMode="auto">
            <a:xfrm rot="5400000" flipH="1">
              <a:off x="3441"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2" name="Line 112"/>
            <p:cNvSpPr>
              <a:spLocks noChangeShapeType="1"/>
            </p:cNvSpPr>
            <p:nvPr/>
          </p:nvSpPr>
          <p:spPr bwMode="auto">
            <a:xfrm rot="5400000" flipH="1">
              <a:off x="3394"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3" name="Line 113"/>
            <p:cNvSpPr>
              <a:spLocks noChangeShapeType="1"/>
            </p:cNvSpPr>
            <p:nvPr/>
          </p:nvSpPr>
          <p:spPr bwMode="auto">
            <a:xfrm rot="5400000" flipH="1">
              <a:off x="3347"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4" name="Line 114"/>
            <p:cNvSpPr>
              <a:spLocks noChangeShapeType="1"/>
            </p:cNvSpPr>
            <p:nvPr/>
          </p:nvSpPr>
          <p:spPr bwMode="auto">
            <a:xfrm rot="5400000" flipH="1">
              <a:off x="3299"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5" name="Line 115"/>
            <p:cNvSpPr>
              <a:spLocks noChangeShapeType="1"/>
            </p:cNvSpPr>
            <p:nvPr/>
          </p:nvSpPr>
          <p:spPr bwMode="auto">
            <a:xfrm rot="5400000" flipH="1">
              <a:off x="3252"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6" name="Line 116"/>
            <p:cNvSpPr>
              <a:spLocks noChangeShapeType="1"/>
            </p:cNvSpPr>
            <p:nvPr/>
          </p:nvSpPr>
          <p:spPr bwMode="auto">
            <a:xfrm rot="5400000" flipH="1">
              <a:off x="3204"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7" name="Line 117"/>
            <p:cNvSpPr>
              <a:spLocks noChangeShapeType="1"/>
            </p:cNvSpPr>
            <p:nvPr/>
          </p:nvSpPr>
          <p:spPr bwMode="auto">
            <a:xfrm rot="5400000" flipH="1">
              <a:off x="3165"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8" name="Line 118"/>
            <p:cNvSpPr>
              <a:spLocks noChangeShapeType="1"/>
            </p:cNvSpPr>
            <p:nvPr/>
          </p:nvSpPr>
          <p:spPr bwMode="auto">
            <a:xfrm rot="5400000" flipH="1">
              <a:off x="3118"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49" name="Line 119"/>
            <p:cNvSpPr>
              <a:spLocks noChangeShapeType="1"/>
            </p:cNvSpPr>
            <p:nvPr/>
          </p:nvSpPr>
          <p:spPr bwMode="auto">
            <a:xfrm rot="5400000" flipH="1">
              <a:off x="3821"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50" name="Line 120"/>
            <p:cNvSpPr>
              <a:spLocks noChangeShapeType="1"/>
            </p:cNvSpPr>
            <p:nvPr/>
          </p:nvSpPr>
          <p:spPr bwMode="auto">
            <a:xfrm rot="5400000" flipH="1">
              <a:off x="3774"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51" name="Line 121"/>
            <p:cNvSpPr>
              <a:spLocks noChangeShapeType="1"/>
            </p:cNvSpPr>
            <p:nvPr/>
          </p:nvSpPr>
          <p:spPr bwMode="auto">
            <a:xfrm rot="5400000" flipH="1">
              <a:off x="3727"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52" name="Line 122"/>
            <p:cNvSpPr>
              <a:spLocks noChangeShapeType="1"/>
            </p:cNvSpPr>
            <p:nvPr/>
          </p:nvSpPr>
          <p:spPr bwMode="auto">
            <a:xfrm rot="5400000" flipH="1">
              <a:off x="3679"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53" name="Line 123"/>
            <p:cNvSpPr>
              <a:spLocks noChangeShapeType="1"/>
            </p:cNvSpPr>
            <p:nvPr/>
          </p:nvSpPr>
          <p:spPr bwMode="auto">
            <a:xfrm rot="5400000" flipH="1">
              <a:off x="3632"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54" name="Line 124"/>
            <p:cNvSpPr>
              <a:spLocks noChangeShapeType="1"/>
            </p:cNvSpPr>
            <p:nvPr/>
          </p:nvSpPr>
          <p:spPr bwMode="auto">
            <a:xfrm rot="5400000" flipH="1">
              <a:off x="3584"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55" name="Line 125"/>
            <p:cNvSpPr>
              <a:spLocks noChangeShapeType="1"/>
            </p:cNvSpPr>
            <p:nvPr/>
          </p:nvSpPr>
          <p:spPr bwMode="auto">
            <a:xfrm rot="5400000" flipH="1">
              <a:off x="3537"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56" name="Line 126"/>
            <p:cNvSpPr>
              <a:spLocks noChangeShapeType="1"/>
            </p:cNvSpPr>
            <p:nvPr/>
          </p:nvSpPr>
          <p:spPr bwMode="auto">
            <a:xfrm rot="5400000" flipH="1">
              <a:off x="3490"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57" name="Line 127"/>
            <p:cNvSpPr>
              <a:spLocks noChangeShapeType="1"/>
            </p:cNvSpPr>
            <p:nvPr/>
          </p:nvSpPr>
          <p:spPr bwMode="auto">
            <a:xfrm rot="5400000" flipH="1">
              <a:off x="3442"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58" name="Line 128"/>
            <p:cNvSpPr>
              <a:spLocks noChangeShapeType="1"/>
            </p:cNvSpPr>
            <p:nvPr/>
          </p:nvSpPr>
          <p:spPr bwMode="auto">
            <a:xfrm rot="5400000" flipH="1">
              <a:off x="3395"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59" name="Line 129"/>
            <p:cNvSpPr>
              <a:spLocks noChangeShapeType="1"/>
            </p:cNvSpPr>
            <p:nvPr/>
          </p:nvSpPr>
          <p:spPr bwMode="auto">
            <a:xfrm rot="5400000" flipH="1">
              <a:off x="3348"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60" name="Line 130"/>
            <p:cNvSpPr>
              <a:spLocks noChangeShapeType="1"/>
            </p:cNvSpPr>
            <p:nvPr/>
          </p:nvSpPr>
          <p:spPr bwMode="auto">
            <a:xfrm rot="5400000" flipH="1">
              <a:off x="3300"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61" name="Line 131"/>
            <p:cNvSpPr>
              <a:spLocks noChangeShapeType="1"/>
            </p:cNvSpPr>
            <p:nvPr/>
          </p:nvSpPr>
          <p:spPr bwMode="auto">
            <a:xfrm rot="5400000" flipH="1">
              <a:off x="3253"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62" name="Line 132"/>
            <p:cNvSpPr>
              <a:spLocks noChangeShapeType="1"/>
            </p:cNvSpPr>
            <p:nvPr/>
          </p:nvSpPr>
          <p:spPr bwMode="auto">
            <a:xfrm rot="5400000" flipH="1">
              <a:off x="3205"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63" name="Line 133"/>
            <p:cNvSpPr>
              <a:spLocks noChangeShapeType="1"/>
            </p:cNvSpPr>
            <p:nvPr/>
          </p:nvSpPr>
          <p:spPr bwMode="auto">
            <a:xfrm rot="5400000" flipH="1">
              <a:off x="3166"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64" name="Line 134"/>
            <p:cNvSpPr>
              <a:spLocks noChangeShapeType="1"/>
            </p:cNvSpPr>
            <p:nvPr/>
          </p:nvSpPr>
          <p:spPr bwMode="auto">
            <a:xfrm rot="5400000" flipH="1">
              <a:off x="3119"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65" name="Line 135"/>
            <p:cNvSpPr>
              <a:spLocks noChangeShapeType="1"/>
            </p:cNvSpPr>
            <p:nvPr/>
          </p:nvSpPr>
          <p:spPr bwMode="auto">
            <a:xfrm rot="5400000">
              <a:off x="3078" y="2954"/>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66" name="Line 136"/>
            <p:cNvSpPr>
              <a:spLocks noChangeShapeType="1"/>
            </p:cNvSpPr>
            <p:nvPr/>
          </p:nvSpPr>
          <p:spPr bwMode="auto">
            <a:xfrm rot="5400000">
              <a:off x="3070" y="2909"/>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67" name="Line 137"/>
            <p:cNvSpPr>
              <a:spLocks noChangeShapeType="1"/>
            </p:cNvSpPr>
            <p:nvPr/>
          </p:nvSpPr>
          <p:spPr bwMode="auto">
            <a:xfrm rot="5400000">
              <a:off x="3070" y="2865"/>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68" name="Line 138"/>
            <p:cNvSpPr>
              <a:spLocks noChangeShapeType="1"/>
            </p:cNvSpPr>
            <p:nvPr/>
          </p:nvSpPr>
          <p:spPr bwMode="auto">
            <a:xfrm rot="5400000">
              <a:off x="3070" y="2820"/>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69" name="Line 139"/>
            <p:cNvSpPr>
              <a:spLocks noChangeShapeType="1"/>
            </p:cNvSpPr>
            <p:nvPr/>
          </p:nvSpPr>
          <p:spPr bwMode="auto">
            <a:xfrm rot="5400000">
              <a:off x="3070" y="2775"/>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70" name="Line 140"/>
            <p:cNvSpPr>
              <a:spLocks noChangeShapeType="1"/>
            </p:cNvSpPr>
            <p:nvPr/>
          </p:nvSpPr>
          <p:spPr bwMode="auto">
            <a:xfrm rot="5400000">
              <a:off x="3070" y="2731"/>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71" name="Line 141"/>
            <p:cNvSpPr>
              <a:spLocks noChangeShapeType="1"/>
            </p:cNvSpPr>
            <p:nvPr/>
          </p:nvSpPr>
          <p:spPr bwMode="auto">
            <a:xfrm rot="5400000">
              <a:off x="3070" y="2686"/>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72" name="Line 142"/>
            <p:cNvSpPr>
              <a:spLocks noChangeShapeType="1"/>
            </p:cNvSpPr>
            <p:nvPr/>
          </p:nvSpPr>
          <p:spPr bwMode="auto">
            <a:xfrm rot="5400000">
              <a:off x="3070" y="2642"/>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73" name="Line 143"/>
            <p:cNvSpPr>
              <a:spLocks noChangeShapeType="1"/>
            </p:cNvSpPr>
            <p:nvPr/>
          </p:nvSpPr>
          <p:spPr bwMode="auto">
            <a:xfrm rot="5400000">
              <a:off x="3070" y="2597"/>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74" name="Line 144"/>
            <p:cNvSpPr>
              <a:spLocks noChangeShapeType="1"/>
            </p:cNvSpPr>
            <p:nvPr/>
          </p:nvSpPr>
          <p:spPr bwMode="auto">
            <a:xfrm rot="5400000">
              <a:off x="3070" y="2552"/>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75" name="Line 145"/>
            <p:cNvSpPr>
              <a:spLocks noChangeShapeType="1"/>
            </p:cNvSpPr>
            <p:nvPr/>
          </p:nvSpPr>
          <p:spPr bwMode="auto">
            <a:xfrm rot="5400000">
              <a:off x="3070" y="2508"/>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76" name="Line 146"/>
            <p:cNvSpPr>
              <a:spLocks noChangeShapeType="1"/>
            </p:cNvSpPr>
            <p:nvPr/>
          </p:nvSpPr>
          <p:spPr bwMode="auto">
            <a:xfrm rot="5400000">
              <a:off x="3070" y="3311"/>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77" name="Line 147"/>
            <p:cNvSpPr>
              <a:spLocks noChangeShapeType="1"/>
            </p:cNvSpPr>
            <p:nvPr/>
          </p:nvSpPr>
          <p:spPr bwMode="auto">
            <a:xfrm rot="5400000">
              <a:off x="3070" y="3266"/>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78" name="Line 148"/>
            <p:cNvSpPr>
              <a:spLocks noChangeShapeType="1"/>
            </p:cNvSpPr>
            <p:nvPr/>
          </p:nvSpPr>
          <p:spPr bwMode="auto">
            <a:xfrm rot="5400000">
              <a:off x="3070" y="3221"/>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79" name="Line 149"/>
            <p:cNvSpPr>
              <a:spLocks noChangeShapeType="1"/>
            </p:cNvSpPr>
            <p:nvPr/>
          </p:nvSpPr>
          <p:spPr bwMode="auto">
            <a:xfrm rot="5400000">
              <a:off x="3070" y="3177"/>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80" name="Line 150"/>
            <p:cNvSpPr>
              <a:spLocks noChangeShapeType="1"/>
            </p:cNvSpPr>
            <p:nvPr/>
          </p:nvSpPr>
          <p:spPr bwMode="auto">
            <a:xfrm rot="5400000">
              <a:off x="3070" y="3132"/>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81" name="Line 151"/>
            <p:cNvSpPr>
              <a:spLocks noChangeShapeType="1"/>
            </p:cNvSpPr>
            <p:nvPr/>
          </p:nvSpPr>
          <p:spPr bwMode="auto">
            <a:xfrm rot="5400000">
              <a:off x="3070" y="3088"/>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82" name="Line 152"/>
            <p:cNvSpPr>
              <a:spLocks noChangeShapeType="1"/>
            </p:cNvSpPr>
            <p:nvPr/>
          </p:nvSpPr>
          <p:spPr bwMode="auto">
            <a:xfrm rot="5400000">
              <a:off x="3070" y="3043"/>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83" name="Line 153"/>
            <p:cNvSpPr>
              <a:spLocks noChangeShapeType="1"/>
            </p:cNvSpPr>
            <p:nvPr/>
          </p:nvSpPr>
          <p:spPr bwMode="auto">
            <a:xfrm rot="5400000">
              <a:off x="3070" y="2998"/>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84" name="Line 154"/>
            <p:cNvSpPr>
              <a:spLocks noChangeShapeType="1"/>
            </p:cNvSpPr>
            <p:nvPr/>
          </p:nvSpPr>
          <p:spPr bwMode="auto">
            <a:xfrm rot="5400000">
              <a:off x="3915" y="2961"/>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85" name="Line 155"/>
            <p:cNvSpPr>
              <a:spLocks noChangeShapeType="1"/>
            </p:cNvSpPr>
            <p:nvPr/>
          </p:nvSpPr>
          <p:spPr bwMode="auto">
            <a:xfrm rot="5400000">
              <a:off x="3907" y="2917"/>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86" name="Line 156"/>
            <p:cNvSpPr>
              <a:spLocks noChangeShapeType="1"/>
            </p:cNvSpPr>
            <p:nvPr/>
          </p:nvSpPr>
          <p:spPr bwMode="auto">
            <a:xfrm rot="5400000">
              <a:off x="3907" y="2872"/>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87" name="Line 157"/>
            <p:cNvSpPr>
              <a:spLocks noChangeShapeType="1"/>
            </p:cNvSpPr>
            <p:nvPr/>
          </p:nvSpPr>
          <p:spPr bwMode="auto">
            <a:xfrm rot="5400000">
              <a:off x="3907" y="2827"/>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88" name="Line 158"/>
            <p:cNvSpPr>
              <a:spLocks noChangeShapeType="1"/>
            </p:cNvSpPr>
            <p:nvPr/>
          </p:nvSpPr>
          <p:spPr bwMode="auto">
            <a:xfrm rot="5400000">
              <a:off x="3907" y="2783"/>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89" name="Line 159"/>
            <p:cNvSpPr>
              <a:spLocks noChangeShapeType="1"/>
            </p:cNvSpPr>
            <p:nvPr/>
          </p:nvSpPr>
          <p:spPr bwMode="auto">
            <a:xfrm rot="5400000">
              <a:off x="3907" y="2738"/>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90" name="Line 160"/>
            <p:cNvSpPr>
              <a:spLocks noChangeShapeType="1"/>
            </p:cNvSpPr>
            <p:nvPr/>
          </p:nvSpPr>
          <p:spPr bwMode="auto">
            <a:xfrm rot="5400000">
              <a:off x="3907" y="2694"/>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91" name="Line 161"/>
            <p:cNvSpPr>
              <a:spLocks noChangeShapeType="1"/>
            </p:cNvSpPr>
            <p:nvPr/>
          </p:nvSpPr>
          <p:spPr bwMode="auto">
            <a:xfrm rot="5400000">
              <a:off x="3907" y="2649"/>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92" name="Line 162"/>
            <p:cNvSpPr>
              <a:spLocks noChangeShapeType="1"/>
            </p:cNvSpPr>
            <p:nvPr/>
          </p:nvSpPr>
          <p:spPr bwMode="auto">
            <a:xfrm rot="5400000">
              <a:off x="3907" y="2604"/>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93" name="Line 163"/>
            <p:cNvSpPr>
              <a:spLocks noChangeShapeType="1"/>
            </p:cNvSpPr>
            <p:nvPr/>
          </p:nvSpPr>
          <p:spPr bwMode="auto">
            <a:xfrm rot="5400000">
              <a:off x="3907" y="2560"/>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94" name="Line 164"/>
            <p:cNvSpPr>
              <a:spLocks noChangeShapeType="1"/>
            </p:cNvSpPr>
            <p:nvPr/>
          </p:nvSpPr>
          <p:spPr bwMode="auto">
            <a:xfrm rot="5400000">
              <a:off x="3907" y="2515"/>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95" name="Line 165"/>
            <p:cNvSpPr>
              <a:spLocks noChangeShapeType="1"/>
            </p:cNvSpPr>
            <p:nvPr/>
          </p:nvSpPr>
          <p:spPr bwMode="auto">
            <a:xfrm rot="5400000">
              <a:off x="3907" y="3318"/>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96" name="Line 166"/>
            <p:cNvSpPr>
              <a:spLocks noChangeShapeType="1"/>
            </p:cNvSpPr>
            <p:nvPr/>
          </p:nvSpPr>
          <p:spPr bwMode="auto">
            <a:xfrm rot="5400000">
              <a:off x="3907" y="3273"/>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97" name="Line 167"/>
            <p:cNvSpPr>
              <a:spLocks noChangeShapeType="1"/>
            </p:cNvSpPr>
            <p:nvPr/>
          </p:nvSpPr>
          <p:spPr bwMode="auto">
            <a:xfrm rot="5400000">
              <a:off x="3907" y="3229"/>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98" name="Line 168"/>
            <p:cNvSpPr>
              <a:spLocks noChangeShapeType="1"/>
            </p:cNvSpPr>
            <p:nvPr/>
          </p:nvSpPr>
          <p:spPr bwMode="auto">
            <a:xfrm rot="5400000">
              <a:off x="3907" y="3184"/>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699" name="Line 169"/>
            <p:cNvSpPr>
              <a:spLocks noChangeShapeType="1"/>
            </p:cNvSpPr>
            <p:nvPr/>
          </p:nvSpPr>
          <p:spPr bwMode="auto">
            <a:xfrm rot="5400000">
              <a:off x="3907" y="3140"/>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00" name="Line 170"/>
            <p:cNvSpPr>
              <a:spLocks noChangeShapeType="1"/>
            </p:cNvSpPr>
            <p:nvPr/>
          </p:nvSpPr>
          <p:spPr bwMode="auto">
            <a:xfrm rot="5400000">
              <a:off x="3907" y="3095"/>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01" name="Line 171"/>
            <p:cNvSpPr>
              <a:spLocks noChangeShapeType="1"/>
            </p:cNvSpPr>
            <p:nvPr/>
          </p:nvSpPr>
          <p:spPr bwMode="auto">
            <a:xfrm rot="5400000">
              <a:off x="3907" y="3050"/>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02" name="Line 172"/>
            <p:cNvSpPr>
              <a:spLocks noChangeShapeType="1"/>
            </p:cNvSpPr>
            <p:nvPr/>
          </p:nvSpPr>
          <p:spPr bwMode="auto">
            <a:xfrm rot="5400000">
              <a:off x="3907" y="3006"/>
              <a:ext cx="0" cy="47"/>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8" name="Group 173"/>
            <p:cNvGrpSpPr>
              <a:grpSpLocks/>
            </p:cNvGrpSpPr>
            <p:nvPr/>
          </p:nvGrpSpPr>
          <p:grpSpPr bwMode="auto">
            <a:xfrm>
              <a:off x="3997" y="3149"/>
              <a:ext cx="356" cy="423"/>
              <a:chOff x="3304" y="1512"/>
              <a:chExt cx="360" cy="456"/>
            </a:xfrm>
          </p:grpSpPr>
          <p:sp>
            <p:nvSpPr>
              <p:cNvPr id="25731" name="Rectangle 174"/>
              <p:cNvSpPr>
                <a:spLocks noChangeArrowheads="1"/>
              </p:cNvSpPr>
              <p:nvPr/>
            </p:nvSpPr>
            <p:spPr bwMode="auto">
              <a:xfrm>
                <a:off x="3352" y="1512"/>
                <a:ext cx="256" cy="456"/>
              </a:xfrm>
              <a:prstGeom prst="rect">
                <a:avLst/>
              </a:prstGeom>
              <a:solidFill>
                <a:schemeClr val="bg1"/>
              </a:solidFill>
              <a:ln w="9525">
                <a:solidFill>
                  <a:schemeClr val="tx1"/>
                </a:solidFill>
                <a:miter lim="800000"/>
                <a:headEnd/>
                <a:tailEnd/>
              </a:ln>
            </p:spPr>
            <p:txBody>
              <a:bodyPr vert="eaVert" wrap="none" anchor="ctr">
                <a:prstTxWarp prst="textNoShape">
                  <a:avLst/>
                </a:prstTxWarp>
              </a:bodyPr>
              <a:lstStyle/>
              <a:p>
                <a:pPr algn="ctr"/>
                <a:r>
                  <a:rPr lang="en-US" b="1">
                    <a:latin typeface="Arial" pitchFamily="-65" charset="0"/>
                    <a:ea typeface="宋体" pitchFamily="-65" charset="-122"/>
                    <a:cs typeface="宋体" pitchFamily="-65" charset="-122"/>
                  </a:rPr>
                  <a:t>RS232</a:t>
                </a:r>
              </a:p>
            </p:txBody>
          </p:sp>
          <p:sp>
            <p:nvSpPr>
              <p:cNvPr id="25732" name="Line 175"/>
              <p:cNvSpPr>
                <a:spLocks noChangeShapeType="1"/>
              </p:cNvSpPr>
              <p:nvPr/>
            </p:nvSpPr>
            <p:spPr bwMode="auto">
              <a:xfrm flipH="1">
                <a:off x="3608" y="153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33" name="Line 176"/>
              <p:cNvSpPr>
                <a:spLocks noChangeShapeType="1"/>
              </p:cNvSpPr>
              <p:nvPr/>
            </p:nvSpPr>
            <p:spPr bwMode="auto">
              <a:xfrm flipH="1">
                <a:off x="3608" y="158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34" name="Line 177"/>
              <p:cNvSpPr>
                <a:spLocks noChangeShapeType="1"/>
              </p:cNvSpPr>
              <p:nvPr/>
            </p:nvSpPr>
            <p:spPr bwMode="auto">
              <a:xfrm flipH="1">
                <a:off x="3608" y="163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35" name="Line 178"/>
              <p:cNvSpPr>
                <a:spLocks noChangeShapeType="1"/>
              </p:cNvSpPr>
              <p:nvPr/>
            </p:nvSpPr>
            <p:spPr bwMode="auto">
              <a:xfrm flipH="1">
                <a:off x="3608" y="168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36" name="Line 179"/>
              <p:cNvSpPr>
                <a:spLocks noChangeShapeType="1"/>
              </p:cNvSpPr>
              <p:nvPr/>
            </p:nvSpPr>
            <p:spPr bwMode="auto">
              <a:xfrm flipH="1">
                <a:off x="3608" y="172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37" name="Line 180"/>
              <p:cNvSpPr>
                <a:spLocks noChangeShapeType="1"/>
              </p:cNvSpPr>
              <p:nvPr/>
            </p:nvSpPr>
            <p:spPr bwMode="auto">
              <a:xfrm flipH="1">
                <a:off x="3608" y="177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38" name="Line 181"/>
              <p:cNvSpPr>
                <a:spLocks noChangeShapeType="1"/>
              </p:cNvSpPr>
              <p:nvPr/>
            </p:nvSpPr>
            <p:spPr bwMode="auto">
              <a:xfrm flipH="1">
                <a:off x="3608" y="182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39" name="Line 182"/>
              <p:cNvSpPr>
                <a:spLocks noChangeShapeType="1"/>
              </p:cNvSpPr>
              <p:nvPr/>
            </p:nvSpPr>
            <p:spPr bwMode="auto">
              <a:xfrm flipH="1">
                <a:off x="3608" y="187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40" name="Line 183"/>
              <p:cNvSpPr>
                <a:spLocks noChangeShapeType="1"/>
              </p:cNvSpPr>
              <p:nvPr/>
            </p:nvSpPr>
            <p:spPr bwMode="auto">
              <a:xfrm flipH="1">
                <a:off x="3616" y="191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41" name="Line 184"/>
              <p:cNvSpPr>
                <a:spLocks noChangeShapeType="1"/>
              </p:cNvSpPr>
              <p:nvPr/>
            </p:nvSpPr>
            <p:spPr bwMode="auto">
              <a:xfrm flipH="1">
                <a:off x="3304" y="154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42" name="Line 185"/>
              <p:cNvSpPr>
                <a:spLocks noChangeShapeType="1"/>
              </p:cNvSpPr>
              <p:nvPr/>
            </p:nvSpPr>
            <p:spPr bwMode="auto">
              <a:xfrm flipH="1">
                <a:off x="3304" y="159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43" name="Line 186"/>
              <p:cNvSpPr>
                <a:spLocks noChangeShapeType="1"/>
              </p:cNvSpPr>
              <p:nvPr/>
            </p:nvSpPr>
            <p:spPr bwMode="auto">
              <a:xfrm flipH="1">
                <a:off x="3304" y="164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44" name="Line 187"/>
              <p:cNvSpPr>
                <a:spLocks noChangeShapeType="1"/>
              </p:cNvSpPr>
              <p:nvPr/>
            </p:nvSpPr>
            <p:spPr bwMode="auto">
              <a:xfrm flipH="1">
                <a:off x="3304" y="168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45" name="Line 188"/>
              <p:cNvSpPr>
                <a:spLocks noChangeShapeType="1"/>
              </p:cNvSpPr>
              <p:nvPr/>
            </p:nvSpPr>
            <p:spPr bwMode="auto">
              <a:xfrm flipH="1">
                <a:off x="3304" y="173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46" name="Line 189"/>
              <p:cNvSpPr>
                <a:spLocks noChangeShapeType="1"/>
              </p:cNvSpPr>
              <p:nvPr/>
            </p:nvSpPr>
            <p:spPr bwMode="auto">
              <a:xfrm flipH="1">
                <a:off x="3304" y="178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47" name="Line 190"/>
              <p:cNvSpPr>
                <a:spLocks noChangeShapeType="1"/>
              </p:cNvSpPr>
              <p:nvPr/>
            </p:nvSpPr>
            <p:spPr bwMode="auto">
              <a:xfrm flipH="1">
                <a:off x="3304" y="183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48" name="Line 191"/>
              <p:cNvSpPr>
                <a:spLocks noChangeShapeType="1"/>
              </p:cNvSpPr>
              <p:nvPr/>
            </p:nvSpPr>
            <p:spPr bwMode="auto">
              <a:xfrm flipH="1">
                <a:off x="3304" y="188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49" name="Line 192"/>
              <p:cNvSpPr>
                <a:spLocks noChangeShapeType="1"/>
              </p:cNvSpPr>
              <p:nvPr/>
            </p:nvSpPr>
            <p:spPr bwMode="auto">
              <a:xfrm flipH="1">
                <a:off x="3312" y="1920"/>
                <a:ext cx="48" cy="0"/>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25704" name="Line 193"/>
            <p:cNvSpPr>
              <a:spLocks noChangeShapeType="1"/>
            </p:cNvSpPr>
            <p:nvPr/>
          </p:nvSpPr>
          <p:spPr bwMode="auto">
            <a:xfrm>
              <a:off x="2801" y="3060"/>
              <a:ext cx="245" cy="0"/>
            </a:xfrm>
            <a:prstGeom prst="line">
              <a:avLst/>
            </a:prstGeom>
            <a:noFill/>
            <a:ln w="38100">
              <a:solidFill>
                <a:schemeClr val="tx1"/>
              </a:solidFill>
              <a:round/>
              <a:headEnd type="triangle" w="med" len="med"/>
              <a:tailEnd/>
            </a:ln>
          </p:spPr>
          <p:txBody>
            <a:bodyPr>
              <a:prstTxWarp prst="textNoShape">
                <a:avLst/>
              </a:prstTxWarp>
            </a:bodyPr>
            <a:lstStyle/>
            <a:p>
              <a:endParaRPr lang="en-US"/>
            </a:p>
          </p:txBody>
        </p:sp>
        <p:sp>
          <p:nvSpPr>
            <p:cNvPr id="25705" name="AutoShape 194"/>
            <p:cNvSpPr>
              <a:spLocks noChangeArrowheads="1"/>
            </p:cNvSpPr>
            <p:nvPr/>
          </p:nvSpPr>
          <p:spPr bwMode="auto">
            <a:xfrm>
              <a:off x="1009" y="1766"/>
              <a:ext cx="426" cy="357"/>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706" name="AutoShape 195"/>
            <p:cNvSpPr>
              <a:spLocks noChangeArrowheads="1"/>
            </p:cNvSpPr>
            <p:nvPr/>
          </p:nvSpPr>
          <p:spPr bwMode="auto">
            <a:xfrm>
              <a:off x="1009" y="3572"/>
              <a:ext cx="426" cy="357"/>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pic>
          <p:nvPicPr>
            <p:cNvPr id="25707" name="Picture 196" descr="resampler"/>
            <p:cNvPicPr>
              <a:picLocks noChangeAspect="1" noChangeArrowheads="1"/>
            </p:cNvPicPr>
            <p:nvPr/>
          </p:nvPicPr>
          <p:blipFill>
            <a:blip r:embed="rId3"/>
            <a:srcRect/>
            <a:stretch>
              <a:fillRect/>
            </a:stretch>
          </p:blipFill>
          <p:spPr bwMode="auto">
            <a:xfrm>
              <a:off x="3184" y="3729"/>
              <a:ext cx="1133" cy="354"/>
            </a:xfrm>
            <a:prstGeom prst="rect">
              <a:avLst/>
            </a:prstGeom>
            <a:noFill/>
            <a:ln w="9525">
              <a:noFill/>
              <a:miter lim="800000"/>
              <a:headEnd/>
              <a:tailEnd/>
            </a:ln>
          </p:spPr>
        </p:pic>
        <p:sp>
          <p:nvSpPr>
            <p:cNvPr id="25708" name="Text Box 197"/>
            <p:cNvSpPr txBox="1">
              <a:spLocks noChangeArrowheads="1"/>
            </p:cNvSpPr>
            <p:nvPr/>
          </p:nvSpPr>
          <p:spPr bwMode="auto">
            <a:xfrm>
              <a:off x="2624" y="3706"/>
              <a:ext cx="672" cy="404"/>
            </a:xfrm>
            <a:prstGeom prst="rect">
              <a:avLst/>
            </a:prstGeom>
            <a:noFill/>
            <a:ln w="9525">
              <a:noFill/>
              <a:miter lim="800000"/>
              <a:headEnd/>
              <a:tailEnd/>
            </a:ln>
          </p:spPr>
          <p:txBody>
            <a:bodyPr>
              <a:prstTxWarp prst="textNoShape">
                <a:avLst/>
              </a:prstTxWarp>
              <a:spAutoFit/>
            </a:bodyPr>
            <a:lstStyle/>
            <a:p>
              <a:pPr algn="ctr"/>
              <a:r>
                <a:rPr lang="en-US" sz="1800" b="1">
                  <a:latin typeface="Arial" pitchFamily="-65" charset="0"/>
                  <a:ea typeface="宋体" pitchFamily="-65" charset="-122"/>
                  <a:cs typeface="宋体" pitchFamily="-65" charset="-122"/>
                </a:rPr>
                <a:t>CTD Sensor</a:t>
              </a:r>
            </a:p>
          </p:txBody>
        </p:sp>
        <p:sp>
          <p:nvSpPr>
            <p:cNvPr id="25709" name="Rectangle 198"/>
            <p:cNvSpPr>
              <a:spLocks noChangeArrowheads="1"/>
            </p:cNvSpPr>
            <p:nvPr/>
          </p:nvSpPr>
          <p:spPr bwMode="auto">
            <a:xfrm rot="5400000">
              <a:off x="3053" y="2531"/>
              <a:ext cx="883" cy="78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sz="2000">
                  <a:latin typeface="Arial" pitchFamily="-65" charset="0"/>
                  <a:ea typeface="宋体" pitchFamily="-65" charset="-122"/>
                  <a:cs typeface="宋体" pitchFamily="-65" charset="-122"/>
                  <a:sym typeface="Symbol" pitchFamily="-65" charset="2"/>
                </a:rPr>
                <a:t>FPGA</a:t>
              </a:r>
            </a:p>
          </p:txBody>
        </p:sp>
        <p:sp>
          <p:nvSpPr>
            <p:cNvPr id="25710" name="Line 199"/>
            <p:cNvSpPr>
              <a:spLocks noChangeShapeType="1"/>
            </p:cNvSpPr>
            <p:nvPr/>
          </p:nvSpPr>
          <p:spPr bwMode="auto">
            <a:xfrm>
              <a:off x="2809" y="2792"/>
              <a:ext cx="237"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5711" name="Line 200"/>
            <p:cNvSpPr>
              <a:spLocks noChangeShapeType="1"/>
            </p:cNvSpPr>
            <p:nvPr/>
          </p:nvSpPr>
          <p:spPr bwMode="auto">
            <a:xfrm>
              <a:off x="2809" y="2316"/>
              <a:ext cx="426"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25712" name="Line 201"/>
            <p:cNvSpPr>
              <a:spLocks noChangeShapeType="1"/>
            </p:cNvSpPr>
            <p:nvPr/>
          </p:nvSpPr>
          <p:spPr bwMode="auto">
            <a:xfrm>
              <a:off x="3235" y="2309"/>
              <a:ext cx="0" cy="133"/>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5713" name="Line 202"/>
            <p:cNvSpPr>
              <a:spLocks noChangeShapeType="1"/>
            </p:cNvSpPr>
            <p:nvPr/>
          </p:nvSpPr>
          <p:spPr bwMode="auto">
            <a:xfrm>
              <a:off x="2762" y="3535"/>
              <a:ext cx="473" cy="0"/>
            </a:xfrm>
            <a:prstGeom prst="line">
              <a:avLst/>
            </a:prstGeom>
            <a:noFill/>
            <a:ln w="38100">
              <a:solidFill>
                <a:schemeClr val="tx1"/>
              </a:solidFill>
              <a:round/>
              <a:headEnd type="triangle" w="med" len="med"/>
              <a:tailEnd/>
            </a:ln>
          </p:spPr>
          <p:txBody>
            <a:bodyPr>
              <a:prstTxWarp prst="textNoShape">
                <a:avLst/>
              </a:prstTxWarp>
            </a:bodyPr>
            <a:lstStyle/>
            <a:p>
              <a:endParaRPr lang="en-US"/>
            </a:p>
          </p:txBody>
        </p:sp>
        <p:sp>
          <p:nvSpPr>
            <p:cNvPr id="25714" name="Line 203"/>
            <p:cNvSpPr>
              <a:spLocks noChangeShapeType="1"/>
            </p:cNvSpPr>
            <p:nvPr/>
          </p:nvSpPr>
          <p:spPr bwMode="auto">
            <a:xfrm>
              <a:off x="3235" y="3409"/>
              <a:ext cx="0" cy="134"/>
            </a:xfrm>
            <a:prstGeom prst="line">
              <a:avLst/>
            </a:prstGeom>
            <a:noFill/>
            <a:ln w="38100">
              <a:solidFill>
                <a:schemeClr val="tx1"/>
              </a:solidFill>
              <a:round/>
              <a:headEnd/>
              <a:tailEnd/>
            </a:ln>
          </p:spPr>
          <p:txBody>
            <a:bodyPr>
              <a:prstTxWarp prst="textNoShape">
                <a:avLst/>
              </a:prstTxWarp>
            </a:bodyPr>
            <a:lstStyle/>
            <a:p>
              <a:endParaRPr lang="en-US"/>
            </a:p>
          </p:txBody>
        </p:sp>
        <p:sp>
          <p:nvSpPr>
            <p:cNvPr id="25715" name="Freeform 204"/>
            <p:cNvSpPr>
              <a:spLocks/>
            </p:cNvSpPr>
            <p:nvPr/>
          </p:nvSpPr>
          <p:spPr bwMode="auto">
            <a:xfrm>
              <a:off x="4321" y="3338"/>
              <a:ext cx="527" cy="577"/>
            </a:xfrm>
            <a:custGeom>
              <a:avLst/>
              <a:gdLst>
                <a:gd name="T0" fmla="*/ 0 w 534"/>
                <a:gd name="T1" fmla="*/ 521 h 621"/>
                <a:gd name="T2" fmla="*/ 234 w 534"/>
                <a:gd name="T3" fmla="*/ 521 h 621"/>
                <a:gd name="T4" fmla="*/ 435 w 534"/>
                <a:gd name="T5" fmla="*/ 433 h 621"/>
                <a:gd name="T6" fmla="*/ 515 w 534"/>
                <a:gd name="T7" fmla="*/ 228 h 621"/>
                <a:gd name="T8" fmla="*/ 468 w 534"/>
                <a:gd name="T9" fmla="*/ 57 h 621"/>
                <a:gd name="T10" fmla="*/ 307 w 534"/>
                <a:gd name="T11" fmla="*/ 7 h 621"/>
                <a:gd name="T12" fmla="*/ 187 w 534"/>
                <a:gd name="T13" fmla="*/ 7 h 621"/>
                <a:gd name="T14" fmla="*/ 0 60000 65536"/>
                <a:gd name="T15" fmla="*/ 0 60000 65536"/>
                <a:gd name="T16" fmla="*/ 0 60000 65536"/>
                <a:gd name="T17" fmla="*/ 0 60000 65536"/>
                <a:gd name="T18" fmla="*/ 0 60000 65536"/>
                <a:gd name="T19" fmla="*/ 0 60000 65536"/>
                <a:gd name="T20" fmla="*/ 0 60000 65536"/>
                <a:gd name="T21" fmla="*/ 0 w 534"/>
                <a:gd name="T22" fmla="*/ 0 h 621"/>
                <a:gd name="T23" fmla="*/ 534 w 534"/>
                <a:gd name="T24" fmla="*/ 621 h 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4" h="621">
                  <a:moveTo>
                    <a:pt x="0" y="604"/>
                  </a:moveTo>
                  <a:cubicBezTo>
                    <a:pt x="88" y="620"/>
                    <a:pt x="166" y="621"/>
                    <a:pt x="240" y="604"/>
                  </a:cubicBezTo>
                  <a:cubicBezTo>
                    <a:pt x="314" y="587"/>
                    <a:pt x="399" y="559"/>
                    <a:pt x="447" y="502"/>
                  </a:cubicBezTo>
                  <a:cubicBezTo>
                    <a:pt x="495" y="445"/>
                    <a:pt x="524" y="337"/>
                    <a:pt x="529" y="264"/>
                  </a:cubicBezTo>
                  <a:cubicBezTo>
                    <a:pt x="534" y="191"/>
                    <a:pt x="516" y="108"/>
                    <a:pt x="480" y="66"/>
                  </a:cubicBezTo>
                  <a:cubicBezTo>
                    <a:pt x="444" y="24"/>
                    <a:pt x="363" y="18"/>
                    <a:pt x="315" y="9"/>
                  </a:cubicBezTo>
                  <a:cubicBezTo>
                    <a:pt x="267" y="0"/>
                    <a:pt x="218" y="9"/>
                    <a:pt x="192" y="9"/>
                  </a:cubicBezTo>
                </a:path>
              </a:pathLst>
            </a:custGeom>
            <a:noFill/>
            <a:ln w="38100">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sp>
          <p:nvSpPr>
            <p:cNvPr id="25716" name="Oval 205"/>
            <p:cNvSpPr>
              <a:spLocks noChangeArrowheads="1"/>
            </p:cNvSpPr>
            <p:nvPr/>
          </p:nvSpPr>
          <p:spPr bwMode="auto">
            <a:xfrm>
              <a:off x="4471" y="3305"/>
              <a:ext cx="95"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5717" name="Line 206"/>
            <p:cNvSpPr>
              <a:spLocks noChangeShapeType="1"/>
            </p:cNvSpPr>
            <p:nvPr/>
          </p:nvSpPr>
          <p:spPr bwMode="auto">
            <a:xfrm>
              <a:off x="4281" y="3349"/>
              <a:ext cx="190" cy="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a:p>
          </p:txBody>
        </p:sp>
        <p:sp>
          <p:nvSpPr>
            <p:cNvPr id="25718" name="Line 207"/>
            <p:cNvSpPr>
              <a:spLocks noChangeShapeType="1"/>
            </p:cNvSpPr>
            <p:nvPr/>
          </p:nvSpPr>
          <p:spPr bwMode="auto">
            <a:xfrm flipH="1">
              <a:off x="3610" y="2301"/>
              <a:ext cx="379" cy="0"/>
            </a:xfrm>
            <a:prstGeom prst="line">
              <a:avLst/>
            </a:prstGeom>
            <a:noFill/>
            <a:ln w="38100">
              <a:solidFill>
                <a:schemeClr val="tx1"/>
              </a:solidFill>
              <a:round/>
              <a:headEnd type="triangle" w="med" len="med"/>
              <a:tailEnd/>
            </a:ln>
          </p:spPr>
          <p:txBody>
            <a:bodyPr>
              <a:prstTxWarp prst="textNoShape">
                <a:avLst/>
              </a:prstTxWarp>
            </a:bodyPr>
            <a:lstStyle/>
            <a:p>
              <a:endParaRPr lang="en-US"/>
            </a:p>
          </p:txBody>
        </p:sp>
        <p:sp>
          <p:nvSpPr>
            <p:cNvPr id="25719" name="Line 208"/>
            <p:cNvSpPr>
              <a:spLocks noChangeShapeType="1"/>
            </p:cNvSpPr>
            <p:nvPr/>
          </p:nvSpPr>
          <p:spPr bwMode="auto">
            <a:xfrm>
              <a:off x="3610" y="2301"/>
              <a:ext cx="0" cy="134"/>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5720" name="Line 209"/>
            <p:cNvSpPr>
              <a:spLocks noChangeShapeType="1"/>
            </p:cNvSpPr>
            <p:nvPr/>
          </p:nvSpPr>
          <p:spPr bwMode="auto">
            <a:xfrm>
              <a:off x="4187" y="2896"/>
              <a:ext cx="0" cy="223"/>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a:p>
          </p:txBody>
        </p:sp>
        <p:sp>
          <p:nvSpPr>
            <p:cNvPr id="25721" name="Line 210"/>
            <p:cNvSpPr>
              <a:spLocks noChangeShapeType="1"/>
            </p:cNvSpPr>
            <p:nvPr/>
          </p:nvSpPr>
          <p:spPr bwMode="auto">
            <a:xfrm rot="5400000" flipH="1">
              <a:off x="4244" y="3119"/>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22" name="Line 211"/>
            <p:cNvSpPr>
              <a:spLocks noChangeShapeType="1"/>
            </p:cNvSpPr>
            <p:nvPr/>
          </p:nvSpPr>
          <p:spPr bwMode="auto">
            <a:xfrm rot="5400000" flipH="1">
              <a:off x="4196" y="3119"/>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23" name="Line 212"/>
            <p:cNvSpPr>
              <a:spLocks noChangeShapeType="1"/>
            </p:cNvSpPr>
            <p:nvPr/>
          </p:nvSpPr>
          <p:spPr bwMode="auto">
            <a:xfrm rot="5400000" flipH="1">
              <a:off x="4149" y="3119"/>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24" name="Line 213"/>
            <p:cNvSpPr>
              <a:spLocks noChangeShapeType="1"/>
            </p:cNvSpPr>
            <p:nvPr/>
          </p:nvSpPr>
          <p:spPr bwMode="auto">
            <a:xfrm rot="5400000" flipH="1">
              <a:off x="4102" y="3119"/>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25" name="Line 214"/>
            <p:cNvSpPr>
              <a:spLocks noChangeShapeType="1"/>
            </p:cNvSpPr>
            <p:nvPr/>
          </p:nvSpPr>
          <p:spPr bwMode="auto">
            <a:xfrm rot="5400000" flipH="1">
              <a:off x="4054" y="3119"/>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26" name="Line 215"/>
            <p:cNvSpPr>
              <a:spLocks noChangeShapeType="1"/>
            </p:cNvSpPr>
            <p:nvPr/>
          </p:nvSpPr>
          <p:spPr bwMode="auto">
            <a:xfrm rot="5400000" flipH="1">
              <a:off x="4252" y="3602"/>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27" name="Line 216"/>
            <p:cNvSpPr>
              <a:spLocks noChangeShapeType="1"/>
            </p:cNvSpPr>
            <p:nvPr/>
          </p:nvSpPr>
          <p:spPr bwMode="auto">
            <a:xfrm rot="5400000" flipH="1">
              <a:off x="4204" y="3602"/>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28" name="Line 217"/>
            <p:cNvSpPr>
              <a:spLocks noChangeShapeType="1"/>
            </p:cNvSpPr>
            <p:nvPr/>
          </p:nvSpPr>
          <p:spPr bwMode="auto">
            <a:xfrm rot="5400000" flipH="1">
              <a:off x="4157" y="3602"/>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29" name="Line 218"/>
            <p:cNvSpPr>
              <a:spLocks noChangeShapeType="1"/>
            </p:cNvSpPr>
            <p:nvPr/>
          </p:nvSpPr>
          <p:spPr bwMode="auto">
            <a:xfrm rot="5400000" flipH="1">
              <a:off x="4109" y="3602"/>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5730" name="Line 219"/>
            <p:cNvSpPr>
              <a:spLocks noChangeShapeType="1"/>
            </p:cNvSpPr>
            <p:nvPr/>
          </p:nvSpPr>
          <p:spPr bwMode="auto">
            <a:xfrm rot="5400000" flipH="1">
              <a:off x="4062" y="3602"/>
              <a:ext cx="44" cy="0"/>
            </a:xfrm>
            <a:prstGeom prst="line">
              <a:avLst/>
            </a:prstGeom>
            <a:noFill/>
            <a:ln w="9525">
              <a:solidFill>
                <a:schemeClr val="tx1"/>
              </a:solidFill>
              <a:round/>
              <a:headEnd/>
              <a:tailEnd/>
            </a:ln>
          </p:spPr>
          <p:txBody>
            <a:bodyP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98438"/>
            <a:ext cx="8229600" cy="639762"/>
          </a:xfrm>
        </p:spPr>
        <p:txBody>
          <a:bodyPr/>
          <a:lstStyle/>
          <a:p>
            <a:pPr eaLnBrk="1" hangingPunct="1"/>
            <a:r>
              <a:rPr lang="en-US"/>
              <a:t>Hardware Platform Interfaces</a:t>
            </a:r>
          </a:p>
        </p:txBody>
      </p:sp>
      <p:sp>
        <p:nvSpPr>
          <p:cNvPr id="26627" name="Rectangle 3"/>
          <p:cNvSpPr>
            <a:spLocks noGrp="1" noChangeArrowheads="1"/>
          </p:cNvSpPr>
          <p:nvPr>
            <p:ph type="body" sz="half" idx="1"/>
          </p:nvPr>
        </p:nvSpPr>
        <p:spPr>
          <a:xfrm>
            <a:off x="-66675" y="1143000"/>
            <a:ext cx="8763000" cy="2057400"/>
          </a:xfrm>
        </p:spPr>
        <p:txBody>
          <a:bodyPr/>
          <a:lstStyle/>
          <a:p>
            <a:pPr eaLnBrk="1" hangingPunct="1"/>
            <a:r>
              <a:rPr lang="en-US" sz="2400"/>
              <a:t>Sensor Interface: </a:t>
            </a:r>
          </a:p>
          <a:p>
            <a:pPr lvl="1" eaLnBrk="1" hangingPunct="1"/>
            <a:r>
              <a:rPr lang="en-US" sz="2000"/>
              <a:t>Must develop common interface with different sensors (CTD, chemical, optical, etc.) and communication elements (transducer) </a:t>
            </a:r>
          </a:p>
          <a:p>
            <a:pPr lvl="1" eaLnBrk="1" hangingPunct="1"/>
            <a:r>
              <a:rPr lang="en-US" sz="2000"/>
              <a:t>Wide (constantly changing) variety of sensors, sampling strategies</a:t>
            </a:r>
          </a:p>
        </p:txBody>
      </p:sp>
      <p:sp>
        <p:nvSpPr>
          <p:cNvPr id="26628" name="Rectangle 18"/>
          <p:cNvSpPr>
            <a:spLocks noChangeArrowheads="1"/>
          </p:cNvSpPr>
          <p:nvPr/>
        </p:nvSpPr>
        <p:spPr bwMode="auto">
          <a:xfrm>
            <a:off x="-47625" y="2667000"/>
            <a:ext cx="4191000" cy="388620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00007F"/>
              </a:buClr>
              <a:buSzPct val="75000"/>
              <a:buFont typeface="Wingdings" pitchFamily="-65" charset="2"/>
              <a:buChar char="v"/>
            </a:pPr>
            <a:r>
              <a:rPr lang="en-US" sz="2400">
                <a:latin typeface="Times New Roman" pitchFamily="-65" charset="0"/>
                <a:ea typeface="宋体" pitchFamily="-65" charset="-122"/>
                <a:cs typeface="宋体" pitchFamily="-65" charset="-122"/>
              </a:rPr>
              <a:t>Communication Interface:</a:t>
            </a:r>
          </a:p>
          <a:p>
            <a:pPr marL="742950" lvl="1" indent="-285750">
              <a:spcBef>
                <a:spcPct val="20000"/>
              </a:spcBef>
              <a:buClr>
                <a:srgbClr val="FFCC00"/>
              </a:buClr>
              <a:buSzPct val="75000"/>
              <a:buFont typeface="Wingdings" pitchFamily="-65" charset="2"/>
              <a:buChar char="v"/>
            </a:pPr>
            <a:r>
              <a:rPr lang="en-US" sz="2000">
                <a:latin typeface="Times New Roman" pitchFamily="-65" charset="0"/>
                <a:ea typeface="宋体" pitchFamily="-65" charset="-122"/>
                <a:cs typeface="宋体" pitchFamily="-65" charset="-122"/>
              </a:rPr>
              <a:t>Amplifiers, Transducers</a:t>
            </a:r>
          </a:p>
          <a:p>
            <a:pPr marL="742950" lvl="1" indent="-285750">
              <a:spcBef>
                <a:spcPct val="20000"/>
              </a:spcBef>
              <a:buClr>
                <a:srgbClr val="FFCC00"/>
              </a:buClr>
              <a:buSzPct val="75000"/>
              <a:buFont typeface="Wingdings" pitchFamily="-65" charset="2"/>
              <a:buChar char="v"/>
            </a:pPr>
            <a:r>
              <a:rPr lang="en-US" sz="2000">
                <a:latin typeface="Times New Roman" pitchFamily="-65" charset="0"/>
                <a:ea typeface="宋体" pitchFamily="-65" charset="-122"/>
                <a:cs typeface="宋体" pitchFamily="-65" charset="-122"/>
              </a:rPr>
              <a:t>Signal modulation</a:t>
            </a:r>
          </a:p>
          <a:p>
            <a:pPr marL="742950" lvl="1" indent="-285750">
              <a:spcBef>
                <a:spcPct val="20000"/>
              </a:spcBef>
              <a:buClr>
                <a:srgbClr val="FFCC00"/>
              </a:buClr>
              <a:buSzPct val="75000"/>
              <a:buFont typeface="Wingdings" pitchFamily="-65" charset="2"/>
              <a:buChar char="v"/>
            </a:pPr>
            <a:r>
              <a:rPr lang="en-US" sz="2000">
                <a:latin typeface="Times New Roman" pitchFamily="-65" charset="0"/>
                <a:ea typeface="宋体" pitchFamily="-65" charset="-122"/>
                <a:cs typeface="宋体" pitchFamily="-65" charset="-122"/>
              </a:rPr>
              <a:t>Hardware:</a:t>
            </a:r>
          </a:p>
          <a:p>
            <a:pPr marL="1143000" lvl="2" indent="-2286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Software Defined Acoustic Modem (SDAM)</a:t>
            </a:r>
          </a:p>
          <a:p>
            <a:pPr marL="1143000" lvl="2" indent="-228600">
              <a:spcBef>
                <a:spcPct val="20000"/>
              </a:spcBef>
              <a:buClr>
                <a:srgbClr val="00007F"/>
              </a:buClr>
              <a:buSzPct val="75000"/>
              <a:buFont typeface="Wingdings" pitchFamily="-65" charset="2"/>
              <a:buChar char="v"/>
            </a:pPr>
            <a:r>
              <a:rPr lang="en-US" sz="2000">
                <a:latin typeface="Times New Roman" pitchFamily="-65" charset="0"/>
                <a:ea typeface="宋体" pitchFamily="-65" charset="-122"/>
                <a:cs typeface="宋体" pitchFamily="-65" charset="-122"/>
              </a:rPr>
              <a:t>Reconfigurable hardware known to provide, flexible, high performance implementations for DSP applications</a:t>
            </a:r>
          </a:p>
        </p:txBody>
      </p:sp>
      <p:grpSp>
        <p:nvGrpSpPr>
          <p:cNvPr id="2" name="Group 221"/>
          <p:cNvGrpSpPr>
            <a:grpSpLocks noChangeAspect="1"/>
          </p:cNvGrpSpPr>
          <p:nvPr/>
        </p:nvGrpSpPr>
        <p:grpSpPr bwMode="auto">
          <a:xfrm>
            <a:off x="3505200" y="3048000"/>
            <a:ext cx="5638800" cy="3201988"/>
            <a:chOff x="768" y="1766"/>
            <a:chExt cx="4080" cy="2317"/>
          </a:xfrm>
        </p:grpSpPr>
        <p:sp>
          <p:nvSpPr>
            <p:cNvPr id="26630" name="Rectangle 222"/>
            <p:cNvSpPr>
              <a:spLocks noChangeAspect="1" noChangeArrowheads="1"/>
            </p:cNvSpPr>
            <p:nvPr/>
          </p:nvSpPr>
          <p:spPr bwMode="auto">
            <a:xfrm>
              <a:off x="1625" y="2123"/>
              <a:ext cx="2889" cy="1561"/>
            </a:xfrm>
            <a:prstGeom prst="rect">
              <a:avLst/>
            </a:prstGeom>
            <a:noFill/>
            <a:ln w="2857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631" name="Freeform 223"/>
            <p:cNvSpPr>
              <a:spLocks noChangeAspect="1"/>
            </p:cNvSpPr>
            <p:nvPr/>
          </p:nvSpPr>
          <p:spPr bwMode="auto">
            <a:xfrm>
              <a:off x="1215" y="2011"/>
              <a:ext cx="410" cy="445"/>
            </a:xfrm>
            <a:custGeom>
              <a:avLst/>
              <a:gdLst>
                <a:gd name="T0" fmla="*/ 31 w 415"/>
                <a:gd name="T1" fmla="*/ 0 h 479"/>
                <a:gd name="T2" fmla="*/ 31 w 415"/>
                <a:gd name="T3" fmla="*/ 207 h 479"/>
                <a:gd name="T4" fmla="*/ 213 w 415"/>
                <a:gd name="T5" fmla="*/ 201 h 479"/>
                <a:gd name="T6" fmla="*/ 182 w 415"/>
                <a:gd name="T7" fmla="*/ 392 h 479"/>
                <a:gd name="T8" fmla="*/ 359 w 415"/>
                <a:gd name="T9" fmla="*/ 332 h 479"/>
                <a:gd name="T10" fmla="*/ 405 w 415"/>
                <a:gd name="T11" fmla="*/ 373 h 479"/>
                <a:gd name="T12" fmla="*/ 0 60000 65536"/>
                <a:gd name="T13" fmla="*/ 0 60000 65536"/>
                <a:gd name="T14" fmla="*/ 0 60000 65536"/>
                <a:gd name="T15" fmla="*/ 0 60000 65536"/>
                <a:gd name="T16" fmla="*/ 0 60000 65536"/>
                <a:gd name="T17" fmla="*/ 0 60000 65536"/>
                <a:gd name="T18" fmla="*/ 0 w 415"/>
                <a:gd name="T19" fmla="*/ 0 h 479"/>
                <a:gd name="T20" fmla="*/ 415 w 415"/>
                <a:gd name="T21" fmla="*/ 479 h 479"/>
              </a:gdLst>
              <a:ahLst/>
              <a:cxnLst>
                <a:cxn ang="T12">
                  <a:pos x="T0" y="T1"/>
                </a:cxn>
                <a:cxn ang="T13">
                  <a:pos x="T2" y="T3"/>
                </a:cxn>
                <a:cxn ang="T14">
                  <a:pos x="T4" y="T5"/>
                </a:cxn>
                <a:cxn ang="T15">
                  <a:pos x="T6" y="T7"/>
                </a:cxn>
                <a:cxn ang="T16">
                  <a:pos x="T8" y="T9"/>
                </a:cxn>
                <a:cxn ang="T17">
                  <a:pos x="T10" y="T11"/>
                </a:cxn>
              </a:cxnLst>
              <a:rect l="T18" t="T19" r="T20" b="T21"/>
              <a:pathLst>
                <a:path w="415" h="479">
                  <a:moveTo>
                    <a:pt x="31" y="0"/>
                  </a:moveTo>
                  <a:cubicBezTo>
                    <a:pt x="31" y="96"/>
                    <a:pt x="0" y="201"/>
                    <a:pt x="31" y="240"/>
                  </a:cubicBezTo>
                  <a:cubicBezTo>
                    <a:pt x="62" y="279"/>
                    <a:pt x="193" y="196"/>
                    <a:pt x="219" y="232"/>
                  </a:cubicBezTo>
                  <a:cubicBezTo>
                    <a:pt x="245" y="268"/>
                    <a:pt x="161" y="429"/>
                    <a:pt x="186" y="454"/>
                  </a:cubicBezTo>
                  <a:cubicBezTo>
                    <a:pt x="211" y="479"/>
                    <a:pt x="329" y="388"/>
                    <a:pt x="367" y="384"/>
                  </a:cubicBezTo>
                  <a:cubicBezTo>
                    <a:pt x="405" y="380"/>
                    <a:pt x="411" y="408"/>
                    <a:pt x="415" y="432"/>
                  </a:cubicBezTo>
                </a:path>
              </a:pathLst>
            </a:custGeom>
            <a:noFill/>
            <a:ln w="28575">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sp>
          <p:nvSpPr>
            <p:cNvPr id="229600" name="Rectangle 224"/>
            <p:cNvSpPr>
              <a:spLocks noChangeAspect="1" noChangeArrowheads="1"/>
            </p:cNvSpPr>
            <p:nvPr/>
          </p:nvSpPr>
          <p:spPr bwMode="auto">
            <a:xfrm>
              <a:off x="1672" y="2212"/>
              <a:ext cx="616" cy="1383"/>
            </a:xfrm>
            <a:prstGeom prst="rect">
              <a:avLst/>
            </a:prstGeom>
            <a:noFill/>
            <a:ln w="9525">
              <a:solidFill>
                <a:schemeClr val="tx1"/>
              </a:solidFill>
              <a:miter lim="800000"/>
              <a:headEnd/>
              <a:tailEnd/>
            </a:ln>
            <a:effectLst>
              <a:outerShdw dist="107763" dir="2700000" algn="ctr" rotWithShape="0">
                <a:schemeClr val="bg2">
                  <a:alpha val="50000"/>
                </a:schemeClr>
              </a:outerShdw>
            </a:effectLst>
          </p:spPr>
          <p:txBody>
            <a:bodyPr wrap="none" anchor="ctr">
              <a:prstTxWarp prst="textNoShape">
                <a:avLst/>
              </a:prstTxWarp>
            </a:bodyPr>
            <a:lstStyle/>
            <a:p>
              <a:pPr algn="ctr"/>
              <a:endParaRPr lang="en-US" sz="1400">
                <a:latin typeface="Arial" pitchFamily="-65" charset="0"/>
                <a:ea typeface="宋体" pitchFamily="-65" charset="-122"/>
                <a:cs typeface="宋体" pitchFamily="-65" charset="-122"/>
              </a:endParaRPr>
            </a:p>
          </p:txBody>
        </p:sp>
        <p:sp>
          <p:nvSpPr>
            <p:cNvPr id="26633" name="AutoShape 225"/>
            <p:cNvSpPr>
              <a:spLocks noChangeAspect="1" noChangeArrowheads="1"/>
            </p:cNvSpPr>
            <p:nvPr/>
          </p:nvSpPr>
          <p:spPr bwMode="auto">
            <a:xfrm>
              <a:off x="2501" y="2703"/>
              <a:ext cx="324" cy="178"/>
            </a:xfrm>
            <a:prstGeom prst="homePlate">
              <a:avLst>
                <a:gd name="adj" fmla="val 45506"/>
              </a:avLst>
            </a:prstGeom>
            <a:noFill/>
            <a:ln w="9525">
              <a:solidFill>
                <a:schemeClr val="tx1"/>
              </a:solidFill>
              <a:miter lim="800000"/>
              <a:headEnd/>
              <a:tailEnd/>
            </a:ln>
          </p:spPr>
          <p:txBody>
            <a:bodyPr wrap="none" anchor="ctr">
              <a:prstTxWarp prst="textNoShape">
                <a:avLst/>
              </a:prstTxWarp>
            </a:bodyPr>
            <a:lstStyle/>
            <a:p>
              <a:pPr algn="ctr"/>
              <a:r>
                <a:rPr lang="en-US" sz="1400">
                  <a:latin typeface="Arial" pitchFamily="-65" charset="0"/>
                  <a:ea typeface="宋体" pitchFamily="-65" charset="-122"/>
                  <a:cs typeface="宋体" pitchFamily="-65" charset="-122"/>
                </a:rPr>
                <a:t>A/D</a:t>
              </a:r>
            </a:p>
          </p:txBody>
        </p:sp>
        <p:grpSp>
          <p:nvGrpSpPr>
            <p:cNvPr id="3" name="Group 226"/>
            <p:cNvGrpSpPr>
              <a:grpSpLocks noChangeAspect="1"/>
            </p:cNvGrpSpPr>
            <p:nvPr/>
          </p:nvGrpSpPr>
          <p:grpSpPr bwMode="auto">
            <a:xfrm>
              <a:off x="2572" y="2309"/>
              <a:ext cx="142" cy="399"/>
              <a:chOff x="2304" y="960"/>
              <a:chExt cx="144" cy="430"/>
            </a:xfrm>
          </p:grpSpPr>
          <p:sp>
            <p:nvSpPr>
              <p:cNvPr id="26827" name="Text Box 227"/>
              <p:cNvSpPr txBox="1">
                <a:spLocks noChangeAspect="1" noChangeArrowheads="1"/>
              </p:cNvSpPr>
              <p:nvPr/>
            </p:nvSpPr>
            <p:spPr bwMode="auto">
              <a:xfrm>
                <a:off x="2304" y="960"/>
                <a:ext cx="144" cy="238"/>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latin typeface="Arial" pitchFamily="-65" charset="0"/>
                    <a:ea typeface="宋体" pitchFamily="-65" charset="-122"/>
                    <a:cs typeface="宋体" pitchFamily="-65" charset="-122"/>
                  </a:rPr>
                  <a:t>.</a:t>
                </a:r>
              </a:p>
            </p:txBody>
          </p:sp>
          <p:sp>
            <p:nvSpPr>
              <p:cNvPr id="26828" name="Text Box 228"/>
              <p:cNvSpPr txBox="1">
                <a:spLocks noChangeAspect="1" noChangeArrowheads="1"/>
              </p:cNvSpPr>
              <p:nvPr/>
            </p:nvSpPr>
            <p:spPr bwMode="auto">
              <a:xfrm>
                <a:off x="2304" y="1055"/>
                <a:ext cx="144" cy="238"/>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latin typeface="Arial" pitchFamily="-65" charset="0"/>
                    <a:ea typeface="宋体" pitchFamily="-65" charset="-122"/>
                    <a:cs typeface="宋体" pitchFamily="-65" charset="-122"/>
                  </a:rPr>
                  <a:t>.</a:t>
                </a:r>
              </a:p>
            </p:txBody>
          </p:sp>
          <p:sp>
            <p:nvSpPr>
              <p:cNvPr id="26829" name="Text Box 229"/>
              <p:cNvSpPr txBox="1">
                <a:spLocks noChangeAspect="1" noChangeArrowheads="1"/>
              </p:cNvSpPr>
              <p:nvPr/>
            </p:nvSpPr>
            <p:spPr bwMode="auto">
              <a:xfrm>
                <a:off x="2304" y="1152"/>
                <a:ext cx="144" cy="238"/>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latin typeface="Arial" pitchFamily="-65" charset="0"/>
                    <a:ea typeface="宋体" pitchFamily="-65" charset="-122"/>
                    <a:cs typeface="宋体" pitchFamily="-65" charset="-122"/>
                  </a:rPr>
                  <a:t>.</a:t>
                </a:r>
              </a:p>
            </p:txBody>
          </p:sp>
        </p:grpSp>
        <p:sp>
          <p:nvSpPr>
            <p:cNvPr id="26635" name="Oval 230"/>
            <p:cNvSpPr>
              <a:spLocks noChangeAspect="1" noChangeArrowheads="1"/>
            </p:cNvSpPr>
            <p:nvPr/>
          </p:nvSpPr>
          <p:spPr bwMode="auto">
            <a:xfrm>
              <a:off x="1625" y="2346"/>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636" name="Oval 231"/>
            <p:cNvSpPr>
              <a:spLocks noChangeAspect="1" noChangeArrowheads="1"/>
            </p:cNvSpPr>
            <p:nvPr/>
          </p:nvSpPr>
          <p:spPr bwMode="auto">
            <a:xfrm>
              <a:off x="1625" y="3327"/>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637" name="AutoShape 232"/>
            <p:cNvSpPr>
              <a:spLocks noChangeAspect="1" noChangeArrowheads="1"/>
            </p:cNvSpPr>
            <p:nvPr/>
          </p:nvSpPr>
          <p:spPr bwMode="auto">
            <a:xfrm>
              <a:off x="2501" y="2234"/>
              <a:ext cx="324" cy="179"/>
            </a:xfrm>
            <a:prstGeom prst="homePlate">
              <a:avLst>
                <a:gd name="adj" fmla="val 45251"/>
              </a:avLst>
            </a:prstGeom>
            <a:noFill/>
            <a:ln w="9525">
              <a:solidFill>
                <a:schemeClr val="tx1"/>
              </a:solidFill>
              <a:miter lim="800000"/>
              <a:headEnd/>
              <a:tailEnd/>
            </a:ln>
          </p:spPr>
          <p:txBody>
            <a:bodyPr wrap="none" anchor="ctr">
              <a:prstTxWarp prst="textNoShape">
                <a:avLst/>
              </a:prstTxWarp>
            </a:bodyPr>
            <a:lstStyle/>
            <a:p>
              <a:pPr algn="ctr"/>
              <a:r>
                <a:rPr lang="en-US" sz="1400">
                  <a:latin typeface="Arial" pitchFamily="-65" charset="0"/>
                  <a:ea typeface="宋体" pitchFamily="-65" charset="-122"/>
                  <a:cs typeface="宋体" pitchFamily="-65" charset="-122"/>
                </a:rPr>
                <a:t>A/D</a:t>
              </a:r>
            </a:p>
          </p:txBody>
        </p:sp>
        <p:grpSp>
          <p:nvGrpSpPr>
            <p:cNvPr id="4" name="Group 233"/>
            <p:cNvGrpSpPr>
              <a:grpSpLocks noChangeAspect="1"/>
            </p:cNvGrpSpPr>
            <p:nvPr/>
          </p:nvGrpSpPr>
          <p:grpSpPr bwMode="auto">
            <a:xfrm>
              <a:off x="2596" y="3068"/>
              <a:ext cx="142" cy="399"/>
              <a:chOff x="2304" y="960"/>
              <a:chExt cx="144" cy="429"/>
            </a:xfrm>
          </p:grpSpPr>
          <p:sp>
            <p:nvSpPr>
              <p:cNvPr id="26824" name="Text Box 234"/>
              <p:cNvSpPr txBox="1">
                <a:spLocks noChangeAspect="1" noChangeArrowheads="1"/>
              </p:cNvSpPr>
              <p:nvPr/>
            </p:nvSpPr>
            <p:spPr bwMode="auto">
              <a:xfrm>
                <a:off x="2304" y="960"/>
                <a:ext cx="144" cy="237"/>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latin typeface="Arial" pitchFamily="-65" charset="0"/>
                    <a:ea typeface="宋体" pitchFamily="-65" charset="-122"/>
                    <a:cs typeface="宋体" pitchFamily="-65" charset="-122"/>
                  </a:rPr>
                  <a:t>.</a:t>
                </a:r>
              </a:p>
            </p:txBody>
          </p:sp>
          <p:sp>
            <p:nvSpPr>
              <p:cNvPr id="26825" name="Text Box 235"/>
              <p:cNvSpPr txBox="1">
                <a:spLocks noChangeAspect="1" noChangeArrowheads="1"/>
              </p:cNvSpPr>
              <p:nvPr/>
            </p:nvSpPr>
            <p:spPr bwMode="auto">
              <a:xfrm>
                <a:off x="2304" y="1057"/>
                <a:ext cx="144" cy="237"/>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latin typeface="Arial" pitchFamily="-65" charset="0"/>
                    <a:ea typeface="宋体" pitchFamily="-65" charset="-122"/>
                    <a:cs typeface="宋体" pitchFamily="-65" charset="-122"/>
                  </a:rPr>
                  <a:t>.</a:t>
                </a:r>
              </a:p>
            </p:txBody>
          </p:sp>
          <p:sp>
            <p:nvSpPr>
              <p:cNvPr id="26826" name="Text Box 236"/>
              <p:cNvSpPr txBox="1">
                <a:spLocks noChangeAspect="1" noChangeArrowheads="1"/>
              </p:cNvSpPr>
              <p:nvPr/>
            </p:nvSpPr>
            <p:spPr bwMode="auto">
              <a:xfrm>
                <a:off x="2304" y="1152"/>
                <a:ext cx="144" cy="237"/>
              </a:xfrm>
              <a:prstGeom prst="rect">
                <a:avLst/>
              </a:prstGeom>
              <a:noFill/>
              <a:ln w="9525">
                <a:noFill/>
                <a:miter lim="800000"/>
                <a:headEnd/>
                <a:tailEnd/>
              </a:ln>
            </p:spPr>
            <p:txBody>
              <a:bodyPr>
                <a:prstTxWarp prst="textNoShape">
                  <a:avLst/>
                </a:prstTxWarp>
                <a:spAutoFit/>
              </a:bodyPr>
              <a:lstStyle/>
              <a:p>
                <a:pPr>
                  <a:spcBef>
                    <a:spcPct val="50000"/>
                  </a:spcBef>
                </a:pPr>
                <a:r>
                  <a:rPr lang="en-US" sz="1400" b="1">
                    <a:latin typeface="Arial" pitchFamily="-65" charset="0"/>
                    <a:ea typeface="宋体" pitchFamily="-65" charset="-122"/>
                    <a:cs typeface="宋体" pitchFamily="-65" charset="-122"/>
                  </a:rPr>
                  <a:t>.</a:t>
                </a:r>
              </a:p>
            </p:txBody>
          </p:sp>
        </p:grpSp>
        <p:sp>
          <p:nvSpPr>
            <p:cNvPr id="26639" name="Freeform 237"/>
            <p:cNvSpPr>
              <a:spLocks noChangeAspect="1"/>
            </p:cNvSpPr>
            <p:nvPr/>
          </p:nvSpPr>
          <p:spPr bwMode="auto">
            <a:xfrm>
              <a:off x="1199" y="3273"/>
              <a:ext cx="451" cy="478"/>
            </a:xfrm>
            <a:custGeom>
              <a:avLst/>
              <a:gdLst>
                <a:gd name="T0" fmla="*/ 45 w 457"/>
                <a:gd name="T1" fmla="*/ 445 h 514"/>
                <a:gd name="T2" fmla="*/ 13 w 457"/>
                <a:gd name="T3" fmla="*/ 140 h 514"/>
                <a:gd name="T4" fmla="*/ 124 w 457"/>
                <a:gd name="T5" fmla="*/ 75 h 514"/>
                <a:gd name="T6" fmla="*/ 245 w 457"/>
                <a:gd name="T7" fmla="*/ 196 h 514"/>
                <a:gd name="T8" fmla="*/ 293 w 457"/>
                <a:gd name="T9" fmla="*/ 19 h 514"/>
                <a:gd name="T10" fmla="*/ 445 w 457"/>
                <a:gd name="T11" fmla="*/ 83 h 514"/>
                <a:gd name="T12" fmla="*/ 0 60000 65536"/>
                <a:gd name="T13" fmla="*/ 0 60000 65536"/>
                <a:gd name="T14" fmla="*/ 0 60000 65536"/>
                <a:gd name="T15" fmla="*/ 0 60000 65536"/>
                <a:gd name="T16" fmla="*/ 0 60000 65536"/>
                <a:gd name="T17" fmla="*/ 0 60000 65536"/>
                <a:gd name="T18" fmla="*/ 0 w 457"/>
                <a:gd name="T19" fmla="*/ 0 h 514"/>
                <a:gd name="T20" fmla="*/ 457 w 457"/>
                <a:gd name="T21" fmla="*/ 514 h 514"/>
              </a:gdLst>
              <a:ahLst/>
              <a:cxnLst>
                <a:cxn ang="T12">
                  <a:pos x="T0" y="T1"/>
                </a:cxn>
                <a:cxn ang="T13">
                  <a:pos x="T2" y="T3"/>
                </a:cxn>
                <a:cxn ang="T14">
                  <a:pos x="T4" y="T5"/>
                </a:cxn>
                <a:cxn ang="T15">
                  <a:pos x="T6" y="T7"/>
                </a:cxn>
                <a:cxn ang="T16">
                  <a:pos x="T8" y="T9"/>
                </a:cxn>
                <a:cxn ang="T17">
                  <a:pos x="T10" y="T11"/>
                </a:cxn>
              </a:cxnLst>
              <a:rect l="T18" t="T19" r="T20" b="T21"/>
              <a:pathLst>
                <a:path w="457" h="514">
                  <a:moveTo>
                    <a:pt x="47" y="514"/>
                  </a:moveTo>
                  <a:cubicBezTo>
                    <a:pt x="41" y="455"/>
                    <a:pt x="0" y="233"/>
                    <a:pt x="13" y="162"/>
                  </a:cubicBezTo>
                  <a:cubicBezTo>
                    <a:pt x="26" y="91"/>
                    <a:pt x="89" y="76"/>
                    <a:pt x="128" y="87"/>
                  </a:cubicBezTo>
                  <a:cubicBezTo>
                    <a:pt x="167" y="98"/>
                    <a:pt x="222" y="238"/>
                    <a:pt x="251" y="227"/>
                  </a:cubicBezTo>
                  <a:cubicBezTo>
                    <a:pt x="280" y="216"/>
                    <a:pt x="267" y="44"/>
                    <a:pt x="301" y="22"/>
                  </a:cubicBezTo>
                  <a:cubicBezTo>
                    <a:pt x="335" y="0"/>
                    <a:pt x="425" y="81"/>
                    <a:pt x="457" y="96"/>
                  </a:cubicBezTo>
                </a:path>
              </a:pathLst>
            </a:custGeom>
            <a:noFill/>
            <a:ln w="28575">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sp>
          <p:nvSpPr>
            <p:cNvPr id="26640" name="Oval 238"/>
            <p:cNvSpPr>
              <a:spLocks noChangeAspect="1" noChangeArrowheads="1"/>
            </p:cNvSpPr>
            <p:nvPr/>
          </p:nvSpPr>
          <p:spPr bwMode="auto">
            <a:xfrm>
              <a:off x="1625" y="2569"/>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641" name="Oval 239"/>
            <p:cNvSpPr>
              <a:spLocks noChangeAspect="1" noChangeArrowheads="1"/>
            </p:cNvSpPr>
            <p:nvPr/>
          </p:nvSpPr>
          <p:spPr bwMode="auto">
            <a:xfrm>
              <a:off x="1625" y="2792"/>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642" name="Text Box 240"/>
            <p:cNvSpPr txBox="1">
              <a:spLocks noChangeAspect="1" noChangeArrowheads="1"/>
            </p:cNvSpPr>
            <p:nvPr/>
          </p:nvSpPr>
          <p:spPr bwMode="auto">
            <a:xfrm>
              <a:off x="768" y="2524"/>
              <a:ext cx="805" cy="166"/>
            </a:xfrm>
            <a:prstGeom prst="rect">
              <a:avLst/>
            </a:prstGeom>
            <a:noFill/>
            <a:ln w="9525">
              <a:noFill/>
              <a:miter lim="800000"/>
              <a:headEnd/>
              <a:tailEnd/>
            </a:ln>
          </p:spPr>
          <p:txBody>
            <a:bodyPr>
              <a:prstTxWarp prst="textNoShape">
                <a:avLst/>
              </a:prstTxWarp>
              <a:spAutoFit/>
            </a:bodyPr>
            <a:lstStyle/>
            <a:p>
              <a:pPr algn="ctr"/>
              <a:endParaRPr lang="en-US" sz="900" b="1">
                <a:latin typeface="Arial" pitchFamily="-65" charset="0"/>
                <a:ea typeface="宋体" pitchFamily="-65" charset="-122"/>
                <a:cs typeface="宋体" pitchFamily="-65" charset="-122"/>
              </a:endParaRPr>
            </a:p>
          </p:txBody>
        </p:sp>
        <p:sp>
          <p:nvSpPr>
            <p:cNvPr id="26643" name="Line 241"/>
            <p:cNvSpPr>
              <a:spLocks noChangeAspect="1" noChangeShapeType="1"/>
            </p:cNvSpPr>
            <p:nvPr/>
          </p:nvSpPr>
          <p:spPr bwMode="auto">
            <a:xfrm flipV="1">
              <a:off x="1483" y="2413"/>
              <a:ext cx="142" cy="312"/>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6644" name="Line 242"/>
            <p:cNvSpPr>
              <a:spLocks noChangeAspect="1" noChangeShapeType="1"/>
            </p:cNvSpPr>
            <p:nvPr/>
          </p:nvSpPr>
          <p:spPr bwMode="auto">
            <a:xfrm flipV="1">
              <a:off x="1483" y="2636"/>
              <a:ext cx="142" cy="89"/>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6645" name="Line 243"/>
            <p:cNvSpPr>
              <a:spLocks noChangeAspect="1" noChangeShapeType="1"/>
            </p:cNvSpPr>
            <p:nvPr/>
          </p:nvSpPr>
          <p:spPr bwMode="auto">
            <a:xfrm>
              <a:off x="1483" y="2725"/>
              <a:ext cx="142" cy="89"/>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26646" name="Text Box 244"/>
            <p:cNvSpPr txBox="1">
              <a:spLocks noChangeAspect="1" noChangeArrowheads="1"/>
            </p:cNvSpPr>
            <p:nvPr/>
          </p:nvSpPr>
          <p:spPr bwMode="auto">
            <a:xfrm rot="5400000">
              <a:off x="1301" y="2681"/>
              <a:ext cx="1449" cy="528"/>
            </a:xfrm>
            <a:prstGeom prst="rect">
              <a:avLst/>
            </a:prstGeom>
            <a:noFill/>
            <a:ln w="9525">
              <a:noFill/>
              <a:miter lim="800000"/>
              <a:headEnd/>
              <a:tailEnd/>
            </a:ln>
          </p:spPr>
          <p:txBody>
            <a:bodyPr>
              <a:prstTxWarp prst="textNoShape">
                <a:avLst/>
              </a:prstTxWarp>
              <a:spAutoFit/>
            </a:bodyPr>
            <a:lstStyle/>
            <a:p>
              <a:pPr algn="ctr"/>
              <a:r>
                <a:rPr lang="en-US" sz="1400">
                  <a:latin typeface="Arial" pitchFamily="-65" charset="0"/>
                  <a:ea typeface="宋体" pitchFamily="-65" charset="-122"/>
                  <a:cs typeface="宋体" pitchFamily="-65" charset="-122"/>
                </a:rPr>
                <a:t>Matching Network</a:t>
              </a:r>
            </a:p>
            <a:p>
              <a:pPr algn="ctr"/>
              <a:r>
                <a:rPr lang="en-US" sz="1400">
                  <a:latin typeface="Arial" pitchFamily="-65" charset="0"/>
                  <a:ea typeface="宋体" pitchFamily="-65" charset="-122"/>
                  <a:cs typeface="宋体" pitchFamily="-65" charset="-122"/>
                </a:rPr>
                <a:t> and Power Amp</a:t>
              </a:r>
            </a:p>
            <a:p>
              <a:pPr algn="ctr"/>
              <a:r>
                <a:rPr lang="en-US" sz="1400">
                  <a:latin typeface="Arial" pitchFamily="-65" charset="0"/>
                  <a:ea typeface="宋体" pitchFamily="-65" charset="-122"/>
                  <a:cs typeface="宋体" pitchFamily="-65" charset="-122"/>
                </a:rPr>
                <a:t>Daughtercard</a:t>
              </a:r>
            </a:p>
          </p:txBody>
        </p:sp>
        <p:sp>
          <p:nvSpPr>
            <p:cNvPr id="26647" name="Oval 245"/>
            <p:cNvSpPr>
              <a:spLocks noChangeAspect="1" noChangeArrowheads="1"/>
            </p:cNvSpPr>
            <p:nvPr/>
          </p:nvSpPr>
          <p:spPr bwMode="auto">
            <a:xfrm>
              <a:off x="2241" y="2286"/>
              <a:ext cx="94" cy="9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648" name="Oval 246"/>
            <p:cNvSpPr>
              <a:spLocks noChangeAspect="1" noChangeArrowheads="1"/>
            </p:cNvSpPr>
            <p:nvPr/>
          </p:nvSpPr>
          <p:spPr bwMode="auto">
            <a:xfrm>
              <a:off x="2241" y="2747"/>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649" name="Oval 247"/>
            <p:cNvSpPr>
              <a:spLocks noChangeAspect="1" noChangeArrowheads="1"/>
            </p:cNvSpPr>
            <p:nvPr/>
          </p:nvSpPr>
          <p:spPr bwMode="auto">
            <a:xfrm>
              <a:off x="2241" y="3015"/>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650" name="Oval 248"/>
            <p:cNvSpPr>
              <a:spLocks noChangeAspect="1" noChangeArrowheads="1"/>
            </p:cNvSpPr>
            <p:nvPr/>
          </p:nvSpPr>
          <p:spPr bwMode="auto">
            <a:xfrm>
              <a:off x="2241" y="3483"/>
              <a:ext cx="94"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651" name="Line 249"/>
            <p:cNvSpPr>
              <a:spLocks noChangeAspect="1" noChangeShapeType="1"/>
            </p:cNvSpPr>
            <p:nvPr/>
          </p:nvSpPr>
          <p:spPr bwMode="auto">
            <a:xfrm>
              <a:off x="2335" y="2792"/>
              <a:ext cx="182"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6652" name="Line 250"/>
            <p:cNvSpPr>
              <a:spLocks noChangeAspect="1" noChangeShapeType="1"/>
            </p:cNvSpPr>
            <p:nvPr/>
          </p:nvSpPr>
          <p:spPr bwMode="auto">
            <a:xfrm flipH="1">
              <a:off x="2335" y="3060"/>
              <a:ext cx="19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grpSp>
          <p:nvGrpSpPr>
            <p:cNvPr id="5" name="Group 251"/>
            <p:cNvGrpSpPr>
              <a:grpSpLocks noChangeAspect="1"/>
            </p:cNvGrpSpPr>
            <p:nvPr/>
          </p:nvGrpSpPr>
          <p:grpSpPr bwMode="auto">
            <a:xfrm>
              <a:off x="2477" y="2948"/>
              <a:ext cx="427" cy="220"/>
              <a:chOff x="1824" y="2328"/>
              <a:chExt cx="432" cy="236"/>
            </a:xfrm>
          </p:grpSpPr>
          <p:sp>
            <p:nvSpPr>
              <p:cNvPr id="26822" name="AutoShape 252"/>
              <p:cNvSpPr>
                <a:spLocks noChangeAspect="1" noChangeArrowheads="1"/>
              </p:cNvSpPr>
              <p:nvPr/>
            </p:nvSpPr>
            <p:spPr bwMode="auto">
              <a:xfrm rot="10800000">
                <a:off x="1824" y="2344"/>
                <a:ext cx="328" cy="192"/>
              </a:xfrm>
              <a:prstGeom prst="homePlate">
                <a:avLst>
                  <a:gd name="adj" fmla="val 42708"/>
                </a:avLst>
              </a:prstGeom>
              <a:solidFill>
                <a:schemeClr val="bg1"/>
              </a:solidFill>
              <a:ln w="9525">
                <a:solidFill>
                  <a:schemeClr val="tx1"/>
                </a:solidFill>
                <a:miter lim="800000"/>
                <a:headEnd/>
                <a:tailEnd/>
              </a:ln>
            </p:spPr>
            <p:txBody>
              <a:bodyPr rot="10800000" wrap="none" anchor="ctr">
                <a:prstTxWarp prst="textNoShape">
                  <a:avLst/>
                </a:prstTxWarp>
              </a:bodyPr>
              <a:lstStyle/>
              <a:p>
                <a:pPr algn="ctr"/>
                <a:endParaRPr lang="en-US" sz="1400">
                  <a:latin typeface="Arial" pitchFamily="-65" charset="0"/>
                  <a:ea typeface="宋体" pitchFamily="-65" charset="-122"/>
                  <a:cs typeface="宋体" pitchFamily="-65" charset="-122"/>
                </a:endParaRPr>
              </a:p>
            </p:txBody>
          </p:sp>
          <p:sp>
            <p:nvSpPr>
              <p:cNvPr id="26823" name="Text Box 253"/>
              <p:cNvSpPr txBox="1">
                <a:spLocks noChangeAspect="1" noChangeArrowheads="1"/>
              </p:cNvSpPr>
              <p:nvPr/>
            </p:nvSpPr>
            <p:spPr bwMode="auto">
              <a:xfrm>
                <a:off x="1824" y="2328"/>
                <a:ext cx="432" cy="236"/>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Arial" pitchFamily="-65" charset="0"/>
                    <a:ea typeface="宋体" pitchFamily="-65" charset="-122"/>
                    <a:cs typeface="宋体" pitchFamily="-65" charset="-122"/>
                  </a:rPr>
                  <a:t>D/A</a:t>
                </a:r>
              </a:p>
            </p:txBody>
          </p:sp>
        </p:grpSp>
        <p:sp>
          <p:nvSpPr>
            <p:cNvPr id="26654" name="Line 254"/>
            <p:cNvSpPr>
              <a:spLocks noChangeAspect="1" noChangeShapeType="1"/>
            </p:cNvSpPr>
            <p:nvPr/>
          </p:nvSpPr>
          <p:spPr bwMode="auto">
            <a:xfrm flipH="1">
              <a:off x="2335" y="3535"/>
              <a:ext cx="19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grpSp>
          <p:nvGrpSpPr>
            <p:cNvPr id="6" name="Group 255"/>
            <p:cNvGrpSpPr>
              <a:grpSpLocks noChangeAspect="1"/>
            </p:cNvGrpSpPr>
            <p:nvPr/>
          </p:nvGrpSpPr>
          <p:grpSpPr bwMode="auto">
            <a:xfrm>
              <a:off x="2454" y="3425"/>
              <a:ext cx="426" cy="220"/>
              <a:chOff x="1824" y="2328"/>
              <a:chExt cx="432" cy="236"/>
            </a:xfrm>
          </p:grpSpPr>
          <p:sp>
            <p:nvSpPr>
              <p:cNvPr id="26820" name="AutoShape 256"/>
              <p:cNvSpPr>
                <a:spLocks noChangeAspect="1" noChangeArrowheads="1"/>
              </p:cNvSpPr>
              <p:nvPr/>
            </p:nvSpPr>
            <p:spPr bwMode="auto">
              <a:xfrm rot="10800000">
                <a:off x="1824" y="2344"/>
                <a:ext cx="328" cy="192"/>
              </a:xfrm>
              <a:prstGeom prst="homePlate">
                <a:avLst>
                  <a:gd name="adj" fmla="val 42708"/>
                </a:avLst>
              </a:prstGeom>
              <a:solidFill>
                <a:schemeClr val="bg1"/>
              </a:solidFill>
              <a:ln w="9525">
                <a:solidFill>
                  <a:schemeClr val="tx1"/>
                </a:solidFill>
                <a:miter lim="800000"/>
                <a:headEnd/>
                <a:tailEnd/>
              </a:ln>
            </p:spPr>
            <p:txBody>
              <a:bodyPr rot="10800000" wrap="none" anchor="ctr">
                <a:prstTxWarp prst="textNoShape">
                  <a:avLst/>
                </a:prstTxWarp>
              </a:bodyPr>
              <a:lstStyle/>
              <a:p>
                <a:pPr algn="ctr"/>
                <a:endParaRPr lang="en-US" sz="1400">
                  <a:latin typeface="Arial" pitchFamily="-65" charset="0"/>
                  <a:ea typeface="宋体" pitchFamily="-65" charset="-122"/>
                  <a:cs typeface="宋体" pitchFamily="-65" charset="-122"/>
                </a:endParaRPr>
              </a:p>
            </p:txBody>
          </p:sp>
          <p:sp>
            <p:nvSpPr>
              <p:cNvPr id="26821" name="Text Box 257"/>
              <p:cNvSpPr txBox="1">
                <a:spLocks noChangeAspect="1" noChangeArrowheads="1"/>
              </p:cNvSpPr>
              <p:nvPr/>
            </p:nvSpPr>
            <p:spPr bwMode="auto">
              <a:xfrm>
                <a:off x="1824" y="2328"/>
                <a:ext cx="432" cy="236"/>
              </a:xfrm>
              <a:prstGeom prst="rect">
                <a:avLst/>
              </a:prstGeom>
              <a:noFill/>
              <a:ln w="9525">
                <a:noFill/>
                <a:miter lim="800000"/>
                <a:headEnd/>
                <a:tailEnd/>
              </a:ln>
            </p:spPr>
            <p:txBody>
              <a:bodyPr>
                <a:prstTxWarp prst="textNoShape">
                  <a:avLst/>
                </a:prstTxWarp>
                <a:spAutoFit/>
              </a:bodyPr>
              <a:lstStyle/>
              <a:p>
                <a:pPr>
                  <a:spcBef>
                    <a:spcPct val="50000"/>
                  </a:spcBef>
                </a:pPr>
                <a:r>
                  <a:rPr lang="en-US" sz="1400">
                    <a:latin typeface="Arial" pitchFamily="-65" charset="0"/>
                    <a:ea typeface="宋体" pitchFamily="-65" charset="-122"/>
                    <a:cs typeface="宋体" pitchFamily="-65" charset="-122"/>
                  </a:rPr>
                  <a:t>D/A</a:t>
                </a:r>
              </a:p>
            </p:txBody>
          </p:sp>
        </p:grpSp>
        <p:sp>
          <p:nvSpPr>
            <p:cNvPr id="26656" name="Line 258"/>
            <p:cNvSpPr>
              <a:spLocks noChangeAspect="1" noChangeShapeType="1"/>
            </p:cNvSpPr>
            <p:nvPr/>
          </p:nvSpPr>
          <p:spPr bwMode="auto">
            <a:xfrm>
              <a:off x="2335" y="2331"/>
              <a:ext cx="182"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grpSp>
          <p:nvGrpSpPr>
            <p:cNvPr id="7" name="Group 259"/>
            <p:cNvGrpSpPr>
              <a:grpSpLocks noChangeAspect="1"/>
            </p:cNvGrpSpPr>
            <p:nvPr/>
          </p:nvGrpSpPr>
          <p:grpSpPr bwMode="auto">
            <a:xfrm rot="5400000">
              <a:off x="3869" y="2329"/>
              <a:ext cx="721" cy="474"/>
              <a:chOff x="2448" y="1488"/>
              <a:chExt cx="776" cy="480"/>
            </a:xfrm>
          </p:grpSpPr>
          <p:sp>
            <p:nvSpPr>
              <p:cNvPr id="26775" name="Rectangle 260"/>
              <p:cNvSpPr>
                <a:spLocks noChangeAspect="1" noChangeArrowheads="1"/>
              </p:cNvSpPr>
              <p:nvPr/>
            </p:nvSpPr>
            <p:spPr bwMode="auto">
              <a:xfrm>
                <a:off x="2504" y="1536"/>
                <a:ext cx="672" cy="384"/>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sz="1100" b="1">
                    <a:latin typeface="Arial" pitchFamily="-65" charset="0"/>
                    <a:ea typeface="宋体" pitchFamily="-65" charset="-122"/>
                    <a:cs typeface="宋体" pitchFamily="-65" charset="-122"/>
                    <a:sym typeface="Symbol" pitchFamily="-65" charset="2"/>
                  </a:rPr>
                  <a:t>Controller</a:t>
                </a:r>
              </a:p>
            </p:txBody>
          </p:sp>
          <p:sp>
            <p:nvSpPr>
              <p:cNvPr id="26776" name="Line 261"/>
              <p:cNvSpPr>
                <a:spLocks noChangeAspect="1" noChangeShapeType="1"/>
              </p:cNvSpPr>
              <p:nvPr/>
            </p:nvSpPr>
            <p:spPr bwMode="auto">
              <a:xfrm flipH="1">
                <a:off x="2448" y="156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77" name="Line 262"/>
              <p:cNvSpPr>
                <a:spLocks noChangeAspect="1" noChangeShapeType="1"/>
              </p:cNvSpPr>
              <p:nvPr/>
            </p:nvSpPr>
            <p:spPr bwMode="auto">
              <a:xfrm flipH="1">
                <a:off x="2448" y="161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78" name="Line 263"/>
              <p:cNvSpPr>
                <a:spLocks noChangeAspect="1" noChangeShapeType="1"/>
              </p:cNvSpPr>
              <p:nvPr/>
            </p:nvSpPr>
            <p:spPr bwMode="auto">
              <a:xfrm flipH="1">
                <a:off x="2448" y="166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79" name="Line 264"/>
              <p:cNvSpPr>
                <a:spLocks noChangeAspect="1" noChangeShapeType="1"/>
              </p:cNvSpPr>
              <p:nvPr/>
            </p:nvSpPr>
            <p:spPr bwMode="auto">
              <a:xfrm flipH="1">
                <a:off x="2448" y="171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80" name="Line 265"/>
              <p:cNvSpPr>
                <a:spLocks noChangeAspect="1" noChangeShapeType="1"/>
              </p:cNvSpPr>
              <p:nvPr/>
            </p:nvSpPr>
            <p:spPr bwMode="auto">
              <a:xfrm flipH="1">
                <a:off x="2448" y="176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81" name="Line 266"/>
              <p:cNvSpPr>
                <a:spLocks noChangeAspect="1" noChangeShapeType="1"/>
              </p:cNvSpPr>
              <p:nvPr/>
            </p:nvSpPr>
            <p:spPr bwMode="auto">
              <a:xfrm flipH="1">
                <a:off x="2448" y="180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82" name="Line 267"/>
              <p:cNvSpPr>
                <a:spLocks noChangeAspect="1" noChangeShapeType="1"/>
              </p:cNvSpPr>
              <p:nvPr/>
            </p:nvSpPr>
            <p:spPr bwMode="auto">
              <a:xfrm flipH="1">
                <a:off x="2448" y="185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83" name="Line 268"/>
              <p:cNvSpPr>
                <a:spLocks noChangeAspect="1" noChangeShapeType="1"/>
              </p:cNvSpPr>
              <p:nvPr/>
            </p:nvSpPr>
            <p:spPr bwMode="auto">
              <a:xfrm flipH="1">
                <a:off x="2448" y="190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84" name="Line 269"/>
              <p:cNvSpPr>
                <a:spLocks noChangeAspect="1" noChangeShapeType="1"/>
              </p:cNvSpPr>
              <p:nvPr/>
            </p:nvSpPr>
            <p:spPr bwMode="auto">
              <a:xfrm flipH="1">
                <a:off x="3176" y="155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85" name="Line 270"/>
              <p:cNvSpPr>
                <a:spLocks noChangeAspect="1" noChangeShapeType="1"/>
              </p:cNvSpPr>
              <p:nvPr/>
            </p:nvSpPr>
            <p:spPr bwMode="auto">
              <a:xfrm flipH="1">
                <a:off x="3176" y="160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86" name="Line 271"/>
              <p:cNvSpPr>
                <a:spLocks noChangeAspect="1" noChangeShapeType="1"/>
              </p:cNvSpPr>
              <p:nvPr/>
            </p:nvSpPr>
            <p:spPr bwMode="auto">
              <a:xfrm flipH="1">
                <a:off x="3176" y="164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87" name="Line 272"/>
              <p:cNvSpPr>
                <a:spLocks noChangeAspect="1" noChangeShapeType="1"/>
              </p:cNvSpPr>
              <p:nvPr/>
            </p:nvSpPr>
            <p:spPr bwMode="auto">
              <a:xfrm flipH="1">
                <a:off x="3176" y="169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88" name="Line 273"/>
              <p:cNvSpPr>
                <a:spLocks noChangeAspect="1" noChangeShapeType="1"/>
              </p:cNvSpPr>
              <p:nvPr/>
            </p:nvSpPr>
            <p:spPr bwMode="auto">
              <a:xfrm flipH="1">
                <a:off x="3176" y="174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89" name="Line 274"/>
              <p:cNvSpPr>
                <a:spLocks noChangeAspect="1" noChangeShapeType="1"/>
              </p:cNvSpPr>
              <p:nvPr/>
            </p:nvSpPr>
            <p:spPr bwMode="auto">
              <a:xfrm flipH="1">
                <a:off x="3176" y="179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90" name="Line 275"/>
              <p:cNvSpPr>
                <a:spLocks noChangeAspect="1" noChangeShapeType="1"/>
              </p:cNvSpPr>
              <p:nvPr/>
            </p:nvSpPr>
            <p:spPr bwMode="auto">
              <a:xfrm flipH="1">
                <a:off x="3176" y="184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91" name="Line 276"/>
              <p:cNvSpPr>
                <a:spLocks noChangeAspect="1" noChangeShapeType="1"/>
              </p:cNvSpPr>
              <p:nvPr/>
            </p:nvSpPr>
            <p:spPr bwMode="auto">
              <a:xfrm flipH="1">
                <a:off x="3176" y="188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92" name="Line 277"/>
              <p:cNvSpPr>
                <a:spLocks noChangeAspect="1" noChangeShapeType="1"/>
              </p:cNvSpPr>
              <p:nvPr/>
            </p:nvSpPr>
            <p:spPr bwMode="auto">
              <a:xfrm>
                <a:off x="3152"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93" name="Line 278"/>
              <p:cNvSpPr>
                <a:spLocks noChangeAspect="1" noChangeShapeType="1"/>
              </p:cNvSpPr>
              <p:nvPr/>
            </p:nvSpPr>
            <p:spPr bwMode="auto">
              <a:xfrm>
                <a:off x="3104"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94" name="Line 279"/>
              <p:cNvSpPr>
                <a:spLocks noChangeAspect="1" noChangeShapeType="1"/>
              </p:cNvSpPr>
              <p:nvPr/>
            </p:nvSpPr>
            <p:spPr bwMode="auto">
              <a:xfrm>
                <a:off x="3056"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95" name="Line 280"/>
              <p:cNvSpPr>
                <a:spLocks noChangeAspect="1" noChangeShapeType="1"/>
              </p:cNvSpPr>
              <p:nvPr/>
            </p:nvSpPr>
            <p:spPr bwMode="auto">
              <a:xfrm>
                <a:off x="3008"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96" name="Line 281"/>
              <p:cNvSpPr>
                <a:spLocks noChangeAspect="1" noChangeShapeType="1"/>
              </p:cNvSpPr>
              <p:nvPr/>
            </p:nvSpPr>
            <p:spPr bwMode="auto">
              <a:xfrm>
                <a:off x="2960"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97" name="Line 282"/>
              <p:cNvSpPr>
                <a:spLocks noChangeAspect="1" noChangeShapeType="1"/>
              </p:cNvSpPr>
              <p:nvPr/>
            </p:nvSpPr>
            <p:spPr bwMode="auto">
              <a:xfrm>
                <a:off x="2912"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98" name="Line 283"/>
              <p:cNvSpPr>
                <a:spLocks noChangeAspect="1" noChangeShapeType="1"/>
              </p:cNvSpPr>
              <p:nvPr/>
            </p:nvSpPr>
            <p:spPr bwMode="auto">
              <a:xfrm>
                <a:off x="2864"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99" name="Line 284"/>
              <p:cNvSpPr>
                <a:spLocks noChangeAspect="1" noChangeShapeType="1"/>
              </p:cNvSpPr>
              <p:nvPr/>
            </p:nvSpPr>
            <p:spPr bwMode="auto">
              <a:xfrm>
                <a:off x="2816"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00" name="Line 285"/>
              <p:cNvSpPr>
                <a:spLocks noChangeAspect="1" noChangeShapeType="1"/>
              </p:cNvSpPr>
              <p:nvPr/>
            </p:nvSpPr>
            <p:spPr bwMode="auto">
              <a:xfrm>
                <a:off x="2768"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01" name="Line 286"/>
              <p:cNvSpPr>
                <a:spLocks noChangeAspect="1" noChangeShapeType="1"/>
              </p:cNvSpPr>
              <p:nvPr/>
            </p:nvSpPr>
            <p:spPr bwMode="auto">
              <a:xfrm>
                <a:off x="2720"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02" name="Line 287"/>
              <p:cNvSpPr>
                <a:spLocks noChangeAspect="1" noChangeShapeType="1"/>
              </p:cNvSpPr>
              <p:nvPr/>
            </p:nvSpPr>
            <p:spPr bwMode="auto">
              <a:xfrm>
                <a:off x="2672"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03" name="Line 288"/>
              <p:cNvSpPr>
                <a:spLocks noChangeAspect="1" noChangeShapeType="1"/>
              </p:cNvSpPr>
              <p:nvPr/>
            </p:nvSpPr>
            <p:spPr bwMode="auto">
              <a:xfrm>
                <a:off x="2624"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04" name="Line 289"/>
              <p:cNvSpPr>
                <a:spLocks noChangeAspect="1" noChangeShapeType="1"/>
              </p:cNvSpPr>
              <p:nvPr/>
            </p:nvSpPr>
            <p:spPr bwMode="auto">
              <a:xfrm>
                <a:off x="2576"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05" name="Line 290"/>
              <p:cNvSpPr>
                <a:spLocks noChangeAspect="1" noChangeShapeType="1"/>
              </p:cNvSpPr>
              <p:nvPr/>
            </p:nvSpPr>
            <p:spPr bwMode="auto">
              <a:xfrm>
                <a:off x="2528" y="1920"/>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06" name="Line 291"/>
              <p:cNvSpPr>
                <a:spLocks noChangeAspect="1" noChangeShapeType="1"/>
              </p:cNvSpPr>
              <p:nvPr/>
            </p:nvSpPr>
            <p:spPr bwMode="auto">
              <a:xfrm>
                <a:off x="3160"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07" name="Line 292"/>
              <p:cNvSpPr>
                <a:spLocks noChangeAspect="1" noChangeShapeType="1"/>
              </p:cNvSpPr>
              <p:nvPr/>
            </p:nvSpPr>
            <p:spPr bwMode="auto">
              <a:xfrm>
                <a:off x="3112"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08" name="Line 293"/>
              <p:cNvSpPr>
                <a:spLocks noChangeAspect="1" noChangeShapeType="1"/>
              </p:cNvSpPr>
              <p:nvPr/>
            </p:nvSpPr>
            <p:spPr bwMode="auto">
              <a:xfrm>
                <a:off x="3064"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09" name="Line 294"/>
              <p:cNvSpPr>
                <a:spLocks noChangeAspect="1" noChangeShapeType="1"/>
              </p:cNvSpPr>
              <p:nvPr/>
            </p:nvSpPr>
            <p:spPr bwMode="auto">
              <a:xfrm>
                <a:off x="3016"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10" name="Line 295"/>
              <p:cNvSpPr>
                <a:spLocks noChangeAspect="1" noChangeShapeType="1"/>
              </p:cNvSpPr>
              <p:nvPr/>
            </p:nvSpPr>
            <p:spPr bwMode="auto">
              <a:xfrm>
                <a:off x="2968"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11" name="Line 296"/>
              <p:cNvSpPr>
                <a:spLocks noChangeAspect="1" noChangeShapeType="1"/>
              </p:cNvSpPr>
              <p:nvPr/>
            </p:nvSpPr>
            <p:spPr bwMode="auto">
              <a:xfrm>
                <a:off x="2920"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12" name="Line 297"/>
              <p:cNvSpPr>
                <a:spLocks noChangeAspect="1" noChangeShapeType="1"/>
              </p:cNvSpPr>
              <p:nvPr/>
            </p:nvSpPr>
            <p:spPr bwMode="auto">
              <a:xfrm>
                <a:off x="2872"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13" name="Line 298"/>
              <p:cNvSpPr>
                <a:spLocks noChangeAspect="1" noChangeShapeType="1"/>
              </p:cNvSpPr>
              <p:nvPr/>
            </p:nvSpPr>
            <p:spPr bwMode="auto">
              <a:xfrm>
                <a:off x="2824"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14" name="Line 299"/>
              <p:cNvSpPr>
                <a:spLocks noChangeAspect="1" noChangeShapeType="1"/>
              </p:cNvSpPr>
              <p:nvPr/>
            </p:nvSpPr>
            <p:spPr bwMode="auto">
              <a:xfrm>
                <a:off x="2776"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15" name="Line 300"/>
              <p:cNvSpPr>
                <a:spLocks noChangeAspect="1" noChangeShapeType="1"/>
              </p:cNvSpPr>
              <p:nvPr/>
            </p:nvSpPr>
            <p:spPr bwMode="auto">
              <a:xfrm>
                <a:off x="2728"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16" name="Line 301"/>
              <p:cNvSpPr>
                <a:spLocks noChangeAspect="1" noChangeShapeType="1"/>
              </p:cNvSpPr>
              <p:nvPr/>
            </p:nvSpPr>
            <p:spPr bwMode="auto">
              <a:xfrm>
                <a:off x="2680"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17" name="Line 302"/>
              <p:cNvSpPr>
                <a:spLocks noChangeAspect="1" noChangeShapeType="1"/>
              </p:cNvSpPr>
              <p:nvPr/>
            </p:nvSpPr>
            <p:spPr bwMode="auto">
              <a:xfrm>
                <a:off x="2632"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18" name="Line 303"/>
              <p:cNvSpPr>
                <a:spLocks noChangeAspect="1" noChangeShapeType="1"/>
              </p:cNvSpPr>
              <p:nvPr/>
            </p:nvSpPr>
            <p:spPr bwMode="auto">
              <a:xfrm>
                <a:off x="2584" y="1488"/>
                <a:ext cx="0"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26819" name="Line 304"/>
              <p:cNvSpPr>
                <a:spLocks noChangeAspect="1" noChangeShapeType="1"/>
              </p:cNvSpPr>
              <p:nvPr/>
            </p:nvSpPr>
            <p:spPr bwMode="auto">
              <a:xfrm>
                <a:off x="2536" y="1488"/>
                <a:ext cx="0" cy="48"/>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26658" name="Line 305"/>
            <p:cNvSpPr>
              <a:spLocks noChangeAspect="1" noChangeShapeType="1"/>
            </p:cNvSpPr>
            <p:nvPr/>
          </p:nvSpPr>
          <p:spPr bwMode="auto">
            <a:xfrm rot="5400000" flipH="1">
              <a:off x="3820"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59" name="Line 306"/>
            <p:cNvSpPr>
              <a:spLocks noChangeAspect="1" noChangeShapeType="1"/>
            </p:cNvSpPr>
            <p:nvPr/>
          </p:nvSpPr>
          <p:spPr bwMode="auto">
            <a:xfrm rot="5400000" flipH="1">
              <a:off x="3773"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60" name="Line 307"/>
            <p:cNvSpPr>
              <a:spLocks noChangeAspect="1" noChangeShapeType="1"/>
            </p:cNvSpPr>
            <p:nvPr/>
          </p:nvSpPr>
          <p:spPr bwMode="auto">
            <a:xfrm rot="5400000" flipH="1">
              <a:off x="3726"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61" name="Line 308"/>
            <p:cNvSpPr>
              <a:spLocks noChangeAspect="1" noChangeShapeType="1"/>
            </p:cNvSpPr>
            <p:nvPr/>
          </p:nvSpPr>
          <p:spPr bwMode="auto">
            <a:xfrm rot="5400000" flipH="1">
              <a:off x="3678"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62" name="Line 309"/>
            <p:cNvSpPr>
              <a:spLocks noChangeAspect="1" noChangeShapeType="1"/>
            </p:cNvSpPr>
            <p:nvPr/>
          </p:nvSpPr>
          <p:spPr bwMode="auto">
            <a:xfrm rot="5400000" flipH="1">
              <a:off x="3631"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63" name="Line 310"/>
            <p:cNvSpPr>
              <a:spLocks noChangeAspect="1" noChangeShapeType="1"/>
            </p:cNvSpPr>
            <p:nvPr/>
          </p:nvSpPr>
          <p:spPr bwMode="auto">
            <a:xfrm rot="5400000" flipH="1">
              <a:off x="3583"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64" name="Line 311"/>
            <p:cNvSpPr>
              <a:spLocks noChangeAspect="1" noChangeShapeType="1"/>
            </p:cNvSpPr>
            <p:nvPr/>
          </p:nvSpPr>
          <p:spPr bwMode="auto">
            <a:xfrm rot="5400000" flipH="1">
              <a:off x="3536"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65" name="Line 312"/>
            <p:cNvSpPr>
              <a:spLocks noChangeAspect="1" noChangeShapeType="1"/>
            </p:cNvSpPr>
            <p:nvPr/>
          </p:nvSpPr>
          <p:spPr bwMode="auto">
            <a:xfrm rot="5400000" flipH="1">
              <a:off x="3489"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66" name="Line 313"/>
            <p:cNvSpPr>
              <a:spLocks noChangeAspect="1" noChangeShapeType="1"/>
            </p:cNvSpPr>
            <p:nvPr/>
          </p:nvSpPr>
          <p:spPr bwMode="auto">
            <a:xfrm rot="5400000" flipH="1">
              <a:off x="3441"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67" name="Line 314"/>
            <p:cNvSpPr>
              <a:spLocks noChangeAspect="1" noChangeShapeType="1"/>
            </p:cNvSpPr>
            <p:nvPr/>
          </p:nvSpPr>
          <p:spPr bwMode="auto">
            <a:xfrm rot="5400000" flipH="1">
              <a:off x="3394"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68" name="Line 315"/>
            <p:cNvSpPr>
              <a:spLocks noChangeAspect="1" noChangeShapeType="1"/>
            </p:cNvSpPr>
            <p:nvPr/>
          </p:nvSpPr>
          <p:spPr bwMode="auto">
            <a:xfrm rot="5400000" flipH="1">
              <a:off x="3347"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69" name="Line 316"/>
            <p:cNvSpPr>
              <a:spLocks noChangeAspect="1" noChangeShapeType="1"/>
            </p:cNvSpPr>
            <p:nvPr/>
          </p:nvSpPr>
          <p:spPr bwMode="auto">
            <a:xfrm rot="5400000" flipH="1">
              <a:off x="3299"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70" name="Line 317"/>
            <p:cNvSpPr>
              <a:spLocks noChangeAspect="1" noChangeShapeType="1"/>
            </p:cNvSpPr>
            <p:nvPr/>
          </p:nvSpPr>
          <p:spPr bwMode="auto">
            <a:xfrm rot="5400000" flipH="1">
              <a:off x="3252"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71" name="Line 318"/>
            <p:cNvSpPr>
              <a:spLocks noChangeAspect="1" noChangeShapeType="1"/>
            </p:cNvSpPr>
            <p:nvPr/>
          </p:nvSpPr>
          <p:spPr bwMode="auto">
            <a:xfrm rot="5400000" flipH="1">
              <a:off x="3204"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72" name="Line 319"/>
            <p:cNvSpPr>
              <a:spLocks noChangeAspect="1" noChangeShapeType="1"/>
            </p:cNvSpPr>
            <p:nvPr/>
          </p:nvSpPr>
          <p:spPr bwMode="auto">
            <a:xfrm rot="5400000" flipH="1">
              <a:off x="3165"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73" name="Line 320"/>
            <p:cNvSpPr>
              <a:spLocks noChangeAspect="1" noChangeShapeType="1"/>
            </p:cNvSpPr>
            <p:nvPr/>
          </p:nvSpPr>
          <p:spPr bwMode="auto">
            <a:xfrm rot="5400000" flipH="1">
              <a:off x="3118" y="2458"/>
              <a:ext cx="45"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74" name="Line 321"/>
            <p:cNvSpPr>
              <a:spLocks noChangeAspect="1" noChangeShapeType="1"/>
            </p:cNvSpPr>
            <p:nvPr/>
          </p:nvSpPr>
          <p:spPr bwMode="auto">
            <a:xfrm rot="5400000" flipH="1">
              <a:off x="3821"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75" name="Line 322"/>
            <p:cNvSpPr>
              <a:spLocks noChangeAspect="1" noChangeShapeType="1"/>
            </p:cNvSpPr>
            <p:nvPr/>
          </p:nvSpPr>
          <p:spPr bwMode="auto">
            <a:xfrm rot="5400000" flipH="1">
              <a:off x="3774"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76" name="Line 323"/>
            <p:cNvSpPr>
              <a:spLocks noChangeAspect="1" noChangeShapeType="1"/>
            </p:cNvSpPr>
            <p:nvPr/>
          </p:nvSpPr>
          <p:spPr bwMode="auto">
            <a:xfrm rot="5400000" flipH="1">
              <a:off x="3727"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77" name="Line 324"/>
            <p:cNvSpPr>
              <a:spLocks noChangeAspect="1" noChangeShapeType="1"/>
            </p:cNvSpPr>
            <p:nvPr/>
          </p:nvSpPr>
          <p:spPr bwMode="auto">
            <a:xfrm rot="5400000" flipH="1">
              <a:off x="3679"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78" name="Line 325"/>
            <p:cNvSpPr>
              <a:spLocks noChangeAspect="1" noChangeShapeType="1"/>
            </p:cNvSpPr>
            <p:nvPr/>
          </p:nvSpPr>
          <p:spPr bwMode="auto">
            <a:xfrm rot="5400000" flipH="1">
              <a:off x="3632"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79" name="Line 326"/>
            <p:cNvSpPr>
              <a:spLocks noChangeAspect="1" noChangeShapeType="1"/>
            </p:cNvSpPr>
            <p:nvPr/>
          </p:nvSpPr>
          <p:spPr bwMode="auto">
            <a:xfrm rot="5400000" flipH="1">
              <a:off x="3584"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80" name="Line 327"/>
            <p:cNvSpPr>
              <a:spLocks noChangeAspect="1" noChangeShapeType="1"/>
            </p:cNvSpPr>
            <p:nvPr/>
          </p:nvSpPr>
          <p:spPr bwMode="auto">
            <a:xfrm rot="5400000" flipH="1">
              <a:off x="3537"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81" name="Line 328"/>
            <p:cNvSpPr>
              <a:spLocks noChangeAspect="1" noChangeShapeType="1"/>
            </p:cNvSpPr>
            <p:nvPr/>
          </p:nvSpPr>
          <p:spPr bwMode="auto">
            <a:xfrm rot="5400000" flipH="1">
              <a:off x="3490"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82" name="Line 329"/>
            <p:cNvSpPr>
              <a:spLocks noChangeAspect="1" noChangeShapeType="1"/>
            </p:cNvSpPr>
            <p:nvPr/>
          </p:nvSpPr>
          <p:spPr bwMode="auto">
            <a:xfrm rot="5400000" flipH="1">
              <a:off x="3442"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83" name="Line 330"/>
            <p:cNvSpPr>
              <a:spLocks noChangeAspect="1" noChangeShapeType="1"/>
            </p:cNvSpPr>
            <p:nvPr/>
          </p:nvSpPr>
          <p:spPr bwMode="auto">
            <a:xfrm rot="5400000" flipH="1">
              <a:off x="3395"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84" name="Line 331"/>
            <p:cNvSpPr>
              <a:spLocks noChangeAspect="1" noChangeShapeType="1"/>
            </p:cNvSpPr>
            <p:nvPr/>
          </p:nvSpPr>
          <p:spPr bwMode="auto">
            <a:xfrm rot="5400000" flipH="1">
              <a:off x="3348"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85" name="Line 332"/>
            <p:cNvSpPr>
              <a:spLocks noChangeAspect="1" noChangeShapeType="1"/>
            </p:cNvSpPr>
            <p:nvPr/>
          </p:nvSpPr>
          <p:spPr bwMode="auto">
            <a:xfrm rot="5400000" flipH="1">
              <a:off x="3300"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86" name="Line 333"/>
            <p:cNvSpPr>
              <a:spLocks noChangeAspect="1" noChangeShapeType="1"/>
            </p:cNvSpPr>
            <p:nvPr/>
          </p:nvSpPr>
          <p:spPr bwMode="auto">
            <a:xfrm rot="5400000" flipH="1">
              <a:off x="3253"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87" name="Line 334"/>
            <p:cNvSpPr>
              <a:spLocks noChangeAspect="1" noChangeShapeType="1"/>
            </p:cNvSpPr>
            <p:nvPr/>
          </p:nvSpPr>
          <p:spPr bwMode="auto">
            <a:xfrm rot="5400000" flipH="1">
              <a:off x="3205"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88" name="Line 335"/>
            <p:cNvSpPr>
              <a:spLocks noChangeAspect="1" noChangeShapeType="1"/>
            </p:cNvSpPr>
            <p:nvPr/>
          </p:nvSpPr>
          <p:spPr bwMode="auto">
            <a:xfrm rot="5400000" flipH="1">
              <a:off x="3166"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89" name="Line 336"/>
            <p:cNvSpPr>
              <a:spLocks noChangeAspect="1" noChangeShapeType="1"/>
            </p:cNvSpPr>
            <p:nvPr/>
          </p:nvSpPr>
          <p:spPr bwMode="auto">
            <a:xfrm rot="5400000" flipH="1">
              <a:off x="3119" y="3394"/>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90" name="Line 337"/>
            <p:cNvSpPr>
              <a:spLocks noChangeAspect="1" noChangeShapeType="1"/>
            </p:cNvSpPr>
            <p:nvPr/>
          </p:nvSpPr>
          <p:spPr bwMode="auto">
            <a:xfrm rot="5400000">
              <a:off x="3078" y="2954"/>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91" name="Line 338"/>
            <p:cNvSpPr>
              <a:spLocks noChangeAspect="1" noChangeShapeType="1"/>
            </p:cNvSpPr>
            <p:nvPr/>
          </p:nvSpPr>
          <p:spPr bwMode="auto">
            <a:xfrm rot="5400000">
              <a:off x="3070" y="2909"/>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92" name="Line 339"/>
            <p:cNvSpPr>
              <a:spLocks noChangeAspect="1" noChangeShapeType="1"/>
            </p:cNvSpPr>
            <p:nvPr/>
          </p:nvSpPr>
          <p:spPr bwMode="auto">
            <a:xfrm rot="5400000">
              <a:off x="3070" y="2865"/>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93" name="Line 340"/>
            <p:cNvSpPr>
              <a:spLocks noChangeAspect="1" noChangeShapeType="1"/>
            </p:cNvSpPr>
            <p:nvPr/>
          </p:nvSpPr>
          <p:spPr bwMode="auto">
            <a:xfrm rot="5400000">
              <a:off x="3070" y="2820"/>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94" name="Line 341"/>
            <p:cNvSpPr>
              <a:spLocks noChangeAspect="1" noChangeShapeType="1"/>
            </p:cNvSpPr>
            <p:nvPr/>
          </p:nvSpPr>
          <p:spPr bwMode="auto">
            <a:xfrm rot="5400000">
              <a:off x="3070" y="2775"/>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95" name="Line 342"/>
            <p:cNvSpPr>
              <a:spLocks noChangeAspect="1" noChangeShapeType="1"/>
            </p:cNvSpPr>
            <p:nvPr/>
          </p:nvSpPr>
          <p:spPr bwMode="auto">
            <a:xfrm rot="5400000">
              <a:off x="3070" y="2731"/>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96" name="Line 343"/>
            <p:cNvSpPr>
              <a:spLocks noChangeAspect="1" noChangeShapeType="1"/>
            </p:cNvSpPr>
            <p:nvPr/>
          </p:nvSpPr>
          <p:spPr bwMode="auto">
            <a:xfrm rot="5400000">
              <a:off x="3070" y="2686"/>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97" name="Line 344"/>
            <p:cNvSpPr>
              <a:spLocks noChangeAspect="1" noChangeShapeType="1"/>
            </p:cNvSpPr>
            <p:nvPr/>
          </p:nvSpPr>
          <p:spPr bwMode="auto">
            <a:xfrm rot="5400000">
              <a:off x="3070" y="2642"/>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98" name="Line 345"/>
            <p:cNvSpPr>
              <a:spLocks noChangeAspect="1" noChangeShapeType="1"/>
            </p:cNvSpPr>
            <p:nvPr/>
          </p:nvSpPr>
          <p:spPr bwMode="auto">
            <a:xfrm rot="5400000">
              <a:off x="3070" y="2597"/>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699" name="Line 346"/>
            <p:cNvSpPr>
              <a:spLocks noChangeAspect="1" noChangeShapeType="1"/>
            </p:cNvSpPr>
            <p:nvPr/>
          </p:nvSpPr>
          <p:spPr bwMode="auto">
            <a:xfrm rot="5400000">
              <a:off x="3070" y="2552"/>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00" name="Line 347"/>
            <p:cNvSpPr>
              <a:spLocks noChangeAspect="1" noChangeShapeType="1"/>
            </p:cNvSpPr>
            <p:nvPr/>
          </p:nvSpPr>
          <p:spPr bwMode="auto">
            <a:xfrm rot="5400000">
              <a:off x="3070" y="2508"/>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01" name="Line 348"/>
            <p:cNvSpPr>
              <a:spLocks noChangeAspect="1" noChangeShapeType="1"/>
            </p:cNvSpPr>
            <p:nvPr/>
          </p:nvSpPr>
          <p:spPr bwMode="auto">
            <a:xfrm rot="5400000">
              <a:off x="3070" y="3311"/>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02" name="Line 349"/>
            <p:cNvSpPr>
              <a:spLocks noChangeAspect="1" noChangeShapeType="1"/>
            </p:cNvSpPr>
            <p:nvPr/>
          </p:nvSpPr>
          <p:spPr bwMode="auto">
            <a:xfrm rot="5400000">
              <a:off x="3070" y="3266"/>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03" name="Line 350"/>
            <p:cNvSpPr>
              <a:spLocks noChangeAspect="1" noChangeShapeType="1"/>
            </p:cNvSpPr>
            <p:nvPr/>
          </p:nvSpPr>
          <p:spPr bwMode="auto">
            <a:xfrm rot="5400000">
              <a:off x="3070" y="3221"/>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04" name="Line 351"/>
            <p:cNvSpPr>
              <a:spLocks noChangeAspect="1" noChangeShapeType="1"/>
            </p:cNvSpPr>
            <p:nvPr/>
          </p:nvSpPr>
          <p:spPr bwMode="auto">
            <a:xfrm rot="5400000">
              <a:off x="3070" y="3177"/>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05" name="Line 352"/>
            <p:cNvSpPr>
              <a:spLocks noChangeAspect="1" noChangeShapeType="1"/>
            </p:cNvSpPr>
            <p:nvPr/>
          </p:nvSpPr>
          <p:spPr bwMode="auto">
            <a:xfrm rot="5400000">
              <a:off x="3070" y="3132"/>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06" name="Line 353"/>
            <p:cNvSpPr>
              <a:spLocks noChangeAspect="1" noChangeShapeType="1"/>
            </p:cNvSpPr>
            <p:nvPr/>
          </p:nvSpPr>
          <p:spPr bwMode="auto">
            <a:xfrm rot="5400000">
              <a:off x="3070" y="3088"/>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07" name="Line 354"/>
            <p:cNvSpPr>
              <a:spLocks noChangeAspect="1" noChangeShapeType="1"/>
            </p:cNvSpPr>
            <p:nvPr/>
          </p:nvSpPr>
          <p:spPr bwMode="auto">
            <a:xfrm rot="5400000">
              <a:off x="3070" y="3043"/>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08" name="Line 355"/>
            <p:cNvSpPr>
              <a:spLocks noChangeAspect="1" noChangeShapeType="1"/>
            </p:cNvSpPr>
            <p:nvPr/>
          </p:nvSpPr>
          <p:spPr bwMode="auto">
            <a:xfrm rot="5400000">
              <a:off x="3070" y="2998"/>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09" name="Line 356"/>
            <p:cNvSpPr>
              <a:spLocks noChangeAspect="1" noChangeShapeType="1"/>
            </p:cNvSpPr>
            <p:nvPr/>
          </p:nvSpPr>
          <p:spPr bwMode="auto">
            <a:xfrm rot="5400000">
              <a:off x="3915" y="2961"/>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10" name="Line 357"/>
            <p:cNvSpPr>
              <a:spLocks noChangeAspect="1" noChangeShapeType="1"/>
            </p:cNvSpPr>
            <p:nvPr/>
          </p:nvSpPr>
          <p:spPr bwMode="auto">
            <a:xfrm rot="5400000">
              <a:off x="3907" y="2917"/>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11" name="Line 358"/>
            <p:cNvSpPr>
              <a:spLocks noChangeAspect="1" noChangeShapeType="1"/>
            </p:cNvSpPr>
            <p:nvPr/>
          </p:nvSpPr>
          <p:spPr bwMode="auto">
            <a:xfrm rot="5400000">
              <a:off x="3907" y="2872"/>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12" name="Line 359"/>
            <p:cNvSpPr>
              <a:spLocks noChangeAspect="1" noChangeShapeType="1"/>
            </p:cNvSpPr>
            <p:nvPr/>
          </p:nvSpPr>
          <p:spPr bwMode="auto">
            <a:xfrm rot="5400000">
              <a:off x="3907" y="2827"/>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13" name="Line 360"/>
            <p:cNvSpPr>
              <a:spLocks noChangeAspect="1" noChangeShapeType="1"/>
            </p:cNvSpPr>
            <p:nvPr/>
          </p:nvSpPr>
          <p:spPr bwMode="auto">
            <a:xfrm rot="5400000">
              <a:off x="3907" y="2783"/>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14" name="Line 361"/>
            <p:cNvSpPr>
              <a:spLocks noChangeAspect="1" noChangeShapeType="1"/>
            </p:cNvSpPr>
            <p:nvPr/>
          </p:nvSpPr>
          <p:spPr bwMode="auto">
            <a:xfrm rot="5400000">
              <a:off x="3907" y="2738"/>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15" name="Line 362"/>
            <p:cNvSpPr>
              <a:spLocks noChangeAspect="1" noChangeShapeType="1"/>
            </p:cNvSpPr>
            <p:nvPr/>
          </p:nvSpPr>
          <p:spPr bwMode="auto">
            <a:xfrm rot="5400000">
              <a:off x="3907" y="2694"/>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16" name="Line 363"/>
            <p:cNvSpPr>
              <a:spLocks noChangeAspect="1" noChangeShapeType="1"/>
            </p:cNvSpPr>
            <p:nvPr/>
          </p:nvSpPr>
          <p:spPr bwMode="auto">
            <a:xfrm rot="5400000">
              <a:off x="3907" y="2649"/>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17" name="Line 364"/>
            <p:cNvSpPr>
              <a:spLocks noChangeAspect="1" noChangeShapeType="1"/>
            </p:cNvSpPr>
            <p:nvPr/>
          </p:nvSpPr>
          <p:spPr bwMode="auto">
            <a:xfrm rot="5400000">
              <a:off x="3907" y="2604"/>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18" name="Line 365"/>
            <p:cNvSpPr>
              <a:spLocks noChangeAspect="1" noChangeShapeType="1"/>
            </p:cNvSpPr>
            <p:nvPr/>
          </p:nvSpPr>
          <p:spPr bwMode="auto">
            <a:xfrm rot="5400000">
              <a:off x="3907" y="2560"/>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19" name="Line 366"/>
            <p:cNvSpPr>
              <a:spLocks noChangeAspect="1" noChangeShapeType="1"/>
            </p:cNvSpPr>
            <p:nvPr/>
          </p:nvSpPr>
          <p:spPr bwMode="auto">
            <a:xfrm rot="5400000">
              <a:off x="3907" y="2515"/>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20" name="Line 367"/>
            <p:cNvSpPr>
              <a:spLocks noChangeAspect="1" noChangeShapeType="1"/>
            </p:cNvSpPr>
            <p:nvPr/>
          </p:nvSpPr>
          <p:spPr bwMode="auto">
            <a:xfrm rot="5400000">
              <a:off x="3907" y="3318"/>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21" name="Line 368"/>
            <p:cNvSpPr>
              <a:spLocks noChangeAspect="1" noChangeShapeType="1"/>
            </p:cNvSpPr>
            <p:nvPr/>
          </p:nvSpPr>
          <p:spPr bwMode="auto">
            <a:xfrm rot="5400000">
              <a:off x="3907" y="3273"/>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22" name="Line 369"/>
            <p:cNvSpPr>
              <a:spLocks noChangeAspect="1" noChangeShapeType="1"/>
            </p:cNvSpPr>
            <p:nvPr/>
          </p:nvSpPr>
          <p:spPr bwMode="auto">
            <a:xfrm rot="5400000">
              <a:off x="3907" y="3229"/>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23" name="Line 370"/>
            <p:cNvSpPr>
              <a:spLocks noChangeAspect="1" noChangeShapeType="1"/>
            </p:cNvSpPr>
            <p:nvPr/>
          </p:nvSpPr>
          <p:spPr bwMode="auto">
            <a:xfrm rot="5400000">
              <a:off x="3907" y="3184"/>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24" name="Line 371"/>
            <p:cNvSpPr>
              <a:spLocks noChangeAspect="1" noChangeShapeType="1"/>
            </p:cNvSpPr>
            <p:nvPr/>
          </p:nvSpPr>
          <p:spPr bwMode="auto">
            <a:xfrm rot="5400000">
              <a:off x="3907" y="3140"/>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25" name="Line 372"/>
            <p:cNvSpPr>
              <a:spLocks noChangeAspect="1" noChangeShapeType="1"/>
            </p:cNvSpPr>
            <p:nvPr/>
          </p:nvSpPr>
          <p:spPr bwMode="auto">
            <a:xfrm rot="5400000">
              <a:off x="3907" y="3095"/>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26" name="Line 373"/>
            <p:cNvSpPr>
              <a:spLocks noChangeAspect="1" noChangeShapeType="1"/>
            </p:cNvSpPr>
            <p:nvPr/>
          </p:nvSpPr>
          <p:spPr bwMode="auto">
            <a:xfrm rot="5400000">
              <a:off x="3907" y="3050"/>
              <a:ext cx="0" cy="47"/>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27" name="Line 374"/>
            <p:cNvSpPr>
              <a:spLocks noChangeAspect="1" noChangeShapeType="1"/>
            </p:cNvSpPr>
            <p:nvPr/>
          </p:nvSpPr>
          <p:spPr bwMode="auto">
            <a:xfrm rot="5400000">
              <a:off x="3907" y="3006"/>
              <a:ext cx="0" cy="47"/>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8" name="Group 375"/>
            <p:cNvGrpSpPr>
              <a:grpSpLocks noChangeAspect="1"/>
            </p:cNvGrpSpPr>
            <p:nvPr/>
          </p:nvGrpSpPr>
          <p:grpSpPr bwMode="auto">
            <a:xfrm>
              <a:off x="3997" y="3149"/>
              <a:ext cx="356" cy="423"/>
              <a:chOff x="3304" y="1512"/>
              <a:chExt cx="360" cy="456"/>
            </a:xfrm>
          </p:grpSpPr>
          <p:sp>
            <p:nvSpPr>
              <p:cNvPr id="26756" name="Rectangle 376"/>
              <p:cNvSpPr>
                <a:spLocks noChangeAspect="1" noChangeArrowheads="1"/>
              </p:cNvSpPr>
              <p:nvPr/>
            </p:nvSpPr>
            <p:spPr bwMode="auto">
              <a:xfrm>
                <a:off x="3352" y="1512"/>
                <a:ext cx="256" cy="456"/>
              </a:xfrm>
              <a:prstGeom prst="rect">
                <a:avLst/>
              </a:prstGeom>
              <a:solidFill>
                <a:schemeClr val="bg1"/>
              </a:solidFill>
              <a:ln w="9525">
                <a:solidFill>
                  <a:schemeClr val="tx1"/>
                </a:solidFill>
                <a:miter lim="800000"/>
                <a:headEnd/>
                <a:tailEnd/>
              </a:ln>
            </p:spPr>
            <p:txBody>
              <a:bodyPr vert="eaVert" wrap="none" anchor="ctr">
                <a:prstTxWarp prst="textNoShape">
                  <a:avLst/>
                </a:prstTxWarp>
              </a:bodyPr>
              <a:lstStyle/>
              <a:p>
                <a:pPr algn="ctr"/>
                <a:r>
                  <a:rPr lang="en-US" sz="1200" b="1">
                    <a:latin typeface="Arial" pitchFamily="-65" charset="0"/>
                    <a:ea typeface="宋体" pitchFamily="-65" charset="-122"/>
                    <a:cs typeface="宋体" pitchFamily="-65" charset="-122"/>
                  </a:rPr>
                  <a:t>RS232</a:t>
                </a:r>
              </a:p>
            </p:txBody>
          </p:sp>
          <p:sp>
            <p:nvSpPr>
              <p:cNvPr id="26757" name="Line 377"/>
              <p:cNvSpPr>
                <a:spLocks noChangeAspect="1" noChangeShapeType="1"/>
              </p:cNvSpPr>
              <p:nvPr/>
            </p:nvSpPr>
            <p:spPr bwMode="auto">
              <a:xfrm flipH="1">
                <a:off x="3608" y="153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58" name="Line 378"/>
              <p:cNvSpPr>
                <a:spLocks noChangeAspect="1" noChangeShapeType="1"/>
              </p:cNvSpPr>
              <p:nvPr/>
            </p:nvSpPr>
            <p:spPr bwMode="auto">
              <a:xfrm flipH="1">
                <a:off x="3608" y="158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59" name="Line 379"/>
              <p:cNvSpPr>
                <a:spLocks noChangeAspect="1" noChangeShapeType="1"/>
              </p:cNvSpPr>
              <p:nvPr/>
            </p:nvSpPr>
            <p:spPr bwMode="auto">
              <a:xfrm flipH="1">
                <a:off x="3608" y="163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60" name="Line 380"/>
              <p:cNvSpPr>
                <a:spLocks noChangeAspect="1" noChangeShapeType="1"/>
              </p:cNvSpPr>
              <p:nvPr/>
            </p:nvSpPr>
            <p:spPr bwMode="auto">
              <a:xfrm flipH="1">
                <a:off x="3608" y="168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61" name="Line 381"/>
              <p:cNvSpPr>
                <a:spLocks noChangeAspect="1" noChangeShapeType="1"/>
              </p:cNvSpPr>
              <p:nvPr/>
            </p:nvSpPr>
            <p:spPr bwMode="auto">
              <a:xfrm flipH="1">
                <a:off x="3608" y="172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62" name="Line 382"/>
              <p:cNvSpPr>
                <a:spLocks noChangeAspect="1" noChangeShapeType="1"/>
              </p:cNvSpPr>
              <p:nvPr/>
            </p:nvSpPr>
            <p:spPr bwMode="auto">
              <a:xfrm flipH="1">
                <a:off x="3608" y="177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63" name="Line 383"/>
              <p:cNvSpPr>
                <a:spLocks noChangeAspect="1" noChangeShapeType="1"/>
              </p:cNvSpPr>
              <p:nvPr/>
            </p:nvSpPr>
            <p:spPr bwMode="auto">
              <a:xfrm flipH="1">
                <a:off x="3608" y="182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64" name="Line 384"/>
              <p:cNvSpPr>
                <a:spLocks noChangeAspect="1" noChangeShapeType="1"/>
              </p:cNvSpPr>
              <p:nvPr/>
            </p:nvSpPr>
            <p:spPr bwMode="auto">
              <a:xfrm flipH="1">
                <a:off x="3608" y="187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65" name="Line 385"/>
              <p:cNvSpPr>
                <a:spLocks noChangeAspect="1" noChangeShapeType="1"/>
              </p:cNvSpPr>
              <p:nvPr/>
            </p:nvSpPr>
            <p:spPr bwMode="auto">
              <a:xfrm flipH="1">
                <a:off x="3616" y="191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66" name="Line 386"/>
              <p:cNvSpPr>
                <a:spLocks noChangeAspect="1" noChangeShapeType="1"/>
              </p:cNvSpPr>
              <p:nvPr/>
            </p:nvSpPr>
            <p:spPr bwMode="auto">
              <a:xfrm flipH="1">
                <a:off x="3304" y="154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67" name="Line 387"/>
              <p:cNvSpPr>
                <a:spLocks noChangeAspect="1" noChangeShapeType="1"/>
              </p:cNvSpPr>
              <p:nvPr/>
            </p:nvSpPr>
            <p:spPr bwMode="auto">
              <a:xfrm flipH="1">
                <a:off x="3304" y="159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68" name="Line 388"/>
              <p:cNvSpPr>
                <a:spLocks noChangeAspect="1" noChangeShapeType="1"/>
              </p:cNvSpPr>
              <p:nvPr/>
            </p:nvSpPr>
            <p:spPr bwMode="auto">
              <a:xfrm flipH="1">
                <a:off x="3304" y="164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69" name="Line 389"/>
              <p:cNvSpPr>
                <a:spLocks noChangeAspect="1" noChangeShapeType="1"/>
              </p:cNvSpPr>
              <p:nvPr/>
            </p:nvSpPr>
            <p:spPr bwMode="auto">
              <a:xfrm flipH="1">
                <a:off x="3304" y="1688"/>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70" name="Line 390"/>
              <p:cNvSpPr>
                <a:spLocks noChangeAspect="1" noChangeShapeType="1"/>
              </p:cNvSpPr>
              <p:nvPr/>
            </p:nvSpPr>
            <p:spPr bwMode="auto">
              <a:xfrm flipH="1">
                <a:off x="3304" y="1736"/>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71" name="Line 391"/>
              <p:cNvSpPr>
                <a:spLocks noChangeAspect="1" noChangeShapeType="1"/>
              </p:cNvSpPr>
              <p:nvPr/>
            </p:nvSpPr>
            <p:spPr bwMode="auto">
              <a:xfrm flipH="1">
                <a:off x="3304" y="1784"/>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72" name="Line 392"/>
              <p:cNvSpPr>
                <a:spLocks noChangeAspect="1" noChangeShapeType="1"/>
              </p:cNvSpPr>
              <p:nvPr/>
            </p:nvSpPr>
            <p:spPr bwMode="auto">
              <a:xfrm flipH="1">
                <a:off x="3304" y="1832"/>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73" name="Line 393"/>
              <p:cNvSpPr>
                <a:spLocks noChangeAspect="1" noChangeShapeType="1"/>
              </p:cNvSpPr>
              <p:nvPr/>
            </p:nvSpPr>
            <p:spPr bwMode="auto">
              <a:xfrm flipH="1">
                <a:off x="3304" y="1880"/>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74" name="Line 394"/>
              <p:cNvSpPr>
                <a:spLocks noChangeAspect="1" noChangeShapeType="1"/>
              </p:cNvSpPr>
              <p:nvPr/>
            </p:nvSpPr>
            <p:spPr bwMode="auto">
              <a:xfrm flipH="1">
                <a:off x="3312" y="1920"/>
                <a:ext cx="48" cy="0"/>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26729" name="Line 395"/>
            <p:cNvSpPr>
              <a:spLocks noChangeAspect="1" noChangeShapeType="1"/>
            </p:cNvSpPr>
            <p:nvPr/>
          </p:nvSpPr>
          <p:spPr bwMode="auto">
            <a:xfrm>
              <a:off x="2801" y="3060"/>
              <a:ext cx="245" cy="0"/>
            </a:xfrm>
            <a:prstGeom prst="line">
              <a:avLst/>
            </a:prstGeom>
            <a:noFill/>
            <a:ln w="38100">
              <a:solidFill>
                <a:schemeClr val="tx1"/>
              </a:solidFill>
              <a:round/>
              <a:headEnd type="triangle" w="med" len="med"/>
              <a:tailEnd/>
            </a:ln>
          </p:spPr>
          <p:txBody>
            <a:bodyPr>
              <a:prstTxWarp prst="textNoShape">
                <a:avLst/>
              </a:prstTxWarp>
            </a:bodyPr>
            <a:lstStyle/>
            <a:p>
              <a:endParaRPr lang="en-US"/>
            </a:p>
          </p:txBody>
        </p:sp>
        <p:sp>
          <p:nvSpPr>
            <p:cNvPr id="26730" name="AutoShape 396"/>
            <p:cNvSpPr>
              <a:spLocks noChangeAspect="1" noChangeArrowheads="1"/>
            </p:cNvSpPr>
            <p:nvPr/>
          </p:nvSpPr>
          <p:spPr bwMode="auto">
            <a:xfrm>
              <a:off x="1009" y="1766"/>
              <a:ext cx="426" cy="357"/>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731" name="AutoShape 397"/>
            <p:cNvSpPr>
              <a:spLocks noChangeAspect="1" noChangeArrowheads="1"/>
            </p:cNvSpPr>
            <p:nvPr/>
          </p:nvSpPr>
          <p:spPr bwMode="auto">
            <a:xfrm>
              <a:off x="1009" y="3572"/>
              <a:ext cx="426" cy="357"/>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pic>
          <p:nvPicPr>
            <p:cNvPr id="26732" name="Picture 398" descr="resampler"/>
            <p:cNvPicPr>
              <a:picLocks noChangeAspect="1" noChangeArrowheads="1"/>
            </p:cNvPicPr>
            <p:nvPr/>
          </p:nvPicPr>
          <p:blipFill>
            <a:blip r:embed="rId3"/>
            <a:srcRect/>
            <a:stretch>
              <a:fillRect/>
            </a:stretch>
          </p:blipFill>
          <p:spPr bwMode="auto">
            <a:xfrm>
              <a:off x="3184" y="3729"/>
              <a:ext cx="1133" cy="354"/>
            </a:xfrm>
            <a:prstGeom prst="rect">
              <a:avLst/>
            </a:prstGeom>
            <a:noFill/>
            <a:ln w="9525">
              <a:noFill/>
              <a:miter lim="800000"/>
              <a:headEnd/>
              <a:tailEnd/>
            </a:ln>
          </p:spPr>
        </p:pic>
        <p:sp>
          <p:nvSpPr>
            <p:cNvPr id="26733" name="Text Box 399"/>
            <p:cNvSpPr txBox="1">
              <a:spLocks noChangeAspect="1" noChangeArrowheads="1"/>
            </p:cNvSpPr>
            <p:nvPr/>
          </p:nvSpPr>
          <p:spPr bwMode="auto">
            <a:xfrm>
              <a:off x="2623" y="3706"/>
              <a:ext cx="673" cy="374"/>
            </a:xfrm>
            <a:prstGeom prst="rect">
              <a:avLst/>
            </a:prstGeom>
            <a:noFill/>
            <a:ln w="9525">
              <a:noFill/>
              <a:miter lim="800000"/>
              <a:headEnd/>
              <a:tailEnd/>
            </a:ln>
          </p:spPr>
          <p:txBody>
            <a:bodyPr>
              <a:prstTxWarp prst="textNoShape">
                <a:avLst/>
              </a:prstTxWarp>
              <a:spAutoFit/>
            </a:bodyPr>
            <a:lstStyle/>
            <a:p>
              <a:pPr algn="ctr"/>
              <a:r>
                <a:rPr lang="en-US" sz="1400" b="1">
                  <a:latin typeface="Arial" pitchFamily="-65" charset="0"/>
                  <a:ea typeface="宋体" pitchFamily="-65" charset="-122"/>
                  <a:cs typeface="宋体" pitchFamily="-65" charset="-122"/>
                </a:rPr>
                <a:t>CTD Sensor</a:t>
              </a:r>
            </a:p>
          </p:txBody>
        </p:sp>
        <p:sp>
          <p:nvSpPr>
            <p:cNvPr id="26734" name="Rectangle 400"/>
            <p:cNvSpPr>
              <a:spLocks noChangeAspect="1" noChangeArrowheads="1"/>
            </p:cNvSpPr>
            <p:nvPr/>
          </p:nvSpPr>
          <p:spPr bwMode="auto">
            <a:xfrm rot="5400000">
              <a:off x="3053" y="2531"/>
              <a:ext cx="883" cy="78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a:latin typeface="Arial" pitchFamily="-65" charset="0"/>
                  <a:ea typeface="宋体" pitchFamily="-65" charset="-122"/>
                  <a:cs typeface="宋体" pitchFamily="-65" charset="-122"/>
                  <a:sym typeface="Symbol" pitchFamily="-65" charset="2"/>
                </a:rPr>
                <a:t>FPGA</a:t>
              </a:r>
            </a:p>
          </p:txBody>
        </p:sp>
        <p:sp>
          <p:nvSpPr>
            <p:cNvPr id="26735" name="Line 401"/>
            <p:cNvSpPr>
              <a:spLocks noChangeAspect="1" noChangeShapeType="1"/>
            </p:cNvSpPr>
            <p:nvPr/>
          </p:nvSpPr>
          <p:spPr bwMode="auto">
            <a:xfrm>
              <a:off x="2809" y="2792"/>
              <a:ext cx="237"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6736" name="Line 402"/>
            <p:cNvSpPr>
              <a:spLocks noChangeAspect="1" noChangeShapeType="1"/>
            </p:cNvSpPr>
            <p:nvPr/>
          </p:nvSpPr>
          <p:spPr bwMode="auto">
            <a:xfrm>
              <a:off x="2809" y="2316"/>
              <a:ext cx="426"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26737" name="Line 403"/>
            <p:cNvSpPr>
              <a:spLocks noChangeAspect="1" noChangeShapeType="1"/>
            </p:cNvSpPr>
            <p:nvPr/>
          </p:nvSpPr>
          <p:spPr bwMode="auto">
            <a:xfrm>
              <a:off x="3235" y="2309"/>
              <a:ext cx="0" cy="133"/>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6738" name="Line 404"/>
            <p:cNvSpPr>
              <a:spLocks noChangeAspect="1" noChangeShapeType="1"/>
            </p:cNvSpPr>
            <p:nvPr/>
          </p:nvSpPr>
          <p:spPr bwMode="auto">
            <a:xfrm>
              <a:off x="2762" y="3535"/>
              <a:ext cx="473" cy="0"/>
            </a:xfrm>
            <a:prstGeom prst="line">
              <a:avLst/>
            </a:prstGeom>
            <a:noFill/>
            <a:ln w="38100">
              <a:solidFill>
                <a:schemeClr val="tx1"/>
              </a:solidFill>
              <a:round/>
              <a:headEnd type="triangle" w="med" len="med"/>
              <a:tailEnd/>
            </a:ln>
          </p:spPr>
          <p:txBody>
            <a:bodyPr>
              <a:prstTxWarp prst="textNoShape">
                <a:avLst/>
              </a:prstTxWarp>
            </a:bodyPr>
            <a:lstStyle/>
            <a:p>
              <a:endParaRPr lang="en-US"/>
            </a:p>
          </p:txBody>
        </p:sp>
        <p:sp>
          <p:nvSpPr>
            <p:cNvPr id="26739" name="Line 405"/>
            <p:cNvSpPr>
              <a:spLocks noChangeAspect="1" noChangeShapeType="1"/>
            </p:cNvSpPr>
            <p:nvPr/>
          </p:nvSpPr>
          <p:spPr bwMode="auto">
            <a:xfrm>
              <a:off x="3235" y="3409"/>
              <a:ext cx="0" cy="134"/>
            </a:xfrm>
            <a:prstGeom prst="line">
              <a:avLst/>
            </a:prstGeom>
            <a:noFill/>
            <a:ln w="38100">
              <a:solidFill>
                <a:schemeClr val="tx1"/>
              </a:solidFill>
              <a:round/>
              <a:headEnd/>
              <a:tailEnd/>
            </a:ln>
          </p:spPr>
          <p:txBody>
            <a:bodyPr>
              <a:prstTxWarp prst="textNoShape">
                <a:avLst/>
              </a:prstTxWarp>
            </a:bodyPr>
            <a:lstStyle/>
            <a:p>
              <a:endParaRPr lang="en-US"/>
            </a:p>
          </p:txBody>
        </p:sp>
        <p:sp>
          <p:nvSpPr>
            <p:cNvPr id="26740" name="Freeform 406"/>
            <p:cNvSpPr>
              <a:spLocks noChangeAspect="1"/>
            </p:cNvSpPr>
            <p:nvPr/>
          </p:nvSpPr>
          <p:spPr bwMode="auto">
            <a:xfrm>
              <a:off x="4321" y="3338"/>
              <a:ext cx="527" cy="577"/>
            </a:xfrm>
            <a:custGeom>
              <a:avLst/>
              <a:gdLst>
                <a:gd name="T0" fmla="*/ 0 w 534"/>
                <a:gd name="T1" fmla="*/ 521 h 621"/>
                <a:gd name="T2" fmla="*/ 234 w 534"/>
                <a:gd name="T3" fmla="*/ 521 h 621"/>
                <a:gd name="T4" fmla="*/ 435 w 534"/>
                <a:gd name="T5" fmla="*/ 433 h 621"/>
                <a:gd name="T6" fmla="*/ 515 w 534"/>
                <a:gd name="T7" fmla="*/ 228 h 621"/>
                <a:gd name="T8" fmla="*/ 468 w 534"/>
                <a:gd name="T9" fmla="*/ 57 h 621"/>
                <a:gd name="T10" fmla="*/ 307 w 534"/>
                <a:gd name="T11" fmla="*/ 7 h 621"/>
                <a:gd name="T12" fmla="*/ 187 w 534"/>
                <a:gd name="T13" fmla="*/ 7 h 621"/>
                <a:gd name="T14" fmla="*/ 0 60000 65536"/>
                <a:gd name="T15" fmla="*/ 0 60000 65536"/>
                <a:gd name="T16" fmla="*/ 0 60000 65536"/>
                <a:gd name="T17" fmla="*/ 0 60000 65536"/>
                <a:gd name="T18" fmla="*/ 0 60000 65536"/>
                <a:gd name="T19" fmla="*/ 0 60000 65536"/>
                <a:gd name="T20" fmla="*/ 0 60000 65536"/>
                <a:gd name="T21" fmla="*/ 0 w 534"/>
                <a:gd name="T22" fmla="*/ 0 h 621"/>
                <a:gd name="T23" fmla="*/ 534 w 534"/>
                <a:gd name="T24" fmla="*/ 621 h 6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4" h="621">
                  <a:moveTo>
                    <a:pt x="0" y="604"/>
                  </a:moveTo>
                  <a:cubicBezTo>
                    <a:pt x="88" y="620"/>
                    <a:pt x="166" y="621"/>
                    <a:pt x="240" y="604"/>
                  </a:cubicBezTo>
                  <a:cubicBezTo>
                    <a:pt x="314" y="587"/>
                    <a:pt x="399" y="559"/>
                    <a:pt x="447" y="502"/>
                  </a:cubicBezTo>
                  <a:cubicBezTo>
                    <a:pt x="495" y="445"/>
                    <a:pt x="524" y="337"/>
                    <a:pt x="529" y="264"/>
                  </a:cubicBezTo>
                  <a:cubicBezTo>
                    <a:pt x="534" y="191"/>
                    <a:pt x="516" y="108"/>
                    <a:pt x="480" y="66"/>
                  </a:cubicBezTo>
                  <a:cubicBezTo>
                    <a:pt x="444" y="24"/>
                    <a:pt x="363" y="18"/>
                    <a:pt x="315" y="9"/>
                  </a:cubicBezTo>
                  <a:cubicBezTo>
                    <a:pt x="267" y="0"/>
                    <a:pt x="218" y="9"/>
                    <a:pt x="192" y="9"/>
                  </a:cubicBezTo>
                </a:path>
              </a:pathLst>
            </a:custGeom>
            <a:noFill/>
            <a:ln w="38100">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sp>
          <p:nvSpPr>
            <p:cNvPr id="26741" name="Oval 407"/>
            <p:cNvSpPr>
              <a:spLocks noChangeAspect="1" noChangeArrowheads="1"/>
            </p:cNvSpPr>
            <p:nvPr/>
          </p:nvSpPr>
          <p:spPr bwMode="auto">
            <a:xfrm>
              <a:off x="4471" y="3305"/>
              <a:ext cx="95" cy="89"/>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26742" name="Line 408"/>
            <p:cNvSpPr>
              <a:spLocks noChangeAspect="1" noChangeShapeType="1"/>
            </p:cNvSpPr>
            <p:nvPr/>
          </p:nvSpPr>
          <p:spPr bwMode="auto">
            <a:xfrm>
              <a:off x="4281" y="3349"/>
              <a:ext cx="190" cy="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a:p>
          </p:txBody>
        </p:sp>
        <p:sp>
          <p:nvSpPr>
            <p:cNvPr id="26743" name="Line 409"/>
            <p:cNvSpPr>
              <a:spLocks noChangeAspect="1" noChangeShapeType="1"/>
            </p:cNvSpPr>
            <p:nvPr/>
          </p:nvSpPr>
          <p:spPr bwMode="auto">
            <a:xfrm flipH="1">
              <a:off x="3610" y="2301"/>
              <a:ext cx="379" cy="0"/>
            </a:xfrm>
            <a:prstGeom prst="line">
              <a:avLst/>
            </a:prstGeom>
            <a:noFill/>
            <a:ln w="38100">
              <a:solidFill>
                <a:schemeClr val="tx1"/>
              </a:solidFill>
              <a:round/>
              <a:headEnd type="triangle" w="med" len="med"/>
              <a:tailEnd/>
            </a:ln>
          </p:spPr>
          <p:txBody>
            <a:bodyPr>
              <a:prstTxWarp prst="textNoShape">
                <a:avLst/>
              </a:prstTxWarp>
            </a:bodyPr>
            <a:lstStyle/>
            <a:p>
              <a:endParaRPr lang="en-US"/>
            </a:p>
          </p:txBody>
        </p:sp>
        <p:sp>
          <p:nvSpPr>
            <p:cNvPr id="26744" name="Line 410"/>
            <p:cNvSpPr>
              <a:spLocks noChangeAspect="1" noChangeShapeType="1"/>
            </p:cNvSpPr>
            <p:nvPr/>
          </p:nvSpPr>
          <p:spPr bwMode="auto">
            <a:xfrm>
              <a:off x="3610" y="2301"/>
              <a:ext cx="0" cy="134"/>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26745" name="Line 411"/>
            <p:cNvSpPr>
              <a:spLocks noChangeAspect="1" noChangeShapeType="1"/>
            </p:cNvSpPr>
            <p:nvPr/>
          </p:nvSpPr>
          <p:spPr bwMode="auto">
            <a:xfrm>
              <a:off x="4187" y="2896"/>
              <a:ext cx="0" cy="223"/>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a:p>
          </p:txBody>
        </p:sp>
        <p:sp>
          <p:nvSpPr>
            <p:cNvPr id="26746" name="Line 412"/>
            <p:cNvSpPr>
              <a:spLocks noChangeAspect="1" noChangeShapeType="1"/>
            </p:cNvSpPr>
            <p:nvPr/>
          </p:nvSpPr>
          <p:spPr bwMode="auto">
            <a:xfrm rot="5400000" flipH="1">
              <a:off x="4244" y="3119"/>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47" name="Line 413"/>
            <p:cNvSpPr>
              <a:spLocks noChangeAspect="1" noChangeShapeType="1"/>
            </p:cNvSpPr>
            <p:nvPr/>
          </p:nvSpPr>
          <p:spPr bwMode="auto">
            <a:xfrm rot="5400000" flipH="1">
              <a:off x="4196" y="3119"/>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48" name="Line 414"/>
            <p:cNvSpPr>
              <a:spLocks noChangeAspect="1" noChangeShapeType="1"/>
            </p:cNvSpPr>
            <p:nvPr/>
          </p:nvSpPr>
          <p:spPr bwMode="auto">
            <a:xfrm rot="5400000" flipH="1">
              <a:off x="4149" y="3119"/>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49" name="Line 415"/>
            <p:cNvSpPr>
              <a:spLocks noChangeAspect="1" noChangeShapeType="1"/>
            </p:cNvSpPr>
            <p:nvPr/>
          </p:nvSpPr>
          <p:spPr bwMode="auto">
            <a:xfrm rot="5400000" flipH="1">
              <a:off x="4102" y="3119"/>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50" name="Line 416"/>
            <p:cNvSpPr>
              <a:spLocks noChangeAspect="1" noChangeShapeType="1"/>
            </p:cNvSpPr>
            <p:nvPr/>
          </p:nvSpPr>
          <p:spPr bwMode="auto">
            <a:xfrm rot="5400000" flipH="1">
              <a:off x="4054" y="3119"/>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51" name="Line 417"/>
            <p:cNvSpPr>
              <a:spLocks noChangeAspect="1" noChangeShapeType="1"/>
            </p:cNvSpPr>
            <p:nvPr/>
          </p:nvSpPr>
          <p:spPr bwMode="auto">
            <a:xfrm rot="5400000" flipH="1">
              <a:off x="4252" y="3602"/>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52" name="Line 418"/>
            <p:cNvSpPr>
              <a:spLocks noChangeAspect="1" noChangeShapeType="1"/>
            </p:cNvSpPr>
            <p:nvPr/>
          </p:nvSpPr>
          <p:spPr bwMode="auto">
            <a:xfrm rot="5400000" flipH="1">
              <a:off x="4204" y="3602"/>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53" name="Line 419"/>
            <p:cNvSpPr>
              <a:spLocks noChangeAspect="1" noChangeShapeType="1"/>
            </p:cNvSpPr>
            <p:nvPr/>
          </p:nvSpPr>
          <p:spPr bwMode="auto">
            <a:xfrm rot="5400000" flipH="1">
              <a:off x="4157" y="3602"/>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54" name="Line 420"/>
            <p:cNvSpPr>
              <a:spLocks noChangeAspect="1" noChangeShapeType="1"/>
            </p:cNvSpPr>
            <p:nvPr/>
          </p:nvSpPr>
          <p:spPr bwMode="auto">
            <a:xfrm rot="5400000" flipH="1">
              <a:off x="4109" y="3602"/>
              <a:ext cx="44"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6755" name="Line 421"/>
            <p:cNvSpPr>
              <a:spLocks noChangeAspect="1" noChangeShapeType="1"/>
            </p:cNvSpPr>
            <p:nvPr/>
          </p:nvSpPr>
          <p:spPr bwMode="auto">
            <a:xfrm rot="5400000" flipH="1">
              <a:off x="4062" y="3602"/>
              <a:ext cx="44" cy="0"/>
            </a:xfrm>
            <a:prstGeom prst="line">
              <a:avLst/>
            </a:prstGeom>
            <a:noFill/>
            <a:ln w="9525">
              <a:solidFill>
                <a:schemeClr val="tx1"/>
              </a:solidFill>
              <a:round/>
              <a:headEnd/>
              <a:tailEnd/>
            </a:ln>
          </p:spPr>
          <p:txBody>
            <a:bodyP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152400"/>
            <a:ext cx="8686800" cy="700088"/>
          </a:xfrm>
        </p:spPr>
        <p:txBody>
          <a:bodyPr/>
          <a:lstStyle/>
          <a:p>
            <a:pPr eaLnBrk="1" hangingPunct="1"/>
            <a:r>
              <a:rPr lang="en-US" sz="3200"/>
              <a:t>Design Considerations for Moorea Modem</a:t>
            </a:r>
          </a:p>
        </p:txBody>
      </p:sp>
      <p:sp>
        <p:nvSpPr>
          <p:cNvPr id="27651" name="Rectangle 3"/>
          <p:cNvSpPr>
            <a:spLocks noGrp="1" noChangeArrowheads="1"/>
          </p:cNvSpPr>
          <p:nvPr>
            <p:ph type="body" idx="1"/>
          </p:nvPr>
        </p:nvSpPr>
        <p:spPr>
          <a:xfrm>
            <a:off x="228600" y="1219200"/>
            <a:ext cx="8686800" cy="5051425"/>
          </a:xfrm>
        </p:spPr>
        <p:txBody>
          <a:bodyPr/>
          <a:lstStyle/>
          <a:p>
            <a:pPr eaLnBrk="1" hangingPunct="1">
              <a:lnSpc>
                <a:spcPct val="90000"/>
              </a:lnSpc>
            </a:pPr>
            <a:r>
              <a:rPr lang="en-US" sz="2400"/>
              <a:t>Acoustic Propagation</a:t>
            </a:r>
          </a:p>
          <a:p>
            <a:pPr lvl="1" eaLnBrk="1" hangingPunct="1">
              <a:lnSpc>
                <a:spcPct val="90000"/>
              </a:lnSpc>
            </a:pPr>
            <a:r>
              <a:rPr lang="en-US" sz="2000"/>
              <a:t>Multipath Spread – Range of 1 to 10 milliseconds for shallow water at up to 1 km range</a:t>
            </a:r>
          </a:p>
          <a:p>
            <a:pPr lvl="1" eaLnBrk="1" hangingPunct="1">
              <a:lnSpc>
                <a:spcPct val="90000"/>
              </a:lnSpc>
            </a:pPr>
            <a:r>
              <a:rPr lang="en-US" sz="2000"/>
              <a:t>Doppler Spreads up to 1 Hz</a:t>
            </a:r>
          </a:p>
          <a:p>
            <a:pPr eaLnBrk="1" hangingPunct="1">
              <a:lnSpc>
                <a:spcPct val="90000"/>
              </a:lnSpc>
            </a:pPr>
            <a:r>
              <a:rPr lang="en-US" sz="2400"/>
              <a:t>Transducers</a:t>
            </a:r>
          </a:p>
          <a:p>
            <a:pPr lvl="1" eaLnBrk="1" hangingPunct="1">
              <a:lnSpc>
                <a:spcPct val="90000"/>
              </a:lnSpc>
            </a:pPr>
            <a:r>
              <a:rPr lang="en-US" sz="2000"/>
              <a:t>Size/weight/cost proportional to wavelength</a:t>
            </a:r>
          </a:p>
          <a:p>
            <a:pPr lvl="1" eaLnBrk="1" hangingPunct="1">
              <a:lnSpc>
                <a:spcPct val="90000"/>
              </a:lnSpc>
            </a:pPr>
            <a:r>
              <a:rPr lang="en-US" sz="2000"/>
              <a:t>Acceptable propagation losses at 100 meter ranges</a:t>
            </a:r>
          </a:p>
          <a:p>
            <a:pPr lvl="1" eaLnBrk="1" hangingPunct="1">
              <a:lnSpc>
                <a:spcPct val="90000"/>
              </a:lnSpc>
            </a:pPr>
            <a:r>
              <a:rPr lang="en-US" sz="2000"/>
              <a:t>Sonatech 24 kHz provided enough bandwidth (6 kHz) and avoided higher frequency absorption </a:t>
            </a:r>
          </a:p>
          <a:p>
            <a:pPr eaLnBrk="1" hangingPunct="1">
              <a:lnSpc>
                <a:spcPct val="90000"/>
              </a:lnSpc>
            </a:pPr>
            <a:r>
              <a:rPr lang="en-US" sz="2400"/>
              <a:t>Physical layer communication</a:t>
            </a:r>
          </a:p>
          <a:p>
            <a:pPr lvl="1" eaLnBrk="1" hangingPunct="1">
              <a:lnSpc>
                <a:spcPct val="90000"/>
              </a:lnSpc>
            </a:pPr>
            <a:r>
              <a:rPr lang="en-US" sz="2000"/>
              <a:t>Frequency Shift Keying (FSK)</a:t>
            </a:r>
          </a:p>
          <a:p>
            <a:pPr lvl="2" eaLnBrk="1" hangingPunct="1">
              <a:lnSpc>
                <a:spcPct val="90000"/>
              </a:lnSpc>
            </a:pPr>
            <a:r>
              <a:rPr lang="en-US" sz="1800"/>
              <a:t>Narrowband thus sensitive to frequency-selective fading.</a:t>
            </a:r>
          </a:p>
          <a:p>
            <a:pPr lvl="2" eaLnBrk="1" hangingPunct="1">
              <a:lnSpc>
                <a:spcPct val="90000"/>
              </a:lnSpc>
            </a:pPr>
            <a:r>
              <a:rPr lang="en-US" sz="1800"/>
              <a:t>Use more tones – increasing sensitivity to Doppler spread.</a:t>
            </a:r>
          </a:p>
          <a:p>
            <a:pPr lvl="1" eaLnBrk="1" hangingPunct="1">
              <a:lnSpc>
                <a:spcPct val="90000"/>
              </a:lnSpc>
            </a:pPr>
            <a:r>
              <a:rPr lang="en-US" sz="2000"/>
              <a:t>Direct-sequence spread spectrum (DSSS)</a:t>
            </a:r>
          </a:p>
          <a:p>
            <a:pPr lvl="2" eaLnBrk="1" hangingPunct="1">
              <a:lnSpc>
                <a:spcPct val="90000"/>
              </a:lnSpc>
            </a:pPr>
            <a:r>
              <a:rPr lang="en-US" sz="1800"/>
              <a:t>Provides frequency diversity due to wide bandwidth</a:t>
            </a:r>
          </a:p>
          <a:p>
            <a:pPr lvl="2" eaLnBrk="1" hangingPunct="1">
              <a:lnSpc>
                <a:spcPct val="90000"/>
              </a:lnSpc>
            </a:pPr>
            <a:r>
              <a:rPr lang="en-US" sz="1800"/>
              <a:t>Can be detected noncoherently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t>Moorea Modem Specifications</a:t>
            </a:r>
          </a:p>
        </p:txBody>
      </p:sp>
      <p:pic>
        <p:nvPicPr>
          <p:cNvPr id="29699" name="Picture 3" descr="modem_pic"/>
          <p:cNvPicPr>
            <a:picLocks noChangeAspect="1" noChangeArrowheads="1"/>
          </p:cNvPicPr>
          <p:nvPr/>
        </p:nvPicPr>
        <p:blipFill>
          <a:blip r:embed="rId3"/>
          <a:srcRect/>
          <a:stretch>
            <a:fillRect/>
          </a:stretch>
        </p:blipFill>
        <p:spPr bwMode="auto">
          <a:xfrm>
            <a:off x="4724400" y="1038225"/>
            <a:ext cx="3897313" cy="2428875"/>
          </a:xfrm>
          <a:prstGeom prst="rect">
            <a:avLst/>
          </a:prstGeom>
          <a:noFill/>
          <a:ln w="9525">
            <a:noFill/>
            <a:miter lim="800000"/>
            <a:headEnd/>
            <a:tailEnd/>
          </a:ln>
        </p:spPr>
      </p:pic>
      <p:sp>
        <p:nvSpPr>
          <p:cNvPr id="29700" name="Text Box 4"/>
          <p:cNvSpPr txBox="1">
            <a:spLocks noChangeArrowheads="1"/>
          </p:cNvSpPr>
          <p:nvPr/>
        </p:nvSpPr>
        <p:spPr bwMode="auto">
          <a:xfrm>
            <a:off x="7010400" y="1914525"/>
            <a:ext cx="1752600" cy="1328738"/>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800" b="1">
                <a:solidFill>
                  <a:schemeClr val="bg1"/>
                </a:solidFill>
                <a:latin typeface="Times New Roman" pitchFamily="-65" charset="0"/>
                <a:ea typeface="宋体" pitchFamily="-65" charset="-122"/>
                <a:cs typeface="宋体" pitchFamily="-65" charset="-122"/>
              </a:rPr>
              <a:t>Sonatech Transducer</a:t>
            </a:r>
          </a:p>
          <a:p>
            <a:pPr algn="ctr" eaLnBrk="0" hangingPunct="0">
              <a:spcBef>
                <a:spcPct val="50000"/>
              </a:spcBef>
            </a:pPr>
            <a:r>
              <a:rPr lang="en-US" sz="1800" b="1">
                <a:solidFill>
                  <a:schemeClr val="bg1"/>
                </a:solidFill>
                <a:latin typeface="Times New Roman" pitchFamily="-65" charset="0"/>
                <a:ea typeface="宋体" pitchFamily="-65" charset="-122"/>
                <a:cs typeface="宋体" pitchFamily="-65" charset="-122"/>
              </a:rPr>
              <a:t>24 KHz center freq.</a:t>
            </a:r>
          </a:p>
        </p:txBody>
      </p:sp>
      <p:sp>
        <p:nvSpPr>
          <p:cNvPr id="29701" name="Text Box 5"/>
          <p:cNvSpPr txBox="1">
            <a:spLocks noChangeArrowheads="1"/>
          </p:cNvSpPr>
          <p:nvPr/>
        </p:nvSpPr>
        <p:spPr bwMode="auto">
          <a:xfrm>
            <a:off x="5308600" y="2676525"/>
            <a:ext cx="1295400" cy="6413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800" b="1">
                <a:solidFill>
                  <a:schemeClr val="bg1"/>
                </a:solidFill>
                <a:latin typeface="Times New Roman" pitchFamily="-65" charset="0"/>
                <a:ea typeface="宋体" pitchFamily="-65" charset="-122"/>
                <a:cs typeface="宋体" pitchFamily="-65" charset="-122"/>
              </a:rPr>
              <a:t>TI 6713 DSP</a:t>
            </a:r>
          </a:p>
        </p:txBody>
      </p:sp>
      <p:sp>
        <p:nvSpPr>
          <p:cNvPr id="29702" name="Text Box 6"/>
          <p:cNvSpPr txBox="1">
            <a:spLocks noChangeArrowheads="1"/>
          </p:cNvSpPr>
          <p:nvPr/>
        </p:nvSpPr>
        <p:spPr bwMode="auto">
          <a:xfrm>
            <a:off x="5092700" y="1577975"/>
            <a:ext cx="1231900" cy="64135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800" b="1">
                <a:solidFill>
                  <a:schemeClr val="bg1"/>
                </a:solidFill>
                <a:latin typeface="Times New Roman" pitchFamily="-65" charset="0"/>
                <a:ea typeface="宋体" pitchFamily="-65" charset="-122"/>
                <a:cs typeface="宋体" pitchFamily="-65" charset="-122"/>
              </a:rPr>
              <a:t>Power Amplifier</a:t>
            </a:r>
          </a:p>
        </p:txBody>
      </p:sp>
      <p:sp>
        <p:nvSpPr>
          <p:cNvPr id="29703" name="Text Box 7"/>
          <p:cNvSpPr txBox="1">
            <a:spLocks noChangeArrowheads="1"/>
          </p:cNvSpPr>
          <p:nvPr/>
        </p:nvSpPr>
        <p:spPr bwMode="auto">
          <a:xfrm>
            <a:off x="6019800" y="1000125"/>
            <a:ext cx="1490663" cy="366713"/>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sz="1800" b="1">
                <a:solidFill>
                  <a:schemeClr val="bg1"/>
                </a:solidFill>
                <a:latin typeface="Times New Roman" pitchFamily="-65" charset="0"/>
                <a:ea typeface="宋体" pitchFamily="-65" charset="-122"/>
                <a:cs typeface="宋体" pitchFamily="-65" charset="-122"/>
              </a:rPr>
              <a:t>Pelican case</a:t>
            </a:r>
          </a:p>
        </p:txBody>
      </p:sp>
      <p:sp>
        <p:nvSpPr>
          <p:cNvPr id="29704" name="Text Box 9"/>
          <p:cNvSpPr txBox="1">
            <a:spLocks noChangeArrowheads="1"/>
          </p:cNvSpPr>
          <p:nvPr/>
        </p:nvSpPr>
        <p:spPr bwMode="auto">
          <a:xfrm>
            <a:off x="4292600" y="5803900"/>
            <a:ext cx="4572000" cy="1069975"/>
          </a:xfrm>
          <a:prstGeom prst="rect">
            <a:avLst/>
          </a:prstGeom>
          <a:noFill/>
          <a:ln w="9525">
            <a:noFill/>
            <a:miter lim="800000"/>
            <a:headEnd/>
            <a:tailEnd/>
          </a:ln>
        </p:spPr>
        <p:txBody>
          <a:bodyPr>
            <a:prstTxWarp prst="textNoShape">
              <a:avLst/>
            </a:prstTxWarp>
            <a:spAutoFit/>
          </a:bodyPr>
          <a:lstStyle/>
          <a:p>
            <a:pPr algn="ctr"/>
            <a:r>
              <a:rPr lang="en-US" b="1">
                <a:ea typeface="宋体" pitchFamily="-65" charset="-122"/>
                <a:cs typeface="宋体" pitchFamily="-65" charset="-122"/>
              </a:rPr>
              <a:t>R. Iltis et. al. </a:t>
            </a:r>
            <a:r>
              <a:rPr lang="en-US" b="1">
                <a:latin typeface="Arial" pitchFamily="-65" charset="0"/>
                <a:ea typeface="宋体" pitchFamily="-65" charset="-122"/>
                <a:cs typeface="宋体" pitchFamily="-65" charset="-122"/>
              </a:rPr>
              <a:t>“</a:t>
            </a:r>
            <a:r>
              <a:rPr lang="en-US" b="1">
                <a:ea typeface="宋体" pitchFamily="-65" charset="-122"/>
                <a:cs typeface="宋体" pitchFamily="-65" charset="-122"/>
              </a:rPr>
              <a:t>An Underwater Acoustic Telemetry Modem for Eco-Sensing</a:t>
            </a:r>
            <a:r>
              <a:rPr lang="en-US" b="1">
                <a:latin typeface="Arial" pitchFamily="-65" charset="0"/>
                <a:ea typeface="宋体" pitchFamily="-65" charset="-122"/>
                <a:cs typeface="宋体" pitchFamily="-65" charset="-122"/>
              </a:rPr>
              <a:t>”</a:t>
            </a:r>
            <a:r>
              <a:rPr lang="en-US" b="1">
                <a:ea typeface="宋体" pitchFamily="-65" charset="-122"/>
                <a:cs typeface="宋体" pitchFamily="-65" charset="-122"/>
              </a:rPr>
              <a:t>, MTS/IEEE OCEANS 2005</a:t>
            </a:r>
          </a:p>
          <a:p>
            <a:pPr algn="ctr"/>
            <a:endParaRPr lang="en-US" b="1">
              <a:ea typeface="宋体" pitchFamily="-65" charset="-122"/>
              <a:cs typeface="宋体" pitchFamily="-65" charset="-122"/>
            </a:endParaRPr>
          </a:p>
        </p:txBody>
      </p:sp>
      <p:sp>
        <p:nvSpPr>
          <p:cNvPr id="29705" name="Rectangle 10"/>
          <p:cNvSpPr>
            <a:spLocks noChangeArrowheads="1"/>
          </p:cNvSpPr>
          <p:nvPr/>
        </p:nvSpPr>
        <p:spPr bwMode="auto">
          <a:xfrm>
            <a:off x="4800600" y="4808538"/>
            <a:ext cx="3733800" cy="581025"/>
          </a:xfrm>
          <a:prstGeom prst="rect">
            <a:avLst/>
          </a:prstGeom>
          <a:noFill/>
          <a:ln w="9525">
            <a:noFill/>
            <a:miter lim="800000"/>
            <a:headEnd/>
            <a:tailEnd/>
          </a:ln>
        </p:spPr>
        <p:txBody>
          <a:bodyPr>
            <a:prstTxWarp prst="textNoShape">
              <a:avLst/>
            </a:prstTxWarp>
            <a:spAutoFit/>
          </a:bodyPr>
          <a:lstStyle/>
          <a:p>
            <a:pPr algn="ctr">
              <a:spcBef>
                <a:spcPct val="50000"/>
              </a:spcBef>
              <a:buClr>
                <a:srgbClr val="00007F"/>
              </a:buClr>
              <a:buSzPct val="75000"/>
              <a:buFont typeface="Wingdings" pitchFamily="-65" charset="2"/>
              <a:buNone/>
            </a:pPr>
            <a:r>
              <a:rPr lang="en-US" b="1">
                <a:solidFill>
                  <a:schemeClr val="bg1"/>
                </a:solidFill>
                <a:ea typeface="宋体" pitchFamily="-65" charset="-122"/>
                <a:cs typeface="宋体" pitchFamily="-65" charset="-122"/>
              </a:rPr>
              <a:t>Successfully tested at Westlake Village lake at 70m range</a:t>
            </a:r>
            <a:endParaRPr lang="en-US" sz="2400" b="1">
              <a:solidFill>
                <a:schemeClr val="bg1"/>
              </a:solidFill>
              <a:latin typeface="Times New Roman" pitchFamily="-65" charset="0"/>
              <a:ea typeface="宋体" pitchFamily="-65" charset="-122"/>
              <a:cs typeface="宋体" pitchFamily="-65" charset="-122"/>
            </a:endParaRPr>
          </a:p>
        </p:txBody>
      </p:sp>
      <p:graphicFrame>
        <p:nvGraphicFramePr>
          <p:cNvPr id="603147" name="Group 11"/>
          <p:cNvGraphicFramePr>
            <a:graphicFrameLocks noGrp="1"/>
          </p:cNvGraphicFramePr>
          <p:nvPr/>
        </p:nvGraphicFramePr>
        <p:xfrm>
          <a:off x="50800" y="1016000"/>
          <a:ext cx="3962400" cy="5843016"/>
        </p:xfrm>
        <a:graphic>
          <a:graphicData uri="http://schemas.openxmlformats.org/drawingml/2006/table">
            <a:tbl>
              <a:tblPr/>
              <a:tblGrid>
                <a:gridCol w="3962400"/>
              </a:tblGrid>
              <a:tr h="2590800">
                <a:tc>
                  <a:txBody>
                    <a:bodyPr/>
                    <a:lstStyle/>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1" i="0" u="none" strike="noStrike" cap="none" normalizeH="0" baseline="0">
                          <a:ln>
                            <a:noFill/>
                          </a:ln>
                          <a:solidFill>
                            <a:schemeClr val="tx1"/>
                          </a:solidFill>
                          <a:effectLst/>
                          <a:latin typeface="Times New Roman" pitchFamily="-65" charset="0"/>
                          <a:ea typeface="宋体" pitchFamily="-65" charset="-122"/>
                          <a:cs typeface="宋体" pitchFamily="-65" charset="-122"/>
                        </a:rPr>
                        <a:t>Signal and Data Parameters</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Data rate:  133 bps</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Chip duration T</a:t>
                      </a:r>
                      <a:r>
                        <a:rPr kumimoji="0" lang="en-US" sz="1400" b="0" i="0" u="none" strike="noStrike" cap="none" normalizeH="0" baseline="-25000">
                          <a:ln>
                            <a:noFill/>
                          </a:ln>
                          <a:solidFill>
                            <a:schemeClr val="tx1"/>
                          </a:solidFill>
                          <a:effectLst/>
                          <a:latin typeface="Times New Roman" pitchFamily="-65" charset="0"/>
                          <a:ea typeface="宋体" pitchFamily="-65" charset="-122"/>
                          <a:cs typeface="宋体" pitchFamily="-65" charset="-122"/>
                        </a:rPr>
                        <a:t>c</a:t>
                      </a: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 = .2 msec.</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Symbol duration T</a:t>
                      </a:r>
                      <a:r>
                        <a:rPr kumimoji="0" lang="en-US" sz="1400" b="0" i="0" u="none" strike="noStrike" cap="none" normalizeH="0" baseline="-25000">
                          <a:ln>
                            <a:noFill/>
                          </a:ln>
                          <a:solidFill>
                            <a:schemeClr val="tx1"/>
                          </a:solidFill>
                          <a:effectLst/>
                          <a:latin typeface="Times New Roman" pitchFamily="-65" charset="0"/>
                          <a:ea typeface="宋体" pitchFamily="-65" charset="-122"/>
                          <a:cs typeface="宋体" pitchFamily="-65" charset="-122"/>
                        </a:rPr>
                        <a:t>sym</a:t>
                      </a: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 = 11.2 msec.</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Time guard interval T</a:t>
                      </a:r>
                      <a:r>
                        <a:rPr kumimoji="0" lang="en-US" sz="1400" b="0" i="0" u="none" strike="noStrike" cap="none" normalizeH="0" baseline="-25000">
                          <a:ln>
                            <a:noFill/>
                          </a:ln>
                          <a:solidFill>
                            <a:schemeClr val="tx1"/>
                          </a:solidFill>
                          <a:effectLst/>
                          <a:latin typeface="Times New Roman" pitchFamily="-65" charset="0"/>
                          <a:ea typeface="宋体" pitchFamily="-65" charset="-122"/>
                          <a:cs typeface="宋体" pitchFamily="-65" charset="-122"/>
                        </a:rPr>
                        <a:t>c</a:t>
                      </a: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 = 11.2 msec.</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M-sequence length L</a:t>
                      </a:r>
                      <a:r>
                        <a:rPr kumimoji="0" lang="en-US" sz="1400" b="0" i="0" u="none" strike="noStrike" cap="none" normalizeH="0" baseline="-25000">
                          <a:ln>
                            <a:noFill/>
                          </a:ln>
                          <a:solidFill>
                            <a:schemeClr val="tx1"/>
                          </a:solidFill>
                          <a:effectLst/>
                          <a:latin typeface="Times New Roman" pitchFamily="-65" charset="0"/>
                          <a:ea typeface="宋体" pitchFamily="-65" charset="-122"/>
                          <a:cs typeface="宋体" pitchFamily="-65" charset="-122"/>
                        </a:rPr>
                        <a:t>pn</a:t>
                      </a: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 = 7 chips.</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Walsh sequence length N</a:t>
                      </a:r>
                      <a:r>
                        <a:rPr kumimoji="0" lang="en-US" sz="1400" b="0" i="0" u="none" strike="noStrike" cap="none" normalizeH="0" baseline="-25000">
                          <a:ln>
                            <a:noFill/>
                          </a:ln>
                          <a:solidFill>
                            <a:schemeClr val="tx1"/>
                          </a:solidFill>
                          <a:effectLst/>
                          <a:latin typeface="Times New Roman" pitchFamily="-65" charset="0"/>
                          <a:ea typeface="宋体" pitchFamily="-65" charset="-122"/>
                          <a:cs typeface="宋体" pitchFamily="-65" charset="-122"/>
                        </a:rPr>
                        <a:t>w</a:t>
                      </a: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 = 8</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Bandwidth = 5 kHz</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Carrier Frequency f</a:t>
                      </a:r>
                      <a:r>
                        <a:rPr kumimoji="0" lang="en-US" sz="1400" b="0" i="0" u="none" strike="noStrike" cap="none" normalizeH="0" baseline="-25000">
                          <a:ln>
                            <a:noFill/>
                          </a:ln>
                          <a:solidFill>
                            <a:schemeClr val="tx1"/>
                          </a:solidFill>
                          <a:effectLst/>
                          <a:latin typeface="Times New Roman" pitchFamily="-65" charset="0"/>
                          <a:ea typeface="宋体" pitchFamily="-65" charset="-122"/>
                          <a:cs typeface="宋体" pitchFamily="-65" charset="-122"/>
                        </a:rPr>
                        <a:t>c</a:t>
                      </a: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 = 25 kHz</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Nominal range 100 – 300 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05000">
                <a:tc>
                  <a:txBody>
                    <a:bodyPr/>
                    <a:lstStyle/>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1" i="0" u="none" strike="noStrike" cap="none" normalizeH="0" baseline="0">
                          <a:ln>
                            <a:noFill/>
                          </a:ln>
                          <a:solidFill>
                            <a:schemeClr val="tx1"/>
                          </a:solidFill>
                          <a:effectLst/>
                          <a:latin typeface="Times New Roman" pitchFamily="-65" charset="0"/>
                          <a:ea typeface="宋体" pitchFamily="-65" charset="-122"/>
                          <a:cs typeface="宋体" pitchFamily="-65" charset="-122"/>
                        </a:rPr>
                        <a:t>Power Consumption Overview</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Load                    Tx State    Rx State  Sleep State</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CPU                    440 mW    440 mW   .30 mW</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CPU I/O               420 mW   420 mW   .15 mW</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Flash Memory     165 mW    165 mW   .10 mW</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Power Amp.         7.2 W        .05 mW    .05 mW</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Battery Total        9.3 W         2.1 W        10 mW</a:t>
                      </a:r>
                      <a:endParaRPr kumimoji="0" lang="en-US" sz="1400" b="1" i="0" u="none" strike="noStrike" cap="none" normalizeH="0" baseline="0">
                        <a:ln>
                          <a:noFill/>
                        </a:ln>
                        <a:solidFill>
                          <a:schemeClr val="tx1"/>
                        </a:solidFill>
                        <a:effectLst/>
                        <a:latin typeface="Times New Roman" pitchFamily="-65" charset="0"/>
                        <a:ea typeface="宋体" pitchFamily="-65" charset="-122"/>
                        <a:cs typeface="宋体" pitchFamily="-65" charset="-122"/>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165225">
                <a:tc>
                  <a:txBody>
                    <a:bodyPr/>
                    <a:lstStyle/>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1" i="0" u="none" strike="noStrike" cap="none" normalizeH="0" baseline="0">
                          <a:ln>
                            <a:noFill/>
                          </a:ln>
                          <a:solidFill>
                            <a:schemeClr val="tx1"/>
                          </a:solidFill>
                          <a:effectLst/>
                          <a:latin typeface="Times New Roman" pitchFamily="-65" charset="0"/>
                          <a:ea typeface="宋体" pitchFamily="-65" charset="-122"/>
                          <a:cs typeface="宋体" pitchFamily="-65" charset="-122"/>
                        </a:rPr>
                        <a:t>Battery Life  (Based on 20 amp-hours)</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Tx Duty Cycle       Rx Duty Cycle   Days</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.1%                        .2 %                   624</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.5%                        1 %                    189</a:t>
                      </a:r>
                    </a:p>
                    <a:p>
                      <a:pPr marL="0" marR="0" lvl="0" indent="0" algn="l" defTabSz="914400" rtl="0" eaLnBrk="1" fontAlgn="base" latinLnBrk="0" hangingPunct="1">
                        <a:lnSpc>
                          <a:spcPct val="100000"/>
                        </a:lnSpc>
                        <a:spcBef>
                          <a:spcPct val="20000"/>
                        </a:spcBef>
                        <a:spcAft>
                          <a:spcPct val="0"/>
                        </a:spcAft>
                        <a:buClr>
                          <a:srgbClr val="00007F"/>
                        </a:buClr>
                        <a:buSzPct val="75000"/>
                        <a:buFont typeface="Wingdings" pitchFamily="-65" charset="2"/>
                        <a:buNone/>
                        <a:tabLst/>
                      </a:pPr>
                      <a:r>
                        <a:rPr kumimoji="0" lang="en-US" sz="1400" b="0" i="0" u="none" strike="noStrike" cap="none" normalizeH="0" baseline="0">
                          <a:ln>
                            <a:noFill/>
                          </a:ln>
                          <a:solidFill>
                            <a:schemeClr val="tx1"/>
                          </a:solidFill>
                          <a:effectLst/>
                          <a:latin typeface="Times New Roman" pitchFamily="-65" charset="0"/>
                          <a:ea typeface="宋体" pitchFamily="-65" charset="-122"/>
                          <a:cs typeface="宋体" pitchFamily="-65" charset="-122"/>
                        </a:rPr>
                        <a:t>1%                         2%                     101</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29716" name="Picture 5" descr="IMG_0057-small"/>
          <p:cNvPicPr>
            <a:picLocks noChangeAspect="1" noChangeArrowheads="1"/>
          </p:cNvPicPr>
          <p:nvPr/>
        </p:nvPicPr>
        <p:blipFill>
          <a:blip r:embed="rId4"/>
          <a:srcRect r="11267"/>
          <a:stretch>
            <a:fillRect/>
          </a:stretch>
        </p:blipFill>
        <p:spPr bwMode="auto">
          <a:xfrm>
            <a:off x="4038600" y="3603625"/>
            <a:ext cx="2573338" cy="2174875"/>
          </a:xfrm>
          <a:prstGeom prst="rect">
            <a:avLst/>
          </a:prstGeom>
          <a:noFill/>
          <a:ln w="9525">
            <a:noFill/>
            <a:miter lim="800000"/>
            <a:headEnd/>
            <a:tailEnd/>
          </a:ln>
        </p:spPr>
      </p:pic>
      <p:pic>
        <p:nvPicPr>
          <p:cNvPr id="29717" name="Picture 15" descr="IMG_0004-docktest-powerbox"/>
          <p:cNvPicPr>
            <a:picLocks noChangeAspect="1" noChangeArrowheads="1"/>
          </p:cNvPicPr>
          <p:nvPr/>
        </p:nvPicPr>
        <p:blipFill>
          <a:blip r:embed="rId5"/>
          <a:srcRect/>
          <a:stretch>
            <a:fillRect/>
          </a:stretch>
        </p:blipFill>
        <p:spPr bwMode="auto">
          <a:xfrm>
            <a:off x="6650038" y="3606800"/>
            <a:ext cx="2493962" cy="218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228600" y="152400"/>
            <a:ext cx="8610600" cy="715963"/>
          </a:xfrm>
        </p:spPr>
        <p:txBody>
          <a:bodyPr/>
          <a:lstStyle/>
          <a:p>
            <a:r>
              <a:rPr lang="en-US" sz="3200"/>
              <a:t>Moorea Modem Receiver Specification</a:t>
            </a:r>
          </a:p>
        </p:txBody>
      </p:sp>
      <p:grpSp>
        <p:nvGrpSpPr>
          <p:cNvPr id="2" name="Group 3"/>
          <p:cNvGrpSpPr>
            <a:grpSpLocks/>
          </p:cNvGrpSpPr>
          <p:nvPr/>
        </p:nvGrpSpPr>
        <p:grpSpPr bwMode="auto">
          <a:xfrm>
            <a:off x="0" y="1295400"/>
            <a:ext cx="9067800" cy="5257800"/>
            <a:chOff x="0" y="624"/>
            <a:chExt cx="5712" cy="3408"/>
          </a:xfrm>
        </p:grpSpPr>
        <p:sp>
          <p:nvSpPr>
            <p:cNvPr id="247812" name="Line 4"/>
            <p:cNvSpPr>
              <a:spLocks noChangeShapeType="1"/>
            </p:cNvSpPr>
            <p:nvPr/>
          </p:nvSpPr>
          <p:spPr bwMode="auto">
            <a:xfrm>
              <a:off x="1248" y="960"/>
              <a:ext cx="0" cy="1344"/>
            </a:xfrm>
            <a:prstGeom prst="line">
              <a:avLst/>
            </a:prstGeom>
            <a:noFill/>
            <a:ln w="9525">
              <a:solidFill>
                <a:schemeClr val="tx1"/>
              </a:solidFill>
              <a:round/>
              <a:headEnd/>
              <a:tailEnd/>
            </a:ln>
            <a:effectLst/>
          </p:spPr>
          <p:txBody>
            <a:bodyPr/>
            <a:lstStyle/>
            <a:p>
              <a:endParaRPr lang="en-US"/>
            </a:p>
          </p:txBody>
        </p:sp>
        <p:sp>
          <p:nvSpPr>
            <p:cNvPr id="247813" name="Line 5"/>
            <p:cNvSpPr>
              <a:spLocks noChangeShapeType="1"/>
            </p:cNvSpPr>
            <p:nvPr/>
          </p:nvSpPr>
          <p:spPr bwMode="auto">
            <a:xfrm>
              <a:off x="384" y="2112"/>
              <a:ext cx="864" cy="0"/>
            </a:xfrm>
            <a:prstGeom prst="line">
              <a:avLst/>
            </a:prstGeom>
            <a:noFill/>
            <a:ln w="9525">
              <a:solidFill>
                <a:schemeClr val="tx1"/>
              </a:solidFill>
              <a:round/>
              <a:headEnd/>
              <a:tailEnd type="triangle" w="med" len="med"/>
            </a:ln>
            <a:effectLst/>
          </p:spPr>
          <p:txBody>
            <a:bodyPr/>
            <a:lstStyle/>
            <a:p>
              <a:endParaRPr lang="en-US"/>
            </a:p>
          </p:txBody>
        </p:sp>
        <p:sp>
          <p:nvSpPr>
            <p:cNvPr id="247814" name="Rectangle 6"/>
            <p:cNvSpPr>
              <a:spLocks noChangeArrowheads="1"/>
            </p:cNvSpPr>
            <p:nvPr/>
          </p:nvSpPr>
          <p:spPr bwMode="auto">
            <a:xfrm>
              <a:off x="1392" y="816"/>
              <a:ext cx="912" cy="384"/>
            </a:xfrm>
            <a:prstGeom prst="rect">
              <a:avLst/>
            </a:prstGeom>
            <a:noFill/>
            <a:ln w="9525">
              <a:solidFill>
                <a:schemeClr val="tx1"/>
              </a:solidFill>
              <a:miter lim="800000"/>
              <a:headEnd/>
              <a:tailEnd/>
            </a:ln>
            <a:effectLst/>
          </p:spPr>
          <p:txBody>
            <a:bodyPr wrap="none" anchor="ctr"/>
            <a:lstStyle/>
            <a:p>
              <a:endParaRPr lang="en-US"/>
            </a:p>
          </p:txBody>
        </p:sp>
        <p:sp>
          <p:nvSpPr>
            <p:cNvPr id="247815" name="Line 7"/>
            <p:cNvSpPr>
              <a:spLocks noChangeShapeType="1"/>
            </p:cNvSpPr>
            <p:nvPr/>
          </p:nvSpPr>
          <p:spPr bwMode="auto">
            <a:xfrm>
              <a:off x="1248" y="960"/>
              <a:ext cx="144" cy="0"/>
            </a:xfrm>
            <a:prstGeom prst="line">
              <a:avLst/>
            </a:prstGeom>
            <a:noFill/>
            <a:ln w="9525">
              <a:solidFill>
                <a:schemeClr val="tx1"/>
              </a:solidFill>
              <a:round/>
              <a:headEnd/>
              <a:tailEnd type="triangle" w="med" len="med"/>
            </a:ln>
            <a:effectLst/>
          </p:spPr>
          <p:txBody>
            <a:bodyPr/>
            <a:lstStyle/>
            <a:p>
              <a:endParaRPr lang="en-US"/>
            </a:p>
          </p:txBody>
        </p:sp>
        <p:grpSp>
          <p:nvGrpSpPr>
            <p:cNvPr id="3" name="Group 8"/>
            <p:cNvGrpSpPr>
              <a:grpSpLocks/>
            </p:cNvGrpSpPr>
            <p:nvPr/>
          </p:nvGrpSpPr>
          <p:grpSpPr bwMode="auto">
            <a:xfrm>
              <a:off x="1152" y="2256"/>
              <a:ext cx="240" cy="240"/>
              <a:chOff x="2064" y="2352"/>
              <a:chExt cx="384" cy="288"/>
            </a:xfrm>
          </p:grpSpPr>
          <p:sp>
            <p:nvSpPr>
              <p:cNvPr id="247817" name="Line 9"/>
              <p:cNvSpPr>
                <a:spLocks noChangeShapeType="1"/>
              </p:cNvSpPr>
              <p:nvPr/>
            </p:nvSpPr>
            <p:spPr bwMode="auto">
              <a:xfrm flipV="1">
                <a:off x="2064" y="2352"/>
                <a:ext cx="384" cy="144"/>
              </a:xfrm>
              <a:prstGeom prst="line">
                <a:avLst/>
              </a:prstGeom>
              <a:noFill/>
              <a:ln w="9525">
                <a:solidFill>
                  <a:schemeClr val="tx1"/>
                </a:solidFill>
                <a:round/>
                <a:headEnd/>
                <a:tailEnd/>
              </a:ln>
              <a:effectLst/>
            </p:spPr>
            <p:txBody>
              <a:bodyPr/>
              <a:lstStyle/>
              <a:p>
                <a:endParaRPr lang="en-US"/>
              </a:p>
            </p:txBody>
          </p:sp>
          <p:sp>
            <p:nvSpPr>
              <p:cNvPr id="247818" name="Line 10"/>
              <p:cNvSpPr>
                <a:spLocks noChangeShapeType="1"/>
              </p:cNvSpPr>
              <p:nvPr/>
            </p:nvSpPr>
            <p:spPr bwMode="auto">
              <a:xfrm flipV="1">
                <a:off x="2064" y="2496"/>
                <a:ext cx="384" cy="144"/>
              </a:xfrm>
              <a:prstGeom prst="line">
                <a:avLst/>
              </a:prstGeom>
              <a:noFill/>
              <a:ln w="9525">
                <a:solidFill>
                  <a:schemeClr val="tx1"/>
                </a:solidFill>
                <a:round/>
                <a:headEnd/>
                <a:tailEnd/>
              </a:ln>
              <a:effectLst/>
            </p:spPr>
            <p:txBody>
              <a:bodyPr/>
              <a:lstStyle/>
              <a:p>
                <a:endParaRPr lang="en-US"/>
              </a:p>
            </p:txBody>
          </p:sp>
        </p:grpSp>
        <p:sp>
          <p:nvSpPr>
            <p:cNvPr id="247819" name="Line 11"/>
            <p:cNvSpPr>
              <a:spLocks noChangeShapeType="1"/>
            </p:cNvSpPr>
            <p:nvPr/>
          </p:nvSpPr>
          <p:spPr bwMode="auto">
            <a:xfrm flipV="1">
              <a:off x="1248" y="2496"/>
              <a:ext cx="0" cy="1200"/>
            </a:xfrm>
            <a:prstGeom prst="line">
              <a:avLst/>
            </a:prstGeom>
            <a:noFill/>
            <a:ln w="9525">
              <a:solidFill>
                <a:schemeClr val="tx1"/>
              </a:solidFill>
              <a:round/>
              <a:headEnd/>
              <a:tailEnd/>
            </a:ln>
            <a:effectLst/>
          </p:spPr>
          <p:txBody>
            <a:bodyPr/>
            <a:lstStyle/>
            <a:p>
              <a:endParaRPr lang="en-US"/>
            </a:p>
          </p:txBody>
        </p:sp>
        <p:sp>
          <p:nvSpPr>
            <p:cNvPr id="247820" name="Text Box 12"/>
            <p:cNvSpPr txBox="1">
              <a:spLocks noChangeArrowheads="1"/>
            </p:cNvSpPr>
            <p:nvPr/>
          </p:nvSpPr>
          <p:spPr bwMode="auto">
            <a:xfrm>
              <a:off x="0" y="3120"/>
              <a:ext cx="1632" cy="772"/>
            </a:xfrm>
            <a:prstGeom prst="rect">
              <a:avLst/>
            </a:prstGeom>
            <a:noFill/>
            <a:ln w="9525">
              <a:noFill/>
              <a:miter lim="800000"/>
              <a:headEnd/>
              <a:tailEnd/>
            </a:ln>
            <a:effectLst/>
          </p:spPr>
          <p:txBody>
            <a:bodyPr>
              <a:spAutoFit/>
            </a:bodyPr>
            <a:lstStyle/>
            <a:p>
              <a:pPr eaLnBrk="0" hangingPunct="0">
                <a:spcBef>
                  <a:spcPct val="50000"/>
                </a:spcBef>
              </a:pPr>
              <a:r>
                <a:rPr lang="en-US" sz="1800">
                  <a:latin typeface="Times New Roman" pitchFamily="18" charset="0"/>
                </a:rPr>
                <a:t>Note:  112 samples/symbol + </a:t>
              </a:r>
              <a:br>
                <a:rPr lang="en-US" sz="1800">
                  <a:latin typeface="Times New Roman" pitchFamily="18" charset="0"/>
                </a:rPr>
              </a:br>
              <a:r>
                <a:rPr lang="en-US" sz="1800">
                  <a:latin typeface="Times New Roman" pitchFamily="18" charset="0"/>
                </a:rPr>
                <a:t>112 samples for </a:t>
              </a:r>
              <a:br>
                <a:rPr lang="en-US" sz="1800">
                  <a:latin typeface="Times New Roman" pitchFamily="18" charset="0"/>
                </a:rPr>
              </a:br>
              <a:r>
                <a:rPr lang="en-US" sz="1800">
                  <a:latin typeface="Times New Roman" pitchFamily="18" charset="0"/>
                </a:rPr>
                <a:t>channel clearing.</a:t>
              </a:r>
            </a:p>
          </p:txBody>
        </p:sp>
        <p:sp>
          <p:nvSpPr>
            <p:cNvPr id="247821" name="Line 13"/>
            <p:cNvSpPr>
              <a:spLocks noChangeShapeType="1"/>
            </p:cNvSpPr>
            <p:nvPr/>
          </p:nvSpPr>
          <p:spPr bwMode="auto">
            <a:xfrm>
              <a:off x="2304" y="1008"/>
              <a:ext cx="384" cy="0"/>
            </a:xfrm>
            <a:prstGeom prst="line">
              <a:avLst/>
            </a:prstGeom>
            <a:noFill/>
            <a:ln w="9525">
              <a:solidFill>
                <a:schemeClr val="tx1"/>
              </a:solidFill>
              <a:round/>
              <a:headEnd/>
              <a:tailEnd type="triangle" w="med" len="med"/>
            </a:ln>
            <a:effectLst/>
          </p:spPr>
          <p:txBody>
            <a:bodyPr/>
            <a:lstStyle/>
            <a:p>
              <a:endParaRPr lang="en-US"/>
            </a:p>
          </p:txBody>
        </p:sp>
        <p:sp>
          <p:nvSpPr>
            <p:cNvPr id="247822" name="Rectangle 14"/>
            <p:cNvSpPr>
              <a:spLocks noChangeArrowheads="1"/>
            </p:cNvSpPr>
            <p:nvPr/>
          </p:nvSpPr>
          <p:spPr bwMode="auto">
            <a:xfrm>
              <a:off x="2688" y="768"/>
              <a:ext cx="288" cy="3264"/>
            </a:xfrm>
            <a:prstGeom prst="rect">
              <a:avLst/>
            </a:prstGeom>
            <a:noFill/>
            <a:ln w="9525">
              <a:solidFill>
                <a:schemeClr val="tx1"/>
              </a:solidFill>
              <a:miter lim="800000"/>
              <a:headEnd/>
              <a:tailEnd/>
            </a:ln>
            <a:effectLst/>
          </p:spPr>
          <p:txBody>
            <a:bodyPr wrap="none" anchor="ctr"/>
            <a:lstStyle/>
            <a:p>
              <a:endParaRPr lang="en-US"/>
            </a:p>
          </p:txBody>
        </p:sp>
        <p:sp>
          <p:nvSpPr>
            <p:cNvPr id="247823" name="Line 15"/>
            <p:cNvSpPr>
              <a:spLocks noChangeShapeType="1"/>
            </p:cNvSpPr>
            <p:nvPr/>
          </p:nvSpPr>
          <p:spPr bwMode="auto">
            <a:xfrm>
              <a:off x="2304" y="1536"/>
              <a:ext cx="384" cy="0"/>
            </a:xfrm>
            <a:prstGeom prst="line">
              <a:avLst/>
            </a:prstGeom>
            <a:noFill/>
            <a:ln w="9525">
              <a:solidFill>
                <a:schemeClr val="tx1"/>
              </a:solidFill>
              <a:round/>
              <a:headEnd/>
              <a:tailEnd type="triangle" w="med" len="med"/>
            </a:ln>
            <a:effectLst/>
          </p:spPr>
          <p:txBody>
            <a:bodyPr/>
            <a:lstStyle/>
            <a:p>
              <a:endParaRPr lang="en-US"/>
            </a:p>
          </p:txBody>
        </p:sp>
        <p:sp>
          <p:nvSpPr>
            <p:cNvPr id="247824" name="Rectangle 16"/>
            <p:cNvSpPr>
              <a:spLocks noChangeArrowheads="1"/>
            </p:cNvSpPr>
            <p:nvPr/>
          </p:nvSpPr>
          <p:spPr bwMode="auto">
            <a:xfrm>
              <a:off x="3216" y="912"/>
              <a:ext cx="816" cy="432"/>
            </a:xfrm>
            <a:prstGeom prst="rect">
              <a:avLst/>
            </a:prstGeom>
            <a:noFill/>
            <a:ln w="9525">
              <a:solidFill>
                <a:schemeClr val="tx1"/>
              </a:solidFill>
              <a:miter lim="800000"/>
              <a:headEnd/>
              <a:tailEnd/>
            </a:ln>
            <a:effectLst/>
          </p:spPr>
          <p:txBody>
            <a:bodyPr wrap="none" anchor="ctr"/>
            <a:lstStyle/>
            <a:p>
              <a:endParaRPr lang="en-US"/>
            </a:p>
          </p:txBody>
        </p:sp>
        <p:sp>
          <p:nvSpPr>
            <p:cNvPr id="247825" name="Line 17"/>
            <p:cNvSpPr>
              <a:spLocks noChangeShapeType="1"/>
            </p:cNvSpPr>
            <p:nvPr/>
          </p:nvSpPr>
          <p:spPr bwMode="auto">
            <a:xfrm>
              <a:off x="2976" y="1104"/>
              <a:ext cx="240" cy="0"/>
            </a:xfrm>
            <a:prstGeom prst="line">
              <a:avLst/>
            </a:prstGeom>
            <a:noFill/>
            <a:ln w="9525">
              <a:solidFill>
                <a:schemeClr val="tx1"/>
              </a:solidFill>
              <a:round/>
              <a:headEnd/>
              <a:tailEnd type="triangle" w="med" len="med"/>
            </a:ln>
            <a:effectLst/>
          </p:spPr>
          <p:txBody>
            <a:bodyPr/>
            <a:lstStyle/>
            <a:p>
              <a:endParaRPr lang="en-US"/>
            </a:p>
          </p:txBody>
        </p:sp>
        <p:sp>
          <p:nvSpPr>
            <p:cNvPr id="247826" name="Rectangle 18"/>
            <p:cNvSpPr>
              <a:spLocks noChangeArrowheads="1"/>
            </p:cNvSpPr>
            <p:nvPr/>
          </p:nvSpPr>
          <p:spPr bwMode="auto">
            <a:xfrm>
              <a:off x="3216" y="1584"/>
              <a:ext cx="816" cy="432"/>
            </a:xfrm>
            <a:prstGeom prst="rect">
              <a:avLst/>
            </a:prstGeom>
            <a:noFill/>
            <a:ln w="9525">
              <a:solidFill>
                <a:schemeClr val="tx1"/>
              </a:solidFill>
              <a:miter lim="800000"/>
              <a:headEnd/>
              <a:tailEnd/>
            </a:ln>
            <a:effectLst/>
          </p:spPr>
          <p:txBody>
            <a:bodyPr wrap="none" anchor="ctr"/>
            <a:lstStyle/>
            <a:p>
              <a:endParaRPr lang="en-US"/>
            </a:p>
          </p:txBody>
        </p:sp>
        <p:sp>
          <p:nvSpPr>
            <p:cNvPr id="247827" name="Line 19"/>
            <p:cNvSpPr>
              <a:spLocks noChangeShapeType="1"/>
            </p:cNvSpPr>
            <p:nvPr/>
          </p:nvSpPr>
          <p:spPr bwMode="auto">
            <a:xfrm>
              <a:off x="2976" y="1776"/>
              <a:ext cx="240" cy="0"/>
            </a:xfrm>
            <a:prstGeom prst="line">
              <a:avLst/>
            </a:prstGeom>
            <a:noFill/>
            <a:ln w="9525">
              <a:solidFill>
                <a:schemeClr val="tx1"/>
              </a:solidFill>
              <a:round/>
              <a:headEnd/>
              <a:tailEnd type="triangle" w="med" len="med"/>
            </a:ln>
            <a:effectLst/>
          </p:spPr>
          <p:txBody>
            <a:bodyPr/>
            <a:lstStyle/>
            <a:p>
              <a:endParaRPr lang="en-US"/>
            </a:p>
          </p:txBody>
        </p:sp>
        <p:sp>
          <p:nvSpPr>
            <p:cNvPr id="247828" name="Rectangle 20"/>
            <p:cNvSpPr>
              <a:spLocks noChangeArrowheads="1"/>
            </p:cNvSpPr>
            <p:nvPr/>
          </p:nvSpPr>
          <p:spPr bwMode="auto">
            <a:xfrm>
              <a:off x="3216" y="2880"/>
              <a:ext cx="816" cy="432"/>
            </a:xfrm>
            <a:prstGeom prst="rect">
              <a:avLst/>
            </a:prstGeom>
            <a:noFill/>
            <a:ln w="9525">
              <a:solidFill>
                <a:schemeClr val="tx1"/>
              </a:solidFill>
              <a:miter lim="800000"/>
              <a:headEnd/>
              <a:tailEnd/>
            </a:ln>
            <a:effectLst/>
          </p:spPr>
          <p:txBody>
            <a:bodyPr wrap="none" anchor="ctr"/>
            <a:lstStyle/>
            <a:p>
              <a:endParaRPr lang="en-US"/>
            </a:p>
          </p:txBody>
        </p:sp>
        <p:sp>
          <p:nvSpPr>
            <p:cNvPr id="247829" name="Line 21"/>
            <p:cNvSpPr>
              <a:spLocks noChangeShapeType="1"/>
            </p:cNvSpPr>
            <p:nvPr/>
          </p:nvSpPr>
          <p:spPr bwMode="auto">
            <a:xfrm>
              <a:off x="2976" y="3072"/>
              <a:ext cx="240" cy="0"/>
            </a:xfrm>
            <a:prstGeom prst="line">
              <a:avLst/>
            </a:prstGeom>
            <a:noFill/>
            <a:ln w="9525">
              <a:solidFill>
                <a:schemeClr val="tx1"/>
              </a:solidFill>
              <a:round/>
              <a:headEnd/>
              <a:tailEnd type="triangle" w="med" len="med"/>
            </a:ln>
            <a:effectLst/>
          </p:spPr>
          <p:txBody>
            <a:bodyPr/>
            <a:lstStyle/>
            <a:p>
              <a:endParaRPr lang="en-US"/>
            </a:p>
          </p:txBody>
        </p:sp>
        <p:sp>
          <p:nvSpPr>
            <p:cNvPr id="247830" name="Rectangle 22"/>
            <p:cNvSpPr>
              <a:spLocks noChangeArrowheads="1"/>
            </p:cNvSpPr>
            <p:nvPr/>
          </p:nvSpPr>
          <p:spPr bwMode="auto">
            <a:xfrm>
              <a:off x="3216" y="3552"/>
              <a:ext cx="816" cy="432"/>
            </a:xfrm>
            <a:prstGeom prst="rect">
              <a:avLst/>
            </a:prstGeom>
            <a:noFill/>
            <a:ln w="9525">
              <a:solidFill>
                <a:schemeClr val="tx1"/>
              </a:solidFill>
              <a:miter lim="800000"/>
              <a:headEnd/>
              <a:tailEnd/>
            </a:ln>
            <a:effectLst/>
          </p:spPr>
          <p:txBody>
            <a:bodyPr wrap="none" anchor="ctr"/>
            <a:lstStyle/>
            <a:p>
              <a:endParaRPr lang="en-US"/>
            </a:p>
          </p:txBody>
        </p:sp>
        <p:sp>
          <p:nvSpPr>
            <p:cNvPr id="247831" name="Line 23"/>
            <p:cNvSpPr>
              <a:spLocks noChangeShapeType="1"/>
            </p:cNvSpPr>
            <p:nvPr/>
          </p:nvSpPr>
          <p:spPr bwMode="auto">
            <a:xfrm>
              <a:off x="2976" y="3744"/>
              <a:ext cx="240" cy="0"/>
            </a:xfrm>
            <a:prstGeom prst="line">
              <a:avLst/>
            </a:prstGeom>
            <a:noFill/>
            <a:ln w="9525">
              <a:solidFill>
                <a:schemeClr val="tx1"/>
              </a:solidFill>
              <a:round/>
              <a:headEnd/>
              <a:tailEnd type="triangle" w="med" len="med"/>
            </a:ln>
            <a:effectLst/>
          </p:spPr>
          <p:txBody>
            <a:bodyPr/>
            <a:lstStyle/>
            <a:p>
              <a:endParaRPr lang="en-US"/>
            </a:p>
          </p:txBody>
        </p:sp>
        <p:grpSp>
          <p:nvGrpSpPr>
            <p:cNvPr id="4" name="Group 24"/>
            <p:cNvGrpSpPr>
              <a:grpSpLocks/>
            </p:cNvGrpSpPr>
            <p:nvPr/>
          </p:nvGrpSpPr>
          <p:grpSpPr bwMode="auto">
            <a:xfrm>
              <a:off x="4032" y="1104"/>
              <a:ext cx="192" cy="2640"/>
              <a:chOff x="4032" y="1152"/>
              <a:chExt cx="240" cy="2640"/>
            </a:xfrm>
          </p:grpSpPr>
          <p:sp>
            <p:nvSpPr>
              <p:cNvPr id="247833" name="Line 25"/>
              <p:cNvSpPr>
                <a:spLocks noChangeShapeType="1"/>
              </p:cNvSpPr>
              <p:nvPr/>
            </p:nvSpPr>
            <p:spPr bwMode="auto">
              <a:xfrm>
                <a:off x="4032" y="1152"/>
                <a:ext cx="240" cy="0"/>
              </a:xfrm>
              <a:prstGeom prst="line">
                <a:avLst/>
              </a:prstGeom>
              <a:noFill/>
              <a:ln w="9525">
                <a:solidFill>
                  <a:schemeClr val="tx1"/>
                </a:solidFill>
                <a:round/>
                <a:headEnd/>
                <a:tailEnd type="triangle" w="med" len="med"/>
              </a:ln>
              <a:effectLst/>
            </p:spPr>
            <p:txBody>
              <a:bodyPr/>
              <a:lstStyle/>
              <a:p>
                <a:endParaRPr lang="en-US"/>
              </a:p>
            </p:txBody>
          </p:sp>
          <p:sp>
            <p:nvSpPr>
              <p:cNvPr id="247834" name="Line 26"/>
              <p:cNvSpPr>
                <a:spLocks noChangeShapeType="1"/>
              </p:cNvSpPr>
              <p:nvPr/>
            </p:nvSpPr>
            <p:spPr bwMode="auto">
              <a:xfrm>
                <a:off x="4032" y="1824"/>
                <a:ext cx="240" cy="0"/>
              </a:xfrm>
              <a:prstGeom prst="line">
                <a:avLst/>
              </a:prstGeom>
              <a:noFill/>
              <a:ln w="9525">
                <a:solidFill>
                  <a:schemeClr val="tx1"/>
                </a:solidFill>
                <a:round/>
                <a:headEnd/>
                <a:tailEnd type="triangle" w="med" len="med"/>
              </a:ln>
              <a:effectLst/>
            </p:spPr>
            <p:txBody>
              <a:bodyPr/>
              <a:lstStyle/>
              <a:p>
                <a:endParaRPr lang="en-US"/>
              </a:p>
            </p:txBody>
          </p:sp>
          <p:sp>
            <p:nvSpPr>
              <p:cNvPr id="247835" name="Line 27"/>
              <p:cNvSpPr>
                <a:spLocks noChangeShapeType="1"/>
              </p:cNvSpPr>
              <p:nvPr/>
            </p:nvSpPr>
            <p:spPr bwMode="auto">
              <a:xfrm>
                <a:off x="4032" y="3120"/>
                <a:ext cx="240" cy="0"/>
              </a:xfrm>
              <a:prstGeom prst="line">
                <a:avLst/>
              </a:prstGeom>
              <a:noFill/>
              <a:ln w="9525">
                <a:solidFill>
                  <a:schemeClr val="tx1"/>
                </a:solidFill>
                <a:round/>
                <a:headEnd/>
                <a:tailEnd type="triangle" w="med" len="med"/>
              </a:ln>
              <a:effectLst/>
            </p:spPr>
            <p:txBody>
              <a:bodyPr/>
              <a:lstStyle/>
              <a:p>
                <a:endParaRPr lang="en-US"/>
              </a:p>
            </p:txBody>
          </p:sp>
          <p:sp>
            <p:nvSpPr>
              <p:cNvPr id="247836" name="Line 28"/>
              <p:cNvSpPr>
                <a:spLocks noChangeShapeType="1"/>
              </p:cNvSpPr>
              <p:nvPr/>
            </p:nvSpPr>
            <p:spPr bwMode="auto">
              <a:xfrm>
                <a:off x="4032" y="3792"/>
                <a:ext cx="240" cy="0"/>
              </a:xfrm>
              <a:prstGeom prst="line">
                <a:avLst/>
              </a:prstGeom>
              <a:noFill/>
              <a:ln w="9525">
                <a:solidFill>
                  <a:schemeClr val="tx1"/>
                </a:solidFill>
                <a:round/>
                <a:headEnd/>
                <a:tailEnd type="triangle" w="med" len="med"/>
              </a:ln>
              <a:effectLst/>
            </p:spPr>
            <p:txBody>
              <a:bodyPr/>
              <a:lstStyle/>
              <a:p>
                <a:endParaRPr lang="en-US"/>
              </a:p>
            </p:txBody>
          </p:sp>
        </p:grpSp>
        <p:sp>
          <p:nvSpPr>
            <p:cNvPr id="247837" name="Rectangle 29"/>
            <p:cNvSpPr>
              <a:spLocks noChangeArrowheads="1"/>
            </p:cNvSpPr>
            <p:nvPr/>
          </p:nvSpPr>
          <p:spPr bwMode="auto">
            <a:xfrm>
              <a:off x="5088" y="720"/>
              <a:ext cx="288" cy="3264"/>
            </a:xfrm>
            <a:prstGeom prst="rect">
              <a:avLst/>
            </a:prstGeom>
            <a:noFill/>
            <a:ln w="9525">
              <a:solidFill>
                <a:schemeClr val="tx1"/>
              </a:solidFill>
              <a:miter lim="800000"/>
              <a:headEnd/>
              <a:tailEnd/>
            </a:ln>
            <a:effectLst/>
          </p:spPr>
          <p:txBody>
            <a:bodyPr wrap="none" anchor="ctr"/>
            <a:lstStyle/>
            <a:p>
              <a:endParaRPr lang="en-US"/>
            </a:p>
          </p:txBody>
        </p:sp>
        <p:grpSp>
          <p:nvGrpSpPr>
            <p:cNvPr id="5" name="Group 30"/>
            <p:cNvGrpSpPr>
              <a:grpSpLocks/>
            </p:cNvGrpSpPr>
            <p:nvPr/>
          </p:nvGrpSpPr>
          <p:grpSpPr bwMode="auto">
            <a:xfrm>
              <a:off x="4224" y="960"/>
              <a:ext cx="240" cy="2928"/>
              <a:chOff x="4272" y="1008"/>
              <a:chExt cx="384" cy="2928"/>
            </a:xfrm>
          </p:grpSpPr>
          <p:sp>
            <p:nvSpPr>
              <p:cNvPr id="247839" name="Line 31"/>
              <p:cNvSpPr>
                <a:spLocks noChangeShapeType="1"/>
              </p:cNvSpPr>
              <p:nvPr/>
            </p:nvSpPr>
            <p:spPr bwMode="auto">
              <a:xfrm>
                <a:off x="4272" y="1008"/>
                <a:ext cx="0" cy="288"/>
              </a:xfrm>
              <a:prstGeom prst="line">
                <a:avLst/>
              </a:prstGeom>
              <a:noFill/>
              <a:ln w="9525">
                <a:solidFill>
                  <a:schemeClr val="tx1"/>
                </a:solidFill>
                <a:round/>
                <a:headEnd/>
                <a:tailEnd/>
              </a:ln>
              <a:effectLst/>
            </p:spPr>
            <p:txBody>
              <a:bodyPr/>
              <a:lstStyle/>
              <a:p>
                <a:endParaRPr lang="en-US"/>
              </a:p>
            </p:txBody>
          </p:sp>
          <p:sp>
            <p:nvSpPr>
              <p:cNvPr id="247840" name="Line 32"/>
              <p:cNvSpPr>
                <a:spLocks noChangeShapeType="1"/>
              </p:cNvSpPr>
              <p:nvPr/>
            </p:nvSpPr>
            <p:spPr bwMode="auto">
              <a:xfrm>
                <a:off x="4416" y="1008"/>
                <a:ext cx="0" cy="288"/>
              </a:xfrm>
              <a:prstGeom prst="line">
                <a:avLst/>
              </a:prstGeom>
              <a:noFill/>
              <a:ln w="9525">
                <a:solidFill>
                  <a:schemeClr val="tx1"/>
                </a:solidFill>
                <a:round/>
                <a:headEnd/>
                <a:tailEnd/>
              </a:ln>
              <a:effectLst/>
            </p:spPr>
            <p:txBody>
              <a:bodyPr/>
              <a:lstStyle/>
              <a:p>
                <a:endParaRPr lang="en-US"/>
              </a:p>
            </p:txBody>
          </p:sp>
          <p:sp>
            <p:nvSpPr>
              <p:cNvPr id="247841" name="Line 33"/>
              <p:cNvSpPr>
                <a:spLocks noChangeShapeType="1"/>
              </p:cNvSpPr>
              <p:nvPr/>
            </p:nvSpPr>
            <p:spPr bwMode="auto">
              <a:xfrm>
                <a:off x="4272" y="1680"/>
                <a:ext cx="0" cy="288"/>
              </a:xfrm>
              <a:prstGeom prst="line">
                <a:avLst/>
              </a:prstGeom>
              <a:noFill/>
              <a:ln w="9525">
                <a:solidFill>
                  <a:schemeClr val="tx1"/>
                </a:solidFill>
                <a:round/>
                <a:headEnd/>
                <a:tailEnd/>
              </a:ln>
              <a:effectLst/>
            </p:spPr>
            <p:txBody>
              <a:bodyPr/>
              <a:lstStyle/>
              <a:p>
                <a:endParaRPr lang="en-US"/>
              </a:p>
            </p:txBody>
          </p:sp>
          <p:sp>
            <p:nvSpPr>
              <p:cNvPr id="247842" name="Line 34"/>
              <p:cNvSpPr>
                <a:spLocks noChangeShapeType="1"/>
              </p:cNvSpPr>
              <p:nvPr/>
            </p:nvSpPr>
            <p:spPr bwMode="auto">
              <a:xfrm>
                <a:off x="4416" y="1680"/>
                <a:ext cx="0" cy="288"/>
              </a:xfrm>
              <a:prstGeom prst="line">
                <a:avLst/>
              </a:prstGeom>
              <a:noFill/>
              <a:ln w="9525">
                <a:solidFill>
                  <a:schemeClr val="tx1"/>
                </a:solidFill>
                <a:round/>
                <a:headEnd/>
                <a:tailEnd/>
              </a:ln>
              <a:effectLst/>
            </p:spPr>
            <p:txBody>
              <a:bodyPr/>
              <a:lstStyle/>
              <a:p>
                <a:endParaRPr lang="en-US"/>
              </a:p>
            </p:txBody>
          </p:sp>
          <p:sp>
            <p:nvSpPr>
              <p:cNvPr id="247843" name="Line 35"/>
              <p:cNvSpPr>
                <a:spLocks noChangeShapeType="1"/>
              </p:cNvSpPr>
              <p:nvPr/>
            </p:nvSpPr>
            <p:spPr bwMode="auto">
              <a:xfrm>
                <a:off x="4272" y="2976"/>
                <a:ext cx="0" cy="288"/>
              </a:xfrm>
              <a:prstGeom prst="line">
                <a:avLst/>
              </a:prstGeom>
              <a:noFill/>
              <a:ln w="9525">
                <a:solidFill>
                  <a:schemeClr val="tx1"/>
                </a:solidFill>
                <a:round/>
                <a:headEnd/>
                <a:tailEnd/>
              </a:ln>
              <a:effectLst/>
            </p:spPr>
            <p:txBody>
              <a:bodyPr/>
              <a:lstStyle/>
              <a:p>
                <a:endParaRPr lang="en-US"/>
              </a:p>
            </p:txBody>
          </p:sp>
          <p:sp>
            <p:nvSpPr>
              <p:cNvPr id="247844" name="Line 36"/>
              <p:cNvSpPr>
                <a:spLocks noChangeShapeType="1"/>
              </p:cNvSpPr>
              <p:nvPr/>
            </p:nvSpPr>
            <p:spPr bwMode="auto">
              <a:xfrm>
                <a:off x="4416" y="2976"/>
                <a:ext cx="0" cy="288"/>
              </a:xfrm>
              <a:prstGeom prst="line">
                <a:avLst/>
              </a:prstGeom>
              <a:noFill/>
              <a:ln w="9525">
                <a:solidFill>
                  <a:schemeClr val="tx1"/>
                </a:solidFill>
                <a:round/>
                <a:headEnd/>
                <a:tailEnd/>
              </a:ln>
              <a:effectLst/>
            </p:spPr>
            <p:txBody>
              <a:bodyPr/>
              <a:lstStyle/>
              <a:p>
                <a:endParaRPr lang="en-US"/>
              </a:p>
            </p:txBody>
          </p:sp>
          <p:sp>
            <p:nvSpPr>
              <p:cNvPr id="247845" name="Line 37"/>
              <p:cNvSpPr>
                <a:spLocks noChangeShapeType="1"/>
              </p:cNvSpPr>
              <p:nvPr/>
            </p:nvSpPr>
            <p:spPr bwMode="auto">
              <a:xfrm>
                <a:off x="4272" y="3648"/>
                <a:ext cx="0" cy="288"/>
              </a:xfrm>
              <a:prstGeom prst="line">
                <a:avLst/>
              </a:prstGeom>
              <a:noFill/>
              <a:ln w="9525">
                <a:solidFill>
                  <a:schemeClr val="tx1"/>
                </a:solidFill>
                <a:round/>
                <a:headEnd/>
                <a:tailEnd/>
              </a:ln>
              <a:effectLst/>
            </p:spPr>
            <p:txBody>
              <a:bodyPr/>
              <a:lstStyle/>
              <a:p>
                <a:endParaRPr lang="en-US"/>
              </a:p>
            </p:txBody>
          </p:sp>
          <p:sp>
            <p:nvSpPr>
              <p:cNvPr id="247846" name="Line 38"/>
              <p:cNvSpPr>
                <a:spLocks noChangeShapeType="1"/>
              </p:cNvSpPr>
              <p:nvPr/>
            </p:nvSpPr>
            <p:spPr bwMode="auto">
              <a:xfrm>
                <a:off x="4416" y="3648"/>
                <a:ext cx="0" cy="288"/>
              </a:xfrm>
              <a:prstGeom prst="line">
                <a:avLst/>
              </a:prstGeom>
              <a:noFill/>
              <a:ln w="9525">
                <a:solidFill>
                  <a:schemeClr val="tx1"/>
                </a:solidFill>
                <a:round/>
                <a:headEnd/>
                <a:tailEnd/>
              </a:ln>
              <a:effectLst/>
            </p:spPr>
            <p:txBody>
              <a:bodyPr/>
              <a:lstStyle/>
              <a:p>
                <a:endParaRPr lang="en-US"/>
              </a:p>
            </p:txBody>
          </p:sp>
          <p:sp>
            <p:nvSpPr>
              <p:cNvPr id="247847" name="Line 39"/>
              <p:cNvSpPr>
                <a:spLocks noChangeShapeType="1"/>
              </p:cNvSpPr>
              <p:nvPr/>
            </p:nvSpPr>
            <p:spPr bwMode="auto">
              <a:xfrm>
                <a:off x="4416" y="1152"/>
                <a:ext cx="192" cy="0"/>
              </a:xfrm>
              <a:prstGeom prst="line">
                <a:avLst/>
              </a:prstGeom>
              <a:noFill/>
              <a:ln w="9525">
                <a:solidFill>
                  <a:schemeClr val="tx1"/>
                </a:solidFill>
                <a:round/>
                <a:headEnd/>
                <a:tailEnd type="triangle" w="med" len="med"/>
              </a:ln>
              <a:effectLst/>
            </p:spPr>
            <p:txBody>
              <a:bodyPr/>
              <a:lstStyle/>
              <a:p>
                <a:endParaRPr lang="en-US"/>
              </a:p>
            </p:txBody>
          </p:sp>
          <p:sp>
            <p:nvSpPr>
              <p:cNvPr id="247848" name="Line 40"/>
              <p:cNvSpPr>
                <a:spLocks noChangeShapeType="1"/>
              </p:cNvSpPr>
              <p:nvPr/>
            </p:nvSpPr>
            <p:spPr bwMode="auto">
              <a:xfrm>
                <a:off x="4416" y="1824"/>
                <a:ext cx="240" cy="0"/>
              </a:xfrm>
              <a:prstGeom prst="line">
                <a:avLst/>
              </a:prstGeom>
              <a:noFill/>
              <a:ln w="9525">
                <a:solidFill>
                  <a:schemeClr val="tx1"/>
                </a:solidFill>
                <a:round/>
                <a:headEnd/>
                <a:tailEnd type="triangle" w="med" len="med"/>
              </a:ln>
              <a:effectLst/>
            </p:spPr>
            <p:txBody>
              <a:bodyPr/>
              <a:lstStyle/>
              <a:p>
                <a:endParaRPr lang="en-US"/>
              </a:p>
            </p:txBody>
          </p:sp>
          <p:sp>
            <p:nvSpPr>
              <p:cNvPr id="247849" name="Line 41"/>
              <p:cNvSpPr>
                <a:spLocks noChangeShapeType="1"/>
              </p:cNvSpPr>
              <p:nvPr/>
            </p:nvSpPr>
            <p:spPr bwMode="auto">
              <a:xfrm>
                <a:off x="4416" y="3120"/>
                <a:ext cx="240" cy="0"/>
              </a:xfrm>
              <a:prstGeom prst="line">
                <a:avLst/>
              </a:prstGeom>
              <a:noFill/>
              <a:ln w="9525">
                <a:solidFill>
                  <a:schemeClr val="tx1"/>
                </a:solidFill>
                <a:round/>
                <a:headEnd/>
                <a:tailEnd type="triangle" w="med" len="med"/>
              </a:ln>
              <a:effectLst/>
            </p:spPr>
            <p:txBody>
              <a:bodyPr/>
              <a:lstStyle/>
              <a:p>
                <a:endParaRPr lang="en-US"/>
              </a:p>
            </p:txBody>
          </p:sp>
          <p:sp>
            <p:nvSpPr>
              <p:cNvPr id="247850" name="Line 42"/>
              <p:cNvSpPr>
                <a:spLocks noChangeShapeType="1"/>
              </p:cNvSpPr>
              <p:nvPr/>
            </p:nvSpPr>
            <p:spPr bwMode="auto">
              <a:xfrm>
                <a:off x="4416" y="3792"/>
                <a:ext cx="240" cy="0"/>
              </a:xfrm>
              <a:prstGeom prst="line">
                <a:avLst/>
              </a:prstGeom>
              <a:noFill/>
              <a:ln w="9525">
                <a:solidFill>
                  <a:schemeClr val="tx1"/>
                </a:solidFill>
                <a:round/>
                <a:headEnd/>
                <a:tailEnd type="triangle" w="med" len="med"/>
              </a:ln>
              <a:effectLst/>
            </p:spPr>
            <p:txBody>
              <a:bodyPr/>
              <a:lstStyle/>
              <a:p>
                <a:endParaRPr lang="en-US"/>
              </a:p>
            </p:txBody>
          </p:sp>
        </p:grpSp>
        <p:sp>
          <p:nvSpPr>
            <p:cNvPr id="247851" name="Line 43"/>
            <p:cNvSpPr>
              <a:spLocks noChangeShapeType="1"/>
            </p:cNvSpPr>
            <p:nvPr/>
          </p:nvSpPr>
          <p:spPr bwMode="auto">
            <a:xfrm>
              <a:off x="5376" y="2400"/>
              <a:ext cx="336" cy="0"/>
            </a:xfrm>
            <a:prstGeom prst="line">
              <a:avLst/>
            </a:prstGeom>
            <a:noFill/>
            <a:ln w="9525">
              <a:solidFill>
                <a:schemeClr val="tx1"/>
              </a:solidFill>
              <a:round/>
              <a:headEnd/>
              <a:tailEnd type="triangle" w="med" len="med"/>
            </a:ln>
            <a:effectLst/>
          </p:spPr>
          <p:txBody>
            <a:bodyPr/>
            <a:lstStyle/>
            <a:p>
              <a:endParaRPr lang="en-US"/>
            </a:p>
          </p:txBody>
        </p:sp>
        <p:pic>
          <p:nvPicPr>
            <p:cNvPr id="247852" name="Picture 44" descr="txp_fig"/>
            <p:cNvPicPr>
              <a:picLocks noChangeAspect="1" noChangeArrowheads="1"/>
            </p:cNvPicPr>
            <p:nvPr>
              <p:custDataLst>
                <p:tags r:id="rId1"/>
              </p:custDataLst>
            </p:nvPr>
          </p:nvPicPr>
          <p:blipFill>
            <a:blip r:embed="rId17"/>
            <a:srcRect/>
            <a:stretch>
              <a:fillRect/>
            </a:stretch>
          </p:blipFill>
          <p:spPr bwMode="auto">
            <a:xfrm>
              <a:off x="5489" y="2064"/>
              <a:ext cx="175" cy="256"/>
            </a:xfrm>
            <a:prstGeom prst="rect">
              <a:avLst/>
            </a:prstGeom>
            <a:noFill/>
            <a:ln w="9525">
              <a:noFill/>
              <a:miter lim="800000"/>
              <a:headEnd/>
              <a:tailEnd/>
            </a:ln>
            <a:effectLst/>
          </p:spPr>
        </p:pic>
        <p:pic>
          <p:nvPicPr>
            <p:cNvPr id="247853" name="Picture 45" descr="txp_fig"/>
            <p:cNvPicPr>
              <a:picLocks noChangeAspect="1" noChangeArrowheads="1"/>
            </p:cNvPicPr>
            <p:nvPr>
              <p:custDataLst>
                <p:tags r:id="rId2"/>
              </p:custDataLst>
            </p:nvPr>
          </p:nvPicPr>
          <p:blipFill>
            <a:blip r:embed="rId18" cstate="print"/>
            <a:srcRect/>
            <a:stretch>
              <a:fillRect/>
            </a:stretch>
          </p:blipFill>
          <p:spPr bwMode="auto">
            <a:xfrm>
              <a:off x="144" y="624"/>
              <a:ext cx="653" cy="864"/>
            </a:xfrm>
            <a:prstGeom prst="rect">
              <a:avLst/>
            </a:prstGeom>
            <a:noFill/>
            <a:ln w="9525">
              <a:noFill/>
              <a:miter lim="800000"/>
              <a:headEnd/>
              <a:tailEnd/>
            </a:ln>
            <a:effectLst/>
          </p:spPr>
        </p:pic>
        <p:sp>
          <p:nvSpPr>
            <p:cNvPr id="247854" name="Rectangle 46"/>
            <p:cNvSpPr>
              <a:spLocks noChangeArrowheads="1"/>
            </p:cNvSpPr>
            <p:nvPr/>
          </p:nvSpPr>
          <p:spPr bwMode="auto">
            <a:xfrm>
              <a:off x="4464" y="912"/>
              <a:ext cx="480" cy="432"/>
            </a:xfrm>
            <a:prstGeom prst="rect">
              <a:avLst/>
            </a:prstGeom>
            <a:noFill/>
            <a:ln w="9525">
              <a:solidFill>
                <a:schemeClr val="tx1"/>
              </a:solidFill>
              <a:miter lim="800000"/>
              <a:headEnd/>
              <a:tailEnd/>
            </a:ln>
            <a:effectLst/>
          </p:spPr>
          <p:txBody>
            <a:bodyPr wrap="none" anchor="ctr"/>
            <a:lstStyle/>
            <a:p>
              <a:pPr algn="ctr"/>
              <a:r>
                <a:rPr lang="en-US" sz="1400"/>
                <a:t>Matching</a:t>
              </a:r>
            </a:p>
            <a:p>
              <a:pPr algn="ctr"/>
              <a:r>
                <a:rPr lang="en-US" sz="1400"/>
                <a:t>Pursuit</a:t>
              </a:r>
            </a:p>
            <a:p>
              <a:pPr algn="ctr"/>
              <a:r>
                <a:rPr lang="en-US" sz="1400"/>
                <a:t>Core</a:t>
              </a:r>
            </a:p>
          </p:txBody>
        </p:sp>
        <p:sp>
          <p:nvSpPr>
            <p:cNvPr id="247855" name="Line 47"/>
            <p:cNvSpPr>
              <a:spLocks noChangeShapeType="1"/>
            </p:cNvSpPr>
            <p:nvPr/>
          </p:nvSpPr>
          <p:spPr bwMode="auto">
            <a:xfrm>
              <a:off x="4896" y="1104"/>
              <a:ext cx="192" cy="0"/>
            </a:xfrm>
            <a:prstGeom prst="line">
              <a:avLst/>
            </a:prstGeom>
            <a:noFill/>
            <a:ln w="9525">
              <a:solidFill>
                <a:schemeClr val="tx1"/>
              </a:solidFill>
              <a:round/>
              <a:headEnd/>
              <a:tailEnd type="triangle" w="med" len="med"/>
            </a:ln>
            <a:effectLst/>
          </p:spPr>
          <p:txBody>
            <a:bodyPr/>
            <a:lstStyle/>
            <a:p>
              <a:endParaRPr lang="en-US"/>
            </a:p>
          </p:txBody>
        </p:sp>
        <p:sp>
          <p:nvSpPr>
            <p:cNvPr id="247856" name="Line 48"/>
            <p:cNvSpPr>
              <a:spLocks noChangeShapeType="1"/>
            </p:cNvSpPr>
            <p:nvPr/>
          </p:nvSpPr>
          <p:spPr bwMode="auto">
            <a:xfrm>
              <a:off x="4896" y="1776"/>
              <a:ext cx="192" cy="0"/>
            </a:xfrm>
            <a:prstGeom prst="line">
              <a:avLst/>
            </a:prstGeom>
            <a:noFill/>
            <a:ln w="9525">
              <a:solidFill>
                <a:schemeClr val="tx1"/>
              </a:solidFill>
              <a:round/>
              <a:headEnd/>
              <a:tailEnd type="triangle" w="med" len="med"/>
            </a:ln>
            <a:effectLst/>
          </p:spPr>
          <p:txBody>
            <a:bodyPr/>
            <a:lstStyle/>
            <a:p>
              <a:endParaRPr lang="en-US"/>
            </a:p>
          </p:txBody>
        </p:sp>
        <p:sp>
          <p:nvSpPr>
            <p:cNvPr id="247857" name="Line 49"/>
            <p:cNvSpPr>
              <a:spLocks noChangeShapeType="1"/>
            </p:cNvSpPr>
            <p:nvPr/>
          </p:nvSpPr>
          <p:spPr bwMode="auto">
            <a:xfrm>
              <a:off x="4896" y="3072"/>
              <a:ext cx="192" cy="0"/>
            </a:xfrm>
            <a:prstGeom prst="line">
              <a:avLst/>
            </a:prstGeom>
            <a:noFill/>
            <a:ln w="9525">
              <a:solidFill>
                <a:schemeClr val="tx1"/>
              </a:solidFill>
              <a:round/>
              <a:headEnd/>
              <a:tailEnd type="triangle" w="med" len="med"/>
            </a:ln>
            <a:effectLst/>
          </p:spPr>
          <p:txBody>
            <a:bodyPr/>
            <a:lstStyle/>
            <a:p>
              <a:endParaRPr lang="en-US"/>
            </a:p>
          </p:txBody>
        </p:sp>
        <p:sp>
          <p:nvSpPr>
            <p:cNvPr id="247858" name="Line 50"/>
            <p:cNvSpPr>
              <a:spLocks noChangeShapeType="1"/>
            </p:cNvSpPr>
            <p:nvPr/>
          </p:nvSpPr>
          <p:spPr bwMode="auto">
            <a:xfrm>
              <a:off x="4896" y="3744"/>
              <a:ext cx="192" cy="0"/>
            </a:xfrm>
            <a:prstGeom prst="line">
              <a:avLst/>
            </a:prstGeom>
            <a:noFill/>
            <a:ln w="9525">
              <a:solidFill>
                <a:schemeClr val="tx1"/>
              </a:solidFill>
              <a:round/>
              <a:headEnd/>
              <a:tailEnd type="triangle" w="med" len="med"/>
            </a:ln>
            <a:effectLst/>
          </p:spPr>
          <p:txBody>
            <a:bodyPr/>
            <a:lstStyle/>
            <a:p>
              <a:endParaRPr lang="en-US"/>
            </a:p>
          </p:txBody>
        </p:sp>
        <p:sp>
          <p:nvSpPr>
            <p:cNvPr id="247859" name="Rectangle 51"/>
            <p:cNvSpPr>
              <a:spLocks noChangeArrowheads="1"/>
            </p:cNvSpPr>
            <p:nvPr/>
          </p:nvSpPr>
          <p:spPr bwMode="auto">
            <a:xfrm>
              <a:off x="96" y="1680"/>
              <a:ext cx="816" cy="192"/>
            </a:xfrm>
            <a:prstGeom prst="rect">
              <a:avLst/>
            </a:prstGeom>
            <a:noFill/>
            <a:ln w="9525">
              <a:solidFill>
                <a:schemeClr val="tx1"/>
              </a:solidFill>
              <a:miter lim="800000"/>
              <a:headEnd/>
              <a:tailEnd/>
            </a:ln>
            <a:effectLst/>
          </p:spPr>
          <p:txBody>
            <a:bodyPr wrap="none" anchor="ctr"/>
            <a:lstStyle/>
            <a:p>
              <a:endParaRPr lang="en-US"/>
            </a:p>
          </p:txBody>
        </p:sp>
        <p:sp>
          <p:nvSpPr>
            <p:cNvPr id="247860" name="Line 52"/>
            <p:cNvSpPr>
              <a:spLocks noChangeShapeType="1"/>
            </p:cNvSpPr>
            <p:nvPr/>
          </p:nvSpPr>
          <p:spPr bwMode="auto">
            <a:xfrm>
              <a:off x="192" y="1680"/>
              <a:ext cx="0" cy="192"/>
            </a:xfrm>
            <a:prstGeom prst="line">
              <a:avLst/>
            </a:prstGeom>
            <a:noFill/>
            <a:ln w="9525">
              <a:solidFill>
                <a:schemeClr val="tx1"/>
              </a:solidFill>
              <a:round/>
              <a:headEnd/>
              <a:tailEnd/>
            </a:ln>
            <a:effectLst/>
          </p:spPr>
          <p:txBody>
            <a:bodyPr/>
            <a:lstStyle/>
            <a:p>
              <a:endParaRPr lang="en-US"/>
            </a:p>
          </p:txBody>
        </p:sp>
        <p:sp>
          <p:nvSpPr>
            <p:cNvPr id="247861" name="Line 53"/>
            <p:cNvSpPr>
              <a:spLocks noChangeShapeType="1"/>
            </p:cNvSpPr>
            <p:nvPr/>
          </p:nvSpPr>
          <p:spPr bwMode="auto">
            <a:xfrm>
              <a:off x="288" y="1680"/>
              <a:ext cx="0" cy="192"/>
            </a:xfrm>
            <a:prstGeom prst="line">
              <a:avLst/>
            </a:prstGeom>
            <a:noFill/>
            <a:ln w="9525">
              <a:solidFill>
                <a:schemeClr val="tx1"/>
              </a:solidFill>
              <a:round/>
              <a:headEnd/>
              <a:tailEnd/>
            </a:ln>
            <a:effectLst/>
          </p:spPr>
          <p:txBody>
            <a:bodyPr/>
            <a:lstStyle/>
            <a:p>
              <a:endParaRPr lang="en-US"/>
            </a:p>
          </p:txBody>
        </p:sp>
        <p:sp>
          <p:nvSpPr>
            <p:cNvPr id="247862" name="Line 54"/>
            <p:cNvSpPr>
              <a:spLocks noChangeShapeType="1"/>
            </p:cNvSpPr>
            <p:nvPr/>
          </p:nvSpPr>
          <p:spPr bwMode="auto">
            <a:xfrm>
              <a:off x="384" y="1680"/>
              <a:ext cx="0" cy="192"/>
            </a:xfrm>
            <a:prstGeom prst="line">
              <a:avLst/>
            </a:prstGeom>
            <a:noFill/>
            <a:ln w="9525">
              <a:solidFill>
                <a:schemeClr val="tx1"/>
              </a:solidFill>
              <a:round/>
              <a:headEnd/>
              <a:tailEnd/>
            </a:ln>
            <a:effectLst/>
          </p:spPr>
          <p:txBody>
            <a:bodyPr/>
            <a:lstStyle/>
            <a:p>
              <a:endParaRPr lang="en-US"/>
            </a:p>
          </p:txBody>
        </p:sp>
        <p:sp>
          <p:nvSpPr>
            <p:cNvPr id="247863" name="Line 55"/>
            <p:cNvSpPr>
              <a:spLocks noChangeShapeType="1"/>
            </p:cNvSpPr>
            <p:nvPr/>
          </p:nvSpPr>
          <p:spPr bwMode="auto">
            <a:xfrm>
              <a:off x="480" y="1680"/>
              <a:ext cx="0" cy="192"/>
            </a:xfrm>
            <a:prstGeom prst="line">
              <a:avLst/>
            </a:prstGeom>
            <a:noFill/>
            <a:ln w="9525">
              <a:solidFill>
                <a:schemeClr val="tx1"/>
              </a:solidFill>
              <a:round/>
              <a:headEnd/>
              <a:tailEnd/>
            </a:ln>
            <a:effectLst/>
          </p:spPr>
          <p:txBody>
            <a:bodyPr/>
            <a:lstStyle/>
            <a:p>
              <a:endParaRPr lang="en-US"/>
            </a:p>
          </p:txBody>
        </p:sp>
        <p:sp>
          <p:nvSpPr>
            <p:cNvPr id="247864" name="Line 56"/>
            <p:cNvSpPr>
              <a:spLocks noChangeShapeType="1"/>
            </p:cNvSpPr>
            <p:nvPr/>
          </p:nvSpPr>
          <p:spPr bwMode="auto">
            <a:xfrm>
              <a:off x="576" y="1680"/>
              <a:ext cx="0" cy="192"/>
            </a:xfrm>
            <a:prstGeom prst="line">
              <a:avLst/>
            </a:prstGeom>
            <a:noFill/>
            <a:ln w="9525">
              <a:solidFill>
                <a:schemeClr val="tx1"/>
              </a:solidFill>
              <a:round/>
              <a:headEnd/>
              <a:tailEnd/>
            </a:ln>
            <a:effectLst/>
          </p:spPr>
          <p:txBody>
            <a:bodyPr/>
            <a:lstStyle/>
            <a:p>
              <a:endParaRPr lang="en-US"/>
            </a:p>
          </p:txBody>
        </p:sp>
        <p:sp>
          <p:nvSpPr>
            <p:cNvPr id="247865" name="Line 57"/>
            <p:cNvSpPr>
              <a:spLocks noChangeShapeType="1"/>
            </p:cNvSpPr>
            <p:nvPr/>
          </p:nvSpPr>
          <p:spPr bwMode="auto">
            <a:xfrm>
              <a:off x="672" y="1680"/>
              <a:ext cx="0" cy="192"/>
            </a:xfrm>
            <a:prstGeom prst="line">
              <a:avLst/>
            </a:prstGeom>
            <a:noFill/>
            <a:ln w="9525">
              <a:solidFill>
                <a:schemeClr val="tx1"/>
              </a:solidFill>
              <a:round/>
              <a:headEnd/>
              <a:tailEnd/>
            </a:ln>
            <a:effectLst/>
          </p:spPr>
          <p:txBody>
            <a:bodyPr/>
            <a:lstStyle/>
            <a:p>
              <a:endParaRPr lang="en-US"/>
            </a:p>
          </p:txBody>
        </p:sp>
        <p:sp>
          <p:nvSpPr>
            <p:cNvPr id="247866" name="Line 58"/>
            <p:cNvSpPr>
              <a:spLocks noChangeShapeType="1"/>
            </p:cNvSpPr>
            <p:nvPr/>
          </p:nvSpPr>
          <p:spPr bwMode="auto">
            <a:xfrm>
              <a:off x="768" y="1680"/>
              <a:ext cx="0" cy="192"/>
            </a:xfrm>
            <a:prstGeom prst="line">
              <a:avLst/>
            </a:prstGeom>
            <a:noFill/>
            <a:ln w="9525">
              <a:solidFill>
                <a:schemeClr val="tx1"/>
              </a:solidFill>
              <a:round/>
              <a:headEnd/>
              <a:tailEnd/>
            </a:ln>
            <a:effectLst/>
          </p:spPr>
          <p:txBody>
            <a:bodyPr/>
            <a:lstStyle/>
            <a:p>
              <a:endParaRPr lang="en-US"/>
            </a:p>
          </p:txBody>
        </p:sp>
        <p:sp>
          <p:nvSpPr>
            <p:cNvPr id="247867" name="Line 59"/>
            <p:cNvSpPr>
              <a:spLocks noChangeShapeType="1"/>
            </p:cNvSpPr>
            <p:nvPr/>
          </p:nvSpPr>
          <p:spPr bwMode="auto">
            <a:xfrm flipH="1">
              <a:off x="144" y="1536"/>
              <a:ext cx="240" cy="96"/>
            </a:xfrm>
            <a:prstGeom prst="line">
              <a:avLst/>
            </a:prstGeom>
            <a:noFill/>
            <a:ln w="9525">
              <a:solidFill>
                <a:schemeClr val="tx1"/>
              </a:solidFill>
              <a:round/>
              <a:headEnd/>
              <a:tailEnd type="triangle" w="med" len="med"/>
            </a:ln>
            <a:effectLst/>
          </p:spPr>
          <p:txBody>
            <a:bodyPr/>
            <a:lstStyle/>
            <a:p>
              <a:endParaRPr lang="en-US"/>
            </a:p>
          </p:txBody>
        </p:sp>
        <p:sp>
          <p:nvSpPr>
            <p:cNvPr id="247868" name="Line 60"/>
            <p:cNvSpPr>
              <a:spLocks noChangeShapeType="1"/>
            </p:cNvSpPr>
            <p:nvPr/>
          </p:nvSpPr>
          <p:spPr bwMode="auto">
            <a:xfrm>
              <a:off x="384" y="1536"/>
              <a:ext cx="480" cy="96"/>
            </a:xfrm>
            <a:prstGeom prst="line">
              <a:avLst/>
            </a:prstGeom>
            <a:noFill/>
            <a:ln w="9525">
              <a:solidFill>
                <a:schemeClr val="tx1"/>
              </a:solidFill>
              <a:round/>
              <a:headEnd/>
              <a:tailEnd type="triangle" w="med" len="med"/>
            </a:ln>
            <a:effectLst/>
          </p:spPr>
          <p:txBody>
            <a:bodyPr/>
            <a:lstStyle/>
            <a:p>
              <a:endParaRPr lang="en-US"/>
            </a:p>
          </p:txBody>
        </p:sp>
        <p:sp>
          <p:nvSpPr>
            <p:cNvPr id="247869" name="Line 61"/>
            <p:cNvSpPr>
              <a:spLocks noChangeShapeType="1"/>
            </p:cNvSpPr>
            <p:nvPr/>
          </p:nvSpPr>
          <p:spPr bwMode="auto">
            <a:xfrm>
              <a:off x="144" y="1872"/>
              <a:ext cx="0" cy="96"/>
            </a:xfrm>
            <a:prstGeom prst="line">
              <a:avLst/>
            </a:prstGeom>
            <a:noFill/>
            <a:ln w="9525">
              <a:solidFill>
                <a:schemeClr val="tx1"/>
              </a:solidFill>
              <a:round/>
              <a:headEnd/>
              <a:tailEnd/>
            </a:ln>
            <a:effectLst/>
          </p:spPr>
          <p:txBody>
            <a:bodyPr/>
            <a:lstStyle/>
            <a:p>
              <a:endParaRPr lang="en-US"/>
            </a:p>
          </p:txBody>
        </p:sp>
        <p:sp>
          <p:nvSpPr>
            <p:cNvPr id="247870" name="Line 62"/>
            <p:cNvSpPr>
              <a:spLocks noChangeShapeType="1"/>
            </p:cNvSpPr>
            <p:nvPr/>
          </p:nvSpPr>
          <p:spPr bwMode="auto">
            <a:xfrm>
              <a:off x="528" y="1872"/>
              <a:ext cx="0" cy="96"/>
            </a:xfrm>
            <a:prstGeom prst="line">
              <a:avLst/>
            </a:prstGeom>
            <a:noFill/>
            <a:ln w="9525">
              <a:solidFill>
                <a:schemeClr val="tx1"/>
              </a:solidFill>
              <a:round/>
              <a:headEnd/>
              <a:tailEnd/>
            </a:ln>
            <a:effectLst/>
          </p:spPr>
          <p:txBody>
            <a:bodyPr/>
            <a:lstStyle/>
            <a:p>
              <a:endParaRPr lang="en-US"/>
            </a:p>
          </p:txBody>
        </p:sp>
        <p:sp>
          <p:nvSpPr>
            <p:cNvPr id="247871" name="Line 63"/>
            <p:cNvSpPr>
              <a:spLocks noChangeShapeType="1"/>
            </p:cNvSpPr>
            <p:nvPr/>
          </p:nvSpPr>
          <p:spPr bwMode="auto">
            <a:xfrm flipH="1">
              <a:off x="144" y="1968"/>
              <a:ext cx="384" cy="0"/>
            </a:xfrm>
            <a:prstGeom prst="line">
              <a:avLst/>
            </a:prstGeom>
            <a:noFill/>
            <a:ln w="9525">
              <a:solidFill>
                <a:schemeClr val="tx1"/>
              </a:solidFill>
              <a:round/>
              <a:headEnd/>
              <a:tailEnd/>
            </a:ln>
            <a:effectLst/>
          </p:spPr>
          <p:txBody>
            <a:bodyPr/>
            <a:lstStyle/>
            <a:p>
              <a:endParaRPr lang="en-US"/>
            </a:p>
          </p:txBody>
        </p:sp>
        <p:sp>
          <p:nvSpPr>
            <p:cNvPr id="247872" name="Line 64"/>
            <p:cNvSpPr>
              <a:spLocks noChangeShapeType="1"/>
            </p:cNvSpPr>
            <p:nvPr/>
          </p:nvSpPr>
          <p:spPr bwMode="auto">
            <a:xfrm>
              <a:off x="576" y="1920"/>
              <a:ext cx="288" cy="0"/>
            </a:xfrm>
            <a:prstGeom prst="line">
              <a:avLst/>
            </a:prstGeom>
            <a:noFill/>
            <a:ln w="9525">
              <a:solidFill>
                <a:schemeClr val="tx1"/>
              </a:solidFill>
              <a:round/>
              <a:headEnd/>
              <a:tailEnd type="triangle" w="med" len="med"/>
            </a:ln>
            <a:effectLst/>
          </p:spPr>
          <p:txBody>
            <a:bodyPr/>
            <a:lstStyle/>
            <a:p>
              <a:endParaRPr lang="en-US"/>
            </a:p>
          </p:txBody>
        </p:sp>
        <p:sp>
          <p:nvSpPr>
            <p:cNvPr id="247873" name="Line 65"/>
            <p:cNvSpPr>
              <a:spLocks noChangeShapeType="1"/>
            </p:cNvSpPr>
            <p:nvPr/>
          </p:nvSpPr>
          <p:spPr bwMode="auto">
            <a:xfrm>
              <a:off x="384" y="1968"/>
              <a:ext cx="0" cy="144"/>
            </a:xfrm>
            <a:prstGeom prst="line">
              <a:avLst/>
            </a:prstGeom>
            <a:noFill/>
            <a:ln w="9525">
              <a:solidFill>
                <a:schemeClr val="tx1"/>
              </a:solidFill>
              <a:round/>
              <a:headEnd/>
              <a:tailEnd/>
            </a:ln>
            <a:effectLst/>
          </p:spPr>
          <p:txBody>
            <a:bodyPr/>
            <a:lstStyle/>
            <a:p>
              <a:endParaRPr lang="en-US"/>
            </a:p>
          </p:txBody>
        </p:sp>
        <p:sp>
          <p:nvSpPr>
            <p:cNvPr id="247874" name="Line 66"/>
            <p:cNvSpPr>
              <a:spLocks noChangeShapeType="1"/>
            </p:cNvSpPr>
            <p:nvPr/>
          </p:nvSpPr>
          <p:spPr bwMode="auto">
            <a:xfrm>
              <a:off x="288" y="1872"/>
              <a:ext cx="0" cy="96"/>
            </a:xfrm>
            <a:prstGeom prst="line">
              <a:avLst/>
            </a:prstGeom>
            <a:noFill/>
            <a:ln w="9525">
              <a:solidFill>
                <a:schemeClr val="tx1"/>
              </a:solidFill>
              <a:prstDash val="dash"/>
              <a:round/>
              <a:headEnd/>
              <a:tailEnd/>
            </a:ln>
            <a:effectLst/>
          </p:spPr>
          <p:txBody>
            <a:bodyPr/>
            <a:lstStyle/>
            <a:p>
              <a:endParaRPr lang="en-US"/>
            </a:p>
          </p:txBody>
        </p:sp>
        <p:sp>
          <p:nvSpPr>
            <p:cNvPr id="247875" name="Line 67"/>
            <p:cNvSpPr>
              <a:spLocks noChangeShapeType="1"/>
            </p:cNvSpPr>
            <p:nvPr/>
          </p:nvSpPr>
          <p:spPr bwMode="auto">
            <a:xfrm>
              <a:off x="672" y="1872"/>
              <a:ext cx="0" cy="96"/>
            </a:xfrm>
            <a:prstGeom prst="line">
              <a:avLst/>
            </a:prstGeom>
            <a:noFill/>
            <a:ln w="9525">
              <a:solidFill>
                <a:schemeClr val="tx1"/>
              </a:solidFill>
              <a:prstDash val="dash"/>
              <a:round/>
              <a:headEnd/>
              <a:tailEnd/>
            </a:ln>
            <a:effectLst/>
          </p:spPr>
          <p:txBody>
            <a:bodyPr/>
            <a:lstStyle/>
            <a:p>
              <a:endParaRPr lang="en-US"/>
            </a:p>
          </p:txBody>
        </p:sp>
        <p:sp>
          <p:nvSpPr>
            <p:cNvPr id="247876" name="Line 68"/>
            <p:cNvSpPr>
              <a:spLocks noChangeShapeType="1"/>
            </p:cNvSpPr>
            <p:nvPr/>
          </p:nvSpPr>
          <p:spPr bwMode="auto">
            <a:xfrm flipH="1">
              <a:off x="288" y="1968"/>
              <a:ext cx="384" cy="0"/>
            </a:xfrm>
            <a:prstGeom prst="line">
              <a:avLst/>
            </a:prstGeom>
            <a:noFill/>
            <a:ln w="9525">
              <a:solidFill>
                <a:schemeClr val="tx1"/>
              </a:solidFill>
              <a:prstDash val="dash"/>
              <a:round/>
              <a:headEnd/>
              <a:tailEnd/>
            </a:ln>
            <a:effectLst/>
          </p:spPr>
          <p:txBody>
            <a:bodyPr/>
            <a:lstStyle/>
            <a:p>
              <a:endParaRPr lang="en-US"/>
            </a:p>
          </p:txBody>
        </p:sp>
        <p:pic>
          <p:nvPicPr>
            <p:cNvPr id="247877" name="Picture 69" descr="txp_fig"/>
            <p:cNvPicPr>
              <a:picLocks noChangeAspect="1" noChangeArrowheads="1"/>
            </p:cNvPicPr>
            <p:nvPr>
              <p:custDataLst>
                <p:tags r:id="rId3"/>
              </p:custDataLst>
            </p:nvPr>
          </p:nvPicPr>
          <p:blipFill>
            <a:blip r:embed="rId19" cstate="print"/>
            <a:srcRect/>
            <a:stretch>
              <a:fillRect/>
            </a:stretch>
          </p:blipFill>
          <p:spPr bwMode="auto">
            <a:xfrm>
              <a:off x="2352" y="864"/>
              <a:ext cx="288" cy="111"/>
            </a:xfrm>
            <a:prstGeom prst="rect">
              <a:avLst/>
            </a:prstGeom>
            <a:noFill/>
            <a:ln w="9525">
              <a:noFill/>
              <a:miter lim="800000"/>
              <a:headEnd/>
              <a:tailEnd/>
            </a:ln>
            <a:effectLst/>
          </p:spPr>
        </p:pic>
        <p:pic>
          <p:nvPicPr>
            <p:cNvPr id="247878" name="Picture 70" descr="txp_fig"/>
            <p:cNvPicPr>
              <a:picLocks noChangeAspect="1" noChangeArrowheads="1"/>
            </p:cNvPicPr>
            <p:nvPr>
              <p:custDataLst>
                <p:tags r:id="rId4"/>
              </p:custDataLst>
            </p:nvPr>
          </p:nvPicPr>
          <p:blipFill>
            <a:blip r:embed="rId20" cstate="print"/>
            <a:srcRect/>
            <a:stretch>
              <a:fillRect/>
            </a:stretch>
          </p:blipFill>
          <p:spPr bwMode="auto">
            <a:xfrm>
              <a:off x="1440" y="864"/>
              <a:ext cx="844" cy="308"/>
            </a:xfrm>
            <a:prstGeom prst="rect">
              <a:avLst/>
            </a:prstGeom>
            <a:noFill/>
            <a:ln w="9525">
              <a:noFill/>
              <a:miter lim="800000"/>
              <a:headEnd/>
              <a:tailEnd/>
            </a:ln>
            <a:effectLst/>
          </p:spPr>
        </p:pic>
        <p:sp>
          <p:nvSpPr>
            <p:cNvPr id="247879" name="Rectangle 71"/>
            <p:cNvSpPr>
              <a:spLocks noChangeArrowheads="1"/>
            </p:cNvSpPr>
            <p:nvPr/>
          </p:nvSpPr>
          <p:spPr bwMode="auto">
            <a:xfrm>
              <a:off x="1392" y="1344"/>
              <a:ext cx="912" cy="384"/>
            </a:xfrm>
            <a:prstGeom prst="rect">
              <a:avLst/>
            </a:prstGeom>
            <a:noFill/>
            <a:ln w="9525">
              <a:solidFill>
                <a:schemeClr val="tx1"/>
              </a:solidFill>
              <a:miter lim="800000"/>
              <a:headEnd/>
              <a:tailEnd/>
            </a:ln>
            <a:effectLst/>
          </p:spPr>
          <p:txBody>
            <a:bodyPr wrap="none" anchor="ctr"/>
            <a:lstStyle/>
            <a:p>
              <a:endParaRPr lang="en-US"/>
            </a:p>
          </p:txBody>
        </p:sp>
        <p:sp>
          <p:nvSpPr>
            <p:cNvPr id="247880" name="Line 72"/>
            <p:cNvSpPr>
              <a:spLocks noChangeShapeType="1"/>
            </p:cNvSpPr>
            <p:nvPr/>
          </p:nvSpPr>
          <p:spPr bwMode="auto">
            <a:xfrm>
              <a:off x="1248" y="1488"/>
              <a:ext cx="144" cy="0"/>
            </a:xfrm>
            <a:prstGeom prst="line">
              <a:avLst/>
            </a:prstGeom>
            <a:noFill/>
            <a:ln w="9525">
              <a:solidFill>
                <a:schemeClr val="tx1"/>
              </a:solidFill>
              <a:round/>
              <a:headEnd/>
              <a:tailEnd type="triangle" w="med" len="med"/>
            </a:ln>
            <a:effectLst/>
          </p:spPr>
          <p:txBody>
            <a:bodyPr/>
            <a:lstStyle/>
            <a:p>
              <a:endParaRPr lang="en-US"/>
            </a:p>
          </p:txBody>
        </p:sp>
        <p:pic>
          <p:nvPicPr>
            <p:cNvPr id="247881" name="Picture 73" descr="txp_fig"/>
            <p:cNvPicPr>
              <a:picLocks noChangeAspect="1" noChangeArrowheads="1"/>
            </p:cNvPicPr>
            <p:nvPr>
              <p:custDataLst>
                <p:tags r:id="rId5"/>
              </p:custDataLst>
            </p:nvPr>
          </p:nvPicPr>
          <p:blipFill>
            <a:blip r:embed="rId21" cstate="print"/>
            <a:srcRect/>
            <a:stretch>
              <a:fillRect/>
            </a:stretch>
          </p:blipFill>
          <p:spPr bwMode="auto">
            <a:xfrm>
              <a:off x="1442" y="1393"/>
              <a:ext cx="844" cy="303"/>
            </a:xfrm>
            <a:prstGeom prst="rect">
              <a:avLst/>
            </a:prstGeom>
            <a:noFill/>
            <a:ln w="9525">
              <a:noFill/>
              <a:miter lim="800000"/>
              <a:headEnd/>
              <a:tailEnd/>
            </a:ln>
            <a:effectLst/>
          </p:spPr>
        </p:pic>
        <p:sp>
          <p:nvSpPr>
            <p:cNvPr id="247882" name="Line 74"/>
            <p:cNvSpPr>
              <a:spLocks noChangeShapeType="1"/>
            </p:cNvSpPr>
            <p:nvPr/>
          </p:nvSpPr>
          <p:spPr bwMode="auto">
            <a:xfrm>
              <a:off x="2304" y="2688"/>
              <a:ext cx="384" cy="0"/>
            </a:xfrm>
            <a:prstGeom prst="line">
              <a:avLst/>
            </a:prstGeom>
            <a:noFill/>
            <a:ln w="9525">
              <a:solidFill>
                <a:schemeClr val="tx1"/>
              </a:solidFill>
              <a:round/>
              <a:headEnd/>
              <a:tailEnd type="triangle" w="med" len="med"/>
            </a:ln>
            <a:effectLst/>
          </p:spPr>
          <p:txBody>
            <a:bodyPr/>
            <a:lstStyle/>
            <a:p>
              <a:endParaRPr lang="en-US"/>
            </a:p>
          </p:txBody>
        </p:sp>
        <p:sp>
          <p:nvSpPr>
            <p:cNvPr id="247883" name="Rectangle 75"/>
            <p:cNvSpPr>
              <a:spLocks noChangeArrowheads="1"/>
            </p:cNvSpPr>
            <p:nvPr/>
          </p:nvSpPr>
          <p:spPr bwMode="auto">
            <a:xfrm>
              <a:off x="1392" y="2496"/>
              <a:ext cx="960" cy="384"/>
            </a:xfrm>
            <a:prstGeom prst="rect">
              <a:avLst/>
            </a:prstGeom>
            <a:noFill/>
            <a:ln w="9525">
              <a:solidFill>
                <a:schemeClr val="tx1"/>
              </a:solidFill>
              <a:miter lim="800000"/>
              <a:headEnd/>
              <a:tailEnd/>
            </a:ln>
            <a:effectLst/>
          </p:spPr>
          <p:txBody>
            <a:bodyPr wrap="none" anchor="ctr"/>
            <a:lstStyle/>
            <a:p>
              <a:endParaRPr lang="en-US"/>
            </a:p>
          </p:txBody>
        </p:sp>
        <p:sp>
          <p:nvSpPr>
            <p:cNvPr id="247884" name="Line 76"/>
            <p:cNvSpPr>
              <a:spLocks noChangeShapeType="1"/>
            </p:cNvSpPr>
            <p:nvPr/>
          </p:nvSpPr>
          <p:spPr bwMode="auto">
            <a:xfrm>
              <a:off x="1248" y="2640"/>
              <a:ext cx="144" cy="0"/>
            </a:xfrm>
            <a:prstGeom prst="line">
              <a:avLst/>
            </a:prstGeom>
            <a:noFill/>
            <a:ln w="9525">
              <a:solidFill>
                <a:schemeClr val="tx1"/>
              </a:solidFill>
              <a:round/>
              <a:headEnd/>
              <a:tailEnd type="triangle" w="med" len="med"/>
            </a:ln>
            <a:effectLst/>
          </p:spPr>
          <p:txBody>
            <a:bodyPr/>
            <a:lstStyle/>
            <a:p>
              <a:endParaRPr lang="en-US"/>
            </a:p>
          </p:txBody>
        </p:sp>
        <p:pic>
          <p:nvPicPr>
            <p:cNvPr id="247885" name="Picture 77" descr="txp_fig"/>
            <p:cNvPicPr>
              <a:picLocks noChangeAspect="1" noChangeArrowheads="1"/>
            </p:cNvPicPr>
            <p:nvPr>
              <p:custDataLst>
                <p:tags r:id="rId6"/>
              </p:custDataLst>
            </p:nvPr>
          </p:nvPicPr>
          <p:blipFill>
            <a:blip r:embed="rId22" cstate="print"/>
            <a:srcRect/>
            <a:stretch>
              <a:fillRect/>
            </a:stretch>
          </p:blipFill>
          <p:spPr bwMode="auto">
            <a:xfrm>
              <a:off x="1415" y="2543"/>
              <a:ext cx="902" cy="308"/>
            </a:xfrm>
            <a:prstGeom prst="rect">
              <a:avLst/>
            </a:prstGeom>
            <a:noFill/>
            <a:ln w="9525">
              <a:noFill/>
              <a:miter lim="800000"/>
              <a:headEnd/>
              <a:tailEnd/>
            </a:ln>
            <a:effectLst/>
          </p:spPr>
        </p:pic>
        <p:sp>
          <p:nvSpPr>
            <p:cNvPr id="247886" name="Line 78"/>
            <p:cNvSpPr>
              <a:spLocks noChangeShapeType="1"/>
            </p:cNvSpPr>
            <p:nvPr/>
          </p:nvSpPr>
          <p:spPr bwMode="auto">
            <a:xfrm>
              <a:off x="2304" y="3744"/>
              <a:ext cx="384" cy="0"/>
            </a:xfrm>
            <a:prstGeom prst="line">
              <a:avLst/>
            </a:prstGeom>
            <a:noFill/>
            <a:ln w="9525">
              <a:solidFill>
                <a:schemeClr val="tx1"/>
              </a:solidFill>
              <a:round/>
              <a:headEnd/>
              <a:tailEnd type="triangle" w="med" len="med"/>
            </a:ln>
            <a:effectLst/>
          </p:spPr>
          <p:txBody>
            <a:bodyPr/>
            <a:lstStyle/>
            <a:p>
              <a:endParaRPr lang="en-US"/>
            </a:p>
          </p:txBody>
        </p:sp>
        <p:sp>
          <p:nvSpPr>
            <p:cNvPr id="247887" name="Rectangle 79"/>
            <p:cNvSpPr>
              <a:spLocks noChangeArrowheads="1"/>
            </p:cNvSpPr>
            <p:nvPr/>
          </p:nvSpPr>
          <p:spPr bwMode="auto">
            <a:xfrm>
              <a:off x="1392" y="3552"/>
              <a:ext cx="1056" cy="384"/>
            </a:xfrm>
            <a:prstGeom prst="rect">
              <a:avLst/>
            </a:prstGeom>
            <a:noFill/>
            <a:ln w="9525">
              <a:solidFill>
                <a:schemeClr val="tx1"/>
              </a:solidFill>
              <a:miter lim="800000"/>
              <a:headEnd/>
              <a:tailEnd/>
            </a:ln>
            <a:effectLst/>
          </p:spPr>
          <p:txBody>
            <a:bodyPr wrap="none" anchor="ctr"/>
            <a:lstStyle/>
            <a:p>
              <a:endParaRPr lang="en-US"/>
            </a:p>
          </p:txBody>
        </p:sp>
        <p:sp>
          <p:nvSpPr>
            <p:cNvPr id="247888" name="Line 80"/>
            <p:cNvSpPr>
              <a:spLocks noChangeShapeType="1"/>
            </p:cNvSpPr>
            <p:nvPr/>
          </p:nvSpPr>
          <p:spPr bwMode="auto">
            <a:xfrm>
              <a:off x="1248" y="3696"/>
              <a:ext cx="144" cy="0"/>
            </a:xfrm>
            <a:prstGeom prst="line">
              <a:avLst/>
            </a:prstGeom>
            <a:noFill/>
            <a:ln w="9525">
              <a:solidFill>
                <a:schemeClr val="tx1"/>
              </a:solidFill>
              <a:round/>
              <a:headEnd/>
              <a:tailEnd type="triangle" w="med" len="med"/>
            </a:ln>
            <a:effectLst/>
          </p:spPr>
          <p:txBody>
            <a:bodyPr/>
            <a:lstStyle/>
            <a:p>
              <a:endParaRPr lang="en-US"/>
            </a:p>
          </p:txBody>
        </p:sp>
        <p:pic>
          <p:nvPicPr>
            <p:cNvPr id="247889" name="Picture 81" descr="txp_fig"/>
            <p:cNvPicPr>
              <a:picLocks noChangeAspect="1" noChangeArrowheads="1"/>
            </p:cNvPicPr>
            <p:nvPr>
              <p:custDataLst>
                <p:tags r:id="rId7"/>
              </p:custDataLst>
            </p:nvPr>
          </p:nvPicPr>
          <p:blipFill>
            <a:blip r:embed="rId23" cstate="print"/>
            <a:srcRect/>
            <a:stretch>
              <a:fillRect/>
            </a:stretch>
          </p:blipFill>
          <p:spPr bwMode="auto">
            <a:xfrm>
              <a:off x="1440" y="3600"/>
              <a:ext cx="960" cy="308"/>
            </a:xfrm>
            <a:prstGeom prst="rect">
              <a:avLst/>
            </a:prstGeom>
            <a:noFill/>
            <a:ln w="9525">
              <a:noFill/>
              <a:miter lim="800000"/>
              <a:headEnd/>
              <a:tailEnd/>
            </a:ln>
            <a:effectLst/>
          </p:spPr>
        </p:pic>
        <p:pic>
          <p:nvPicPr>
            <p:cNvPr id="247890" name="Picture 82" descr="txp_fig"/>
            <p:cNvPicPr>
              <a:picLocks noChangeAspect="1" noChangeArrowheads="1"/>
            </p:cNvPicPr>
            <p:nvPr>
              <p:custDataLst>
                <p:tags r:id="rId8"/>
              </p:custDataLst>
            </p:nvPr>
          </p:nvPicPr>
          <p:blipFill>
            <a:blip r:embed="rId24" cstate="print"/>
            <a:srcRect/>
            <a:stretch>
              <a:fillRect/>
            </a:stretch>
          </p:blipFill>
          <p:spPr bwMode="auto">
            <a:xfrm>
              <a:off x="2352" y="1393"/>
              <a:ext cx="288" cy="111"/>
            </a:xfrm>
            <a:prstGeom prst="rect">
              <a:avLst/>
            </a:prstGeom>
            <a:noFill/>
            <a:ln w="9525">
              <a:noFill/>
              <a:miter lim="800000"/>
              <a:headEnd/>
              <a:tailEnd/>
            </a:ln>
            <a:effectLst/>
          </p:spPr>
        </p:pic>
        <p:pic>
          <p:nvPicPr>
            <p:cNvPr id="247891" name="Picture 83" descr="txp_fig"/>
            <p:cNvPicPr>
              <a:picLocks noChangeAspect="1" noChangeArrowheads="1"/>
            </p:cNvPicPr>
            <p:nvPr>
              <p:custDataLst>
                <p:tags r:id="rId9"/>
              </p:custDataLst>
            </p:nvPr>
          </p:nvPicPr>
          <p:blipFill>
            <a:blip r:embed="rId25" cstate="print"/>
            <a:srcRect/>
            <a:stretch>
              <a:fillRect/>
            </a:stretch>
          </p:blipFill>
          <p:spPr bwMode="auto">
            <a:xfrm>
              <a:off x="2496" y="3888"/>
              <a:ext cx="288" cy="116"/>
            </a:xfrm>
            <a:prstGeom prst="rect">
              <a:avLst/>
            </a:prstGeom>
            <a:noFill/>
            <a:ln w="9525">
              <a:noFill/>
              <a:miter lim="800000"/>
              <a:headEnd/>
              <a:tailEnd/>
            </a:ln>
            <a:effectLst/>
          </p:spPr>
        </p:pic>
        <p:pic>
          <p:nvPicPr>
            <p:cNvPr id="247892" name="Picture 84" descr="txp_fig"/>
            <p:cNvPicPr>
              <a:picLocks noChangeAspect="1" noChangeArrowheads="1"/>
            </p:cNvPicPr>
            <p:nvPr>
              <p:custDataLst>
                <p:tags r:id="rId10"/>
              </p:custDataLst>
            </p:nvPr>
          </p:nvPicPr>
          <p:blipFill>
            <a:blip r:embed="rId26" cstate="print"/>
            <a:srcRect/>
            <a:stretch>
              <a:fillRect/>
            </a:stretch>
          </p:blipFill>
          <p:spPr bwMode="auto">
            <a:xfrm>
              <a:off x="3237" y="954"/>
              <a:ext cx="774" cy="313"/>
            </a:xfrm>
            <a:prstGeom prst="rect">
              <a:avLst/>
            </a:prstGeom>
            <a:noFill/>
            <a:ln w="9525">
              <a:noFill/>
              <a:miter lim="800000"/>
              <a:headEnd/>
              <a:tailEnd/>
            </a:ln>
            <a:effectLst/>
          </p:spPr>
        </p:pic>
        <p:pic>
          <p:nvPicPr>
            <p:cNvPr id="247893" name="Picture 85" descr="txp_fig"/>
            <p:cNvPicPr>
              <a:picLocks noChangeAspect="1" noChangeArrowheads="1"/>
            </p:cNvPicPr>
            <p:nvPr>
              <p:custDataLst>
                <p:tags r:id="rId11"/>
              </p:custDataLst>
            </p:nvPr>
          </p:nvPicPr>
          <p:blipFill>
            <a:blip r:embed="rId27" cstate="print"/>
            <a:srcRect/>
            <a:stretch>
              <a:fillRect/>
            </a:stretch>
          </p:blipFill>
          <p:spPr bwMode="auto">
            <a:xfrm>
              <a:off x="3238" y="1624"/>
              <a:ext cx="774" cy="313"/>
            </a:xfrm>
            <a:prstGeom prst="rect">
              <a:avLst/>
            </a:prstGeom>
            <a:noFill/>
            <a:ln w="9525">
              <a:noFill/>
              <a:miter lim="800000"/>
              <a:headEnd/>
              <a:tailEnd/>
            </a:ln>
            <a:effectLst/>
          </p:spPr>
        </p:pic>
        <p:pic>
          <p:nvPicPr>
            <p:cNvPr id="247894" name="Picture 86" descr="txp_fig"/>
            <p:cNvPicPr>
              <a:picLocks noChangeAspect="1" noChangeArrowheads="1"/>
            </p:cNvPicPr>
            <p:nvPr>
              <p:custDataLst>
                <p:tags r:id="rId12"/>
              </p:custDataLst>
            </p:nvPr>
          </p:nvPicPr>
          <p:blipFill>
            <a:blip r:embed="rId28" cstate="print"/>
            <a:srcRect/>
            <a:stretch>
              <a:fillRect/>
            </a:stretch>
          </p:blipFill>
          <p:spPr bwMode="auto">
            <a:xfrm>
              <a:off x="3238" y="2920"/>
              <a:ext cx="774" cy="313"/>
            </a:xfrm>
            <a:prstGeom prst="rect">
              <a:avLst/>
            </a:prstGeom>
            <a:noFill/>
            <a:ln w="9525">
              <a:noFill/>
              <a:miter lim="800000"/>
              <a:headEnd/>
              <a:tailEnd/>
            </a:ln>
            <a:effectLst/>
          </p:spPr>
        </p:pic>
        <p:pic>
          <p:nvPicPr>
            <p:cNvPr id="247895" name="Picture 87" descr="txp_fig"/>
            <p:cNvPicPr>
              <a:picLocks noChangeAspect="1" noChangeArrowheads="1"/>
            </p:cNvPicPr>
            <p:nvPr>
              <p:custDataLst>
                <p:tags r:id="rId13"/>
              </p:custDataLst>
            </p:nvPr>
          </p:nvPicPr>
          <p:blipFill>
            <a:blip r:embed="rId29" cstate="print"/>
            <a:srcRect/>
            <a:stretch>
              <a:fillRect/>
            </a:stretch>
          </p:blipFill>
          <p:spPr bwMode="auto">
            <a:xfrm>
              <a:off x="3238" y="3592"/>
              <a:ext cx="774" cy="313"/>
            </a:xfrm>
            <a:prstGeom prst="rect">
              <a:avLst/>
            </a:prstGeom>
            <a:noFill/>
            <a:ln w="9525">
              <a:noFill/>
              <a:miter lim="800000"/>
              <a:headEnd/>
              <a:tailEnd/>
            </a:ln>
            <a:effectLst/>
          </p:spPr>
        </p:pic>
        <p:pic>
          <p:nvPicPr>
            <p:cNvPr id="247896" name="Picture 88" descr="txp_fig"/>
            <p:cNvPicPr>
              <a:picLocks noChangeAspect="1" noChangeArrowheads="1"/>
            </p:cNvPicPr>
            <p:nvPr>
              <p:custDataLst>
                <p:tags r:id="rId14"/>
              </p:custDataLst>
            </p:nvPr>
          </p:nvPicPr>
          <p:blipFill>
            <a:blip r:embed="rId30" cstate="print"/>
            <a:srcRect/>
            <a:stretch>
              <a:fillRect/>
            </a:stretch>
          </p:blipFill>
          <p:spPr bwMode="auto">
            <a:xfrm>
              <a:off x="2400" y="2785"/>
              <a:ext cx="288" cy="111"/>
            </a:xfrm>
            <a:prstGeom prst="rect">
              <a:avLst/>
            </a:prstGeom>
            <a:noFill/>
            <a:ln w="9525">
              <a:noFill/>
              <a:miter lim="800000"/>
              <a:headEnd/>
              <a:tailEnd/>
            </a:ln>
            <a:effectLst/>
          </p:spPr>
        </p:pic>
        <p:sp>
          <p:nvSpPr>
            <p:cNvPr id="247897" name="Rectangle 89"/>
            <p:cNvSpPr>
              <a:spLocks noChangeArrowheads="1"/>
            </p:cNvSpPr>
            <p:nvPr/>
          </p:nvSpPr>
          <p:spPr bwMode="auto">
            <a:xfrm>
              <a:off x="4464" y="1554"/>
              <a:ext cx="480" cy="432"/>
            </a:xfrm>
            <a:prstGeom prst="rect">
              <a:avLst/>
            </a:prstGeom>
            <a:noFill/>
            <a:ln w="9525">
              <a:solidFill>
                <a:schemeClr val="tx1"/>
              </a:solidFill>
              <a:miter lim="800000"/>
              <a:headEnd/>
              <a:tailEnd/>
            </a:ln>
            <a:effectLst/>
          </p:spPr>
          <p:txBody>
            <a:bodyPr wrap="none" anchor="ctr"/>
            <a:lstStyle/>
            <a:p>
              <a:pPr algn="ctr"/>
              <a:r>
                <a:rPr lang="en-US" sz="1400"/>
                <a:t>Matching</a:t>
              </a:r>
            </a:p>
            <a:p>
              <a:pPr algn="ctr"/>
              <a:r>
                <a:rPr lang="en-US" sz="1400"/>
                <a:t>Pursuit</a:t>
              </a:r>
            </a:p>
            <a:p>
              <a:pPr algn="ctr"/>
              <a:r>
                <a:rPr lang="en-US" sz="1400"/>
                <a:t>Core</a:t>
              </a:r>
            </a:p>
          </p:txBody>
        </p:sp>
        <p:sp>
          <p:nvSpPr>
            <p:cNvPr id="247898" name="Rectangle 90"/>
            <p:cNvSpPr>
              <a:spLocks noChangeArrowheads="1"/>
            </p:cNvSpPr>
            <p:nvPr/>
          </p:nvSpPr>
          <p:spPr bwMode="auto">
            <a:xfrm>
              <a:off x="4464" y="2841"/>
              <a:ext cx="480" cy="432"/>
            </a:xfrm>
            <a:prstGeom prst="rect">
              <a:avLst/>
            </a:prstGeom>
            <a:noFill/>
            <a:ln w="9525">
              <a:solidFill>
                <a:schemeClr val="tx1"/>
              </a:solidFill>
              <a:miter lim="800000"/>
              <a:headEnd/>
              <a:tailEnd/>
            </a:ln>
            <a:effectLst/>
          </p:spPr>
          <p:txBody>
            <a:bodyPr wrap="none" anchor="ctr"/>
            <a:lstStyle/>
            <a:p>
              <a:pPr algn="ctr"/>
              <a:r>
                <a:rPr lang="en-US" sz="1400"/>
                <a:t>Matching</a:t>
              </a:r>
            </a:p>
            <a:p>
              <a:pPr algn="ctr"/>
              <a:r>
                <a:rPr lang="en-US" sz="1400"/>
                <a:t>Pursuit</a:t>
              </a:r>
            </a:p>
            <a:p>
              <a:pPr algn="ctr"/>
              <a:r>
                <a:rPr lang="en-US" sz="1400"/>
                <a:t>Core</a:t>
              </a:r>
            </a:p>
          </p:txBody>
        </p:sp>
        <p:sp>
          <p:nvSpPr>
            <p:cNvPr id="247899" name="Rectangle 91"/>
            <p:cNvSpPr>
              <a:spLocks noChangeArrowheads="1"/>
            </p:cNvSpPr>
            <p:nvPr/>
          </p:nvSpPr>
          <p:spPr bwMode="auto">
            <a:xfrm>
              <a:off x="4464" y="3534"/>
              <a:ext cx="480" cy="432"/>
            </a:xfrm>
            <a:prstGeom prst="rect">
              <a:avLst/>
            </a:prstGeom>
            <a:noFill/>
            <a:ln w="9525">
              <a:solidFill>
                <a:schemeClr val="tx1"/>
              </a:solidFill>
              <a:miter lim="800000"/>
              <a:headEnd/>
              <a:tailEnd/>
            </a:ln>
            <a:effectLst/>
          </p:spPr>
          <p:txBody>
            <a:bodyPr wrap="none" anchor="ctr"/>
            <a:lstStyle/>
            <a:p>
              <a:pPr algn="ctr"/>
              <a:r>
                <a:rPr lang="en-US" sz="1400"/>
                <a:t>Matching</a:t>
              </a:r>
            </a:p>
            <a:p>
              <a:pPr algn="ctr"/>
              <a:r>
                <a:rPr lang="en-US" sz="1400"/>
                <a:t>Pursuit</a:t>
              </a:r>
            </a:p>
            <a:p>
              <a:pPr algn="ctr"/>
              <a:r>
                <a:rPr lang="en-US" sz="1400"/>
                <a:t>Core</a:t>
              </a:r>
            </a:p>
          </p:txBody>
        </p:sp>
        <p:grpSp>
          <p:nvGrpSpPr>
            <p:cNvPr id="6" name="Group 92"/>
            <p:cNvGrpSpPr>
              <a:grpSpLocks/>
            </p:cNvGrpSpPr>
            <p:nvPr/>
          </p:nvGrpSpPr>
          <p:grpSpPr bwMode="auto">
            <a:xfrm rot="16200000">
              <a:off x="4948" y="2233"/>
              <a:ext cx="564" cy="339"/>
              <a:chOff x="473" y="2434"/>
              <a:chExt cx="564" cy="339"/>
            </a:xfrm>
          </p:grpSpPr>
          <p:sp>
            <p:nvSpPr>
              <p:cNvPr id="247901" name="Text Box 93"/>
              <p:cNvSpPr txBox="1">
                <a:spLocks noChangeArrowheads="1"/>
              </p:cNvSpPr>
              <p:nvPr/>
            </p:nvSpPr>
            <p:spPr bwMode="auto">
              <a:xfrm>
                <a:off x="473" y="2434"/>
                <a:ext cx="564" cy="212"/>
              </a:xfrm>
              <a:prstGeom prst="rect">
                <a:avLst/>
              </a:prstGeom>
              <a:noFill/>
              <a:ln w="9525">
                <a:noFill/>
                <a:miter lim="800000"/>
                <a:headEnd/>
                <a:tailEnd/>
              </a:ln>
              <a:effectLst/>
            </p:spPr>
            <p:txBody>
              <a:bodyPr wrap="none">
                <a:spAutoFit/>
              </a:bodyPr>
              <a:lstStyle/>
              <a:p>
                <a:r>
                  <a:rPr lang="en-US"/>
                  <a:t>arg min</a:t>
                </a:r>
              </a:p>
            </p:txBody>
          </p:sp>
          <p:sp>
            <p:nvSpPr>
              <p:cNvPr id="247902" name="Text Box 94"/>
              <p:cNvSpPr txBox="1">
                <a:spLocks noChangeArrowheads="1"/>
              </p:cNvSpPr>
              <p:nvPr/>
            </p:nvSpPr>
            <p:spPr bwMode="auto">
              <a:xfrm>
                <a:off x="788" y="2561"/>
                <a:ext cx="149" cy="212"/>
              </a:xfrm>
              <a:prstGeom prst="rect">
                <a:avLst/>
              </a:prstGeom>
              <a:noFill/>
              <a:ln w="9525">
                <a:noFill/>
                <a:miter lim="800000"/>
                <a:headEnd/>
                <a:tailEnd/>
              </a:ln>
              <a:effectLst/>
            </p:spPr>
            <p:txBody>
              <a:bodyPr wrap="none">
                <a:spAutoFit/>
              </a:bodyPr>
              <a:lstStyle/>
              <a:p>
                <a:r>
                  <a:rPr lang="en-US"/>
                  <a:t>i</a:t>
                </a:r>
              </a:p>
            </p:txBody>
          </p:sp>
        </p:grpSp>
      </p:grpSp>
      <p:sp>
        <p:nvSpPr>
          <p:cNvPr id="247903" name="Rectangle 95"/>
          <p:cNvSpPr>
            <a:spLocks noChangeArrowheads="1"/>
          </p:cNvSpPr>
          <p:nvPr/>
        </p:nvSpPr>
        <p:spPr bwMode="auto">
          <a:xfrm>
            <a:off x="1897063" y="966788"/>
            <a:ext cx="5341937" cy="366712"/>
          </a:xfrm>
          <a:prstGeom prst="rect">
            <a:avLst/>
          </a:prstGeom>
          <a:noFill/>
          <a:ln w="9525">
            <a:noFill/>
            <a:miter lim="800000"/>
            <a:headEnd/>
            <a:tailEnd/>
          </a:ln>
          <a:effectLst/>
        </p:spPr>
        <p:txBody>
          <a:bodyPr wrap="none">
            <a:spAutoFit/>
          </a:bodyPr>
          <a:lstStyle/>
          <a:p>
            <a:pPr>
              <a:spcBef>
                <a:spcPct val="30000"/>
              </a:spcBef>
            </a:pPr>
            <a:r>
              <a:rPr lang="en-US" sz="1800" b="1">
                <a:solidFill>
                  <a:schemeClr val="folHlink"/>
                </a:solidFill>
              </a:rPr>
              <a:t>Generalized multiple hypothesis test (GMHT)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152400"/>
            <a:ext cx="7924800" cy="792163"/>
          </a:xfrm>
        </p:spPr>
        <p:txBody>
          <a:bodyPr/>
          <a:lstStyle/>
          <a:p>
            <a:pPr eaLnBrk="1" hangingPunct="1"/>
            <a:r>
              <a:rPr lang="en-US"/>
              <a:t>Walsh/m-Sequence Waveforms</a:t>
            </a:r>
          </a:p>
        </p:txBody>
      </p:sp>
      <p:sp>
        <p:nvSpPr>
          <p:cNvPr id="56323" name="Text Box 3"/>
          <p:cNvSpPr txBox="1">
            <a:spLocks noChangeArrowheads="1"/>
          </p:cNvSpPr>
          <p:nvPr/>
        </p:nvSpPr>
        <p:spPr bwMode="auto">
          <a:xfrm>
            <a:off x="304800" y="1066800"/>
            <a:ext cx="8610600" cy="374332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latin typeface="Times New Roman" pitchFamily="-65" charset="0"/>
                <a:ea typeface="宋体" pitchFamily="-65" charset="-122"/>
                <a:cs typeface="宋体" pitchFamily="-65" charset="-122"/>
              </a:rPr>
              <a:t>Chip rate – 5 kcps, approx. 5 kHz bandwidth.  Uses 25 kHz carrier.</a:t>
            </a:r>
          </a:p>
          <a:p>
            <a:pPr eaLnBrk="0" hangingPunct="0">
              <a:spcBef>
                <a:spcPct val="50000"/>
              </a:spcBef>
            </a:pPr>
            <a:r>
              <a:rPr lang="en-US" sz="2400">
                <a:latin typeface="Times New Roman" pitchFamily="-65" charset="0"/>
                <a:ea typeface="宋体" pitchFamily="-65" charset="-122"/>
                <a:cs typeface="宋体" pitchFamily="-65" charset="-122"/>
              </a:rPr>
              <a:t>Use 7 chip m-sequence </a:t>
            </a:r>
            <a:r>
              <a:rPr lang="en-US" sz="2400" b="1">
                <a:latin typeface="Times New Roman" pitchFamily="-65" charset="0"/>
                <a:ea typeface="宋体" pitchFamily="-65" charset="-122"/>
                <a:cs typeface="宋体" pitchFamily="-65" charset="-122"/>
              </a:rPr>
              <a:t>c </a:t>
            </a:r>
            <a:r>
              <a:rPr lang="en-US" sz="2400">
                <a:latin typeface="Times New Roman" pitchFamily="-65" charset="0"/>
                <a:ea typeface="宋体" pitchFamily="-65" charset="-122"/>
                <a:cs typeface="宋体" pitchFamily="-65" charset="-122"/>
              </a:rPr>
              <a:t>per Walsh symbol, 8 bits per Walsh symbol </a:t>
            </a:r>
            <a:r>
              <a:rPr lang="en-US" sz="2400" b="1">
                <a:latin typeface="Times New Roman" pitchFamily="-65" charset="0"/>
                <a:ea typeface="宋体" pitchFamily="-65" charset="-122"/>
                <a:cs typeface="宋体" pitchFamily="-65" charset="-122"/>
              </a:rPr>
              <a:t>b</a:t>
            </a:r>
            <a:r>
              <a:rPr lang="en-US" sz="2400" baseline="-25000">
                <a:latin typeface="Times New Roman" pitchFamily="-65" charset="0"/>
                <a:ea typeface="宋体" pitchFamily="-65" charset="-122"/>
                <a:cs typeface="宋体" pitchFamily="-65" charset="-122"/>
              </a:rPr>
              <a:t>i</a:t>
            </a:r>
            <a:r>
              <a:rPr lang="en-US" sz="2400">
                <a:latin typeface="Times New Roman" pitchFamily="-65" charset="0"/>
                <a:ea typeface="宋体" pitchFamily="-65" charset="-122"/>
                <a:cs typeface="宋体" pitchFamily="-65" charset="-122"/>
              </a:rPr>
              <a:t>.  Composite symbol duration is  thus T = 11.2 msec.  (Longer than maximum multipath spread.)</a:t>
            </a:r>
          </a:p>
          <a:p>
            <a:pPr eaLnBrk="0" hangingPunct="0">
              <a:spcBef>
                <a:spcPct val="50000"/>
              </a:spcBef>
            </a:pPr>
            <a:r>
              <a:rPr lang="en-US" sz="2400">
                <a:latin typeface="Times New Roman" pitchFamily="-65" charset="0"/>
                <a:ea typeface="宋体" pitchFamily="-65" charset="-122"/>
                <a:cs typeface="宋体" pitchFamily="-65" charset="-122"/>
              </a:rPr>
              <a:t>Symbol rate is 266 bps, or 133 bps using 11.2 msec. time guard band for channel clearing.</a:t>
            </a:r>
          </a:p>
          <a:p>
            <a:pPr eaLnBrk="0" hangingPunct="0">
              <a:spcBef>
                <a:spcPct val="50000"/>
              </a:spcBef>
            </a:pPr>
            <a:endParaRPr lang="en-US" sz="2400">
              <a:latin typeface="Times New Roman" pitchFamily="-65" charset="0"/>
              <a:ea typeface="宋体" pitchFamily="-65" charset="-122"/>
              <a:cs typeface="宋体" pitchFamily="-65" charset="-122"/>
            </a:endParaRPr>
          </a:p>
          <a:p>
            <a:pPr eaLnBrk="0" hangingPunct="0">
              <a:spcBef>
                <a:spcPct val="50000"/>
              </a:spcBef>
            </a:pPr>
            <a:endParaRPr lang="en-US" sz="2400">
              <a:latin typeface="Times New Roman" pitchFamily="-65" charset="0"/>
              <a:ea typeface="宋体" pitchFamily="-65" charset="-122"/>
              <a:cs typeface="宋体" pitchFamily="-65" charset="-122"/>
            </a:endParaRPr>
          </a:p>
        </p:txBody>
      </p:sp>
      <p:grpSp>
        <p:nvGrpSpPr>
          <p:cNvPr id="2" name="Group 4"/>
          <p:cNvGrpSpPr>
            <a:grpSpLocks/>
          </p:cNvGrpSpPr>
          <p:nvPr/>
        </p:nvGrpSpPr>
        <p:grpSpPr bwMode="auto">
          <a:xfrm>
            <a:off x="228600" y="5334000"/>
            <a:ext cx="4267200" cy="304800"/>
            <a:chOff x="2832" y="2592"/>
            <a:chExt cx="2928" cy="240"/>
          </a:xfrm>
        </p:grpSpPr>
        <p:grpSp>
          <p:nvGrpSpPr>
            <p:cNvPr id="3" name="Group 5"/>
            <p:cNvGrpSpPr>
              <a:grpSpLocks/>
            </p:cNvGrpSpPr>
            <p:nvPr/>
          </p:nvGrpSpPr>
          <p:grpSpPr bwMode="auto">
            <a:xfrm>
              <a:off x="2832" y="2592"/>
              <a:ext cx="768" cy="240"/>
              <a:chOff x="528" y="2592"/>
              <a:chExt cx="1008" cy="336"/>
            </a:xfrm>
          </p:grpSpPr>
          <p:sp>
            <p:nvSpPr>
              <p:cNvPr id="56397" name="Rectangle 6"/>
              <p:cNvSpPr>
                <a:spLocks noChangeArrowheads="1"/>
              </p:cNvSpPr>
              <p:nvPr/>
            </p:nvSpPr>
            <p:spPr bwMode="auto">
              <a:xfrm>
                <a:off x="528" y="2592"/>
                <a:ext cx="1008" cy="336"/>
              </a:xfrm>
              <a:prstGeom prst="rect">
                <a:avLst/>
              </a:prstGeom>
              <a:solidFill>
                <a:schemeClr val="accent1"/>
              </a:solidFill>
              <a:ln w="38100">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6398" name="Line 7"/>
              <p:cNvSpPr>
                <a:spLocks noChangeShapeType="1"/>
              </p:cNvSpPr>
              <p:nvPr/>
            </p:nvSpPr>
            <p:spPr bwMode="auto">
              <a:xfrm>
                <a:off x="672"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99" name="Line 8"/>
              <p:cNvSpPr>
                <a:spLocks noChangeShapeType="1"/>
              </p:cNvSpPr>
              <p:nvPr/>
            </p:nvSpPr>
            <p:spPr bwMode="auto">
              <a:xfrm>
                <a:off x="816"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400" name="Line 9"/>
              <p:cNvSpPr>
                <a:spLocks noChangeShapeType="1"/>
              </p:cNvSpPr>
              <p:nvPr/>
            </p:nvSpPr>
            <p:spPr bwMode="auto">
              <a:xfrm>
                <a:off x="960"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401" name="Line 10"/>
              <p:cNvSpPr>
                <a:spLocks noChangeShapeType="1"/>
              </p:cNvSpPr>
              <p:nvPr/>
            </p:nvSpPr>
            <p:spPr bwMode="auto">
              <a:xfrm>
                <a:off x="1104"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402" name="Line 11"/>
              <p:cNvSpPr>
                <a:spLocks noChangeShapeType="1"/>
              </p:cNvSpPr>
              <p:nvPr/>
            </p:nvSpPr>
            <p:spPr bwMode="auto">
              <a:xfrm>
                <a:off x="1248"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403" name="Line 12"/>
              <p:cNvSpPr>
                <a:spLocks noChangeShapeType="1"/>
              </p:cNvSpPr>
              <p:nvPr/>
            </p:nvSpPr>
            <p:spPr bwMode="auto">
              <a:xfrm>
                <a:off x="1392" y="2592"/>
                <a:ext cx="0" cy="336"/>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4" name="Group 13"/>
            <p:cNvGrpSpPr>
              <a:grpSpLocks/>
            </p:cNvGrpSpPr>
            <p:nvPr/>
          </p:nvGrpSpPr>
          <p:grpSpPr bwMode="auto">
            <a:xfrm>
              <a:off x="3456" y="2592"/>
              <a:ext cx="768" cy="240"/>
              <a:chOff x="528" y="2592"/>
              <a:chExt cx="1008" cy="336"/>
            </a:xfrm>
          </p:grpSpPr>
          <p:sp>
            <p:nvSpPr>
              <p:cNvPr id="56390" name="Rectangle 14"/>
              <p:cNvSpPr>
                <a:spLocks noChangeArrowheads="1"/>
              </p:cNvSpPr>
              <p:nvPr/>
            </p:nvSpPr>
            <p:spPr bwMode="auto">
              <a:xfrm>
                <a:off x="528" y="2592"/>
                <a:ext cx="1008" cy="336"/>
              </a:xfrm>
              <a:prstGeom prst="rect">
                <a:avLst/>
              </a:prstGeom>
              <a:solidFill>
                <a:schemeClr val="accent1"/>
              </a:solidFill>
              <a:ln w="38100">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6391" name="Line 15"/>
              <p:cNvSpPr>
                <a:spLocks noChangeShapeType="1"/>
              </p:cNvSpPr>
              <p:nvPr/>
            </p:nvSpPr>
            <p:spPr bwMode="auto">
              <a:xfrm>
                <a:off x="672"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92" name="Line 16"/>
              <p:cNvSpPr>
                <a:spLocks noChangeShapeType="1"/>
              </p:cNvSpPr>
              <p:nvPr/>
            </p:nvSpPr>
            <p:spPr bwMode="auto">
              <a:xfrm>
                <a:off x="816"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93" name="Line 17"/>
              <p:cNvSpPr>
                <a:spLocks noChangeShapeType="1"/>
              </p:cNvSpPr>
              <p:nvPr/>
            </p:nvSpPr>
            <p:spPr bwMode="auto">
              <a:xfrm>
                <a:off x="960"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94" name="Line 18"/>
              <p:cNvSpPr>
                <a:spLocks noChangeShapeType="1"/>
              </p:cNvSpPr>
              <p:nvPr/>
            </p:nvSpPr>
            <p:spPr bwMode="auto">
              <a:xfrm>
                <a:off x="1104"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95" name="Line 19"/>
              <p:cNvSpPr>
                <a:spLocks noChangeShapeType="1"/>
              </p:cNvSpPr>
              <p:nvPr/>
            </p:nvSpPr>
            <p:spPr bwMode="auto">
              <a:xfrm>
                <a:off x="1248"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96" name="Line 20"/>
              <p:cNvSpPr>
                <a:spLocks noChangeShapeType="1"/>
              </p:cNvSpPr>
              <p:nvPr/>
            </p:nvSpPr>
            <p:spPr bwMode="auto">
              <a:xfrm>
                <a:off x="1392" y="2592"/>
                <a:ext cx="0" cy="336"/>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5" name="Group 21"/>
            <p:cNvGrpSpPr>
              <a:grpSpLocks/>
            </p:cNvGrpSpPr>
            <p:nvPr/>
          </p:nvGrpSpPr>
          <p:grpSpPr bwMode="auto">
            <a:xfrm>
              <a:off x="4224" y="2592"/>
              <a:ext cx="768" cy="240"/>
              <a:chOff x="528" y="2592"/>
              <a:chExt cx="1008" cy="336"/>
            </a:xfrm>
          </p:grpSpPr>
          <p:sp>
            <p:nvSpPr>
              <p:cNvPr id="56383" name="Rectangle 22"/>
              <p:cNvSpPr>
                <a:spLocks noChangeArrowheads="1"/>
              </p:cNvSpPr>
              <p:nvPr/>
            </p:nvSpPr>
            <p:spPr bwMode="auto">
              <a:xfrm>
                <a:off x="528" y="2592"/>
                <a:ext cx="1008" cy="336"/>
              </a:xfrm>
              <a:prstGeom prst="rect">
                <a:avLst/>
              </a:prstGeom>
              <a:solidFill>
                <a:schemeClr val="accent1"/>
              </a:solidFill>
              <a:ln w="38100">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6384" name="Line 23"/>
              <p:cNvSpPr>
                <a:spLocks noChangeShapeType="1"/>
              </p:cNvSpPr>
              <p:nvPr/>
            </p:nvSpPr>
            <p:spPr bwMode="auto">
              <a:xfrm>
                <a:off x="672"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85" name="Line 24"/>
              <p:cNvSpPr>
                <a:spLocks noChangeShapeType="1"/>
              </p:cNvSpPr>
              <p:nvPr/>
            </p:nvSpPr>
            <p:spPr bwMode="auto">
              <a:xfrm>
                <a:off x="816"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86" name="Line 25"/>
              <p:cNvSpPr>
                <a:spLocks noChangeShapeType="1"/>
              </p:cNvSpPr>
              <p:nvPr/>
            </p:nvSpPr>
            <p:spPr bwMode="auto">
              <a:xfrm>
                <a:off x="960"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87" name="Line 26"/>
              <p:cNvSpPr>
                <a:spLocks noChangeShapeType="1"/>
              </p:cNvSpPr>
              <p:nvPr/>
            </p:nvSpPr>
            <p:spPr bwMode="auto">
              <a:xfrm>
                <a:off x="1104"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88" name="Line 27"/>
              <p:cNvSpPr>
                <a:spLocks noChangeShapeType="1"/>
              </p:cNvSpPr>
              <p:nvPr/>
            </p:nvSpPr>
            <p:spPr bwMode="auto">
              <a:xfrm>
                <a:off x="1248"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89" name="Line 28"/>
              <p:cNvSpPr>
                <a:spLocks noChangeShapeType="1"/>
              </p:cNvSpPr>
              <p:nvPr/>
            </p:nvSpPr>
            <p:spPr bwMode="auto">
              <a:xfrm>
                <a:off x="1392" y="2592"/>
                <a:ext cx="0" cy="336"/>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6" name="Group 29"/>
            <p:cNvGrpSpPr>
              <a:grpSpLocks/>
            </p:cNvGrpSpPr>
            <p:nvPr/>
          </p:nvGrpSpPr>
          <p:grpSpPr bwMode="auto">
            <a:xfrm>
              <a:off x="4992" y="2592"/>
              <a:ext cx="768" cy="240"/>
              <a:chOff x="528" y="2592"/>
              <a:chExt cx="1008" cy="336"/>
            </a:xfrm>
          </p:grpSpPr>
          <p:sp>
            <p:nvSpPr>
              <p:cNvPr id="56376" name="Rectangle 30"/>
              <p:cNvSpPr>
                <a:spLocks noChangeArrowheads="1"/>
              </p:cNvSpPr>
              <p:nvPr/>
            </p:nvSpPr>
            <p:spPr bwMode="auto">
              <a:xfrm>
                <a:off x="528" y="2592"/>
                <a:ext cx="1008" cy="336"/>
              </a:xfrm>
              <a:prstGeom prst="rect">
                <a:avLst/>
              </a:prstGeom>
              <a:solidFill>
                <a:schemeClr val="accent1"/>
              </a:solidFill>
              <a:ln w="38100">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6377" name="Line 31"/>
              <p:cNvSpPr>
                <a:spLocks noChangeShapeType="1"/>
              </p:cNvSpPr>
              <p:nvPr/>
            </p:nvSpPr>
            <p:spPr bwMode="auto">
              <a:xfrm>
                <a:off x="672"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78" name="Line 32"/>
              <p:cNvSpPr>
                <a:spLocks noChangeShapeType="1"/>
              </p:cNvSpPr>
              <p:nvPr/>
            </p:nvSpPr>
            <p:spPr bwMode="auto">
              <a:xfrm>
                <a:off x="816"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79" name="Line 33"/>
              <p:cNvSpPr>
                <a:spLocks noChangeShapeType="1"/>
              </p:cNvSpPr>
              <p:nvPr/>
            </p:nvSpPr>
            <p:spPr bwMode="auto">
              <a:xfrm>
                <a:off x="960"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80" name="Line 34"/>
              <p:cNvSpPr>
                <a:spLocks noChangeShapeType="1"/>
              </p:cNvSpPr>
              <p:nvPr/>
            </p:nvSpPr>
            <p:spPr bwMode="auto">
              <a:xfrm>
                <a:off x="1104"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81" name="Line 35"/>
              <p:cNvSpPr>
                <a:spLocks noChangeShapeType="1"/>
              </p:cNvSpPr>
              <p:nvPr/>
            </p:nvSpPr>
            <p:spPr bwMode="auto">
              <a:xfrm>
                <a:off x="1248"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82" name="Line 36"/>
              <p:cNvSpPr>
                <a:spLocks noChangeShapeType="1"/>
              </p:cNvSpPr>
              <p:nvPr/>
            </p:nvSpPr>
            <p:spPr bwMode="auto">
              <a:xfrm>
                <a:off x="1392" y="2592"/>
                <a:ext cx="0" cy="336"/>
              </a:xfrm>
              <a:prstGeom prst="line">
                <a:avLst/>
              </a:prstGeom>
              <a:noFill/>
              <a:ln w="9525">
                <a:solidFill>
                  <a:schemeClr val="tx1"/>
                </a:solidFill>
                <a:round/>
                <a:headEnd/>
                <a:tailEnd/>
              </a:ln>
            </p:spPr>
            <p:txBody>
              <a:bodyPr>
                <a:prstTxWarp prst="textNoShape">
                  <a:avLst/>
                </a:prstTxWarp>
              </a:bodyPr>
              <a:lstStyle/>
              <a:p>
                <a:endParaRPr lang="en-US"/>
              </a:p>
            </p:txBody>
          </p:sp>
        </p:grpSp>
      </p:grpSp>
      <p:grpSp>
        <p:nvGrpSpPr>
          <p:cNvPr id="7" name="Group 37"/>
          <p:cNvGrpSpPr>
            <a:grpSpLocks/>
          </p:cNvGrpSpPr>
          <p:nvPr/>
        </p:nvGrpSpPr>
        <p:grpSpPr bwMode="auto">
          <a:xfrm>
            <a:off x="4495800" y="5334000"/>
            <a:ext cx="4267200" cy="304800"/>
            <a:chOff x="2832" y="2592"/>
            <a:chExt cx="2928" cy="240"/>
          </a:xfrm>
        </p:grpSpPr>
        <p:grpSp>
          <p:nvGrpSpPr>
            <p:cNvPr id="8" name="Group 38"/>
            <p:cNvGrpSpPr>
              <a:grpSpLocks/>
            </p:cNvGrpSpPr>
            <p:nvPr/>
          </p:nvGrpSpPr>
          <p:grpSpPr bwMode="auto">
            <a:xfrm>
              <a:off x="2832" y="2592"/>
              <a:ext cx="768" cy="240"/>
              <a:chOff x="528" y="2592"/>
              <a:chExt cx="1008" cy="336"/>
            </a:xfrm>
          </p:grpSpPr>
          <p:sp>
            <p:nvSpPr>
              <p:cNvPr id="56365" name="Rectangle 39"/>
              <p:cNvSpPr>
                <a:spLocks noChangeArrowheads="1"/>
              </p:cNvSpPr>
              <p:nvPr/>
            </p:nvSpPr>
            <p:spPr bwMode="auto">
              <a:xfrm>
                <a:off x="528" y="2592"/>
                <a:ext cx="1008" cy="336"/>
              </a:xfrm>
              <a:prstGeom prst="rect">
                <a:avLst/>
              </a:prstGeom>
              <a:solidFill>
                <a:schemeClr val="accent1"/>
              </a:solidFill>
              <a:ln w="38100">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6366" name="Line 40"/>
              <p:cNvSpPr>
                <a:spLocks noChangeShapeType="1"/>
              </p:cNvSpPr>
              <p:nvPr/>
            </p:nvSpPr>
            <p:spPr bwMode="auto">
              <a:xfrm>
                <a:off x="672"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67" name="Line 41"/>
              <p:cNvSpPr>
                <a:spLocks noChangeShapeType="1"/>
              </p:cNvSpPr>
              <p:nvPr/>
            </p:nvSpPr>
            <p:spPr bwMode="auto">
              <a:xfrm>
                <a:off x="816"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68" name="Line 42"/>
              <p:cNvSpPr>
                <a:spLocks noChangeShapeType="1"/>
              </p:cNvSpPr>
              <p:nvPr/>
            </p:nvSpPr>
            <p:spPr bwMode="auto">
              <a:xfrm>
                <a:off x="960"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69" name="Line 43"/>
              <p:cNvSpPr>
                <a:spLocks noChangeShapeType="1"/>
              </p:cNvSpPr>
              <p:nvPr/>
            </p:nvSpPr>
            <p:spPr bwMode="auto">
              <a:xfrm>
                <a:off x="1104"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70" name="Line 44"/>
              <p:cNvSpPr>
                <a:spLocks noChangeShapeType="1"/>
              </p:cNvSpPr>
              <p:nvPr/>
            </p:nvSpPr>
            <p:spPr bwMode="auto">
              <a:xfrm>
                <a:off x="1248"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71" name="Line 45"/>
              <p:cNvSpPr>
                <a:spLocks noChangeShapeType="1"/>
              </p:cNvSpPr>
              <p:nvPr/>
            </p:nvSpPr>
            <p:spPr bwMode="auto">
              <a:xfrm>
                <a:off x="1392" y="2592"/>
                <a:ext cx="0" cy="336"/>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9" name="Group 46"/>
            <p:cNvGrpSpPr>
              <a:grpSpLocks/>
            </p:cNvGrpSpPr>
            <p:nvPr/>
          </p:nvGrpSpPr>
          <p:grpSpPr bwMode="auto">
            <a:xfrm>
              <a:off x="3456" y="2592"/>
              <a:ext cx="768" cy="240"/>
              <a:chOff x="528" y="2592"/>
              <a:chExt cx="1008" cy="336"/>
            </a:xfrm>
          </p:grpSpPr>
          <p:sp>
            <p:nvSpPr>
              <p:cNvPr id="56358" name="Rectangle 47"/>
              <p:cNvSpPr>
                <a:spLocks noChangeArrowheads="1"/>
              </p:cNvSpPr>
              <p:nvPr/>
            </p:nvSpPr>
            <p:spPr bwMode="auto">
              <a:xfrm>
                <a:off x="528" y="2592"/>
                <a:ext cx="1008" cy="336"/>
              </a:xfrm>
              <a:prstGeom prst="rect">
                <a:avLst/>
              </a:prstGeom>
              <a:solidFill>
                <a:schemeClr val="accent1"/>
              </a:solidFill>
              <a:ln w="38100">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6359" name="Line 48"/>
              <p:cNvSpPr>
                <a:spLocks noChangeShapeType="1"/>
              </p:cNvSpPr>
              <p:nvPr/>
            </p:nvSpPr>
            <p:spPr bwMode="auto">
              <a:xfrm>
                <a:off x="672"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60" name="Line 49"/>
              <p:cNvSpPr>
                <a:spLocks noChangeShapeType="1"/>
              </p:cNvSpPr>
              <p:nvPr/>
            </p:nvSpPr>
            <p:spPr bwMode="auto">
              <a:xfrm>
                <a:off x="816"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61" name="Line 50"/>
              <p:cNvSpPr>
                <a:spLocks noChangeShapeType="1"/>
              </p:cNvSpPr>
              <p:nvPr/>
            </p:nvSpPr>
            <p:spPr bwMode="auto">
              <a:xfrm>
                <a:off x="960"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62" name="Line 51"/>
              <p:cNvSpPr>
                <a:spLocks noChangeShapeType="1"/>
              </p:cNvSpPr>
              <p:nvPr/>
            </p:nvSpPr>
            <p:spPr bwMode="auto">
              <a:xfrm>
                <a:off x="1104"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63" name="Line 52"/>
              <p:cNvSpPr>
                <a:spLocks noChangeShapeType="1"/>
              </p:cNvSpPr>
              <p:nvPr/>
            </p:nvSpPr>
            <p:spPr bwMode="auto">
              <a:xfrm>
                <a:off x="1248"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64" name="Line 53"/>
              <p:cNvSpPr>
                <a:spLocks noChangeShapeType="1"/>
              </p:cNvSpPr>
              <p:nvPr/>
            </p:nvSpPr>
            <p:spPr bwMode="auto">
              <a:xfrm>
                <a:off x="1392" y="2592"/>
                <a:ext cx="0" cy="336"/>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10" name="Group 54"/>
            <p:cNvGrpSpPr>
              <a:grpSpLocks/>
            </p:cNvGrpSpPr>
            <p:nvPr/>
          </p:nvGrpSpPr>
          <p:grpSpPr bwMode="auto">
            <a:xfrm>
              <a:off x="4224" y="2592"/>
              <a:ext cx="768" cy="240"/>
              <a:chOff x="528" y="2592"/>
              <a:chExt cx="1008" cy="336"/>
            </a:xfrm>
          </p:grpSpPr>
          <p:sp>
            <p:nvSpPr>
              <p:cNvPr id="56351" name="Rectangle 55"/>
              <p:cNvSpPr>
                <a:spLocks noChangeArrowheads="1"/>
              </p:cNvSpPr>
              <p:nvPr/>
            </p:nvSpPr>
            <p:spPr bwMode="auto">
              <a:xfrm>
                <a:off x="528" y="2592"/>
                <a:ext cx="1008" cy="336"/>
              </a:xfrm>
              <a:prstGeom prst="rect">
                <a:avLst/>
              </a:prstGeom>
              <a:solidFill>
                <a:schemeClr val="accent1"/>
              </a:solidFill>
              <a:ln w="38100">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6352" name="Line 56"/>
              <p:cNvSpPr>
                <a:spLocks noChangeShapeType="1"/>
              </p:cNvSpPr>
              <p:nvPr/>
            </p:nvSpPr>
            <p:spPr bwMode="auto">
              <a:xfrm>
                <a:off x="672"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53" name="Line 57"/>
              <p:cNvSpPr>
                <a:spLocks noChangeShapeType="1"/>
              </p:cNvSpPr>
              <p:nvPr/>
            </p:nvSpPr>
            <p:spPr bwMode="auto">
              <a:xfrm>
                <a:off x="816"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54" name="Line 58"/>
              <p:cNvSpPr>
                <a:spLocks noChangeShapeType="1"/>
              </p:cNvSpPr>
              <p:nvPr/>
            </p:nvSpPr>
            <p:spPr bwMode="auto">
              <a:xfrm>
                <a:off x="960"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55" name="Line 59"/>
              <p:cNvSpPr>
                <a:spLocks noChangeShapeType="1"/>
              </p:cNvSpPr>
              <p:nvPr/>
            </p:nvSpPr>
            <p:spPr bwMode="auto">
              <a:xfrm>
                <a:off x="1104"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56" name="Line 60"/>
              <p:cNvSpPr>
                <a:spLocks noChangeShapeType="1"/>
              </p:cNvSpPr>
              <p:nvPr/>
            </p:nvSpPr>
            <p:spPr bwMode="auto">
              <a:xfrm>
                <a:off x="1248"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57" name="Line 61"/>
              <p:cNvSpPr>
                <a:spLocks noChangeShapeType="1"/>
              </p:cNvSpPr>
              <p:nvPr/>
            </p:nvSpPr>
            <p:spPr bwMode="auto">
              <a:xfrm>
                <a:off x="1392" y="2592"/>
                <a:ext cx="0" cy="336"/>
              </a:xfrm>
              <a:prstGeom prst="line">
                <a:avLst/>
              </a:prstGeom>
              <a:noFill/>
              <a:ln w="9525">
                <a:solidFill>
                  <a:schemeClr val="tx1"/>
                </a:solidFill>
                <a:round/>
                <a:headEnd/>
                <a:tailEnd/>
              </a:ln>
            </p:spPr>
            <p:txBody>
              <a:bodyPr>
                <a:prstTxWarp prst="textNoShape">
                  <a:avLst/>
                </a:prstTxWarp>
              </a:bodyPr>
              <a:lstStyle/>
              <a:p>
                <a:endParaRPr lang="en-US"/>
              </a:p>
            </p:txBody>
          </p:sp>
        </p:grpSp>
        <p:grpSp>
          <p:nvGrpSpPr>
            <p:cNvPr id="11" name="Group 62"/>
            <p:cNvGrpSpPr>
              <a:grpSpLocks/>
            </p:cNvGrpSpPr>
            <p:nvPr/>
          </p:nvGrpSpPr>
          <p:grpSpPr bwMode="auto">
            <a:xfrm>
              <a:off x="4992" y="2592"/>
              <a:ext cx="768" cy="240"/>
              <a:chOff x="528" y="2592"/>
              <a:chExt cx="1008" cy="336"/>
            </a:xfrm>
          </p:grpSpPr>
          <p:sp>
            <p:nvSpPr>
              <p:cNvPr id="56344" name="Rectangle 63"/>
              <p:cNvSpPr>
                <a:spLocks noChangeArrowheads="1"/>
              </p:cNvSpPr>
              <p:nvPr/>
            </p:nvSpPr>
            <p:spPr bwMode="auto">
              <a:xfrm>
                <a:off x="528" y="2592"/>
                <a:ext cx="1008" cy="336"/>
              </a:xfrm>
              <a:prstGeom prst="rect">
                <a:avLst/>
              </a:prstGeom>
              <a:solidFill>
                <a:schemeClr val="accent1"/>
              </a:solidFill>
              <a:ln w="38100">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6345" name="Line 64"/>
              <p:cNvSpPr>
                <a:spLocks noChangeShapeType="1"/>
              </p:cNvSpPr>
              <p:nvPr/>
            </p:nvSpPr>
            <p:spPr bwMode="auto">
              <a:xfrm>
                <a:off x="672"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46" name="Line 65"/>
              <p:cNvSpPr>
                <a:spLocks noChangeShapeType="1"/>
              </p:cNvSpPr>
              <p:nvPr/>
            </p:nvSpPr>
            <p:spPr bwMode="auto">
              <a:xfrm>
                <a:off x="816"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47" name="Line 66"/>
              <p:cNvSpPr>
                <a:spLocks noChangeShapeType="1"/>
              </p:cNvSpPr>
              <p:nvPr/>
            </p:nvSpPr>
            <p:spPr bwMode="auto">
              <a:xfrm>
                <a:off x="960"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48" name="Line 67"/>
              <p:cNvSpPr>
                <a:spLocks noChangeShapeType="1"/>
              </p:cNvSpPr>
              <p:nvPr/>
            </p:nvSpPr>
            <p:spPr bwMode="auto">
              <a:xfrm>
                <a:off x="1104"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49" name="Line 68"/>
              <p:cNvSpPr>
                <a:spLocks noChangeShapeType="1"/>
              </p:cNvSpPr>
              <p:nvPr/>
            </p:nvSpPr>
            <p:spPr bwMode="auto">
              <a:xfrm>
                <a:off x="1248" y="2592"/>
                <a:ext cx="0" cy="336"/>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50" name="Line 69"/>
              <p:cNvSpPr>
                <a:spLocks noChangeShapeType="1"/>
              </p:cNvSpPr>
              <p:nvPr/>
            </p:nvSpPr>
            <p:spPr bwMode="auto">
              <a:xfrm>
                <a:off x="1392" y="2592"/>
                <a:ext cx="0" cy="336"/>
              </a:xfrm>
              <a:prstGeom prst="line">
                <a:avLst/>
              </a:prstGeom>
              <a:noFill/>
              <a:ln w="9525">
                <a:solidFill>
                  <a:schemeClr val="tx1"/>
                </a:solidFill>
                <a:round/>
                <a:headEnd/>
                <a:tailEnd/>
              </a:ln>
            </p:spPr>
            <p:txBody>
              <a:bodyPr>
                <a:prstTxWarp prst="textNoShape">
                  <a:avLst/>
                </a:prstTxWarp>
              </a:bodyPr>
              <a:lstStyle/>
              <a:p>
                <a:endParaRPr lang="en-US"/>
              </a:p>
            </p:txBody>
          </p:sp>
        </p:grpSp>
      </p:grpSp>
      <p:pic>
        <p:nvPicPr>
          <p:cNvPr id="56326" name="Picture 70" descr="txp_fig"/>
          <p:cNvPicPr>
            <a:picLocks noChangeAspect="1" noChangeArrowheads="1"/>
          </p:cNvPicPr>
          <p:nvPr>
            <p:custDataLst>
              <p:tags r:id="rId1"/>
            </p:custDataLst>
          </p:nvPr>
        </p:nvPicPr>
        <p:blipFill>
          <a:blip r:embed="rId12"/>
          <a:srcRect/>
          <a:stretch>
            <a:fillRect/>
          </a:stretch>
        </p:blipFill>
        <p:spPr bwMode="auto">
          <a:xfrm>
            <a:off x="304800" y="4953000"/>
            <a:ext cx="647700" cy="265113"/>
          </a:xfrm>
          <a:prstGeom prst="rect">
            <a:avLst/>
          </a:prstGeom>
          <a:noFill/>
          <a:ln w="9525">
            <a:noFill/>
            <a:miter lim="800000"/>
            <a:headEnd/>
            <a:tailEnd/>
          </a:ln>
        </p:spPr>
      </p:pic>
      <p:pic>
        <p:nvPicPr>
          <p:cNvPr id="56327" name="Picture 71" descr="txp_fig"/>
          <p:cNvPicPr>
            <a:picLocks noChangeAspect="1" noChangeArrowheads="1"/>
          </p:cNvPicPr>
          <p:nvPr>
            <p:custDataLst>
              <p:tags r:id="rId2"/>
            </p:custDataLst>
          </p:nvPr>
        </p:nvPicPr>
        <p:blipFill>
          <a:blip r:embed="rId13"/>
          <a:srcRect/>
          <a:stretch>
            <a:fillRect/>
          </a:stretch>
        </p:blipFill>
        <p:spPr bwMode="auto">
          <a:xfrm>
            <a:off x="1289050" y="4948238"/>
            <a:ext cx="647700" cy="265112"/>
          </a:xfrm>
          <a:prstGeom prst="rect">
            <a:avLst/>
          </a:prstGeom>
          <a:noFill/>
          <a:ln w="9525">
            <a:noFill/>
            <a:miter lim="800000"/>
            <a:headEnd/>
            <a:tailEnd/>
          </a:ln>
        </p:spPr>
      </p:pic>
      <p:pic>
        <p:nvPicPr>
          <p:cNvPr id="56328" name="Picture 72" descr="txp_fig"/>
          <p:cNvPicPr>
            <a:picLocks noChangeAspect="1" noChangeArrowheads="1"/>
          </p:cNvPicPr>
          <p:nvPr>
            <p:custDataLst>
              <p:tags r:id="rId3"/>
            </p:custDataLst>
          </p:nvPr>
        </p:nvPicPr>
        <p:blipFill>
          <a:blip r:embed="rId14"/>
          <a:srcRect/>
          <a:stretch>
            <a:fillRect/>
          </a:stretch>
        </p:blipFill>
        <p:spPr bwMode="auto">
          <a:xfrm>
            <a:off x="7848600" y="4953000"/>
            <a:ext cx="647700" cy="265113"/>
          </a:xfrm>
          <a:prstGeom prst="rect">
            <a:avLst/>
          </a:prstGeom>
          <a:noFill/>
          <a:ln w="9525">
            <a:noFill/>
            <a:miter lim="800000"/>
            <a:headEnd/>
            <a:tailEnd/>
          </a:ln>
        </p:spPr>
      </p:pic>
      <p:pic>
        <p:nvPicPr>
          <p:cNvPr id="56329" name="Picture 73" descr="txp_fig"/>
          <p:cNvPicPr>
            <a:picLocks noChangeAspect="1" noChangeArrowheads="1"/>
          </p:cNvPicPr>
          <p:nvPr>
            <p:custDataLst>
              <p:tags r:id="rId4"/>
            </p:custDataLst>
          </p:nvPr>
        </p:nvPicPr>
        <p:blipFill>
          <a:blip r:embed="rId15"/>
          <a:srcRect/>
          <a:stretch>
            <a:fillRect/>
          </a:stretch>
        </p:blipFill>
        <p:spPr bwMode="auto">
          <a:xfrm>
            <a:off x="533400" y="5791200"/>
            <a:ext cx="207963" cy="228600"/>
          </a:xfrm>
          <a:prstGeom prst="rect">
            <a:avLst/>
          </a:prstGeom>
          <a:noFill/>
          <a:ln w="9525">
            <a:noFill/>
            <a:miter lim="800000"/>
            <a:headEnd/>
            <a:tailEnd/>
          </a:ln>
        </p:spPr>
      </p:pic>
      <p:pic>
        <p:nvPicPr>
          <p:cNvPr id="56330" name="Picture 74" descr="txp_fig"/>
          <p:cNvPicPr>
            <a:picLocks noChangeAspect="1" noChangeArrowheads="1"/>
          </p:cNvPicPr>
          <p:nvPr>
            <p:custDataLst>
              <p:tags r:id="rId5"/>
            </p:custDataLst>
          </p:nvPr>
        </p:nvPicPr>
        <p:blipFill>
          <a:blip r:embed="rId15"/>
          <a:srcRect/>
          <a:stretch>
            <a:fillRect/>
          </a:stretch>
        </p:blipFill>
        <p:spPr bwMode="auto">
          <a:xfrm>
            <a:off x="1447800" y="5791200"/>
            <a:ext cx="207963" cy="228600"/>
          </a:xfrm>
          <a:prstGeom prst="rect">
            <a:avLst/>
          </a:prstGeom>
          <a:noFill/>
          <a:ln w="9525">
            <a:noFill/>
            <a:miter lim="800000"/>
            <a:headEnd/>
            <a:tailEnd/>
          </a:ln>
        </p:spPr>
      </p:pic>
      <p:pic>
        <p:nvPicPr>
          <p:cNvPr id="56331" name="Picture 75" descr="txp_fig"/>
          <p:cNvPicPr>
            <a:picLocks noChangeAspect="1" noChangeArrowheads="1"/>
          </p:cNvPicPr>
          <p:nvPr>
            <p:custDataLst>
              <p:tags r:id="rId6"/>
            </p:custDataLst>
          </p:nvPr>
        </p:nvPicPr>
        <p:blipFill>
          <a:blip r:embed="rId15"/>
          <a:srcRect/>
          <a:stretch>
            <a:fillRect/>
          </a:stretch>
        </p:blipFill>
        <p:spPr bwMode="auto">
          <a:xfrm>
            <a:off x="8077200" y="5791200"/>
            <a:ext cx="207963" cy="228600"/>
          </a:xfrm>
          <a:prstGeom prst="rect">
            <a:avLst/>
          </a:prstGeom>
          <a:noFill/>
          <a:ln w="9525">
            <a:noFill/>
            <a:miter lim="800000"/>
            <a:headEnd/>
            <a:tailEnd/>
          </a:ln>
        </p:spPr>
      </p:pic>
      <p:pic>
        <p:nvPicPr>
          <p:cNvPr id="56332" name="Picture 76" descr="txp_fig"/>
          <p:cNvPicPr>
            <a:picLocks noChangeAspect="1" noChangeArrowheads="1"/>
          </p:cNvPicPr>
          <p:nvPr>
            <p:custDataLst>
              <p:tags r:id="rId7"/>
            </p:custDataLst>
          </p:nvPr>
        </p:nvPicPr>
        <p:blipFill>
          <a:blip r:embed="rId16"/>
          <a:srcRect/>
          <a:stretch>
            <a:fillRect/>
          </a:stretch>
        </p:blipFill>
        <p:spPr bwMode="auto">
          <a:xfrm>
            <a:off x="609600" y="3886200"/>
            <a:ext cx="3124200" cy="287338"/>
          </a:xfrm>
          <a:prstGeom prst="rect">
            <a:avLst/>
          </a:prstGeom>
          <a:noFill/>
          <a:ln w="9525">
            <a:noFill/>
            <a:miter lim="800000"/>
            <a:headEnd/>
            <a:tailEnd/>
          </a:ln>
        </p:spPr>
      </p:pic>
      <p:pic>
        <p:nvPicPr>
          <p:cNvPr id="56333" name="Picture 77" descr="txp_fig"/>
          <p:cNvPicPr>
            <a:picLocks noChangeAspect="1" noChangeArrowheads="1"/>
          </p:cNvPicPr>
          <p:nvPr>
            <p:custDataLst>
              <p:tags r:id="rId8"/>
            </p:custDataLst>
          </p:nvPr>
        </p:nvPicPr>
        <p:blipFill>
          <a:blip r:embed="rId17"/>
          <a:srcRect/>
          <a:stretch>
            <a:fillRect/>
          </a:stretch>
        </p:blipFill>
        <p:spPr bwMode="auto">
          <a:xfrm>
            <a:off x="5638800" y="4343400"/>
            <a:ext cx="2146300" cy="374650"/>
          </a:xfrm>
          <a:prstGeom prst="rect">
            <a:avLst/>
          </a:prstGeom>
          <a:noFill/>
          <a:ln w="9525">
            <a:noFill/>
            <a:miter lim="800000"/>
            <a:headEnd/>
            <a:tailEnd/>
          </a:ln>
        </p:spPr>
      </p:pic>
      <p:sp>
        <p:nvSpPr>
          <p:cNvPr id="56334" name="Line 78"/>
          <p:cNvSpPr>
            <a:spLocks noChangeShapeType="1"/>
          </p:cNvSpPr>
          <p:nvPr/>
        </p:nvSpPr>
        <p:spPr bwMode="auto">
          <a:xfrm>
            <a:off x="228600" y="5943600"/>
            <a:ext cx="0" cy="381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35" name="Text Box 79"/>
          <p:cNvSpPr txBox="1">
            <a:spLocks noChangeArrowheads="1"/>
          </p:cNvSpPr>
          <p:nvPr/>
        </p:nvSpPr>
        <p:spPr bwMode="auto">
          <a:xfrm>
            <a:off x="3962400" y="6019800"/>
            <a:ext cx="2514600" cy="36671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800">
                <a:latin typeface="Times New Roman" pitchFamily="-65" charset="0"/>
                <a:ea typeface="宋体" pitchFamily="-65" charset="-122"/>
                <a:cs typeface="宋体" pitchFamily="-65" charset="-122"/>
              </a:rPr>
              <a:t>11 msec.</a:t>
            </a:r>
          </a:p>
        </p:txBody>
      </p:sp>
      <p:sp>
        <p:nvSpPr>
          <p:cNvPr id="56336" name="Line 80"/>
          <p:cNvSpPr>
            <a:spLocks noChangeShapeType="1"/>
          </p:cNvSpPr>
          <p:nvPr/>
        </p:nvSpPr>
        <p:spPr bwMode="auto">
          <a:xfrm flipH="1">
            <a:off x="228600" y="6172200"/>
            <a:ext cx="37338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6337" name="Line 81"/>
          <p:cNvSpPr>
            <a:spLocks noChangeShapeType="1"/>
          </p:cNvSpPr>
          <p:nvPr/>
        </p:nvSpPr>
        <p:spPr bwMode="auto">
          <a:xfrm flipV="1">
            <a:off x="8763000" y="5943600"/>
            <a:ext cx="0" cy="457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6338" name="Line 82"/>
          <p:cNvSpPr>
            <a:spLocks noChangeShapeType="1"/>
          </p:cNvSpPr>
          <p:nvPr/>
        </p:nvSpPr>
        <p:spPr bwMode="auto">
          <a:xfrm>
            <a:off x="5029200" y="6172200"/>
            <a:ext cx="37338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pic>
        <p:nvPicPr>
          <p:cNvPr id="56339" name="Picture 83" descr="txp_fig"/>
          <p:cNvPicPr>
            <a:picLocks noChangeAspect="1" noChangeArrowheads="1"/>
          </p:cNvPicPr>
          <p:nvPr>
            <p:custDataLst>
              <p:tags r:id="rId9"/>
            </p:custDataLst>
          </p:nvPr>
        </p:nvPicPr>
        <p:blipFill>
          <a:blip r:embed="rId18"/>
          <a:srcRect/>
          <a:stretch>
            <a:fillRect/>
          </a:stretch>
        </p:blipFill>
        <p:spPr bwMode="auto">
          <a:xfrm>
            <a:off x="4495800" y="3505200"/>
            <a:ext cx="3597275" cy="39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6" name="Rectangle 2"/>
          <p:cNvSpPr>
            <a:spLocks noGrp="1" noChangeArrowheads="1"/>
          </p:cNvSpPr>
          <p:nvPr>
            <p:ph type="title"/>
          </p:nvPr>
        </p:nvSpPr>
        <p:spPr/>
        <p:txBody>
          <a:bodyPr/>
          <a:lstStyle/>
          <a:p>
            <a:pPr eaLnBrk="1" hangingPunct="1"/>
            <a:r>
              <a:rPr lang="en-US"/>
              <a:t>Transmitted Signal</a:t>
            </a:r>
          </a:p>
        </p:txBody>
      </p:sp>
      <p:sp>
        <p:nvSpPr>
          <p:cNvPr id="5127" name="Line 3"/>
          <p:cNvSpPr>
            <a:spLocks noChangeShapeType="1"/>
          </p:cNvSpPr>
          <p:nvPr/>
        </p:nvSpPr>
        <p:spPr bwMode="auto">
          <a:xfrm>
            <a:off x="152400" y="4292600"/>
            <a:ext cx="0" cy="381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28" name="Line 4"/>
          <p:cNvSpPr>
            <a:spLocks noChangeShapeType="1"/>
          </p:cNvSpPr>
          <p:nvPr/>
        </p:nvSpPr>
        <p:spPr bwMode="auto">
          <a:xfrm flipH="1">
            <a:off x="152400" y="4521200"/>
            <a:ext cx="37338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29" name="Line 5"/>
          <p:cNvSpPr>
            <a:spLocks noChangeShapeType="1"/>
          </p:cNvSpPr>
          <p:nvPr/>
        </p:nvSpPr>
        <p:spPr bwMode="auto">
          <a:xfrm flipV="1">
            <a:off x="8686800" y="4292600"/>
            <a:ext cx="0" cy="457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30" name="Line 6"/>
          <p:cNvSpPr>
            <a:spLocks noChangeShapeType="1"/>
          </p:cNvSpPr>
          <p:nvPr/>
        </p:nvSpPr>
        <p:spPr bwMode="auto">
          <a:xfrm>
            <a:off x="4953000" y="4521200"/>
            <a:ext cx="37338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5131" name="Rectangle 7"/>
          <p:cNvSpPr>
            <a:spLocks noChangeArrowheads="1"/>
          </p:cNvSpPr>
          <p:nvPr/>
        </p:nvSpPr>
        <p:spPr bwMode="auto">
          <a:xfrm>
            <a:off x="152400" y="3225800"/>
            <a:ext cx="2667000" cy="533400"/>
          </a:xfrm>
          <a:prstGeom prst="rect">
            <a:avLst/>
          </a:prstGeom>
          <a:solidFill>
            <a:schemeClr val="accent1"/>
          </a:solidFill>
          <a:ln w="2857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132" name="Line 8"/>
          <p:cNvSpPr>
            <a:spLocks noChangeShapeType="1"/>
          </p:cNvSpPr>
          <p:nvPr/>
        </p:nvSpPr>
        <p:spPr bwMode="auto">
          <a:xfrm>
            <a:off x="609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33" name="Line 9"/>
          <p:cNvSpPr>
            <a:spLocks noChangeShapeType="1"/>
          </p:cNvSpPr>
          <p:nvPr/>
        </p:nvSpPr>
        <p:spPr bwMode="auto">
          <a:xfrm>
            <a:off x="990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34" name="Line 10"/>
          <p:cNvSpPr>
            <a:spLocks noChangeShapeType="1"/>
          </p:cNvSpPr>
          <p:nvPr/>
        </p:nvSpPr>
        <p:spPr bwMode="auto">
          <a:xfrm>
            <a:off x="1371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35" name="Line 11"/>
          <p:cNvSpPr>
            <a:spLocks noChangeShapeType="1"/>
          </p:cNvSpPr>
          <p:nvPr/>
        </p:nvSpPr>
        <p:spPr bwMode="auto">
          <a:xfrm>
            <a:off x="1752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36" name="Line 12"/>
          <p:cNvSpPr>
            <a:spLocks noChangeShapeType="1"/>
          </p:cNvSpPr>
          <p:nvPr/>
        </p:nvSpPr>
        <p:spPr bwMode="auto">
          <a:xfrm>
            <a:off x="2133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37" name="Line 13"/>
          <p:cNvSpPr>
            <a:spLocks noChangeShapeType="1"/>
          </p:cNvSpPr>
          <p:nvPr/>
        </p:nvSpPr>
        <p:spPr bwMode="auto">
          <a:xfrm>
            <a:off x="2514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38" name="Text Box 14"/>
          <p:cNvSpPr txBox="1">
            <a:spLocks noChangeArrowheads="1"/>
          </p:cNvSpPr>
          <p:nvPr/>
        </p:nvSpPr>
        <p:spPr bwMode="auto">
          <a:xfrm>
            <a:off x="2286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39" name="Text Box 15"/>
          <p:cNvSpPr txBox="1">
            <a:spLocks noChangeArrowheads="1"/>
          </p:cNvSpPr>
          <p:nvPr/>
        </p:nvSpPr>
        <p:spPr bwMode="auto">
          <a:xfrm>
            <a:off x="6096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40" name="Text Box 16"/>
          <p:cNvSpPr txBox="1">
            <a:spLocks noChangeArrowheads="1"/>
          </p:cNvSpPr>
          <p:nvPr/>
        </p:nvSpPr>
        <p:spPr bwMode="auto">
          <a:xfrm>
            <a:off x="990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41" name="Text Box 17"/>
          <p:cNvSpPr txBox="1">
            <a:spLocks noChangeArrowheads="1"/>
          </p:cNvSpPr>
          <p:nvPr/>
        </p:nvSpPr>
        <p:spPr bwMode="auto">
          <a:xfrm>
            <a:off x="13716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42" name="Text Box 18"/>
          <p:cNvSpPr txBox="1">
            <a:spLocks noChangeArrowheads="1"/>
          </p:cNvSpPr>
          <p:nvPr/>
        </p:nvSpPr>
        <p:spPr bwMode="auto">
          <a:xfrm>
            <a:off x="1752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43" name="Text Box 19"/>
          <p:cNvSpPr txBox="1">
            <a:spLocks noChangeArrowheads="1"/>
          </p:cNvSpPr>
          <p:nvPr/>
        </p:nvSpPr>
        <p:spPr bwMode="auto">
          <a:xfrm>
            <a:off x="2514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44" name="Text Box 20"/>
          <p:cNvSpPr txBox="1">
            <a:spLocks noChangeArrowheads="1"/>
          </p:cNvSpPr>
          <p:nvPr/>
        </p:nvSpPr>
        <p:spPr bwMode="auto">
          <a:xfrm>
            <a:off x="2133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45" name="Rectangle 21"/>
          <p:cNvSpPr>
            <a:spLocks noChangeArrowheads="1"/>
          </p:cNvSpPr>
          <p:nvPr/>
        </p:nvSpPr>
        <p:spPr bwMode="auto">
          <a:xfrm>
            <a:off x="2819400" y="3225800"/>
            <a:ext cx="2667000" cy="533400"/>
          </a:xfrm>
          <a:prstGeom prst="rect">
            <a:avLst/>
          </a:prstGeom>
          <a:solidFill>
            <a:schemeClr val="accent1"/>
          </a:solidFill>
          <a:ln w="2857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146" name="Line 22"/>
          <p:cNvSpPr>
            <a:spLocks noChangeShapeType="1"/>
          </p:cNvSpPr>
          <p:nvPr/>
        </p:nvSpPr>
        <p:spPr bwMode="auto">
          <a:xfrm>
            <a:off x="3276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47" name="Line 23"/>
          <p:cNvSpPr>
            <a:spLocks noChangeShapeType="1"/>
          </p:cNvSpPr>
          <p:nvPr/>
        </p:nvSpPr>
        <p:spPr bwMode="auto">
          <a:xfrm>
            <a:off x="3657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48" name="Line 24"/>
          <p:cNvSpPr>
            <a:spLocks noChangeShapeType="1"/>
          </p:cNvSpPr>
          <p:nvPr/>
        </p:nvSpPr>
        <p:spPr bwMode="auto">
          <a:xfrm>
            <a:off x="4038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49" name="Line 25"/>
          <p:cNvSpPr>
            <a:spLocks noChangeShapeType="1"/>
          </p:cNvSpPr>
          <p:nvPr/>
        </p:nvSpPr>
        <p:spPr bwMode="auto">
          <a:xfrm>
            <a:off x="4419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50" name="Line 26"/>
          <p:cNvSpPr>
            <a:spLocks noChangeShapeType="1"/>
          </p:cNvSpPr>
          <p:nvPr/>
        </p:nvSpPr>
        <p:spPr bwMode="auto">
          <a:xfrm>
            <a:off x="4800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51" name="Line 27"/>
          <p:cNvSpPr>
            <a:spLocks noChangeShapeType="1"/>
          </p:cNvSpPr>
          <p:nvPr/>
        </p:nvSpPr>
        <p:spPr bwMode="auto">
          <a:xfrm>
            <a:off x="5181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52" name="Rectangle 28"/>
          <p:cNvSpPr>
            <a:spLocks noChangeArrowheads="1"/>
          </p:cNvSpPr>
          <p:nvPr/>
        </p:nvSpPr>
        <p:spPr bwMode="auto">
          <a:xfrm>
            <a:off x="6096000" y="3225800"/>
            <a:ext cx="2667000" cy="533400"/>
          </a:xfrm>
          <a:prstGeom prst="rect">
            <a:avLst/>
          </a:prstGeom>
          <a:solidFill>
            <a:schemeClr val="accent1"/>
          </a:solidFill>
          <a:ln w="2857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153" name="Line 29"/>
          <p:cNvSpPr>
            <a:spLocks noChangeShapeType="1"/>
          </p:cNvSpPr>
          <p:nvPr/>
        </p:nvSpPr>
        <p:spPr bwMode="auto">
          <a:xfrm>
            <a:off x="6553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54" name="Line 30"/>
          <p:cNvSpPr>
            <a:spLocks noChangeShapeType="1"/>
          </p:cNvSpPr>
          <p:nvPr/>
        </p:nvSpPr>
        <p:spPr bwMode="auto">
          <a:xfrm>
            <a:off x="6934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55" name="Line 31"/>
          <p:cNvSpPr>
            <a:spLocks noChangeShapeType="1"/>
          </p:cNvSpPr>
          <p:nvPr/>
        </p:nvSpPr>
        <p:spPr bwMode="auto">
          <a:xfrm>
            <a:off x="7315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56" name="Line 32"/>
          <p:cNvSpPr>
            <a:spLocks noChangeShapeType="1"/>
          </p:cNvSpPr>
          <p:nvPr/>
        </p:nvSpPr>
        <p:spPr bwMode="auto">
          <a:xfrm>
            <a:off x="7696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57" name="Line 33"/>
          <p:cNvSpPr>
            <a:spLocks noChangeShapeType="1"/>
          </p:cNvSpPr>
          <p:nvPr/>
        </p:nvSpPr>
        <p:spPr bwMode="auto">
          <a:xfrm>
            <a:off x="8077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58" name="Line 34"/>
          <p:cNvSpPr>
            <a:spLocks noChangeShapeType="1"/>
          </p:cNvSpPr>
          <p:nvPr/>
        </p:nvSpPr>
        <p:spPr bwMode="auto">
          <a:xfrm>
            <a:off x="8458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59" name="Text Box 35"/>
          <p:cNvSpPr txBox="1">
            <a:spLocks noChangeArrowheads="1"/>
          </p:cNvSpPr>
          <p:nvPr/>
        </p:nvSpPr>
        <p:spPr bwMode="auto">
          <a:xfrm>
            <a:off x="61722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60" name="Text Box 36"/>
          <p:cNvSpPr txBox="1">
            <a:spLocks noChangeArrowheads="1"/>
          </p:cNvSpPr>
          <p:nvPr/>
        </p:nvSpPr>
        <p:spPr bwMode="auto">
          <a:xfrm>
            <a:off x="65532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61" name="Text Box 37"/>
          <p:cNvSpPr txBox="1">
            <a:spLocks noChangeArrowheads="1"/>
          </p:cNvSpPr>
          <p:nvPr/>
        </p:nvSpPr>
        <p:spPr bwMode="auto">
          <a:xfrm>
            <a:off x="69342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62" name="Text Box 38"/>
          <p:cNvSpPr txBox="1">
            <a:spLocks noChangeArrowheads="1"/>
          </p:cNvSpPr>
          <p:nvPr/>
        </p:nvSpPr>
        <p:spPr bwMode="auto">
          <a:xfrm>
            <a:off x="73152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63" name="Text Box 39"/>
          <p:cNvSpPr txBox="1">
            <a:spLocks noChangeArrowheads="1"/>
          </p:cNvSpPr>
          <p:nvPr/>
        </p:nvSpPr>
        <p:spPr bwMode="auto">
          <a:xfrm>
            <a:off x="76962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64" name="Text Box 40"/>
          <p:cNvSpPr txBox="1">
            <a:spLocks noChangeArrowheads="1"/>
          </p:cNvSpPr>
          <p:nvPr/>
        </p:nvSpPr>
        <p:spPr bwMode="auto">
          <a:xfrm>
            <a:off x="84582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65" name="Text Box 41"/>
          <p:cNvSpPr txBox="1">
            <a:spLocks noChangeArrowheads="1"/>
          </p:cNvSpPr>
          <p:nvPr/>
        </p:nvSpPr>
        <p:spPr bwMode="auto">
          <a:xfrm>
            <a:off x="80772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grpSp>
        <p:nvGrpSpPr>
          <p:cNvPr id="2" name="Group 42"/>
          <p:cNvGrpSpPr>
            <a:grpSpLocks/>
          </p:cNvGrpSpPr>
          <p:nvPr/>
        </p:nvGrpSpPr>
        <p:grpSpPr bwMode="auto">
          <a:xfrm>
            <a:off x="5486400" y="2997200"/>
            <a:ext cx="533400" cy="914400"/>
            <a:chOff x="3640" y="1152"/>
            <a:chExt cx="352" cy="912"/>
          </a:xfrm>
        </p:grpSpPr>
        <p:sp>
          <p:nvSpPr>
            <p:cNvPr id="5199" name="Freeform 43"/>
            <p:cNvSpPr>
              <a:spLocks/>
            </p:cNvSpPr>
            <p:nvPr/>
          </p:nvSpPr>
          <p:spPr bwMode="auto">
            <a:xfrm>
              <a:off x="3640" y="1152"/>
              <a:ext cx="152" cy="912"/>
            </a:xfrm>
            <a:custGeom>
              <a:avLst/>
              <a:gdLst>
                <a:gd name="T0" fmla="*/ 104 w 152"/>
                <a:gd name="T1" fmla="*/ 0 h 912"/>
                <a:gd name="T2" fmla="*/ 8 w 152"/>
                <a:gd name="T3" fmla="*/ 288 h 912"/>
                <a:gd name="T4" fmla="*/ 152 w 152"/>
                <a:gd name="T5" fmla="*/ 624 h 912"/>
                <a:gd name="T6" fmla="*/ 8 w 152"/>
                <a:gd name="T7" fmla="*/ 912 h 912"/>
                <a:gd name="T8" fmla="*/ 0 60000 65536"/>
                <a:gd name="T9" fmla="*/ 0 60000 65536"/>
                <a:gd name="T10" fmla="*/ 0 60000 65536"/>
                <a:gd name="T11" fmla="*/ 0 60000 65536"/>
                <a:gd name="T12" fmla="*/ 0 w 152"/>
                <a:gd name="T13" fmla="*/ 0 h 912"/>
                <a:gd name="T14" fmla="*/ 152 w 152"/>
                <a:gd name="T15" fmla="*/ 912 h 912"/>
              </a:gdLst>
              <a:ahLst/>
              <a:cxnLst>
                <a:cxn ang="T8">
                  <a:pos x="T0" y="T1"/>
                </a:cxn>
                <a:cxn ang="T9">
                  <a:pos x="T2" y="T3"/>
                </a:cxn>
                <a:cxn ang="T10">
                  <a:pos x="T4" y="T5"/>
                </a:cxn>
                <a:cxn ang="T11">
                  <a:pos x="T6" y="T7"/>
                </a:cxn>
              </a:cxnLst>
              <a:rect l="T12" t="T13" r="T14" b="T15"/>
              <a:pathLst>
                <a:path w="152" h="912">
                  <a:moveTo>
                    <a:pt x="104" y="0"/>
                  </a:moveTo>
                  <a:cubicBezTo>
                    <a:pt x="52" y="92"/>
                    <a:pt x="0" y="184"/>
                    <a:pt x="8" y="288"/>
                  </a:cubicBezTo>
                  <a:cubicBezTo>
                    <a:pt x="16" y="392"/>
                    <a:pt x="152" y="520"/>
                    <a:pt x="152" y="624"/>
                  </a:cubicBezTo>
                  <a:cubicBezTo>
                    <a:pt x="152" y="728"/>
                    <a:pt x="32" y="872"/>
                    <a:pt x="8" y="912"/>
                  </a:cubicBezTo>
                </a:path>
              </a:pathLst>
            </a:custGeom>
            <a:noFill/>
            <a:ln w="15875">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sp>
          <p:nvSpPr>
            <p:cNvPr id="5200" name="Freeform 44"/>
            <p:cNvSpPr>
              <a:spLocks/>
            </p:cNvSpPr>
            <p:nvPr/>
          </p:nvSpPr>
          <p:spPr bwMode="auto">
            <a:xfrm>
              <a:off x="3840" y="1152"/>
              <a:ext cx="152" cy="912"/>
            </a:xfrm>
            <a:custGeom>
              <a:avLst/>
              <a:gdLst>
                <a:gd name="T0" fmla="*/ 104 w 152"/>
                <a:gd name="T1" fmla="*/ 0 h 912"/>
                <a:gd name="T2" fmla="*/ 8 w 152"/>
                <a:gd name="T3" fmla="*/ 288 h 912"/>
                <a:gd name="T4" fmla="*/ 152 w 152"/>
                <a:gd name="T5" fmla="*/ 624 h 912"/>
                <a:gd name="T6" fmla="*/ 8 w 152"/>
                <a:gd name="T7" fmla="*/ 912 h 912"/>
                <a:gd name="T8" fmla="*/ 0 60000 65536"/>
                <a:gd name="T9" fmla="*/ 0 60000 65536"/>
                <a:gd name="T10" fmla="*/ 0 60000 65536"/>
                <a:gd name="T11" fmla="*/ 0 60000 65536"/>
                <a:gd name="T12" fmla="*/ 0 w 152"/>
                <a:gd name="T13" fmla="*/ 0 h 912"/>
                <a:gd name="T14" fmla="*/ 152 w 152"/>
                <a:gd name="T15" fmla="*/ 912 h 912"/>
              </a:gdLst>
              <a:ahLst/>
              <a:cxnLst>
                <a:cxn ang="T8">
                  <a:pos x="T0" y="T1"/>
                </a:cxn>
                <a:cxn ang="T9">
                  <a:pos x="T2" y="T3"/>
                </a:cxn>
                <a:cxn ang="T10">
                  <a:pos x="T4" y="T5"/>
                </a:cxn>
                <a:cxn ang="T11">
                  <a:pos x="T6" y="T7"/>
                </a:cxn>
              </a:cxnLst>
              <a:rect l="T12" t="T13" r="T14" b="T15"/>
              <a:pathLst>
                <a:path w="152" h="912">
                  <a:moveTo>
                    <a:pt x="104" y="0"/>
                  </a:moveTo>
                  <a:cubicBezTo>
                    <a:pt x="52" y="92"/>
                    <a:pt x="0" y="184"/>
                    <a:pt x="8" y="288"/>
                  </a:cubicBezTo>
                  <a:cubicBezTo>
                    <a:pt x="16" y="392"/>
                    <a:pt x="152" y="520"/>
                    <a:pt x="152" y="624"/>
                  </a:cubicBezTo>
                  <a:cubicBezTo>
                    <a:pt x="152" y="728"/>
                    <a:pt x="32" y="872"/>
                    <a:pt x="8" y="912"/>
                  </a:cubicBezTo>
                </a:path>
              </a:pathLst>
            </a:custGeom>
            <a:noFill/>
            <a:ln w="15875">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grpSp>
      <p:sp>
        <p:nvSpPr>
          <p:cNvPr id="5167" name="Text Box 45"/>
          <p:cNvSpPr txBox="1">
            <a:spLocks noChangeArrowheads="1"/>
          </p:cNvSpPr>
          <p:nvPr/>
        </p:nvSpPr>
        <p:spPr bwMode="auto">
          <a:xfrm>
            <a:off x="28194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68" name="Text Box 46"/>
          <p:cNvSpPr txBox="1">
            <a:spLocks noChangeArrowheads="1"/>
          </p:cNvSpPr>
          <p:nvPr/>
        </p:nvSpPr>
        <p:spPr bwMode="auto">
          <a:xfrm>
            <a:off x="3276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69" name="Text Box 47"/>
          <p:cNvSpPr txBox="1">
            <a:spLocks noChangeArrowheads="1"/>
          </p:cNvSpPr>
          <p:nvPr/>
        </p:nvSpPr>
        <p:spPr bwMode="auto">
          <a:xfrm>
            <a:off x="37338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70" name="Text Box 48"/>
          <p:cNvSpPr txBox="1">
            <a:spLocks noChangeArrowheads="1"/>
          </p:cNvSpPr>
          <p:nvPr/>
        </p:nvSpPr>
        <p:spPr bwMode="auto">
          <a:xfrm>
            <a:off x="4038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71" name="Text Box 49"/>
          <p:cNvSpPr txBox="1">
            <a:spLocks noChangeArrowheads="1"/>
          </p:cNvSpPr>
          <p:nvPr/>
        </p:nvSpPr>
        <p:spPr bwMode="auto">
          <a:xfrm>
            <a:off x="44958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72" name="Text Box 50"/>
          <p:cNvSpPr txBox="1">
            <a:spLocks noChangeArrowheads="1"/>
          </p:cNvSpPr>
          <p:nvPr/>
        </p:nvSpPr>
        <p:spPr bwMode="auto">
          <a:xfrm>
            <a:off x="48768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5173" name="Text Box 51"/>
          <p:cNvSpPr txBox="1">
            <a:spLocks noChangeArrowheads="1"/>
          </p:cNvSpPr>
          <p:nvPr/>
        </p:nvSpPr>
        <p:spPr bwMode="auto">
          <a:xfrm>
            <a:off x="51054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pic>
        <p:nvPicPr>
          <p:cNvPr id="5174" name="Picture 52" descr="txp_fig"/>
          <p:cNvPicPr>
            <a:picLocks noChangeAspect="1" noChangeArrowheads="1"/>
          </p:cNvPicPr>
          <p:nvPr>
            <p:custDataLst>
              <p:tags r:id="rId2"/>
            </p:custDataLst>
          </p:nvPr>
        </p:nvPicPr>
        <p:blipFill>
          <a:blip r:embed="rId18"/>
          <a:srcRect/>
          <a:stretch>
            <a:fillRect/>
          </a:stretch>
        </p:blipFill>
        <p:spPr bwMode="auto">
          <a:xfrm>
            <a:off x="3352800" y="4368800"/>
            <a:ext cx="2565400" cy="325438"/>
          </a:xfrm>
          <a:prstGeom prst="rect">
            <a:avLst/>
          </a:prstGeom>
          <a:noFill/>
          <a:ln w="9525">
            <a:noFill/>
            <a:miter lim="800000"/>
            <a:headEnd/>
            <a:tailEnd/>
          </a:ln>
        </p:spPr>
      </p:pic>
      <p:pic>
        <p:nvPicPr>
          <p:cNvPr id="5175" name="Picture 53" descr="txp_fig"/>
          <p:cNvPicPr>
            <a:picLocks noChangeAspect="1" noChangeArrowheads="1"/>
          </p:cNvPicPr>
          <p:nvPr>
            <p:custDataLst>
              <p:tags r:id="rId3"/>
            </p:custDataLst>
          </p:nvPr>
        </p:nvPicPr>
        <p:blipFill>
          <a:blip r:embed="rId19"/>
          <a:srcRect/>
          <a:stretch>
            <a:fillRect/>
          </a:stretch>
        </p:blipFill>
        <p:spPr bwMode="auto">
          <a:xfrm>
            <a:off x="3200400" y="2082800"/>
            <a:ext cx="1793875" cy="317500"/>
          </a:xfrm>
          <a:prstGeom prst="rect">
            <a:avLst/>
          </a:prstGeom>
          <a:noFill/>
          <a:ln w="9525">
            <a:noFill/>
            <a:miter lim="800000"/>
            <a:headEnd/>
            <a:tailEnd/>
          </a:ln>
        </p:spPr>
      </p:pic>
      <p:pic>
        <p:nvPicPr>
          <p:cNvPr id="5176" name="Picture 54" descr="txp_fig"/>
          <p:cNvPicPr>
            <a:picLocks noChangeAspect="1" noChangeArrowheads="1"/>
          </p:cNvPicPr>
          <p:nvPr>
            <p:custDataLst>
              <p:tags r:id="rId4"/>
            </p:custDataLst>
          </p:nvPr>
        </p:nvPicPr>
        <p:blipFill>
          <a:blip r:embed="rId20"/>
          <a:srcRect/>
          <a:stretch>
            <a:fillRect/>
          </a:stretch>
        </p:blipFill>
        <p:spPr bwMode="auto">
          <a:xfrm>
            <a:off x="762000" y="2089150"/>
            <a:ext cx="1524000" cy="317500"/>
          </a:xfrm>
          <a:prstGeom prst="rect">
            <a:avLst/>
          </a:prstGeom>
          <a:noFill/>
          <a:ln w="9525">
            <a:noFill/>
            <a:miter lim="800000"/>
            <a:headEnd/>
            <a:tailEnd/>
          </a:ln>
        </p:spPr>
      </p:pic>
      <p:pic>
        <p:nvPicPr>
          <p:cNvPr id="5177" name="Picture 55" descr="txp_fig"/>
          <p:cNvPicPr>
            <a:picLocks noChangeAspect="1" noChangeArrowheads="1"/>
          </p:cNvPicPr>
          <p:nvPr>
            <p:custDataLst>
              <p:tags r:id="rId5"/>
            </p:custDataLst>
          </p:nvPr>
        </p:nvPicPr>
        <p:blipFill>
          <a:blip r:embed="rId21"/>
          <a:srcRect/>
          <a:stretch>
            <a:fillRect/>
          </a:stretch>
        </p:blipFill>
        <p:spPr bwMode="auto">
          <a:xfrm>
            <a:off x="6527800" y="1992313"/>
            <a:ext cx="1524000" cy="333375"/>
          </a:xfrm>
          <a:prstGeom prst="rect">
            <a:avLst/>
          </a:prstGeom>
          <a:noFill/>
          <a:ln w="9525">
            <a:noFill/>
            <a:miter lim="800000"/>
            <a:headEnd/>
            <a:tailEnd/>
          </a:ln>
        </p:spPr>
      </p:pic>
      <p:sp>
        <p:nvSpPr>
          <p:cNvPr id="5178" name="Rectangle 56"/>
          <p:cNvSpPr>
            <a:spLocks noChangeArrowheads="1"/>
          </p:cNvSpPr>
          <p:nvPr/>
        </p:nvSpPr>
        <p:spPr bwMode="auto">
          <a:xfrm>
            <a:off x="330200" y="5740400"/>
            <a:ext cx="15240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pic>
        <p:nvPicPr>
          <p:cNvPr id="5179" name="Picture 57" descr="txp_fig"/>
          <p:cNvPicPr>
            <a:picLocks noChangeAspect="1" noChangeArrowheads="1"/>
          </p:cNvPicPr>
          <p:nvPr>
            <p:custDataLst>
              <p:tags r:id="rId6"/>
            </p:custDataLst>
          </p:nvPr>
        </p:nvPicPr>
        <p:blipFill>
          <a:blip r:embed="rId22"/>
          <a:srcRect/>
          <a:stretch>
            <a:fillRect/>
          </a:stretch>
        </p:blipFill>
        <p:spPr bwMode="auto">
          <a:xfrm>
            <a:off x="1371600" y="3911600"/>
            <a:ext cx="254000" cy="279400"/>
          </a:xfrm>
          <a:prstGeom prst="rect">
            <a:avLst/>
          </a:prstGeom>
          <a:noFill/>
          <a:ln w="9525">
            <a:noFill/>
            <a:miter lim="800000"/>
            <a:headEnd/>
            <a:tailEnd/>
          </a:ln>
        </p:spPr>
      </p:pic>
      <p:pic>
        <p:nvPicPr>
          <p:cNvPr id="5180" name="Picture 58" descr="txp_fig"/>
          <p:cNvPicPr>
            <a:picLocks noChangeAspect="1" noChangeArrowheads="1"/>
          </p:cNvPicPr>
          <p:nvPr>
            <p:custDataLst>
              <p:tags r:id="rId7"/>
            </p:custDataLst>
          </p:nvPr>
        </p:nvPicPr>
        <p:blipFill>
          <a:blip r:embed="rId22"/>
          <a:srcRect/>
          <a:stretch>
            <a:fillRect/>
          </a:stretch>
        </p:blipFill>
        <p:spPr bwMode="auto">
          <a:xfrm>
            <a:off x="3886200" y="3835400"/>
            <a:ext cx="254000" cy="279400"/>
          </a:xfrm>
          <a:prstGeom prst="rect">
            <a:avLst/>
          </a:prstGeom>
          <a:noFill/>
          <a:ln w="9525">
            <a:noFill/>
            <a:miter lim="800000"/>
            <a:headEnd/>
            <a:tailEnd/>
          </a:ln>
        </p:spPr>
      </p:pic>
      <p:pic>
        <p:nvPicPr>
          <p:cNvPr id="5181" name="Picture 59" descr="txp_fig"/>
          <p:cNvPicPr>
            <a:picLocks noChangeAspect="1" noChangeArrowheads="1"/>
          </p:cNvPicPr>
          <p:nvPr>
            <p:custDataLst>
              <p:tags r:id="rId8"/>
            </p:custDataLst>
          </p:nvPr>
        </p:nvPicPr>
        <p:blipFill>
          <a:blip r:embed="rId22"/>
          <a:srcRect/>
          <a:stretch>
            <a:fillRect/>
          </a:stretch>
        </p:blipFill>
        <p:spPr bwMode="auto">
          <a:xfrm>
            <a:off x="7391400" y="3835400"/>
            <a:ext cx="254000" cy="279400"/>
          </a:xfrm>
          <a:prstGeom prst="rect">
            <a:avLst/>
          </a:prstGeom>
          <a:noFill/>
          <a:ln w="9525">
            <a:noFill/>
            <a:miter lim="800000"/>
            <a:headEnd/>
            <a:tailEnd/>
          </a:ln>
        </p:spPr>
      </p:pic>
      <p:sp>
        <p:nvSpPr>
          <p:cNvPr id="5182" name="Rectangle 60"/>
          <p:cNvSpPr>
            <a:spLocks noChangeArrowheads="1"/>
          </p:cNvSpPr>
          <p:nvPr/>
        </p:nvSpPr>
        <p:spPr bwMode="auto">
          <a:xfrm>
            <a:off x="3378200" y="5740400"/>
            <a:ext cx="15240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5183" name="Rectangle 61"/>
          <p:cNvSpPr>
            <a:spLocks noChangeArrowheads="1"/>
          </p:cNvSpPr>
          <p:nvPr/>
        </p:nvSpPr>
        <p:spPr bwMode="auto">
          <a:xfrm>
            <a:off x="6426200" y="5740400"/>
            <a:ext cx="15240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pic>
        <p:nvPicPr>
          <p:cNvPr id="5184" name="Picture 62" descr="txp_fig"/>
          <p:cNvPicPr>
            <a:picLocks noChangeAspect="1" noChangeArrowheads="1"/>
          </p:cNvPicPr>
          <p:nvPr>
            <p:custDataLst>
              <p:tags r:id="rId9"/>
            </p:custDataLst>
          </p:nvPr>
        </p:nvPicPr>
        <p:blipFill>
          <a:blip r:embed="rId23"/>
          <a:srcRect/>
          <a:stretch>
            <a:fillRect/>
          </a:stretch>
        </p:blipFill>
        <p:spPr bwMode="auto">
          <a:xfrm>
            <a:off x="635000" y="6197600"/>
            <a:ext cx="533400" cy="261938"/>
          </a:xfrm>
          <a:prstGeom prst="rect">
            <a:avLst/>
          </a:prstGeom>
          <a:noFill/>
          <a:ln w="9525">
            <a:noFill/>
            <a:miter lim="800000"/>
            <a:headEnd/>
            <a:tailEnd/>
          </a:ln>
        </p:spPr>
      </p:pic>
      <p:pic>
        <p:nvPicPr>
          <p:cNvPr id="5185" name="Picture 63" descr="txp_fig"/>
          <p:cNvPicPr>
            <a:picLocks noChangeAspect="1" noChangeArrowheads="1"/>
          </p:cNvPicPr>
          <p:nvPr>
            <p:custDataLst>
              <p:tags r:id="rId10"/>
            </p:custDataLst>
          </p:nvPr>
        </p:nvPicPr>
        <p:blipFill>
          <a:blip r:embed="rId24"/>
          <a:srcRect/>
          <a:stretch>
            <a:fillRect/>
          </a:stretch>
        </p:blipFill>
        <p:spPr bwMode="auto">
          <a:xfrm>
            <a:off x="6824663" y="6194425"/>
            <a:ext cx="804862" cy="261938"/>
          </a:xfrm>
          <a:prstGeom prst="rect">
            <a:avLst/>
          </a:prstGeom>
          <a:noFill/>
          <a:ln w="9525">
            <a:noFill/>
            <a:miter lim="800000"/>
            <a:headEnd/>
            <a:tailEnd/>
          </a:ln>
        </p:spPr>
      </p:pic>
      <p:pic>
        <p:nvPicPr>
          <p:cNvPr id="5186" name="Picture 64" descr="txp_fig"/>
          <p:cNvPicPr>
            <a:picLocks noChangeAspect="1" noChangeArrowheads="1"/>
          </p:cNvPicPr>
          <p:nvPr>
            <p:custDataLst>
              <p:tags r:id="rId11"/>
            </p:custDataLst>
          </p:nvPr>
        </p:nvPicPr>
        <p:blipFill>
          <a:blip r:embed="rId25"/>
          <a:srcRect/>
          <a:stretch>
            <a:fillRect/>
          </a:stretch>
        </p:blipFill>
        <p:spPr bwMode="auto">
          <a:xfrm>
            <a:off x="3835400" y="6121400"/>
            <a:ext cx="804863" cy="261938"/>
          </a:xfrm>
          <a:prstGeom prst="rect">
            <a:avLst/>
          </a:prstGeom>
          <a:noFill/>
          <a:ln w="9525">
            <a:noFill/>
            <a:miter lim="800000"/>
            <a:headEnd/>
            <a:tailEnd/>
          </a:ln>
        </p:spPr>
      </p:pic>
      <p:sp>
        <p:nvSpPr>
          <p:cNvPr id="5187" name="Line 65"/>
          <p:cNvSpPr>
            <a:spLocks noChangeShapeType="1"/>
          </p:cNvSpPr>
          <p:nvPr/>
        </p:nvSpPr>
        <p:spPr bwMode="auto">
          <a:xfrm>
            <a:off x="330200" y="5435600"/>
            <a:ext cx="0" cy="204788"/>
          </a:xfrm>
          <a:prstGeom prst="line">
            <a:avLst/>
          </a:prstGeom>
          <a:noFill/>
          <a:ln w="9525">
            <a:solidFill>
              <a:schemeClr val="tx1"/>
            </a:solidFill>
            <a:round/>
            <a:headEnd/>
            <a:tailEnd/>
          </a:ln>
        </p:spPr>
        <p:txBody>
          <a:bodyPr>
            <a:prstTxWarp prst="textNoShape">
              <a:avLst/>
            </a:prstTxWarp>
          </a:bodyPr>
          <a:lstStyle/>
          <a:p>
            <a:endParaRPr lang="en-US"/>
          </a:p>
        </p:txBody>
      </p:sp>
      <p:sp>
        <p:nvSpPr>
          <p:cNvPr id="5188" name="Line 66"/>
          <p:cNvSpPr>
            <a:spLocks noChangeShapeType="1"/>
          </p:cNvSpPr>
          <p:nvPr/>
        </p:nvSpPr>
        <p:spPr bwMode="auto">
          <a:xfrm flipH="1">
            <a:off x="330200" y="5511800"/>
            <a:ext cx="1524000" cy="1588"/>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pic>
        <p:nvPicPr>
          <p:cNvPr id="5189" name="Picture 67" descr="txp_fig"/>
          <p:cNvPicPr>
            <a:picLocks noChangeAspect="1" noChangeArrowheads="1"/>
          </p:cNvPicPr>
          <p:nvPr>
            <p:custDataLst>
              <p:tags r:id="rId12"/>
            </p:custDataLst>
          </p:nvPr>
        </p:nvPicPr>
        <p:blipFill>
          <a:blip r:embed="rId26"/>
          <a:srcRect/>
          <a:stretch>
            <a:fillRect/>
          </a:stretch>
        </p:blipFill>
        <p:spPr bwMode="auto">
          <a:xfrm>
            <a:off x="330200" y="5207000"/>
            <a:ext cx="1600200" cy="204788"/>
          </a:xfrm>
          <a:prstGeom prst="rect">
            <a:avLst/>
          </a:prstGeom>
          <a:noFill/>
          <a:ln w="9525">
            <a:noFill/>
            <a:miter lim="800000"/>
            <a:headEnd/>
            <a:tailEnd/>
          </a:ln>
        </p:spPr>
      </p:pic>
      <p:sp>
        <p:nvSpPr>
          <p:cNvPr id="5190" name="Line 68"/>
          <p:cNvSpPr>
            <a:spLocks noChangeShapeType="1"/>
          </p:cNvSpPr>
          <p:nvPr/>
        </p:nvSpPr>
        <p:spPr bwMode="auto">
          <a:xfrm>
            <a:off x="1854200" y="5435600"/>
            <a:ext cx="0" cy="204788"/>
          </a:xfrm>
          <a:prstGeom prst="line">
            <a:avLst/>
          </a:prstGeom>
          <a:noFill/>
          <a:ln w="9525">
            <a:solidFill>
              <a:schemeClr val="tx1"/>
            </a:solidFill>
            <a:round/>
            <a:headEnd/>
            <a:tailEnd/>
          </a:ln>
        </p:spPr>
        <p:txBody>
          <a:bodyPr>
            <a:prstTxWarp prst="textNoShape">
              <a:avLst/>
            </a:prstTxWarp>
          </a:bodyPr>
          <a:lstStyle/>
          <a:p>
            <a:endParaRPr lang="en-US"/>
          </a:p>
        </p:txBody>
      </p:sp>
      <p:sp>
        <p:nvSpPr>
          <p:cNvPr id="5191" name="Line 69"/>
          <p:cNvSpPr>
            <a:spLocks noChangeShapeType="1"/>
          </p:cNvSpPr>
          <p:nvPr/>
        </p:nvSpPr>
        <p:spPr bwMode="auto">
          <a:xfrm>
            <a:off x="1854200" y="5435600"/>
            <a:ext cx="0" cy="204788"/>
          </a:xfrm>
          <a:prstGeom prst="line">
            <a:avLst/>
          </a:prstGeom>
          <a:noFill/>
          <a:ln w="9525">
            <a:solidFill>
              <a:schemeClr val="tx1"/>
            </a:solidFill>
            <a:round/>
            <a:headEnd/>
            <a:tailEnd/>
          </a:ln>
        </p:spPr>
        <p:txBody>
          <a:bodyPr>
            <a:prstTxWarp prst="textNoShape">
              <a:avLst/>
            </a:prstTxWarp>
          </a:bodyPr>
          <a:lstStyle/>
          <a:p>
            <a:endParaRPr lang="en-US"/>
          </a:p>
        </p:txBody>
      </p:sp>
      <p:sp>
        <p:nvSpPr>
          <p:cNvPr id="5192" name="Line 70"/>
          <p:cNvSpPr>
            <a:spLocks noChangeShapeType="1"/>
          </p:cNvSpPr>
          <p:nvPr/>
        </p:nvSpPr>
        <p:spPr bwMode="auto">
          <a:xfrm flipH="1">
            <a:off x="1854200" y="5511800"/>
            <a:ext cx="1524000" cy="1588"/>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5193" name="Line 71"/>
          <p:cNvSpPr>
            <a:spLocks noChangeShapeType="1"/>
          </p:cNvSpPr>
          <p:nvPr/>
        </p:nvSpPr>
        <p:spPr bwMode="auto">
          <a:xfrm>
            <a:off x="3378200" y="5435600"/>
            <a:ext cx="0" cy="204788"/>
          </a:xfrm>
          <a:prstGeom prst="line">
            <a:avLst/>
          </a:prstGeom>
          <a:noFill/>
          <a:ln w="9525">
            <a:solidFill>
              <a:schemeClr val="tx1"/>
            </a:solidFill>
            <a:round/>
            <a:headEnd/>
            <a:tailEnd/>
          </a:ln>
        </p:spPr>
        <p:txBody>
          <a:bodyPr>
            <a:prstTxWarp prst="textNoShape">
              <a:avLst/>
            </a:prstTxWarp>
          </a:bodyPr>
          <a:lstStyle/>
          <a:p>
            <a:endParaRPr lang="en-US"/>
          </a:p>
        </p:txBody>
      </p:sp>
      <p:pic>
        <p:nvPicPr>
          <p:cNvPr id="5194" name="Picture 72" descr="txp_fig"/>
          <p:cNvPicPr>
            <a:picLocks noChangeAspect="1" noChangeArrowheads="1"/>
          </p:cNvPicPr>
          <p:nvPr>
            <p:custDataLst>
              <p:tags r:id="rId13"/>
            </p:custDataLst>
          </p:nvPr>
        </p:nvPicPr>
        <p:blipFill>
          <a:blip r:embed="rId27"/>
          <a:srcRect/>
          <a:stretch>
            <a:fillRect/>
          </a:stretch>
        </p:blipFill>
        <p:spPr bwMode="auto">
          <a:xfrm>
            <a:off x="2006600" y="5207000"/>
            <a:ext cx="1447800" cy="215900"/>
          </a:xfrm>
          <a:prstGeom prst="rect">
            <a:avLst/>
          </a:prstGeom>
          <a:noFill/>
          <a:ln w="9525">
            <a:noFill/>
            <a:miter lim="800000"/>
            <a:headEnd/>
            <a:tailEnd/>
          </a:ln>
        </p:spPr>
      </p:pic>
      <p:sp>
        <p:nvSpPr>
          <p:cNvPr id="5195" name="Line 73"/>
          <p:cNvSpPr>
            <a:spLocks noChangeShapeType="1"/>
          </p:cNvSpPr>
          <p:nvPr/>
        </p:nvSpPr>
        <p:spPr bwMode="auto">
          <a:xfrm>
            <a:off x="330200" y="5054600"/>
            <a:ext cx="0" cy="1066800"/>
          </a:xfrm>
          <a:prstGeom prst="line">
            <a:avLst/>
          </a:prstGeom>
          <a:noFill/>
          <a:ln w="9525">
            <a:solidFill>
              <a:schemeClr val="tx1"/>
            </a:solidFill>
            <a:round/>
            <a:headEnd/>
            <a:tailEnd/>
          </a:ln>
        </p:spPr>
        <p:txBody>
          <a:bodyPr>
            <a:prstTxWarp prst="textNoShape">
              <a:avLst/>
            </a:prstTxWarp>
          </a:bodyPr>
          <a:lstStyle/>
          <a:p>
            <a:endParaRPr lang="en-US"/>
          </a:p>
        </p:txBody>
      </p:sp>
      <p:sp>
        <p:nvSpPr>
          <p:cNvPr id="5196" name="Line 74"/>
          <p:cNvSpPr>
            <a:spLocks noChangeShapeType="1"/>
          </p:cNvSpPr>
          <p:nvPr/>
        </p:nvSpPr>
        <p:spPr bwMode="auto">
          <a:xfrm>
            <a:off x="101600" y="5969000"/>
            <a:ext cx="85344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pic>
        <p:nvPicPr>
          <p:cNvPr id="5197" name="Picture 75" descr="txp_fig"/>
          <p:cNvPicPr>
            <a:picLocks noChangeAspect="1" noChangeArrowheads="1"/>
          </p:cNvPicPr>
          <p:nvPr>
            <p:custDataLst>
              <p:tags r:id="rId14"/>
            </p:custDataLst>
          </p:nvPr>
        </p:nvPicPr>
        <p:blipFill>
          <a:blip r:embed="rId28"/>
          <a:srcRect/>
          <a:stretch>
            <a:fillRect/>
          </a:stretch>
        </p:blipFill>
        <p:spPr bwMode="auto">
          <a:xfrm>
            <a:off x="8483600" y="6121400"/>
            <a:ext cx="203200" cy="355600"/>
          </a:xfrm>
          <a:prstGeom prst="rect">
            <a:avLst/>
          </a:prstGeom>
          <a:noFill/>
          <a:ln w="9525">
            <a:noFill/>
            <a:miter lim="800000"/>
            <a:headEnd/>
            <a:tailEnd/>
          </a:ln>
        </p:spPr>
      </p:pic>
      <p:graphicFrame>
        <p:nvGraphicFramePr>
          <p:cNvPr id="5122" name="Object 76"/>
          <p:cNvGraphicFramePr>
            <a:graphicFrameLocks noChangeAspect="1"/>
          </p:cNvGraphicFramePr>
          <p:nvPr/>
        </p:nvGraphicFramePr>
        <p:xfrm>
          <a:off x="2743200" y="1778000"/>
          <a:ext cx="2819400" cy="2300288"/>
        </p:xfrm>
        <a:graphic>
          <a:graphicData uri="http://schemas.openxmlformats.org/presentationml/2006/ole">
            <p:oleObj spid="_x0000_s466946" name="Equation" r:id="rId29" imgW="7315200" imgH="5969000" progId="Equation.3">
              <p:embed/>
            </p:oleObj>
          </a:graphicData>
        </a:graphic>
      </p:graphicFrame>
      <p:graphicFrame>
        <p:nvGraphicFramePr>
          <p:cNvPr id="5123" name="Object 77"/>
          <p:cNvGraphicFramePr>
            <a:graphicFrameLocks noChangeAspect="1"/>
          </p:cNvGraphicFramePr>
          <p:nvPr/>
        </p:nvGraphicFramePr>
        <p:xfrm>
          <a:off x="5943600" y="1778000"/>
          <a:ext cx="2819400" cy="2300288"/>
        </p:xfrm>
        <a:graphic>
          <a:graphicData uri="http://schemas.openxmlformats.org/presentationml/2006/ole">
            <p:oleObj spid="_x0000_s466947" name="Equation" r:id="rId30" imgW="7315200" imgH="5969000" progId="Equation.3">
              <p:embed/>
            </p:oleObj>
          </a:graphicData>
        </a:graphic>
      </p:graphicFrame>
      <p:graphicFrame>
        <p:nvGraphicFramePr>
          <p:cNvPr id="5124" name="Object 78"/>
          <p:cNvGraphicFramePr>
            <a:graphicFrameLocks noChangeAspect="1"/>
          </p:cNvGraphicFramePr>
          <p:nvPr/>
        </p:nvGraphicFramePr>
        <p:xfrm>
          <a:off x="0" y="1778000"/>
          <a:ext cx="2819400" cy="2300288"/>
        </p:xfrm>
        <a:graphic>
          <a:graphicData uri="http://schemas.openxmlformats.org/presentationml/2006/ole">
            <p:oleObj spid="_x0000_s466948" name="Equation" r:id="rId31" imgW="7315200" imgH="5969000" progId="Equation.3">
              <p:embed/>
            </p:oleObj>
          </a:graphicData>
        </a:graphic>
      </p:graphicFrame>
      <p:graphicFrame>
        <p:nvGraphicFramePr>
          <p:cNvPr id="5125" name="Object 79"/>
          <p:cNvGraphicFramePr>
            <a:graphicFrameLocks noChangeAspect="1"/>
          </p:cNvGraphicFramePr>
          <p:nvPr/>
        </p:nvGraphicFramePr>
        <p:xfrm>
          <a:off x="0" y="1244600"/>
          <a:ext cx="8915400" cy="1335088"/>
        </p:xfrm>
        <a:graphic>
          <a:graphicData uri="http://schemas.openxmlformats.org/presentationml/2006/ole">
            <p:oleObj spid="_x0000_s466949" name="Equation" r:id="rId32" imgW="7315200" imgH="1092200" progId="Equation.3">
              <p:embed/>
            </p:oleObj>
          </a:graphicData>
        </a:graphic>
      </p:graphicFrame>
      <p:pic>
        <p:nvPicPr>
          <p:cNvPr id="5198" name="Picture 80" descr="txp_fig"/>
          <p:cNvPicPr>
            <a:picLocks noChangeAspect="1" noChangeArrowheads="1"/>
          </p:cNvPicPr>
          <p:nvPr>
            <p:custDataLst>
              <p:tags r:id="rId15"/>
            </p:custDataLst>
          </p:nvPr>
        </p:nvPicPr>
        <p:blipFill>
          <a:blip r:embed="rId33"/>
          <a:srcRect/>
          <a:stretch>
            <a:fillRect/>
          </a:stretch>
        </p:blipFill>
        <p:spPr bwMode="auto">
          <a:xfrm>
            <a:off x="3200400" y="1168400"/>
            <a:ext cx="2590800" cy="39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50" name="Rectangle 2"/>
          <p:cNvSpPr>
            <a:spLocks noGrp="1" noChangeArrowheads="1"/>
          </p:cNvSpPr>
          <p:nvPr>
            <p:ph type="title"/>
          </p:nvPr>
        </p:nvSpPr>
        <p:spPr/>
        <p:txBody>
          <a:bodyPr/>
          <a:lstStyle/>
          <a:p>
            <a:pPr eaLnBrk="1" hangingPunct="1"/>
            <a:r>
              <a:rPr lang="en-US"/>
              <a:t>Walsh/m-sequence Signal Parameters</a:t>
            </a:r>
          </a:p>
        </p:txBody>
      </p:sp>
      <p:pic>
        <p:nvPicPr>
          <p:cNvPr id="6151" name="Picture 3"/>
          <p:cNvPicPr>
            <a:picLocks noChangeAspect="1" noChangeArrowheads="1"/>
          </p:cNvPicPr>
          <p:nvPr/>
        </p:nvPicPr>
        <p:blipFill>
          <a:blip r:embed="rId12"/>
          <a:srcRect/>
          <a:stretch>
            <a:fillRect/>
          </a:stretch>
        </p:blipFill>
        <p:spPr bwMode="auto">
          <a:xfrm>
            <a:off x="119063" y="4724400"/>
            <a:ext cx="8872537" cy="1635125"/>
          </a:xfrm>
          <a:prstGeom prst="rect">
            <a:avLst/>
          </a:prstGeom>
          <a:noFill/>
          <a:ln w="9525">
            <a:noFill/>
            <a:miter lim="800000"/>
            <a:headEnd/>
            <a:tailEnd/>
          </a:ln>
        </p:spPr>
      </p:pic>
      <p:sp>
        <p:nvSpPr>
          <p:cNvPr id="6152" name="Line 4"/>
          <p:cNvSpPr>
            <a:spLocks noChangeShapeType="1"/>
          </p:cNvSpPr>
          <p:nvPr/>
        </p:nvSpPr>
        <p:spPr bwMode="auto">
          <a:xfrm>
            <a:off x="152400" y="4114800"/>
            <a:ext cx="0" cy="381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53" name="Line 5"/>
          <p:cNvSpPr>
            <a:spLocks noChangeShapeType="1"/>
          </p:cNvSpPr>
          <p:nvPr/>
        </p:nvSpPr>
        <p:spPr bwMode="auto">
          <a:xfrm flipH="1">
            <a:off x="152400" y="4343400"/>
            <a:ext cx="37338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6154" name="Line 6"/>
          <p:cNvSpPr>
            <a:spLocks noChangeShapeType="1"/>
          </p:cNvSpPr>
          <p:nvPr/>
        </p:nvSpPr>
        <p:spPr bwMode="auto">
          <a:xfrm flipV="1">
            <a:off x="8686800" y="4114800"/>
            <a:ext cx="0" cy="457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55" name="Line 7"/>
          <p:cNvSpPr>
            <a:spLocks noChangeShapeType="1"/>
          </p:cNvSpPr>
          <p:nvPr/>
        </p:nvSpPr>
        <p:spPr bwMode="auto">
          <a:xfrm>
            <a:off x="4953000" y="4343400"/>
            <a:ext cx="37338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6156" name="Rectangle 8"/>
          <p:cNvSpPr>
            <a:spLocks noChangeArrowheads="1"/>
          </p:cNvSpPr>
          <p:nvPr/>
        </p:nvSpPr>
        <p:spPr bwMode="auto">
          <a:xfrm>
            <a:off x="152400" y="3225800"/>
            <a:ext cx="2667000" cy="533400"/>
          </a:xfrm>
          <a:prstGeom prst="rect">
            <a:avLst/>
          </a:prstGeom>
          <a:solidFill>
            <a:schemeClr val="accent1"/>
          </a:solidFill>
          <a:ln w="2857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6157" name="Line 9"/>
          <p:cNvSpPr>
            <a:spLocks noChangeShapeType="1"/>
          </p:cNvSpPr>
          <p:nvPr/>
        </p:nvSpPr>
        <p:spPr bwMode="auto">
          <a:xfrm>
            <a:off x="609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58" name="Line 10"/>
          <p:cNvSpPr>
            <a:spLocks noChangeShapeType="1"/>
          </p:cNvSpPr>
          <p:nvPr/>
        </p:nvSpPr>
        <p:spPr bwMode="auto">
          <a:xfrm>
            <a:off x="990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59" name="Line 11"/>
          <p:cNvSpPr>
            <a:spLocks noChangeShapeType="1"/>
          </p:cNvSpPr>
          <p:nvPr/>
        </p:nvSpPr>
        <p:spPr bwMode="auto">
          <a:xfrm>
            <a:off x="1371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60" name="Line 12"/>
          <p:cNvSpPr>
            <a:spLocks noChangeShapeType="1"/>
          </p:cNvSpPr>
          <p:nvPr/>
        </p:nvSpPr>
        <p:spPr bwMode="auto">
          <a:xfrm>
            <a:off x="1752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61" name="Line 13"/>
          <p:cNvSpPr>
            <a:spLocks noChangeShapeType="1"/>
          </p:cNvSpPr>
          <p:nvPr/>
        </p:nvSpPr>
        <p:spPr bwMode="auto">
          <a:xfrm>
            <a:off x="2133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62" name="Line 14"/>
          <p:cNvSpPr>
            <a:spLocks noChangeShapeType="1"/>
          </p:cNvSpPr>
          <p:nvPr/>
        </p:nvSpPr>
        <p:spPr bwMode="auto">
          <a:xfrm>
            <a:off x="2514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63" name="Text Box 15"/>
          <p:cNvSpPr txBox="1">
            <a:spLocks noChangeArrowheads="1"/>
          </p:cNvSpPr>
          <p:nvPr/>
        </p:nvSpPr>
        <p:spPr bwMode="auto">
          <a:xfrm>
            <a:off x="2286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64" name="Text Box 16"/>
          <p:cNvSpPr txBox="1">
            <a:spLocks noChangeArrowheads="1"/>
          </p:cNvSpPr>
          <p:nvPr/>
        </p:nvSpPr>
        <p:spPr bwMode="auto">
          <a:xfrm>
            <a:off x="6096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65" name="Text Box 17"/>
          <p:cNvSpPr txBox="1">
            <a:spLocks noChangeArrowheads="1"/>
          </p:cNvSpPr>
          <p:nvPr/>
        </p:nvSpPr>
        <p:spPr bwMode="auto">
          <a:xfrm>
            <a:off x="990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66" name="Text Box 18"/>
          <p:cNvSpPr txBox="1">
            <a:spLocks noChangeArrowheads="1"/>
          </p:cNvSpPr>
          <p:nvPr/>
        </p:nvSpPr>
        <p:spPr bwMode="auto">
          <a:xfrm>
            <a:off x="13716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67" name="Text Box 19"/>
          <p:cNvSpPr txBox="1">
            <a:spLocks noChangeArrowheads="1"/>
          </p:cNvSpPr>
          <p:nvPr/>
        </p:nvSpPr>
        <p:spPr bwMode="auto">
          <a:xfrm>
            <a:off x="1752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68" name="Text Box 20"/>
          <p:cNvSpPr txBox="1">
            <a:spLocks noChangeArrowheads="1"/>
          </p:cNvSpPr>
          <p:nvPr/>
        </p:nvSpPr>
        <p:spPr bwMode="auto">
          <a:xfrm>
            <a:off x="2514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69" name="Text Box 21"/>
          <p:cNvSpPr txBox="1">
            <a:spLocks noChangeArrowheads="1"/>
          </p:cNvSpPr>
          <p:nvPr/>
        </p:nvSpPr>
        <p:spPr bwMode="auto">
          <a:xfrm>
            <a:off x="2133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70" name="Rectangle 22"/>
          <p:cNvSpPr>
            <a:spLocks noChangeArrowheads="1"/>
          </p:cNvSpPr>
          <p:nvPr/>
        </p:nvSpPr>
        <p:spPr bwMode="auto">
          <a:xfrm>
            <a:off x="2819400" y="3225800"/>
            <a:ext cx="2667000" cy="533400"/>
          </a:xfrm>
          <a:prstGeom prst="rect">
            <a:avLst/>
          </a:prstGeom>
          <a:solidFill>
            <a:schemeClr val="accent1"/>
          </a:solidFill>
          <a:ln w="2857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6171" name="Line 23"/>
          <p:cNvSpPr>
            <a:spLocks noChangeShapeType="1"/>
          </p:cNvSpPr>
          <p:nvPr/>
        </p:nvSpPr>
        <p:spPr bwMode="auto">
          <a:xfrm>
            <a:off x="3276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72" name="Line 24"/>
          <p:cNvSpPr>
            <a:spLocks noChangeShapeType="1"/>
          </p:cNvSpPr>
          <p:nvPr/>
        </p:nvSpPr>
        <p:spPr bwMode="auto">
          <a:xfrm>
            <a:off x="3657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73" name="Line 25"/>
          <p:cNvSpPr>
            <a:spLocks noChangeShapeType="1"/>
          </p:cNvSpPr>
          <p:nvPr/>
        </p:nvSpPr>
        <p:spPr bwMode="auto">
          <a:xfrm>
            <a:off x="4038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74" name="Line 26"/>
          <p:cNvSpPr>
            <a:spLocks noChangeShapeType="1"/>
          </p:cNvSpPr>
          <p:nvPr/>
        </p:nvSpPr>
        <p:spPr bwMode="auto">
          <a:xfrm>
            <a:off x="4419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75" name="Line 27"/>
          <p:cNvSpPr>
            <a:spLocks noChangeShapeType="1"/>
          </p:cNvSpPr>
          <p:nvPr/>
        </p:nvSpPr>
        <p:spPr bwMode="auto">
          <a:xfrm>
            <a:off x="4800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76" name="Line 28"/>
          <p:cNvSpPr>
            <a:spLocks noChangeShapeType="1"/>
          </p:cNvSpPr>
          <p:nvPr/>
        </p:nvSpPr>
        <p:spPr bwMode="auto">
          <a:xfrm>
            <a:off x="51816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77" name="Rectangle 29"/>
          <p:cNvSpPr>
            <a:spLocks noChangeArrowheads="1"/>
          </p:cNvSpPr>
          <p:nvPr/>
        </p:nvSpPr>
        <p:spPr bwMode="auto">
          <a:xfrm>
            <a:off x="6096000" y="3225800"/>
            <a:ext cx="2667000" cy="533400"/>
          </a:xfrm>
          <a:prstGeom prst="rect">
            <a:avLst/>
          </a:prstGeom>
          <a:solidFill>
            <a:schemeClr val="accent1"/>
          </a:solidFill>
          <a:ln w="28575">
            <a:solidFill>
              <a:schemeClr val="tx1"/>
            </a:solidFill>
            <a:miter lim="800000"/>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6178" name="Line 30"/>
          <p:cNvSpPr>
            <a:spLocks noChangeShapeType="1"/>
          </p:cNvSpPr>
          <p:nvPr/>
        </p:nvSpPr>
        <p:spPr bwMode="auto">
          <a:xfrm>
            <a:off x="6553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79" name="Line 31"/>
          <p:cNvSpPr>
            <a:spLocks noChangeShapeType="1"/>
          </p:cNvSpPr>
          <p:nvPr/>
        </p:nvSpPr>
        <p:spPr bwMode="auto">
          <a:xfrm>
            <a:off x="6934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80" name="Line 32"/>
          <p:cNvSpPr>
            <a:spLocks noChangeShapeType="1"/>
          </p:cNvSpPr>
          <p:nvPr/>
        </p:nvSpPr>
        <p:spPr bwMode="auto">
          <a:xfrm>
            <a:off x="7315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81" name="Line 33"/>
          <p:cNvSpPr>
            <a:spLocks noChangeShapeType="1"/>
          </p:cNvSpPr>
          <p:nvPr/>
        </p:nvSpPr>
        <p:spPr bwMode="auto">
          <a:xfrm>
            <a:off x="7696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82" name="Line 34"/>
          <p:cNvSpPr>
            <a:spLocks noChangeShapeType="1"/>
          </p:cNvSpPr>
          <p:nvPr/>
        </p:nvSpPr>
        <p:spPr bwMode="auto">
          <a:xfrm>
            <a:off x="8077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83" name="Line 35"/>
          <p:cNvSpPr>
            <a:spLocks noChangeShapeType="1"/>
          </p:cNvSpPr>
          <p:nvPr/>
        </p:nvSpPr>
        <p:spPr bwMode="auto">
          <a:xfrm>
            <a:off x="8458200" y="3225800"/>
            <a:ext cx="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6184" name="Text Box 36"/>
          <p:cNvSpPr txBox="1">
            <a:spLocks noChangeArrowheads="1"/>
          </p:cNvSpPr>
          <p:nvPr/>
        </p:nvSpPr>
        <p:spPr bwMode="auto">
          <a:xfrm>
            <a:off x="61722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85" name="Text Box 37"/>
          <p:cNvSpPr txBox="1">
            <a:spLocks noChangeArrowheads="1"/>
          </p:cNvSpPr>
          <p:nvPr/>
        </p:nvSpPr>
        <p:spPr bwMode="auto">
          <a:xfrm>
            <a:off x="65532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86" name="Text Box 38"/>
          <p:cNvSpPr txBox="1">
            <a:spLocks noChangeArrowheads="1"/>
          </p:cNvSpPr>
          <p:nvPr/>
        </p:nvSpPr>
        <p:spPr bwMode="auto">
          <a:xfrm>
            <a:off x="69342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87" name="Text Box 39"/>
          <p:cNvSpPr txBox="1">
            <a:spLocks noChangeArrowheads="1"/>
          </p:cNvSpPr>
          <p:nvPr/>
        </p:nvSpPr>
        <p:spPr bwMode="auto">
          <a:xfrm>
            <a:off x="73152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88" name="Text Box 40"/>
          <p:cNvSpPr txBox="1">
            <a:spLocks noChangeArrowheads="1"/>
          </p:cNvSpPr>
          <p:nvPr/>
        </p:nvSpPr>
        <p:spPr bwMode="auto">
          <a:xfrm>
            <a:off x="76962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89" name="Text Box 41"/>
          <p:cNvSpPr txBox="1">
            <a:spLocks noChangeArrowheads="1"/>
          </p:cNvSpPr>
          <p:nvPr/>
        </p:nvSpPr>
        <p:spPr bwMode="auto">
          <a:xfrm>
            <a:off x="84582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90" name="Text Box 42"/>
          <p:cNvSpPr txBox="1">
            <a:spLocks noChangeArrowheads="1"/>
          </p:cNvSpPr>
          <p:nvPr/>
        </p:nvSpPr>
        <p:spPr bwMode="auto">
          <a:xfrm>
            <a:off x="80772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grpSp>
        <p:nvGrpSpPr>
          <p:cNvPr id="2" name="Group 43"/>
          <p:cNvGrpSpPr>
            <a:grpSpLocks/>
          </p:cNvGrpSpPr>
          <p:nvPr/>
        </p:nvGrpSpPr>
        <p:grpSpPr bwMode="auto">
          <a:xfrm>
            <a:off x="5486400" y="2997200"/>
            <a:ext cx="533400" cy="914400"/>
            <a:chOff x="3640" y="1152"/>
            <a:chExt cx="352" cy="912"/>
          </a:xfrm>
        </p:grpSpPr>
        <p:sp>
          <p:nvSpPr>
            <p:cNvPr id="6207" name="Freeform 44"/>
            <p:cNvSpPr>
              <a:spLocks/>
            </p:cNvSpPr>
            <p:nvPr/>
          </p:nvSpPr>
          <p:spPr bwMode="auto">
            <a:xfrm>
              <a:off x="3640" y="1152"/>
              <a:ext cx="152" cy="912"/>
            </a:xfrm>
            <a:custGeom>
              <a:avLst/>
              <a:gdLst>
                <a:gd name="T0" fmla="*/ 104 w 152"/>
                <a:gd name="T1" fmla="*/ 0 h 912"/>
                <a:gd name="T2" fmla="*/ 8 w 152"/>
                <a:gd name="T3" fmla="*/ 288 h 912"/>
                <a:gd name="T4" fmla="*/ 152 w 152"/>
                <a:gd name="T5" fmla="*/ 624 h 912"/>
                <a:gd name="T6" fmla="*/ 8 w 152"/>
                <a:gd name="T7" fmla="*/ 912 h 912"/>
                <a:gd name="T8" fmla="*/ 0 60000 65536"/>
                <a:gd name="T9" fmla="*/ 0 60000 65536"/>
                <a:gd name="T10" fmla="*/ 0 60000 65536"/>
                <a:gd name="T11" fmla="*/ 0 60000 65536"/>
                <a:gd name="T12" fmla="*/ 0 w 152"/>
                <a:gd name="T13" fmla="*/ 0 h 912"/>
                <a:gd name="T14" fmla="*/ 152 w 152"/>
                <a:gd name="T15" fmla="*/ 912 h 912"/>
              </a:gdLst>
              <a:ahLst/>
              <a:cxnLst>
                <a:cxn ang="T8">
                  <a:pos x="T0" y="T1"/>
                </a:cxn>
                <a:cxn ang="T9">
                  <a:pos x="T2" y="T3"/>
                </a:cxn>
                <a:cxn ang="T10">
                  <a:pos x="T4" y="T5"/>
                </a:cxn>
                <a:cxn ang="T11">
                  <a:pos x="T6" y="T7"/>
                </a:cxn>
              </a:cxnLst>
              <a:rect l="T12" t="T13" r="T14" b="T15"/>
              <a:pathLst>
                <a:path w="152" h="912">
                  <a:moveTo>
                    <a:pt x="104" y="0"/>
                  </a:moveTo>
                  <a:cubicBezTo>
                    <a:pt x="52" y="92"/>
                    <a:pt x="0" y="184"/>
                    <a:pt x="8" y="288"/>
                  </a:cubicBezTo>
                  <a:cubicBezTo>
                    <a:pt x="16" y="392"/>
                    <a:pt x="152" y="520"/>
                    <a:pt x="152" y="624"/>
                  </a:cubicBezTo>
                  <a:cubicBezTo>
                    <a:pt x="152" y="728"/>
                    <a:pt x="32" y="872"/>
                    <a:pt x="8" y="912"/>
                  </a:cubicBezTo>
                </a:path>
              </a:pathLst>
            </a:custGeom>
            <a:noFill/>
            <a:ln w="15875">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sp>
          <p:nvSpPr>
            <p:cNvPr id="6208" name="Freeform 45"/>
            <p:cNvSpPr>
              <a:spLocks/>
            </p:cNvSpPr>
            <p:nvPr/>
          </p:nvSpPr>
          <p:spPr bwMode="auto">
            <a:xfrm>
              <a:off x="3840" y="1152"/>
              <a:ext cx="152" cy="912"/>
            </a:xfrm>
            <a:custGeom>
              <a:avLst/>
              <a:gdLst>
                <a:gd name="T0" fmla="*/ 104 w 152"/>
                <a:gd name="T1" fmla="*/ 0 h 912"/>
                <a:gd name="T2" fmla="*/ 8 w 152"/>
                <a:gd name="T3" fmla="*/ 288 h 912"/>
                <a:gd name="T4" fmla="*/ 152 w 152"/>
                <a:gd name="T5" fmla="*/ 624 h 912"/>
                <a:gd name="T6" fmla="*/ 8 w 152"/>
                <a:gd name="T7" fmla="*/ 912 h 912"/>
                <a:gd name="T8" fmla="*/ 0 60000 65536"/>
                <a:gd name="T9" fmla="*/ 0 60000 65536"/>
                <a:gd name="T10" fmla="*/ 0 60000 65536"/>
                <a:gd name="T11" fmla="*/ 0 60000 65536"/>
                <a:gd name="T12" fmla="*/ 0 w 152"/>
                <a:gd name="T13" fmla="*/ 0 h 912"/>
                <a:gd name="T14" fmla="*/ 152 w 152"/>
                <a:gd name="T15" fmla="*/ 912 h 912"/>
              </a:gdLst>
              <a:ahLst/>
              <a:cxnLst>
                <a:cxn ang="T8">
                  <a:pos x="T0" y="T1"/>
                </a:cxn>
                <a:cxn ang="T9">
                  <a:pos x="T2" y="T3"/>
                </a:cxn>
                <a:cxn ang="T10">
                  <a:pos x="T4" y="T5"/>
                </a:cxn>
                <a:cxn ang="T11">
                  <a:pos x="T6" y="T7"/>
                </a:cxn>
              </a:cxnLst>
              <a:rect l="T12" t="T13" r="T14" b="T15"/>
              <a:pathLst>
                <a:path w="152" h="912">
                  <a:moveTo>
                    <a:pt x="104" y="0"/>
                  </a:moveTo>
                  <a:cubicBezTo>
                    <a:pt x="52" y="92"/>
                    <a:pt x="0" y="184"/>
                    <a:pt x="8" y="288"/>
                  </a:cubicBezTo>
                  <a:cubicBezTo>
                    <a:pt x="16" y="392"/>
                    <a:pt x="152" y="520"/>
                    <a:pt x="152" y="624"/>
                  </a:cubicBezTo>
                  <a:cubicBezTo>
                    <a:pt x="152" y="728"/>
                    <a:pt x="32" y="872"/>
                    <a:pt x="8" y="912"/>
                  </a:cubicBezTo>
                </a:path>
              </a:pathLst>
            </a:custGeom>
            <a:noFill/>
            <a:ln w="15875">
              <a:solidFill>
                <a:schemeClr val="tx1"/>
              </a:solidFill>
              <a:round/>
              <a:headEnd/>
              <a:tailEnd/>
            </a:ln>
          </p:spPr>
          <p:txBody>
            <a:bodyPr>
              <a:prstTxWarp prst="textNoShape">
                <a:avLst/>
              </a:prstTxWarp>
            </a:bodyPr>
            <a:lstStyle/>
            <a:p>
              <a:endParaRPr lang="en-US">
                <a:ea typeface="宋体" pitchFamily="-65" charset="-122"/>
                <a:cs typeface="宋体" pitchFamily="-65" charset="-122"/>
              </a:endParaRPr>
            </a:p>
          </p:txBody>
        </p:sp>
      </p:grpSp>
      <p:sp>
        <p:nvSpPr>
          <p:cNvPr id="6192" name="Text Box 46"/>
          <p:cNvSpPr txBox="1">
            <a:spLocks noChangeArrowheads="1"/>
          </p:cNvSpPr>
          <p:nvPr/>
        </p:nvSpPr>
        <p:spPr bwMode="auto">
          <a:xfrm>
            <a:off x="28194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93" name="Text Box 47"/>
          <p:cNvSpPr txBox="1">
            <a:spLocks noChangeArrowheads="1"/>
          </p:cNvSpPr>
          <p:nvPr/>
        </p:nvSpPr>
        <p:spPr bwMode="auto">
          <a:xfrm>
            <a:off x="3276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94" name="Text Box 48"/>
          <p:cNvSpPr txBox="1">
            <a:spLocks noChangeArrowheads="1"/>
          </p:cNvSpPr>
          <p:nvPr/>
        </p:nvSpPr>
        <p:spPr bwMode="auto">
          <a:xfrm>
            <a:off x="37338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95" name="Text Box 49"/>
          <p:cNvSpPr txBox="1">
            <a:spLocks noChangeArrowheads="1"/>
          </p:cNvSpPr>
          <p:nvPr/>
        </p:nvSpPr>
        <p:spPr bwMode="auto">
          <a:xfrm>
            <a:off x="4038600" y="3302000"/>
            <a:ext cx="457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96" name="Text Box 50"/>
          <p:cNvSpPr txBox="1">
            <a:spLocks noChangeArrowheads="1"/>
          </p:cNvSpPr>
          <p:nvPr/>
        </p:nvSpPr>
        <p:spPr bwMode="auto">
          <a:xfrm>
            <a:off x="44958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97" name="Text Box 51"/>
          <p:cNvSpPr txBox="1">
            <a:spLocks noChangeArrowheads="1"/>
          </p:cNvSpPr>
          <p:nvPr/>
        </p:nvSpPr>
        <p:spPr bwMode="auto">
          <a:xfrm>
            <a:off x="48768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sp>
        <p:nvSpPr>
          <p:cNvPr id="6198" name="Text Box 52"/>
          <p:cNvSpPr txBox="1">
            <a:spLocks noChangeArrowheads="1"/>
          </p:cNvSpPr>
          <p:nvPr/>
        </p:nvSpPr>
        <p:spPr bwMode="auto">
          <a:xfrm>
            <a:off x="5105400" y="3302000"/>
            <a:ext cx="304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Arial" pitchFamily="-65" charset="0"/>
                <a:ea typeface="宋体" pitchFamily="-65" charset="-122"/>
                <a:cs typeface="宋体" pitchFamily="-65" charset="-122"/>
              </a:rPr>
              <a:t>1</a:t>
            </a:r>
          </a:p>
        </p:txBody>
      </p:sp>
      <p:pic>
        <p:nvPicPr>
          <p:cNvPr id="6199" name="Picture 53" descr="txp_fig"/>
          <p:cNvPicPr>
            <a:picLocks noChangeAspect="1" noChangeArrowheads="1"/>
          </p:cNvPicPr>
          <p:nvPr>
            <p:custDataLst>
              <p:tags r:id="rId2"/>
            </p:custDataLst>
          </p:nvPr>
        </p:nvPicPr>
        <p:blipFill>
          <a:blip r:embed="rId13"/>
          <a:srcRect/>
          <a:stretch>
            <a:fillRect/>
          </a:stretch>
        </p:blipFill>
        <p:spPr bwMode="auto">
          <a:xfrm>
            <a:off x="3352800" y="4191000"/>
            <a:ext cx="2565400" cy="325438"/>
          </a:xfrm>
          <a:prstGeom prst="rect">
            <a:avLst/>
          </a:prstGeom>
          <a:noFill/>
          <a:ln w="9525">
            <a:noFill/>
            <a:miter lim="800000"/>
            <a:headEnd/>
            <a:tailEnd/>
          </a:ln>
        </p:spPr>
      </p:pic>
      <p:pic>
        <p:nvPicPr>
          <p:cNvPr id="6200" name="Picture 54" descr="txp_fig"/>
          <p:cNvPicPr>
            <a:picLocks noChangeAspect="1" noChangeArrowheads="1"/>
          </p:cNvPicPr>
          <p:nvPr>
            <p:custDataLst>
              <p:tags r:id="rId3"/>
            </p:custDataLst>
          </p:nvPr>
        </p:nvPicPr>
        <p:blipFill>
          <a:blip r:embed="rId14"/>
          <a:srcRect/>
          <a:stretch>
            <a:fillRect/>
          </a:stretch>
        </p:blipFill>
        <p:spPr bwMode="auto">
          <a:xfrm>
            <a:off x="3200400" y="2082800"/>
            <a:ext cx="1793875" cy="317500"/>
          </a:xfrm>
          <a:prstGeom prst="rect">
            <a:avLst/>
          </a:prstGeom>
          <a:noFill/>
          <a:ln w="9525">
            <a:noFill/>
            <a:miter lim="800000"/>
            <a:headEnd/>
            <a:tailEnd/>
          </a:ln>
        </p:spPr>
      </p:pic>
      <p:pic>
        <p:nvPicPr>
          <p:cNvPr id="6201" name="Picture 55" descr="txp_fig"/>
          <p:cNvPicPr>
            <a:picLocks noChangeAspect="1" noChangeArrowheads="1"/>
          </p:cNvPicPr>
          <p:nvPr>
            <p:custDataLst>
              <p:tags r:id="rId4"/>
            </p:custDataLst>
          </p:nvPr>
        </p:nvPicPr>
        <p:blipFill>
          <a:blip r:embed="rId15"/>
          <a:srcRect/>
          <a:stretch>
            <a:fillRect/>
          </a:stretch>
        </p:blipFill>
        <p:spPr bwMode="auto">
          <a:xfrm>
            <a:off x="762000" y="2089150"/>
            <a:ext cx="1524000" cy="317500"/>
          </a:xfrm>
          <a:prstGeom prst="rect">
            <a:avLst/>
          </a:prstGeom>
          <a:noFill/>
          <a:ln w="9525">
            <a:noFill/>
            <a:miter lim="800000"/>
            <a:headEnd/>
            <a:tailEnd/>
          </a:ln>
        </p:spPr>
      </p:pic>
      <p:pic>
        <p:nvPicPr>
          <p:cNvPr id="6202" name="Picture 56" descr="txp_fig"/>
          <p:cNvPicPr>
            <a:picLocks noChangeAspect="1" noChangeArrowheads="1"/>
          </p:cNvPicPr>
          <p:nvPr>
            <p:custDataLst>
              <p:tags r:id="rId5"/>
            </p:custDataLst>
          </p:nvPr>
        </p:nvPicPr>
        <p:blipFill>
          <a:blip r:embed="rId16"/>
          <a:srcRect/>
          <a:stretch>
            <a:fillRect/>
          </a:stretch>
        </p:blipFill>
        <p:spPr bwMode="auto">
          <a:xfrm>
            <a:off x="6527800" y="1992313"/>
            <a:ext cx="1524000" cy="333375"/>
          </a:xfrm>
          <a:prstGeom prst="rect">
            <a:avLst/>
          </a:prstGeom>
          <a:noFill/>
          <a:ln w="9525">
            <a:noFill/>
            <a:miter lim="800000"/>
            <a:headEnd/>
            <a:tailEnd/>
          </a:ln>
        </p:spPr>
      </p:pic>
      <p:pic>
        <p:nvPicPr>
          <p:cNvPr id="6203" name="Picture 57" descr="txp_fig"/>
          <p:cNvPicPr>
            <a:picLocks noChangeAspect="1" noChangeArrowheads="1"/>
          </p:cNvPicPr>
          <p:nvPr>
            <p:custDataLst>
              <p:tags r:id="rId6"/>
            </p:custDataLst>
          </p:nvPr>
        </p:nvPicPr>
        <p:blipFill>
          <a:blip r:embed="rId17"/>
          <a:srcRect/>
          <a:stretch>
            <a:fillRect/>
          </a:stretch>
        </p:blipFill>
        <p:spPr bwMode="auto">
          <a:xfrm>
            <a:off x="1371600" y="3911600"/>
            <a:ext cx="254000" cy="279400"/>
          </a:xfrm>
          <a:prstGeom prst="rect">
            <a:avLst/>
          </a:prstGeom>
          <a:noFill/>
          <a:ln w="9525">
            <a:noFill/>
            <a:miter lim="800000"/>
            <a:headEnd/>
            <a:tailEnd/>
          </a:ln>
        </p:spPr>
      </p:pic>
      <p:pic>
        <p:nvPicPr>
          <p:cNvPr id="6204" name="Picture 58" descr="txp_fig"/>
          <p:cNvPicPr>
            <a:picLocks noChangeAspect="1" noChangeArrowheads="1"/>
          </p:cNvPicPr>
          <p:nvPr>
            <p:custDataLst>
              <p:tags r:id="rId7"/>
            </p:custDataLst>
          </p:nvPr>
        </p:nvPicPr>
        <p:blipFill>
          <a:blip r:embed="rId17"/>
          <a:srcRect/>
          <a:stretch>
            <a:fillRect/>
          </a:stretch>
        </p:blipFill>
        <p:spPr bwMode="auto">
          <a:xfrm>
            <a:off x="3886200" y="3835400"/>
            <a:ext cx="254000" cy="279400"/>
          </a:xfrm>
          <a:prstGeom prst="rect">
            <a:avLst/>
          </a:prstGeom>
          <a:noFill/>
          <a:ln w="9525">
            <a:noFill/>
            <a:miter lim="800000"/>
            <a:headEnd/>
            <a:tailEnd/>
          </a:ln>
        </p:spPr>
      </p:pic>
      <p:pic>
        <p:nvPicPr>
          <p:cNvPr id="6205" name="Picture 59" descr="txp_fig"/>
          <p:cNvPicPr>
            <a:picLocks noChangeAspect="1" noChangeArrowheads="1"/>
          </p:cNvPicPr>
          <p:nvPr>
            <p:custDataLst>
              <p:tags r:id="rId8"/>
            </p:custDataLst>
          </p:nvPr>
        </p:nvPicPr>
        <p:blipFill>
          <a:blip r:embed="rId17"/>
          <a:srcRect/>
          <a:stretch>
            <a:fillRect/>
          </a:stretch>
        </p:blipFill>
        <p:spPr bwMode="auto">
          <a:xfrm>
            <a:off x="7391400" y="3835400"/>
            <a:ext cx="254000" cy="279400"/>
          </a:xfrm>
          <a:prstGeom prst="rect">
            <a:avLst/>
          </a:prstGeom>
          <a:noFill/>
          <a:ln w="9525">
            <a:noFill/>
            <a:miter lim="800000"/>
            <a:headEnd/>
            <a:tailEnd/>
          </a:ln>
        </p:spPr>
      </p:pic>
      <p:graphicFrame>
        <p:nvGraphicFramePr>
          <p:cNvPr id="6146" name="Object 60"/>
          <p:cNvGraphicFramePr>
            <a:graphicFrameLocks noChangeAspect="1"/>
          </p:cNvGraphicFramePr>
          <p:nvPr/>
        </p:nvGraphicFramePr>
        <p:xfrm>
          <a:off x="2743200" y="1778000"/>
          <a:ext cx="2819400" cy="2300288"/>
        </p:xfrm>
        <a:graphic>
          <a:graphicData uri="http://schemas.openxmlformats.org/presentationml/2006/ole">
            <p:oleObj spid="_x0000_s468994" name="Equation" r:id="rId18" imgW="7315200" imgH="5969000" progId="Equation.3">
              <p:embed/>
            </p:oleObj>
          </a:graphicData>
        </a:graphic>
      </p:graphicFrame>
      <p:graphicFrame>
        <p:nvGraphicFramePr>
          <p:cNvPr id="6147" name="Object 61"/>
          <p:cNvGraphicFramePr>
            <a:graphicFrameLocks noChangeAspect="1"/>
          </p:cNvGraphicFramePr>
          <p:nvPr/>
        </p:nvGraphicFramePr>
        <p:xfrm>
          <a:off x="5943600" y="1778000"/>
          <a:ext cx="2819400" cy="2300288"/>
        </p:xfrm>
        <a:graphic>
          <a:graphicData uri="http://schemas.openxmlformats.org/presentationml/2006/ole">
            <p:oleObj spid="_x0000_s468995" name="Equation" r:id="rId19" imgW="7315200" imgH="5969000" progId="Equation.3">
              <p:embed/>
            </p:oleObj>
          </a:graphicData>
        </a:graphic>
      </p:graphicFrame>
      <p:graphicFrame>
        <p:nvGraphicFramePr>
          <p:cNvPr id="6148" name="Object 62"/>
          <p:cNvGraphicFramePr>
            <a:graphicFrameLocks noChangeAspect="1"/>
          </p:cNvGraphicFramePr>
          <p:nvPr/>
        </p:nvGraphicFramePr>
        <p:xfrm>
          <a:off x="0" y="1778000"/>
          <a:ext cx="2819400" cy="2300288"/>
        </p:xfrm>
        <a:graphic>
          <a:graphicData uri="http://schemas.openxmlformats.org/presentationml/2006/ole">
            <p:oleObj spid="_x0000_s468996" name="Equation" r:id="rId20" imgW="7315200" imgH="5969000" progId="Equation.3">
              <p:embed/>
            </p:oleObj>
          </a:graphicData>
        </a:graphic>
      </p:graphicFrame>
      <p:graphicFrame>
        <p:nvGraphicFramePr>
          <p:cNvPr id="6149" name="Object 63"/>
          <p:cNvGraphicFramePr>
            <a:graphicFrameLocks noChangeAspect="1"/>
          </p:cNvGraphicFramePr>
          <p:nvPr/>
        </p:nvGraphicFramePr>
        <p:xfrm>
          <a:off x="0" y="1244600"/>
          <a:ext cx="8915400" cy="1335088"/>
        </p:xfrm>
        <a:graphic>
          <a:graphicData uri="http://schemas.openxmlformats.org/presentationml/2006/ole">
            <p:oleObj spid="_x0000_s468997" name="Equation" r:id="rId21" imgW="7315200" imgH="1092200" progId="Equation.3">
              <p:embed/>
            </p:oleObj>
          </a:graphicData>
        </a:graphic>
      </p:graphicFrame>
      <p:pic>
        <p:nvPicPr>
          <p:cNvPr id="6206" name="Picture 64" descr="txp_fig"/>
          <p:cNvPicPr>
            <a:picLocks noChangeAspect="1" noChangeArrowheads="1"/>
          </p:cNvPicPr>
          <p:nvPr>
            <p:custDataLst>
              <p:tags r:id="rId9"/>
            </p:custDataLst>
          </p:nvPr>
        </p:nvPicPr>
        <p:blipFill>
          <a:blip r:embed="rId22"/>
          <a:srcRect/>
          <a:stretch>
            <a:fillRect/>
          </a:stretch>
        </p:blipFill>
        <p:spPr bwMode="auto">
          <a:xfrm>
            <a:off x="3200400" y="1168400"/>
            <a:ext cx="2590800" cy="39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t>8 Walsh Symbols</a:t>
            </a:r>
          </a:p>
        </p:txBody>
      </p:sp>
      <p:pic>
        <p:nvPicPr>
          <p:cNvPr id="57347" name="Picture 3" descr="transmitted_symbols_different_plots"/>
          <p:cNvPicPr>
            <a:picLocks noChangeAspect="1" noChangeArrowheads="1"/>
          </p:cNvPicPr>
          <p:nvPr/>
        </p:nvPicPr>
        <p:blipFill>
          <a:blip r:embed="rId3"/>
          <a:srcRect/>
          <a:stretch>
            <a:fillRect/>
          </a:stretch>
        </p:blipFill>
        <p:spPr bwMode="auto">
          <a:xfrm>
            <a:off x="-838200" y="990600"/>
            <a:ext cx="10591800" cy="631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a:t>
            </a:r>
            <a:r>
              <a:rPr lang="en-US" dirty="0" err="1" smtClean="0"/>
              <a:t>AquaNode</a:t>
            </a:r>
            <a:endParaRPr lang="en-US" dirty="0"/>
          </a:p>
        </p:txBody>
      </p:sp>
      <p:sp>
        <p:nvSpPr>
          <p:cNvPr id="3" name="Text Placeholder 2"/>
          <p:cNvSpPr>
            <a:spLocks noGrp="1"/>
          </p:cNvSpPr>
          <p:nvPr>
            <p:ph type="body" sz="half" idx="1"/>
          </p:nvPr>
        </p:nvSpPr>
        <p:spPr>
          <a:xfrm>
            <a:off x="228600" y="1143000"/>
            <a:ext cx="8915400" cy="5051425"/>
          </a:xfrm>
        </p:spPr>
        <p:txBody>
          <a:bodyPr/>
          <a:lstStyle/>
          <a:p>
            <a:r>
              <a:rPr lang="en-US" dirty="0" smtClean="0"/>
              <a:t>Air, …</a:t>
            </a:r>
          </a:p>
          <a:p>
            <a:endParaRPr lang="en-US" dirty="0" smtClean="0"/>
          </a:p>
          <a:p>
            <a:endParaRPr lang="en-US" dirty="0" smtClean="0"/>
          </a:p>
          <a:p>
            <a:endParaRPr lang="en-US" sz="2800" dirty="0" smtClean="0"/>
          </a:p>
          <a:p>
            <a:endParaRPr lang="en-US" sz="1050" dirty="0" smtClean="0"/>
          </a:p>
          <a:p>
            <a:endParaRPr lang="en-US" sz="1050" dirty="0" smtClean="0"/>
          </a:p>
          <a:p>
            <a:endParaRPr lang="en-US" sz="1050" dirty="0" smtClean="0"/>
          </a:p>
          <a:p>
            <a:r>
              <a:rPr lang="en-US" dirty="0" smtClean="0"/>
              <a:t>to pool,  …  to lake,     …     to </a:t>
            </a:r>
            <a:r>
              <a:rPr lang="en-US" dirty="0" err="1" smtClean="0"/>
              <a:t>Moorea</a:t>
            </a:r>
            <a:endParaRPr lang="en-US" dirty="0"/>
          </a:p>
        </p:txBody>
      </p:sp>
      <p:pic>
        <p:nvPicPr>
          <p:cNvPr id="5" name="Picture 4" descr="IMG_0146"/>
          <p:cNvPicPr>
            <a:picLocks noChangeAspect="1" noChangeArrowheads="1"/>
          </p:cNvPicPr>
          <p:nvPr/>
        </p:nvPicPr>
        <p:blipFill>
          <a:blip r:embed="rId3"/>
          <a:srcRect/>
          <a:stretch>
            <a:fillRect/>
          </a:stretch>
        </p:blipFill>
        <p:spPr bwMode="auto">
          <a:xfrm>
            <a:off x="5367337" y="4495800"/>
            <a:ext cx="1719263" cy="2292350"/>
          </a:xfrm>
          <a:prstGeom prst="rect">
            <a:avLst/>
          </a:prstGeom>
          <a:noFill/>
          <a:ln w="9525">
            <a:noFill/>
            <a:miter lim="800000"/>
            <a:headEnd/>
            <a:tailEnd/>
          </a:ln>
        </p:spPr>
      </p:pic>
      <p:pic>
        <p:nvPicPr>
          <p:cNvPr id="6" name="Picture 14"/>
          <p:cNvPicPr>
            <a:picLocks noChangeAspect="1" noChangeArrowheads="1"/>
          </p:cNvPicPr>
          <p:nvPr/>
        </p:nvPicPr>
        <p:blipFill>
          <a:blip r:embed="rId4"/>
          <a:srcRect/>
          <a:stretch>
            <a:fillRect/>
          </a:stretch>
        </p:blipFill>
        <p:spPr bwMode="auto">
          <a:xfrm>
            <a:off x="7308850" y="4495800"/>
            <a:ext cx="1682750" cy="1830388"/>
          </a:xfrm>
          <a:prstGeom prst="rect">
            <a:avLst/>
          </a:prstGeom>
          <a:noFill/>
          <a:ln w="9525">
            <a:noFill/>
            <a:miter lim="800000"/>
            <a:headEnd/>
            <a:tailEnd/>
          </a:ln>
        </p:spPr>
      </p:pic>
      <p:pic>
        <p:nvPicPr>
          <p:cNvPr id="8" name="Picture 6" descr="Bridget_FSK_modem_pics 007"/>
          <p:cNvPicPr>
            <a:picLocks noChangeAspect="1" noChangeArrowheads="1"/>
          </p:cNvPicPr>
          <p:nvPr/>
        </p:nvPicPr>
        <p:blipFill>
          <a:blip r:embed="rId5"/>
          <a:srcRect/>
          <a:stretch>
            <a:fillRect/>
          </a:stretch>
        </p:blipFill>
        <p:spPr bwMode="auto">
          <a:xfrm>
            <a:off x="390525" y="4541838"/>
            <a:ext cx="1965325" cy="2620962"/>
          </a:xfrm>
          <a:prstGeom prst="rect">
            <a:avLst/>
          </a:prstGeom>
          <a:noFill/>
          <a:ln w="9525">
            <a:noFill/>
            <a:miter lim="800000"/>
            <a:headEnd/>
            <a:tailEnd/>
          </a:ln>
        </p:spPr>
      </p:pic>
      <p:pic>
        <p:nvPicPr>
          <p:cNvPr id="9" name="Picture 23" descr="lake_canoe"/>
          <p:cNvPicPr>
            <a:picLocks noChangeAspect="1" noChangeArrowheads="1"/>
          </p:cNvPicPr>
          <p:nvPr/>
        </p:nvPicPr>
        <p:blipFill>
          <a:blip r:embed="rId6"/>
          <a:srcRect/>
          <a:stretch>
            <a:fillRect/>
          </a:stretch>
        </p:blipFill>
        <p:spPr bwMode="auto">
          <a:xfrm>
            <a:off x="2584208" y="4572000"/>
            <a:ext cx="2597392" cy="1905000"/>
          </a:xfrm>
          <a:prstGeom prst="rect">
            <a:avLst/>
          </a:prstGeom>
          <a:noFill/>
        </p:spPr>
      </p:pic>
      <p:pic>
        <p:nvPicPr>
          <p:cNvPr id="11" name="HallRevLowRes.wmv">
            <a:hlinkClick r:id="" action="ppaction://media"/>
          </p:cNvPr>
          <p:cNvPicPr/>
          <p:nvPr>
            <a:videoFile r:link="rId1"/>
          </p:nvPr>
        </p:nvPicPr>
        <p:blipFill>
          <a:blip r:embed="rId7"/>
          <a:stretch>
            <a:fillRect/>
          </a:stretch>
        </p:blipFill>
        <p:spPr>
          <a:xfrm>
            <a:off x="2514600" y="1092200"/>
            <a:ext cx="4191000" cy="279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t>Key Recent Trends</a:t>
            </a:r>
          </a:p>
        </p:txBody>
      </p:sp>
      <p:sp>
        <p:nvSpPr>
          <p:cNvPr id="33795" name="Rectangle 3"/>
          <p:cNvSpPr>
            <a:spLocks noGrp="1" noChangeArrowheads="1"/>
          </p:cNvSpPr>
          <p:nvPr>
            <p:ph type="body" idx="1"/>
          </p:nvPr>
        </p:nvSpPr>
        <p:spPr>
          <a:xfrm>
            <a:off x="455613" y="992187"/>
            <a:ext cx="8226425" cy="4799013"/>
          </a:xfrm>
        </p:spPr>
        <p:txBody>
          <a:bodyPr/>
          <a:lstStyle/>
          <a:p>
            <a:pPr eaLnBrk="1" hangingPunct="1">
              <a:lnSpc>
                <a:spcPct val="90000"/>
              </a:lnSpc>
            </a:pPr>
            <a:r>
              <a:rPr lang="en-US" sz="2800"/>
              <a:t>Increasing computation demands</a:t>
            </a:r>
          </a:p>
          <a:p>
            <a:pPr lvl="1" eaLnBrk="1" hangingPunct="1">
              <a:lnSpc>
                <a:spcPct val="90000"/>
              </a:lnSpc>
            </a:pPr>
            <a:r>
              <a:rPr lang="en-US" sz="2400" dirty="0"/>
              <a:t>e.g. multimedia processing in set-top boxes, HDTV</a:t>
            </a:r>
          </a:p>
          <a:p>
            <a:pPr eaLnBrk="1" hangingPunct="1">
              <a:lnSpc>
                <a:spcPct val="90000"/>
              </a:lnSpc>
            </a:pPr>
            <a:r>
              <a:rPr lang="en-US" sz="2800" dirty="0"/>
              <a:t>Increasingly networked</a:t>
            </a:r>
          </a:p>
          <a:p>
            <a:pPr lvl="1" eaLnBrk="1" hangingPunct="1">
              <a:lnSpc>
                <a:spcPct val="90000"/>
              </a:lnSpc>
            </a:pPr>
            <a:r>
              <a:rPr lang="en-US" sz="2400" dirty="0"/>
              <a:t>to eliminate host, and remotely monitor/debug</a:t>
            </a:r>
          </a:p>
          <a:p>
            <a:pPr lvl="1" eaLnBrk="1" hangingPunct="1">
              <a:lnSpc>
                <a:spcPct val="90000"/>
              </a:lnSpc>
            </a:pPr>
            <a:r>
              <a:rPr lang="en-US" sz="2400" dirty="0"/>
              <a:t>embedded Web servers</a:t>
            </a:r>
          </a:p>
          <a:p>
            <a:pPr lvl="2" eaLnBrk="1" hangingPunct="1">
              <a:lnSpc>
                <a:spcPct val="90000"/>
              </a:lnSpc>
            </a:pPr>
            <a:r>
              <a:rPr lang="en-US" sz="2000" dirty="0"/>
              <a:t>e.g. </a:t>
            </a:r>
            <a:r>
              <a:rPr lang="en-US" sz="2000" dirty="0" err="1"/>
              <a:t>IQEye</a:t>
            </a:r>
            <a:r>
              <a:rPr lang="en-US" sz="2000" dirty="0"/>
              <a:t> camera</a:t>
            </a:r>
          </a:p>
          <a:p>
            <a:pPr lvl="2" eaLnBrk="1" hangingPunct="1">
              <a:lnSpc>
                <a:spcPct val="90000"/>
              </a:lnSpc>
            </a:pPr>
            <a:r>
              <a:rPr lang="en-US" sz="2000" dirty="0"/>
              <a:t>e.g. Mercedes car with web server</a:t>
            </a:r>
          </a:p>
          <a:p>
            <a:pPr lvl="1" eaLnBrk="1" hangingPunct="1">
              <a:lnSpc>
                <a:spcPct val="90000"/>
              </a:lnSpc>
            </a:pPr>
            <a:r>
              <a:rPr lang="en-US" sz="2400" dirty="0"/>
              <a:t>embedded Java virtual machines</a:t>
            </a:r>
          </a:p>
          <a:p>
            <a:pPr lvl="2" eaLnBrk="1" hangingPunct="1">
              <a:lnSpc>
                <a:spcPct val="90000"/>
              </a:lnSpc>
            </a:pPr>
            <a:r>
              <a:rPr lang="en-US" sz="2000" dirty="0"/>
              <a:t>e.g. Java ring, smart cards, printers</a:t>
            </a:r>
          </a:p>
          <a:p>
            <a:pPr lvl="1" eaLnBrk="1" hangingPunct="1">
              <a:lnSpc>
                <a:spcPct val="90000"/>
              </a:lnSpc>
            </a:pPr>
            <a:r>
              <a:rPr lang="en-US" sz="2400" dirty="0"/>
              <a:t>cameras, disks etc. that sit directly on networks</a:t>
            </a:r>
          </a:p>
          <a:p>
            <a:pPr eaLnBrk="1" hangingPunct="1">
              <a:lnSpc>
                <a:spcPct val="90000"/>
              </a:lnSpc>
            </a:pPr>
            <a:r>
              <a:rPr lang="en-US" sz="2800" dirty="0"/>
              <a:t>Increasing need for flexibility</a:t>
            </a:r>
          </a:p>
          <a:p>
            <a:pPr lvl="1" eaLnBrk="1" hangingPunct="1">
              <a:lnSpc>
                <a:spcPct val="90000"/>
              </a:lnSpc>
            </a:pPr>
            <a:r>
              <a:rPr lang="en-US" sz="2400" dirty="0"/>
              <a:t>time-to-market under ever changing standards!</a:t>
            </a:r>
            <a:endParaRPr lang="en-US" sz="2400" i="1" dirty="0">
              <a:solidFill>
                <a:srgbClr val="FF0000"/>
              </a:solidFill>
            </a:endParaRPr>
          </a:p>
          <a:p>
            <a:pPr algn="ctr" eaLnBrk="1" hangingPunct="1">
              <a:lnSpc>
                <a:spcPct val="90000"/>
              </a:lnSpc>
              <a:buFont typeface="Wingdings" charset="2"/>
              <a:buNone/>
            </a:pPr>
            <a:r>
              <a:rPr lang="en-US" sz="2800" i="1" dirty="0">
                <a:solidFill>
                  <a:srgbClr val="FF0000"/>
                </a:solidFill>
              </a:rPr>
              <a:t>Need careful co-design of </a:t>
            </a:r>
            <a:r>
              <a:rPr lang="en-US" sz="2800" i="1" dirty="0" err="1">
                <a:solidFill>
                  <a:srgbClr val="FF0000"/>
                </a:solidFill>
              </a:rPr>
              <a:t>h/w</a:t>
            </a:r>
            <a:r>
              <a:rPr lang="en-US" sz="2800" i="1" dirty="0">
                <a:solidFill>
                  <a:srgbClr val="FF0000"/>
                </a:solidFill>
              </a:rPr>
              <a:t> &amp; </a:t>
            </a:r>
            <a:r>
              <a:rPr lang="en-US" sz="2800" i="1" dirty="0" err="1">
                <a:solidFill>
                  <a:srgbClr val="FF0000"/>
                </a:solidFill>
              </a:rPr>
              <a:t>s/w</a:t>
            </a:r>
            <a:r>
              <a:rPr lang="en-US" sz="2800" i="1" dirty="0">
                <a:solidFill>
                  <a:srgbClr val="FF0000"/>
                </a:solidFill>
              </a:rPr>
              <a:t>!</a:t>
            </a:r>
          </a:p>
        </p:txBody>
      </p:sp>
      <p:sp>
        <p:nvSpPr>
          <p:cNvPr id="33796" name="Text Box 4"/>
          <p:cNvSpPr txBox="1">
            <a:spLocks noChangeArrowheads="1"/>
          </p:cNvSpPr>
          <p:nvPr/>
        </p:nvSpPr>
        <p:spPr bwMode="auto">
          <a:xfrm>
            <a:off x="7508523" y="6581001"/>
            <a:ext cx="1711677"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Mani </a:t>
            </a:r>
            <a:r>
              <a:rPr lang="en-US" sz="1200" dirty="0" err="1">
                <a:solidFill>
                  <a:srgbClr val="000000"/>
                </a:solidFill>
              </a:rPr>
              <a:t>Srivastava</a:t>
            </a:r>
            <a:r>
              <a:rPr lang="en-US" sz="1200" dirty="0" err="1">
                <a:solidFill>
                  <a:srgbClr val="000000"/>
                </a:solidFill>
                <a:sym typeface="Symbol" charset="2"/>
              </a:rPr>
              <a:t></a:t>
            </a:r>
            <a:endParaRPr lang="en-US" sz="1200" dirty="0">
              <a:solidFill>
                <a:srgbClr val="000000"/>
              </a:solidFill>
              <a:sym typeface="Symbol" charset="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1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723" name="Rectangle 10"/>
          <p:cNvSpPr>
            <a:spLocks noGrp="1" noChangeArrowheads="1"/>
          </p:cNvSpPr>
          <p:nvPr>
            <p:ph type="title"/>
          </p:nvPr>
        </p:nvSpPr>
        <p:spPr>
          <a:xfrm>
            <a:off x="228600" y="74613"/>
            <a:ext cx="8686800" cy="700087"/>
          </a:xfrm>
        </p:spPr>
        <p:txBody>
          <a:bodyPr/>
          <a:lstStyle/>
          <a:p>
            <a:pPr eaLnBrk="1" hangingPunct="1"/>
            <a:r>
              <a:rPr lang="en-US" sz="3200">
                <a:solidFill>
                  <a:schemeClr val="tx2"/>
                </a:solidFill>
              </a:rPr>
              <a:t>Unanchored Transducers: Cook’s Bay Test</a:t>
            </a:r>
          </a:p>
        </p:txBody>
      </p:sp>
      <p:sp>
        <p:nvSpPr>
          <p:cNvPr id="30724" name="Rectangle 4"/>
          <p:cNvSpPr>
            <a:spLocks noGrp="1" noChangeArrowheads="1"/>
          </p:cNvSpPr>
          <p:nvPr>
            <p:ph type="body" idx="4294967295"/>
          </p:nvPr>
        </p:nvSpPr>
        <p:spPr>
          <a:xfrm>
            <a:off x="279400" y="863600"/>
            <a:ext cx="8674100" cy="4114800"/>
          </a:xfrm>
        </p:spPr>
        <p:txBody>
          <a:bodyPr/>
          <a:lstStyle/>
          <a:p>
            <a:pPr eaLnBrk="1" hangingPunct="1"/>
            <a:r>
              <a:rPr lang="en-US">
                <a:solidFill>
                  <a:schemeClr val="bg1"/>
                </a:solidFill>
              </a:rPr>
              <a:t>Transducers hanging from side of boat.</a:t>
            </a:r>
          </a:p>
          <a:p>
            <a:pPr eaLnBrk="1" hangingPunct="1"/>
            <a:r>
              <a:rPr lang="en-US">
                <a:solidFill>
                  <a:schemeClr val="bg1"/>
                </a:solidFill>
              </a:rPr>
              <a:t>Water ~ 30 m deep (boats not anchored).</a:t>
            </a:r>
          </a:p>
          <a:p>
            <a:pPr eaLnBrk="1" hangingPunct="1"/>
            <a:r>
              <a:rPr lang="en-US">
                <a:solidFill>
                  <a:schemeClr val="bg1"/>
                </a:solidFill>
              </a:rPr>
              <a:t>High “estimated” Doppler spread mostly due to transducer movement, and boat movement</a:t>
            </a:r>
            <a:r>
              <a:rPr lang="en-US"/>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8600" y="125413"/>
            <a:ext cx="8686800" cy="700087"/>
          </a:xfrm>
        </p:spPr>
        <p:txBody>
          <a:bodyPr/>
          <a:lstStyle/>
          <a:p>
            <a:pPr eaLnBrk="1" hangingPunct="1"/>
            <a:r>
              <a:rPr lang="en-US" sz="3200"/>
              <a:t>Unanchored Transducers: Cook’s Bay Test</a:t>
            </a:r>
          </a:p>
        </p:txBody>
      </p:sp>
      <p:grpSp>
        <p:nvGrpSpPr>
          <p:cNvPr id="2" name="Group 24"/>
          <p:cNvGrpSpPr>
            <a:grpSpLocks/>
          </p:cNvGrpSpPr>
          <p:nvPr/>
        </p:nvGrpSpPr>
        <p:grpSpPr bwMode="auto">
          <a:xfrm>
            <a:off x="317500" y="1104900"/>
            <a:ext cx="8507413" cy="5257800"/>
            <a:chOff x="613" y="1212"/>
            <a:chExt cx="4954" cy="2916"/>
          </a:xfrm>
        </p:grpSpPr>
        <p:grpSp>
          <p:nvGrpSpPr>
            <p:cNvPr id="3" name="Group 22"/>
            <p:cNvGrpSpPr>
              <a:grpSpLocks/>
            </p:cNvGrpSpPr>
            <p:nvPr/>
          </p:nvGrpSpPr>
          <p:grpSpPr bwMode="auto">
            <a:xfrm>
              <a:off x="615" y="1212"/>
              <a:ext cx="4950" cy="1446"/>
              <a:chOff x="601" y="2669"/>
              <a:chExt cx="4950" cy="1446"/>
            </a:xfrm>
          </p:grpSpPr>
          <p:pic>
            <p:nvPicPr>
              <p:cNvPr id="31753" name="Picture 5" descr="IMG_0057-small"/>
              <p:cNvPicPr>
                <a:picLocks noChangeAspect="1" noChangeArrowheads="1"/>
              </p:cNvPicPr>
              <p:nvPr/>
            </p:nvPicPr>
            <p:blipFill>
              <a:blip r:embed="rId3"/>
              <a:srcRect r="11267"/>
              <a:stretch>
                <a:fillRect/>
              </a:stretch>
            </p:blipFill>
            <p:spPr bwMode="auto">
              <a:xfrm>
                <a:off x="601" y="2671"/>
                <a:ext cx="1701" cy="1438"/>
              </a:xfrm>
              <a:prstGeom prst="rect">
                <a:avLst/>
              </a:prstGeom>
              <a:noFill/>
              <a:ln w="9525">
                <a:noFill/>
                <a:miter lim="800000"/>
                <a:headEnd/>
                <a:tailEnd/>
              </a:ln>
            </p:spPr>
          </p:pic>
          <p:pic>
            <p:nvPicPr>
              <p:cNvPr id="31754" name="Picture 17" descr="IMG_0174"/>
              <p:cNvPicPr>
                <a:picLocks noChangeAspect="1" noChangeArrowheads="1"/>
              </p:cNvPicPr>
              <p:nvPr/>
            </p:nvPicPr>
            <p:blipFill>
              <a:blip r:embed="rId4"/>
              <a:srcRect l="5269" r="38863"/>
              <a:stretch>
                <a:fillRect/>
              </a:stretch>
            </p:blipFill>
            <p:spPr bwMode="auto">
              <a:xfrm>
                <a:off x="4480" y="2671"/>
                <a:ext cx="1071" cy="1438"/>
              </a:xfrm>
              <a:prstGeom prst="rect">
                <a:avLst/>
              </a:prstGeom>
              <a:noFill/>
              <a:ln w="9525">
                <a:noFill/>
                <a:miter lim="800000"/>
                <a:headEnd/>
                <a:tailEnd/>
              </a:ln>
            </p:spPr>
          </p:pic>
          <p:pic>
            <p:nvPicPr>
              <p:cNvPr id="31755" name="Picture 18" descr="IMG_0176"/>
              <p:cNvPicPr>
                <a:picLocks noChangeAspect="1" noChangeArrowheads="1"/>
              </p:cNvPicPr>
              <p:nvPr/>
            </p:nvPicPr>
            <p:blipFill>
              <a:blip r:embed="rId5"/>
              <a:srcRect l="13757"/>
              <a:stretch>
                <a:fillRect/>
              </a:stretch>
            </p:blipFill>
            <p:spPr bwMode="auto">
              <a:xfrm>
                <a:off x="3507" y="2671"/>
                <a:ext cx="934" cy="1444"/>
              </a:xfrm>
              <a:prstGeom prst="rect">
                <a:avLst/>
              </a:prstGeom>
              <a:noFill/>
              <a:ln w="9525">
                <a:noFill/>
                <a:miter lim="800000"/>
                <a:headEnd/>
                <a:tailEnd/>
              </a:ln>
            </p:spPr>
          </p:pic>
          <p:pic>
            <p:nvPicPr>
              <p:cNvPr id="31756" name="Picture 19" descr="IMG_0055"/>
              <p:cNvPicPr>
                <a:picLocks noChangeAspect="1" noChangeArrowheads="1"/>
              </p:cNvPicPr>
              <p:nvPr/>
            </p:nvPicPr>
            <p:blipFill>
              <a:blip r:embed="rId6"/>
              <a:srcRect/>
              <a:stretch>
                <a:fillRect/>
              </a:stretch>
            </p:blipFill>
            <p:spPr bwMode="auto">
              <a:xfrm>
                <a:off x="2368" y="2669"/>
                <a:ext cx="1083" cy="1441"/>
              </a:xfrm>
              <a:prstGeom prst="rect">
                <a:avLst/>
              </a:prstGeom>
              <a:noFill/>
              <a:ln w="9525">
                <a:noFill/>
                <a:miter lim="800000"/>
                <a:headEnd/>
                <a:tailEnd/>
              </a:ln>
            </p:spPr>
          </p:pic>
        </p:grpSp>
        <p:grpSp>
          <p:nvGrpSpPr>
            <p:cNvPr id="4" name="Group 23"/>
            <p:cNvGrpSpPr>
              <a:grpSpLocks/>
            </p:cNvGrpSpPr>
            <p:nvPr/>
          </p:nvGrpSpPr>
          <p:grpSpPr bwMode="auto">
            <a:xfrm>
              <a:off x="613" y="2681"/>
              <a:ext cx="4954" cy="1447"/>
              <a:chOff x="593" y="1191"/>
              <a:chExt cx="4954" cy="1447"/>
            </a:xfrm>
          </p:grpSpPr>
          <p:pic>
            <p:nvPicPr>
              <p:cNvPr id="31750" name="Picture 7" descr="IMG_0058-crop-small"/>
              <p:cNvPicPr>
                <a:picLocks noChangeAspect="1" noChangeArrowheads="1"/>
              </p:cNvPicPr>
              <p:nvPr/>
            </p:nvPicPr>
            <p:blipFill>
              <a:blip r:embed="rId7"/>
              <a:srcRect l="15181" r="26134"/>
              <a:stretch>
                <a:fillRect/>
              </a:stretch>
            </p:blipFill>
            <p:spPr bwMode="auto">
              <a:xfrm>
                <a:off x="2526" y="1197"/>
                <a:ext cx="1125" cy="1438"/>
              </a:xfrm>
              <a:prstGeom prst="rect">
                <a:avLst/>
              </a:prstGeom>
              <a:noFill/>
              <a:ln w="9525">
                <a:noFill/>
                <a:miter lim="800000"/>
                <a:headEnd/>
                <a:tailEnd/>
              </a:ln>
            </p:spPr>
          </p:pic>
          <p:pic>
            <p:nvPicPr>
              <p:cNvPr id="31751" name="Picture 15" descr="IMG_0004-docktest-powerbox"/>
              <p:cNvPicPr>
                <a:picLocks noChangeAspect="1" noChangeArrowheads="1"/>
              </p:cNvPicPr>
              <p:nvPr/>
            </p:nvPicPr>
            <p:blipFill>
              <a:blip r:embed="rId8"/>
              <a:srcRect/>
              <a:stretch>
                <a:fillRect/>
              </a:stretch>
            </p:blipFill>
            <p:spPr bwMode="auto">
              <a:xfrm>
                <a:off x="593" y="1200"/>
                <a:ext cx="1917" cy="1438"/>
              </a:xfrm>
              <a:prstGeom prst="rect">
                <a:avLst/>
              </a:prstGeom>
              <a:noFill/>
              <a:ln w="9525">
                <a:noFill/>
                <a:miter lim="800000"/>
                <a:headEnd/>
                <a:tailEnd/>
              </a:ln>
            </p:spPr>
          </p:pic>
          <p:pic>
            <p:nvPicPr>
              <p:cNvPr id="31752" name="Picture 21" descr="IMG_0062"/>
              <p:cNvPicPr>
                <a:picLocks noChangeAspect="1" noChangeArrowheads="1"/>
              </p:cNvPicPr>
              <p:nvPr/>
            </p:nvPicPr>
            <p:blipFill>
              <a:blip r:embed="rId9"/>
              <a:srcRect l="2086"/>
              <a:stretch>
                <a:fillRect/>
              </a:stretch>
            </p:blipFill>
            <p:spPr bwMode="auto">
              <a:xfrm>
                <a:off x="3670" y="1191"/>
                <a:ext cx="1877" cy="1438"/>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srcRect/>
          <a:stretch>
            <a:fillRect/>
          </a:stretch>
        </p:blipFill>
        <p:spPr bwMode="auto">
          <a:xfrm>
            <a:off x="-76200" y="-11113"/>
            <a:ext cx="9259888" cy="6945313"/>
          </a:xfrm>
          <a:prstGeom prst="rect">
            <a:avLst/>
          </a:prstGeom>
          <a:noFill/>
          <a:ln w="9525">
            <a:noFill/>
            <a:miter lim="800000"/>
            <a:headEnd/>
            <a:tailEnd/>
          </a:ln>
        </p:spPr>
      </p:pic>
      <p:sp>
        <p:nvSpPr>
          <p:cNvPr id="32771" name="Rectangle 2"/>
          <p:cNvSpPr>
            <a:spLocks noGrp="1" noChangeArrowheads="1"/>
          </p:cNvSpPr>
          <p:nvPr>
            <p:ph type="title"/>
          </p:nvPr>
        </p:nvSpPr>
        <p:spPr>
          <a:xfrm>
            <a:off x="228600" y="481013"/>
            <a:ext cx="8686800" cy="700087"/>
          </a:xfrm>
        </p:spPr>
        <p:txBody>
          <a:bodyPr/>
          <a:lstStyle/>
          <a:p>
            <a:pPr eaLnBrk="1" hangingPunct="1"/>
            <a:r>
              <a:rPr lang="en-US">
                <a:solidFill>
                  <a:schemeClr val="tx2"/>
                </a:solidFill>
              </a:rPr>
              <a:t>Anchored Transducers: Viapahu Lagoon Test</a:t>
            </a:r>
          </a:p>
        </p:txBody>
      </p:sp>
      <p:sp>
        <p:nvSpPr>
          <p:cNvPr id="32772" name="Rectangle 3"/>
          <p:cNvSpPr>
            <a:spLocks noGrp="1" noChangeArrowheads="1"/>
          </p:cNvSpPr>
          <p:nvPr>
            <p:ph type="body" idx="1"/>
          </p:nvPr>
        </p:nvSpPr>
        <p:spPr>
          <a:xfrm>
            <a:off x="101600" y="3911600"/>
            <a:ext cx="9042400" cy="2921000"/>
          </a:xfrm>
        </p:spPr>
        <p:txBody>
          <a:bodyPr/>
          <a:lstStyle/>
          <a:p>
            <a:pPr eaLnBrk="1" hangingPunct="1">
              <a:lnSpc>
                <a:spcPct val="90000"/>
              </a:lnSpc>
            </a:pPr>
            <a:r>
              <a:rPr lang="en-US" sz="2800">
                <a:solidFill>
                  <a:schemeClr val="bg1"/>
                </a:solidFill>
              </a:rPr>
              <a:t>After Cook’s Bay testing, moved to shallower Viapahu Lagoon</a:t>
            </a:r>
          </a:p>
          <a:p>
            <a:pPr eaLnBrk="1" hangingPunct="1">
              <a:lnSpc>
                <a:spcPct val="90000"/>
              </a:lnSpc>
            </a:pPr>
            <a:r>
              <a:rPr lang="en-US" sz="2800">
                <a:solidFill>
                  <a:schemeClr val="bg1"/>
                </a:solidFill>
              </a:rPr>
              <a:t>Hardware setup essentially the same, except boats now anchored.</a:t>
            </a:r>
          </a:p>
          <a:p>
            <a:pPr eaLnBrk="1" hangingPunct="1">
              <a:lnSpc>
                <a:spcPct val="90000"/>
              </a:lnSpc>
            </a:pPr>
            <a:r>
              <a:rPr lang="en-US" sz="2800">
                <a:solidFill>
                  <a:schemeClr val="bg1"/>
                </a:solidFill>
              </a:rPr>
              <a:t>Two successful tests in this new environment</a:t>
            </a:r>
          </a:p>
          <a:p>
            <a:pPr eaLnBrk="1" hangingPunct="1">
              <a:lnSpc>
                <a:spcPct val="90000"/>
              </a:lnSpc>
            </a:pPr>
            <a:endParaRPr lang="en-US" sz="280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87313"/>
            <a:ext cx="8686800" cy="700087"/>
          </a:xfrm>
        </p:spPr>
        <p:txBody>
          <a:bodyPr/>
          <a:lstStyle/>
          <a:p>
            <a:pPr eaLnBrk="1" hangingPunct="1"/>
            <a:r>
              <a:rPr lang="en-US" sz="2800"/>
              <a:t>Anchored Testing - Viapahu Lagoon Test (125m)</a:t>
            </a:r>
          </a:p>
        </p:txBody>
      </p:sp>
      <p:grpSp>
        <p:nvGrpSpPr>
          <p:cNvPr id="2" name="Group 14"/>
          <p:cNvGrpSpPr>
            <a:grpSpLocks/>
          </p:cNvGrpSpPr>
          <p:nvPr/>
        </p:nvGrpSpPr>
        <p:grpSpPr bwMode="auto">
          <a:xfrm>
            <a:off x="355600" y="1003300"/>
            <a:ext cx="8496300" cy="5530850"/>
            <a:chOff x="624" y="1244"/>
            <a:chExt cx="4848" cy="2920"/>
          </a:xfrm>
        </p:grpSpPr>
        <p:pic>
          <p:nvPicPr>
            <p:cNvPr id="33796" name="Picture 6" descr="IMG_0023"/>
            <p:cNvPicPr>
              <a:picLocks noChangeAspect="1" noChangeArrowheads="1"/>
            </p:cNvPicPr>
            <p:nvPr/>
          </p:nvPicPr>
          <p:blipFill>
            <a:blip r:embed="rId3"/>
            <a:srcRect/>
            <a:stretch>
              <a:fillRect/>
            </a:stretch>
          </p:blipFill>
          <p:spPr bwMode="auto">
            <a:xfrm>
              <a:off x="624" y="2726"/>
              <a:ext cx="1917" cy="1438"/>
            </a:xfrm>
            <a:prstGeom prst="rect">
              <a:avLst/>
            </a:prstGeom>
            <a:noFill/>
            <a:ln w="9525">
              <a:noFill/>
              <a:miter lim="800000"/>
              <a:headEnd/>
              <a:tailEnd/>
            </a:ln>
          </p:spPr>
        </p:pic>
        <p:pic>
          <p:nvPicPr>
            <p:cNvPr id="33797" name="Picture 9" descr="IMG_0030"/>
            <p:cNvPicPr>
              <a:picLocks noChangeAspect="1" noChangeArrowheads="1"/>
            </p:cNvPicPr>
            <p:nvPr/>
          </p:nvPicPr>
          <p:blipFill>
            <a:blip r:embed="rId4"/>
            <a:srcRect/>
            <a:stretch>
              <a:fillRect/>
            </a:stretch>
          </p:blipFill>
          <p:spPr bwMode="auto">
            <a:xfrm>
              <a:off x="2577" y="2723"/>
              <a:ext cx="1080" cy="1440"/>
            </a:xfrm>
            <a:prstGeom prst="rect">
              <a:avLst/>
            </a:prstGeom>
            <a:noFill/>
            <a:ln w="9525">
              <a:noFill/>
              <a:miter lim="800000"/>
              <a:headEnd/>
              <a:tailEnd/>
            </a:ln>
          </p:spPr>
        </p:pic>
        <p:pic>
          <p:nvPicPr>
            <p:cNvPr id="33798" name="Picture 4" descr="IMG_0146"/>
            <p:cNvPicPr>
              <a:picLocks noChangeAspect="1" noChangeArrowheads="1"/>
            </p:cNvPicPr>
            <p:nvPr/>
          </p:nvPicPr>
          <p:blipFill>
            <a:blip r:embed="rId5"/>
            <a:srcRect/>
            <a:stretch>
              <a:fillRect/>
            </a:stretch>
          </p:blipFill>
          <p:spPr bwMode="auto">
            <a:xfrm>
              <a:off x="3270" y="1248"/>
              <a:ext cx="1083" cy="1444"/>
            </a:xfrm>
            <a:prstGeom prst="rect">
              <a:avLst/>
            </a:prstGeom>
            <a:noFill/>
            <a:ln w="9525">
              <a:noFill/>
              <a:miter lim="800000"/>
              <a:headEnd/>
              <a:tailEnd/>
            </a:ln>
          </p:spPr>
        </p:pic>
        <p:pic>
          <p:nvPicPr>
            <p:cNvPr id="33799" name="Picture 5" descr="IMG_0009-Rx_transducer_on_cement"/>
            <p:cNvPicPr>
              <a:picLocks noChangeAspect="1" noChangeArrowheads="1"/>
            </p:cNvPicPr>
            <p:nvPr/>
          </p:nvPicPr>
          <p:blipFill>
            <a:blip r:embed="rId6"/>
            <a:srcRect/>
            <a:stretch>
              <a:fillRect/>
            </a:stretch>
          </p:blipFill>
          <p:spPr bwMode="auto">
            <a:xfrm>
              <a:off x="624" y="1244"/>
              <a:ext cx="1083" cy="1444"/>
            </a:xfrm>
            <a:prstGeom prst="rect">
              <a:avLst/>
            </a:prstGeom>
            <a:noFill/>
            <a:ln w="9525">
              <a:noFill/>
              <a:miter lim="800000"/>
              <a:headEnd/>
              <a:tailEnd/>
            </a:ln>
          </p:spPr>
        </p:pic>
        <p:pic>
          <p:nvPicPr>
            <p:cNvPr id="33800" name="Picture 8" descr="IMG_0031"/>
            <p:cNvPicPr>
              <a:picLocks noChangeAspect="1" noChangeArrowheads="1"/>
            </p:cNvPicPr>
            <p:nvPr/>
          </p:nvPicPr>
          <p:blipFill>
            <a:blip r:embed="rId7"/>
            <a:srcRect l="10016" r="12363"/>
            <a:stretch>
              <a:fillRect/>
            </a:stretch>
          </p:blipFill>
          <p:spPr bwMode="auto">
            <a:xfrm>
              <a:off x="1740" y="1248"/>
              <a:ext cx="1488" cy="1438"/>
            </a:xfrm>
            <a:prstGeom prst="rect">
              <a:avLst/>
            </a:prstGeom>
            <a:noFill/>
            <a:ln w="9525">
              <a:noFill/>
              <a:miter lim="800000"/>
              <a:headEnd/>
              <a:tailEnd/>
            </a:ln>
          </p:spPr>
        </p:pic>
        <p:pic>
          <p:nvPicPr>
            <p:cNvPr id="33801" name="Picture 10" descr="IMG_0240"/>
            <p:cNvPicPr>
              <a:picLocks noChangeAspect="1" noChangeArrowheads="1"/>
            </p:cNvPicPr>
            <p:nvPr/>
          </p:nvPicPr>
          <p:blipFill>
            <a:blip r:embed="rId8"/>
            <a:srcRect/>
            <a:stretch>
              <a:fillRect/>
            </a:stretch>
          </p:blipFill>
          <p:spPr bwMode="auto">
            <a:xfrm>
              <a:off x="4395" y="1248"/>
              <a:ext cx="1077" cy="1437"/>
            </a:xfrm>
            <a:prstGeom prst="rect">
              <a:avLst/>
            </a:prstGeom>
            <a:noFill/>
            <a:ln w="9525">
              <a:noFill/>
              <a:miter lim="800000"/>
              <a:headEnd/>
              <a:tailEnd/>
            </a:ln>
          </p:spPr>
        </p:pic>
        <p:pic>
          <p:nvPicPr>
            <p:cNvPr id="33802" name="Picture 11" descr="IMG_0241"/>
            <p:cNvPicPr>
              <a:picLocks noChangeAspect="1" noChangeArrowheads="1"/>
            </p:cNvPicPr>
            <p:nvPr/>
          </p:nvPicPr>
          <p:blipFill>
            <a:blip r:embed="rId9"/>
            <a:srcRect l="7355"/>
            <a:stretch>
              <a:fillRect/>
            </a:stretch>
          </p:blipFill>
          <p:spPr bwMode="auto">
            <a:xfrm>
              <a:off x="3696" y="2726"/>
              <a:ext cx="1776" cy="143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t>Viapahu Lagoon Test (280 m)</a:t>
            </a:r>
          </a:p>
        </p:txBody>
      </p:sp>
      <p:grpSp>
        <p:nvGrpSpPr>
          <p:cNvPr id="2" name="Group 40"/>
          <p:cNvGrpSpPr>
            <a:grpSpLocks/>
          </p:cNvGrpSpPr>
          <p:nvPr/>
        </p:nvGrpSpPr>
        <p:grpSpPr bwMode="auto">
          <a:xfrm>
            <a:off x="228600" y="1168400"/>
            <a:ext cx="8686800" cy="5372100"/>
            <a:chOff x="576" y="1200"/>
            <a:chExt cx="5040" cy="2920"/>
          </a:xfrm>
        </p:grpSpPr>
        <p:grpSp>
          <p:nvGrpSpPr>
            <p:cNvPr id="3" name="Group 39"/>
            <p:cNvGrpSpPr>
              <a:grpSpLocks/>
            </p:cNvGrpSpPr>
            <p:nvPr/>
          </p:nvGrpSpPr>
          <p:grpSpPr bwMode="auto">
            <a:xfrm>
              <a:off x="1740" y="1200"/>
              <a:ext cx="1917" cy="1438"/>
              <a:chOff x="1740" y="1200"/>
              <a:chExt cx="1917" cy="1438"/>
            </a:xfrm>
          </p:grpSpPr>
          <p:pic>
            <p:nvPicPr>
              <p:cNvPr id="34832" name="Picture 11" descr="IMG_0042"/>
              <p:cNvPicPr>
                <a:picLocks noChangeAspect="1" noChangeArrowheads="1"/>
              </p:cNvPicPr>
              <p:nvPr/>
            </p:nvPicPr>
            <p:blipFill>
              <a:blip r:embed="rId2"/>
              <a:srcRect/>
              <a:stretch>
                <a:fillRect/>
              </a:stretch>
            </p:blipFill>
            <p:spPr bwMode="auto">
              <a:xfrm>
                <a:off x="1740" y="1200"/>
                <a:ext cx="1917" cy="1438"/>
              </a:xfrm>
              <a:prstGeom prst="rect">
                <a:avLst/>
              </a:prstGeom>
              <a:noFill/>
              <a:ln w="9525">
                <a:noFill/>
                <a:miter lim="800000"/>
                <a:headEnd/>
                <a:tailEnd/>
              </a:ln>
            </p:spPr>
          </p:pic>
          <p:grpSp>
            <p:nvGrpSpPr>
              <p:cNvPr id="4" name="Group 38"/>
              <p:cNvGrpSpPr>
                <a:grpSpLocks/>
              </p:cNvGrpSpPr>
              <p:nvPr/>
            </p:nvGrpSpPr>
            <p:grpSpPr bwMode="auto">
              <a:xfrm>
                <a:off x="1936" y="1440"/>
                <a:ext cx="1008" cy="576"/>
                <a:chOff x="1936" y="1440"/>
                <a:chExt cx="1008" cy="576"/>
              </a:xfrm>
            </p:grpSpPr>
            <p:sp>
              <p:nvSpPr>
                <p:cNvPr id="34834" name="Rectangle 13"/>
                <p:cNvSpPr>
                  <a:spLocks noChangeArrowheads="1"/>
                </p:cNvSpPr>
                <p:nvPr/>
              </p:nvSpPr>
              <p:spPr bwMode="auto">
                <a:xfrm>
                  <a:off x="2728" y="1872"/>
                  <a:ext cx="216" cy="144"/>
                </a:xfrm>
                <a:prstGeom prst="rect">
                  <a:avLst/>
                </a:prstGeom>
                <a:noFill/>
                <a:ln w="25400">
                  <a:solidFill>
                    <a:srgbClr val="FFFF00"/>
                  </a:solidFill>
                  <a:miter lim="800000"/>
                  <a:headEnd/>
                  <a:tailEnd/>
                </a:ln>
              </p:spPr>
              <p:txBody>
                <a:bodyPr>
                  <a:prstTxWarp prst="textNoShape">
                    <a:avLst/>
                  </a:prstTxWarp>
                </a:bodyPr>
                <a:lstStyle/>
                <a:p>
                  <a:endParaRPr lang="en-US">
                    <a:ea typeface="宋体" charset="-122"/>
                    <a:cs typeface="宋体" charset="-122"/>
                  </a:endParaRPr>
                </a:p>
              </p:txBody>
            </p:sp>
            <p:sp>
              <p:nvSpPr>
                <p:cNvPr id="34835" name="Text Box 14"/>
                <p:cNvSpPr txBox="1">
                  <a:spLocks noChangeArrowheads="1"/>
                </p:cNvSpPr>
                <p:nvPr/>
              </p:nvSpPr>
              <p:spPr bwMode="auto">
                <a:xfrm>
                  <a:off x="1936" y="1440"/>
                  <a:ext cx="792" cy="288"/>
                </a:xfrm>
                <a:prstGeom prst="rect">
                  <a:avLst/>
                </a:prstGeom>
                <a:noFill/>
                <a:ln w="12700">
                  <a:noFill/>
                  <a:miter lim="800000"/>
                  <a:headEnd/>
                  <a:tailEnd/>
                </a:ln>
              </p:spPr>
              <p:txBody>
                <a:bodyPr>
                  <a:prstTxWarp prst="textNoShape">
                    <a:avLst/>
                  </a:prstTxWarp>
                </a:bodyPr>
                <a:lstStyle/>
                <a:p>
                  <a:r>
                    <a:rPr lang="en-US" sz="2000" b="1">
                      <a:solidFill>
                        <a:srgbClr val="FFFF00"/>
                      </a:solidFill>
                      <a:ea typeface="宋体" charset="-122"/>
                      <a:cs typeface="宋体" charset="-122"/>
                    </a:rPr>
                    <a:t>Tx Boat</a:t>
                  </a:r>
                  <a:endParaRPr lang="en-US" sz="2000">
                    <a:ea typeface="宋体" charset="-122"/>
                    <a:cs typeface="宋体" charset="-122"/>
                  </a:endParaRPr>
                </a:p>
              </p:txBody>
            </p:sp>
            <p:sp>
              <p:nvSpPr>
                <p:cNvPr id="34836" name="Line 15"/>
                <p:cNvSpPr>
                  <a:spLocks noChangeShapeType="1"/>
                </p:cNvSpPr>
                <p:nvPr/>
              </p:nvSpPr>
              <p:spPr bwMode="auto">
                <a:xfrm>
                  <a:off x="2512" y="1656"/>
                  <a:ext cx="144" cy="144"/>
                </a:xfrm>
                <a:prstGeom prst="line">
                  <a:avLst/>
                </a:prstGeom>
                <a:noFill/>
                <a:ln w="9525">
                  <a:solidFill>
                    <a:srgbClr val="FFFF00"/>
                  </a:solidFill>
                  <a:round/>
                  <a:headEnd/>
                  <a:tailEnd type="triangle" w="med" len="med"/>
                </a:ln>
              </p:spPr>
              <p:txBody>
                <a:bodyPr>
                  <a:prstTxWarp prst="textNoShape">
                    <a:avLst/>
                  </a:prstTxWarp>
                </a:bodyPr>
                <a:lstStyle/>
                <a:p>
                  <a:endParaRPr lang="en-US"/>
                </a:p>
              </p:txBody>
            </p:sp>
          </p:grpSp>
        </p:grpSp>
        <p:grpSp>
          <p:nvGrpSpPr>
            <p:cNvPr id="5" name="Group 37"/>
            <p:cNvGrpSpPr>
              <a:grpSpLocks/>
            </p:cNvGrpSpPr>
            <p:nvPr/>
          </p:nvGrpSpPr>
          <p:grpSpPr bwMode="auto">
            <a:xfrm>
              <a:off x="576" y="1200"/>
              <a:ext cx="1200" cy="1444"/>
              <a:chOff x="576" y="1200"/>
              <a:chExt cx="1200" cy="1444"/>
            </a:xfrm>
          </p:grpSpPr>
          <p:pic>
            <p:nvPicPr>
              <p:cNvPr id="34827" name="Picture 5" descr="IMG_0040"/>
              <p:cNvPicPr>
                <a:picLocks noChangeAspect="1" noChangeArrowheads="1"/>
              </p:cNvPicPr>
              <p:nvPr/>
            </p:nvPicPr>
            <p:blipFill>
              <a:blip r:embed="rId3"/>
              <a:srcRect/>
              <a:stretch>
                <a:fillRect/>
              </a:stretch>
            </p:blipFill>
            <p:spPr bwMode="auto">
              <a:xfrm>
                <a:off x="624" y="1200"/>
                <a:ext cx="1083" cy="1444"/>
              </a:xfrm>
              <a:prstGeom prst="rect">
                <a:avLst/>
              </a:prstGeom>
              <a:noFill/>
              <a:ln w="9525">
                <a:noFill/>
                <a:miter lim="800000"/>
                <a:headEnd/>
                <a:tailEnd/>
              </a:ln>
            </p:spPr>
          </p:pic>
          <p:sp>
            <p:nvSpPr>
              <p:cNvPr id="34828" name="Text Box 18"/>
              <p:cNvSpPr txBox="1">
                <a:spLocks noChangeArrowheads="1"/>
              </p:cNvSpPr>
              <p:nvPr/>
            </p:nvSpPr>
            <p:spPr bwMode="auto">
              <a:xfrm>
                <a:off x="576" y="1584"/>
                <a:ext cx="816" cy="288"/>
              </a:xfrm>
              <a:prstGeom prst="rect">
                <a:avLst/>
              </a:prstGeom>
              <a:noFill/>
              <a:ln w="9525">
                <a:noFill/>
                <a:miter lim="800000"/>
                <a:headEnd/>
                <a:tailEnd/>
              </a:ln>
            </p:spPr>
            <p:txBody>
              <a:bodyPr>
                <a:prstTxWarp prst="textNoShape">
                  <a:avLst/>
                </a:prstTxWarp>
              </a:bodyPr>
              <a:lstStyle/>
              <a:p>
                <a:r>
                  <a:rPr lang="en-US" b="1">
                    <a:solidFill>
                      <a:srgbClr val="FF0000"/>
                    </a:solidFill>
                    <a:ea typeface="宋体" charset="-122"/>
                    <a:cs typeface="宋体" charset="-122"/>
                  </a:rPr>
                  <a:t>Rx Boat</a:t>
                </a:r>
                <a:endParaRPr lang="en-US">
                  <a:solidFill>
                    <a:srgbClr val="FF0000"/>
                  </a:solidFill>
                  <a:ea typeface="宋体" charset="-122"/>
                  <a:cs typeface="宋体" charset="-122"/>
                </a:endParaRPr>
              </a:p>
            </p:txBody>
          </p:sp>
          <p:sp>
            <p:nvSpPr>
              <p:cNvPr id="34829" name="Line 19"/>
              <p:cNvSpPr>
                <a:spLocks noChangeShapeType="1"/>
              </p:cNvSpPr>
              <p:nvPr/>
            </p:nvSpPr>
            <p:spPr bwMode="auto">
              <a:xfrm>
                <a:off x="984" y="1776"/>
                <a:ext cx="24" cy="240"/>
              </a:xfrm>
              <a:prstGeom prst="line">
                <a:avLst/>
              </a:prstGeom>
              <a:noFill/>
              <a:ln w="12700">
                <a:solidFill>
                  <a:srgbClr val="FF0000"/>
                </a:solidFill>
                <a:round/>
                <a:headEnd/>
                <a:tailEnd type="triangle" w="med" len="med"/>
              </a:ln>
            </p:spPr>
            <p:txBody>
              <a:bodyPr>
                <a:prstTxWarp prst="textNoShape">
                  <a:avLst/>
                </a:prstTxWarp>
              </a:bodyPr>
              <a:lstStyle/>
              <a:p>
                <a:endParaRPr lang="en-US"/>
              </a:p>
            </p:txBody>
          </p:sp>
          <p:sp>
            <p:nvSpPr>
              <p:cNvPr id="34830" name="Text Box 26"/>
              <p:cNvSpPr txBox="1">
                <a:spLocks noChangeArrowheads="1"/>
              </p:cNvSpPr>
              <p:nvPr/>
            </p:nvSpPr>
            <p:spPr bwMode="auto">
              <a:xfrm>
                <a:off x="1104" y="1296"/>
                <a:ext cx="672" cy="288"/>
              </a:xfrm>
              <a:prstGeom prst="rect">
                <a:avLst/>
              </a:prstGeom>
              <a:noFill/>
              <a:ln w="9525">
                <a:noFill/>
                <a:miter lim="800000"/>
                <a:headEnd/>
                <a:tailEnd/>
              </a:ln>
            </p:spPr>
            <p:txBody>
              <a:bodyPr>
                <a:prstTxWarp prst="textNoShape">
                  <a:avLst/>
                </a:prstTxWarp>
              </a:bodyPr>
              <a:lstStyle/>
              <a:p>
                <a:r>
                  <a:rPr lang="en-US" b="1">
                    <a:solidFill>
                      <a:srgbClr val="FF0000"/>
                    </a:solidFill>
                    <a:ea typeface="宋体" charset="-122"/>
                    <a:cs typeface="宋体" charset="-122"/>
                  </a:rPr>
                  <a:t>Tx Boat</a:t>
                </a:r>
                <a:endParaRPr lang="en-US">
                  <a:solidFill>
                    <a:srgbClr val="FF0000"/>
                  </a:solidFill>
                  <a:ea typeface="宋体" charset="-122"/>
                  <a:cs typeface="宋体" charset="-122"/>
                </a:endParaRPr>
              </a:p>
            </p:txBody>
          </p:sp>
          <p:sp>
            <p:nvSpPr>
              <p:cNvPr id="34831" name="Line 27"/>
              <p:cNvSpPr>
                <a:spLocks noChangeShapeType="1"/>
              </p:cNvSpPr>
              <p:nvPr/>
            </p:nvSpPr>
            <p:spPr bwMode="auto">
              <a:xfrm>
                <a:off x="1584" y="1488"/>
                <a:ext cx="24" cy="288"/>
              </a:xfrm>
              <a:prstGeom prst="line">
                <a:avLst/>
              </a:prstGeom>
              <a:noFill/>
              <a:ln w="12700">
                <a:solidFill>
                  <a:srgbClr val="FF0000"/>
                </a:solidFill>
                <a:round/>
                <a:headEnd/>
                <a:tailEnd type="triangle" w="med" len="med"/>
              </a:ln>
            </p:spPr>
            <p:txBody>
              <a:bodyPr>
                <a:prstTxWarp prst="textNoShape">
                  <a:avLst/>
                </a:prstTxWarp>
              </a:bodyPr>
              <a:lstStyle/>
              <a:p>
                <a:endParaRPr lang="en-US"/>
              </a:p>
            </p:txBody>
          </p:sp>
        </p:grpSp>
        <p:pic>
          <p:nvPicPr>
            <p:cNvPr id="34822" name="Picture 28" descr="IMG_0043"/>
            <p:cNvPicPr>
              <a:picLocks noChangeAspect="1" noChangeArrowheads="1"/>
            </p:cNvPicPr>
            <p:nvPr/>
          </p:nvPicPr>
          <p:blipFill>
            <a:blip r:embed="rId4"/>
            <a:srcRect/>
            <a:stretch>
              <a:fillRect/>
            </a:stretch>
          </p:blipFill>
          <p:spPr bwMode="auto">
            <a:xfrm>
              <a:off x="3696" y="1200"/>
              <a:ext cx="1917" cy="1438"/>
            </a:xfrm>
            <a:prstGeom prst="rect">
              <a:avLst/>
            </a:prstGeom>
            <a:noFill/>
            <a:ln w="9525">
              <a:noFill/>
              <a:miter lim="800000"/>
              <a:headEnd/>
              <a:tailEnd/>
            </a:ln>
          </p:spPr>
        </p:pic>
        <p:pic>
          <p:nvPicPr>
            <p:cNvPr id="34823" name="Picture 30" descr="IMG_0047-crop_vert"/>
            <p:cNvPicPr>
              <a:picLocks noChangeAspect="1" noChangeArrowheads="1"/>
            </p:cNvPicPr>
            <p:nvPr/>
          </p:nvPicPr>
          <p:blipFill>
            <a:blip r:embed="rId5"/>
            <a:srcRect r="6926"/>
            <a:stretch>
              <a:fillRect/>
            </a:stretch>
          </p:blipFill>
          <p:spPr bwMode="auto">
            <a:xfrm>
              <a:off x="624" y="2676"/>
              <a:ext cx="1008" cy="1444"/>
            </a:xfrm>
            <a:prstGeom prst="rect">
              <a:avLst/>
            </a:prstGeom>
            <a:noFill/>
            <a:ln w="9525">
              <a:noFill/>
              <a:miter lim="800000"/>
              <a:headEnd/>
              <a:tailEnd/>
            </a:ln>
          </p:spPr>
        </p:pic>
        <p:pic>
          <p:nvPicPr>
            <p:cNvPr id="34824" name="Picture 33" descr="IMG_0082-small"/>
            <p:cNvPicPr>
              <a:picLocks noChangeAspect="1" noChangeArrowheads="1"/>
            </p:cNvPicPr>
            <p:nvPr/>
          </p:nvPicPr>
          <p:blipFill>
            <a:blip r:embed="rId6"/>
            <a:srcRect/>
            <a:stretch>
              <a:fillRect/>
            </a:stretch>
          </p:blipFill>
          <p:spPr bwMode="auto">
            <a:xfrm>
              <a:off x="1662" y="2676"/>
              <a:ext cx="1152" cy="1441"/>
            </a:xfrm>
            <a:prstGeom prst="rect">
              <a:avLst/>
            </a:prstGeom>
            <a:noFill/>
            <a:ln w="9525">
              <a:noFill/>
              <a:miter lim="800000"/>
              <a:headEnd/>
              <a:tailEnd/>
            </a:ln>
          </p:spPr>
        </p:pic>
        <p:pic>
          <p:nvPicPr>
            <p:cNvPr id="34825" name="Picture 35" descr="IMG_0050"/>
            <p:cNvPicPr>
              <a:picLocks noChangeAspect="1" noChangeArrowheads="1"/>
            </p:cNvPicPr>
            <p:nvPr/>
          </p:nvPicPr>
          <p:blipFill>
            <a:blip r:embed="rId7"/>
            <a:srcRect l="5008" r="7355"/>
            <a:stretch>
              <a:fillRect/>
            </a:stretch>
          </p:blipFill>
          <p:spPr bwMode="auto">
            <a:xfrm>
              <a:off x="2848" y="2676"/>
              <a:ext cx="1680" cy="1438"/>
            </a:xfrm>
            <a:prstGeom prst="rect">
              <a:avLst/>
            </a:prstGeom>
            <a:noFill/>
            <a:ln w="9525">
              <a:noFill/>
              <a:miter lim="800000"/>
              <a:headEnd/>
              <a:tailEnd/>
            </a:ln>
          </p:spPr>
        </p:pic>
        <p:pic>
          <p:nvPicPr>
            <p:cNvPr id="34826" name="Picture 36" descr="IMG_0075"/>
            <p:cNvPicPr>
              <a:picLocks noChangeAspect="1" noChangeArrowheads="1"/>
            </p:cNvPicPr>
            <p:nvPr/>
          </p:nvPicPr>
          <p:blipFill>
            <a:blip r:embed="rId8"/>
            <a:srcRect r="2493"/>
            <a:stretch>
              <a:fillRect/>
            </a:stretch>
          </p:blipFill>
          <p:spPr bwMode="auto">
            <a:xfrm>
              <a:off x="4560" y="2676"/>
              <a:ext cx="1056" cy="1441"/>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t>Viapahu Lagoon Test (330 m, 440 m)</a:t>
            </a:r>
          </a:p>
        </p:txBody>
      </p:sp>
      <p:grpSp>
        <p:nvGrpSpPr>
          <p:cNvPr id="2" name="Group 35"/>
          <p:cNvGrpSpPr>
            <a:grpSpLocks/>
          </p:cNvGrpSpPr>
          <p:nvPr/>
        </p:nvGrpSpPr>
        <p:grpSpPr bwMode="auto">
          <a:xfrm>
            <a:off x="152400" y="1092200"/>
            <a:ext cx="8702675" cy="5470525"/>
            <a:chOff x="563" y="1210"/>
            <a:chExt cx="5015" cy="2924"/>
          </a:xfrm>
        </p:grpSpPr>
        <p:pic>
          <p:nvPicPr>
            <p:cNvPr id="35844" name="Picture 5" descr="IMG_0327"/>
            <p:cNvPicPr>
              <a:picLocks noChangeAspect="1" noChangeArrowheads="1"/>
            </p:cNvPicPr>
            <p:nvPr/>
          </p:nvPicPr>
          <p:blipFill>
            <a:blip r:embed="rId2"/>
            <a:srcRect l="20604" r="7460"/>
            <a:stretch>
              <a:fillRect/>
            </a:stretch>
          </p:blipFill>
          <p:spPr bwMode="auto">
            <a:xfrm>
              <a:off x="600" y="2691"/>
              <a:ext cx="1379" cy="1438"/>
            </a:xfrm>
            <a:prstGeom prst="rect">
              <a:avLst/>
            </a:prstGeom>
            <a:noFill/>
            <a:ln w="9525">
              <a:noFill/>
              <a:miter lim="800000"/>
              <a:headEnd/>
              <a:tailEnd/>
            </a:ln>
          </p:spPr>
        </p:pic>
        <p:pic>
          <p:nvPicPr>
            <p:cNvPr id="35845" name="Picture 8" descr="IMG_0325"/>
            <p:cNvPicPr>
              <a:picLocks noChangeAspect="1" noChangeArrowheads="1"/>
            </p:cNvPicPr>
            <p:nvPr/>
          </p:nvPicPr>
          <p:blipFill>
            <a:blip r:embed="rId3"/>
            <a:srcRect l="4433" r="3786"/>
            <a:stretch>
              <a:fillRect/>
            </a:stretch>
          </p:blipFill>
          <p:spPr bwMode="auto">
            <a:xfrm>
              <a:off x="1625" y="1216"/>
              <a:ext cx="994" cy="1444"/>
            </a:xfrm>
            <a:prstGeom prst="rect">
              <a:avLst/>
            </a:prstGeom>
            <a:noFill/>
            <a:ln w="9525">
              <a:noFill/>
              <a:miter lim="800000"/>
              <a:headEnd/>
              <a:tailEnd/>
            </a:ln>
          </p:spPr>
        </p:pic>
        <p:grpSp>
          <p:nvGrpSpPr>
            <p:cNvPr id="3" name="Group 32"/>
            <p:cNvGrpSpPr>
              <a:grpSpLocks/>
            </p:cNvGrpSpPr>
            <p:nvPr/>
          </p:nvGrpSpPr>
          <p:grpSpPr bwMode="auto">
            <a:xfrm>
              <a:off x="563" y="1210"/>
              <a:ext cx="1071" cy="1438"/>
              <a:chOff x="563" y="1210"/>
              <a:chExt cx="1071" cy="1438"/>
            </a:xfrm>
          </p:grpSpPr>
          <p:pic>
            <p:nvPicPr>
              <p:cNvPr id="35856" name="Picture 9" descr="IMG_0002"/>
              <p:cNvPicPr>
                <a:picLocks noChangeAspect="1" noChangeArrowheads="1"/>
              </p:cNvPicPr>
              <p:nvPr/>
            </p:nvPicPr>
            <p:blipFill>
              <a:blip r:embed="rId4"/>
              <a:srcRect l="9546" r="39540"/>
              <a:stretch>
                <a:fillRect/>
              </a:stretch>
            </p:blipFill>
            <p:spPr bwMode="auto">
              <a:xfrm>
                <a:off x="596" y="1210"/>
                <a:ext cx="976" cy="1438"/>
              </a:xfrm>
              <a:prstGeom prst="rect">
                <a:avLst/>
              </a:prstGeom>
              <a:noFill/>
              <a:ln w="9525">
                <a:noFill/>
                <a:miter lim="800000"/>
                <a:headEnd/>
                <a:tailEnd/>
              </a:ln>
            </p:spPr>
          </p:pic>
          <p:sp>
            <p:nvSpPr>
              <p:cNvPr id="35857" name="Rectangle 10"/>
              <p:cNvSpPr>
                <a:spLocks noChangeArrowheads="1"/>
              </p:cNvSpPr>
              <p:nvPr/>
            </p:nvSpPr>
            <p:spPr bwMode="auto">
              <a:xfrm>
                <a:off x="1416" y="1905"/>
                <a:ext cx="48" cy="54"/>
              </a:xfrm>
              <a:prstGeom prst="rect">
                <a:avLst/>
              </a:prstGeom>
              <a:noFill/>
              <a:ln w="12700">
                <a:solidFill>
                  <a:srgbClr val="FF0000"/>
                </a:solidFill>
                <a:miter lim="800000"/>
                <a:headEnd/>
                <a:tailEnd/>
              </a:ln>
            </p:spPr>
            <p:txBody>
              <a:bodyPr wrap="none" anchor="ctr">
                <a:prstTxWarp prst="textNoShape">
                  <a:avLst/>
                </a:prstTxWarp>
              </a:bodyPr>
              <a:lstStyle/>
              <a:p>
                <a:endParaRPr lang="en-US">
                  <a:ea typeface="宋体" charset="-122"/>
                  <a:cs typeface="宋体" charset="-122"/>
                </a:endParaRPr>
              </a:p>
            </p:txBody>
          </p:sp>
          <p:sp>
            <p:nvSpPr>
              <p:cNvPr id="35858" name="Line 12"/>
              <p:cNvSpPr>
                <a:spLocks noChangeShapeType="1"/>
              </p:cNvSpPr>
              <p:nvPr/>
            </p:nvSpPr>
            <p:spPr bwMode="auto">
              <a:xfrm>
                <a:off x="1281" y="1756"/>
                <a:ext cx="129" cy="129"/>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35859" name="Line 14"/>
              <p:cNvSpPr>
                <a:spLocks noChangeShapeType="1"/>
              </p:cNvSpPr>
              <p:nvPr/>
            </p:nvSpPr>
            <p:spPr bwMode="auto">
              <a:xfrm flipH="1">
                <a:off x="800" y="2467"/>
                <a:ext cx="74" cy="157"/>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sp>
            <p:nvSpPr>
              <p:cNvPr id="35860" name="Text Box 13"/>
              <p:cNvSpPr txBox="1">
                <a:spLocks noChangeArrowheads="1"/>
              </p:cNvSpPr>
              <p:nvPr/>
            </p:nvSpPr>
            <p:spPr bwMode="auto">
              <a:xfrm>
                <a:off x="563" y="2239"/>
                <a:ext cx="698" cy="231"/>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FF0000"/>
                    </a:solidFill>
                    <a:ea typeface="宋体" charset="-122"/>
                    <a:cs typeface="宋体" charset="-122"/>
                  </a:rPr>
                  <a:t>Rx Boat</a:t>
                </a:r>
              </a:p>
            </p:txBody>
          </p:sp>
          <p:sp>
            <p:nvSpPr>
              <p:cNvPr id="35861" name="Text Box 11"/>
              <p:cNvSpPr txBox="1">
                <a:spLocks noChangeArrowheads="1"/>
              </p:cNvSpPr>
              <p:nvPr/>
            </p:nvSpPr>
            <p:spPr bwMode="auto">
              <a:xfrm>
                <a:off x="936" y="1554"/>
                <a:ext cx="698" cy="231"/>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FF0000"/>
                    </a:solidFill>
                    <a:ea typeface="宋体" charset="-122"/>
                    <a:cs typeface="宋体" charset="-122"/>
                  </a:rPr>
                  <a:t>Tx Boat</a:t>
                </a:r>
              </a:p>
            </p:txBody>
          </p:sp>
        </p:grpSp>
        <p:grpSp>
          <p:nvGrpSpPr>
            <p:cNvPr id="4" name="Group 30"/>
            <p:cNvGrpSpPr>
              <a:grpSpLocks/>
            </p:cNvGrpSpPr>
            <p:nvPr/>
          </p:nvGrpSpPr>
          <p:grpSpPr bwMode="auto">
            <a:xfrm>
              <a:off x="2664" y="1216"/>
              <a:ext cx="1613" cy="1438"/>
              <a:chOff x="2895" y="1222"/>
              <a:chExt cx="1613" cy="1438"/>
            </a:xfrm>
          </p:grpSpPr>
          <p:pic>
            <p:nvPicPr>
              <p:cNvPr id="35852" name="Picture 17" descr="IMG_0003"/>
              <p:cNvPicPr>
                <a:picLocks noChangeAspect="1" noChangeArrowheads="1"/>
              </p:cNvPicPr>
              <p:nvPr/>
            </p:nvPicPr>
            <p:blipFill>
              <a:blip r:embed="rId5"/>
              <a:srcRect l="8817" r="7042"/>
              <a:stretch>
                <a:fillRect/>
              </a:stretch>
            </p:blipFill>
            <p:spPr bwMode="auto">
              <a:xfrm>
                <a:off x="2895" y="1222"/>
                <a:ext cx="1613" cy="1438"/>
              </a:xfrm>
              <a:prstGeom prst="rect">
                <a:avLst/>
              </a:prstGeom>
              <a:noFill/>
              <a:ln w="9525">
                <a:noFill/>
                <a:miter lim="800000"/>
                <a:headEnd/>
                <a:tailEnd/>
              </a:ln>
            </p:spPr>
          </p:pic>
          <p:sp>
            <p:nvSpPr>
              <p:cNvPr id="35853" name="Rectangle 18"/>
              <p:cNvSpPr>
                <a:spLocks noChangeArrowheads="1"/>
              </p:cNvSpPr>
              <p:nvPr/>
            </p:nvSpPr>
            <p:spPr bwMode="auto">
              <a:xfrm>
                <a:off x="3469" y="1851"/>
                <a:ext cx="291" cy="291"/>
              </a:xfrm>
              <a:prstGeom prst="rect">
                <a:avLst/>
              </a:prstGeom>
              <a:noFill/>
              <a:ln w="12700">
                <a:solidFill>
                  <a:srgbClr val="FF0000"/>
                </a:solidFill>
                <a:miter lim="800000"/>
                <a:headEnd/>
                <a:tailEnd/>
              </a:ln>
            </p:spPr>
            <p:txBody>
              <a:bodyPr wrap="none" anchor="ctr">
                <a:prstTxWarp prst="textNoShape">
                  <a:avLst/>
                </a:prstTxWarp>
              </a:bodyPr>
              <a:lstStyle/>
              <a:p>
                <a:endParaRPr lang="en-US">
                  <a:ea typeface="宋体" charset="-122"/>
                  <a:cs typeface="宋体" charset="-122"/>
                </a:endParaRPr>
              </a:p>
            </p:txBody>
          </p:sp>
          <p:sp>
            <p:nvSpPr>
              <p:cNvPr id="35854" name="Text Box 19"/>
              <p:cNvSpPr txBox="1">
                <a:spLocks noChangeArrowheads="1"/>
              </p:cNvSpPr>
              <p:nvPr/>
            </p:nvSpPr>
            <p:spPr bwMode="auto">
              <a:xfrm>
                <a:off x="3315" y="1526"/>
                <a:ext cx="698" cy="231"/>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FF0000"/>
                    </a:solidFill>
                    <a:ea typeface="宋体" charset="-122"/>
                    <a:cs typeface="宋体" charset="-122"/>
                  </a:rPr>
                  <a:t>Tx Boat</a:t>
                </a:r>
              </a:p>
            </p:txBody>
          </p:sp>
          <p:sp>
            <p:nvSpPr>
              <p:cNvPr id="35855" name="Line 20"/>
              <p:cNvSpPr>
                <a:spLocks noChangeShapeType="1"/>
              </p:cNvSpPr>
              <p:nvPr/>
            </p:nvSpPr>
            <p:spPr bwMode="auto">
              <a:xfrm>
                <a:off x="3610" y="1721"/>
                <a:ext cx="8" cy="139"/>
              </a:xfrm>
              <a:prstGeom prst="line">
                <a:avLst/>
              </a:prstGeom>
              <a:noFill/>
              <a:ln w="9525">
                <a:solidFill>
                  <a:srgbClr val="FF0000"/>
                </a:solidFill>
                <a:round/>
                <a:headEnd/>
                <a:tailEnd type="triangle" w="med" len="med"/>
              </a:ln>
            </p:spPr>
            <p:txBody>
              <a:bodyPr>
                <a:prstTxWarp prst="textNoShape">
                  <a:avLst/>
                </a:prstTxWarp>
              </a:bodyPr>
              <a:lstStyle/>
              <a:p>
                <a:endParaRPr lang="en-US"/>
              </a:p>
            </p:txBody>
          </p:sp>
        </p:grpSp>
        <p:pic>
          <p:nvPicPr>
            <p:cNvPr id="35848" name="Picture 26" descr="IMG_0008"/>
            <p:cNvPicPr>
              <a:picLocks noChangeAspect="1" noChangeArrowheads="1"/>
            </p:cNvPicPr>
            <p:nvPr/>
          </p:nvPicPr>
          <p:blipFill>
            <a:blip r:embed="rId6"/>
            <a:srcRect l="23422" r="2921"/>
            <a:stretch>
              <a:fillRect/>
            </a:stretch>
          </p:blipFill>
          <p:spPr bwMode="auto">
            <a:xfrm>
              <a:off x="1998" y="2687"/>
              <a:ext cx="1412" cy="1438"/>
            </a:xfrm>
            <a:prstGeom prst="rect">
              <a:avLst/>
            </a:prstGeom>
            <a:noFill/>
            <a:ln w="9525">
              <a:noFill/>
              <a:miter lim="800000"/>
              <a:headEnd/>
              <a:tailEnd/>
            </a:ln>
          </p:spPr>
        </p:pic>
        <p:pic>
          <p:nvPicPr>
            <p:cNvPr id="35849" name="Picture 28"/>
            <p:cNvPicPr>
              <a:picLocks noChangeAspect="1" noChangeArrowheads="1"/>
            </p:cNvPicPr>
            <p:nvPr/>
          </p:nvPicPr>
          <p:blipFill>
            <a:blip r:embed="rId7"/>
            <a:srcRect l="3488" r="4942"/>
            <a:stretch>
              <a:fillRect/>
            </a:stretch>
          </p:blipFill>
          <p:spPr bwMode="auto">
            <a:xfrm>
              <a:off x="4318" y="1222"/>
              <a:ext cx="1260" cy="1440"/>
            </a:xfrm>
            <a:prstGeom prst="rect">
              <a:avLst/>
            </a:prstGeom>
            <a:noFill/>
            <a:ln w="9525">
              <a:noFill/>
              <a:miter lim="800000"/>
              <a:headEnd/>
              <a:tailEnd/>
            </a:ln>
          </p:spPr>
        </p:pic>
        <p:pic>
          <p:nvPicPr>
            <p:cNvPr id="35850" name="Picture 33" descr="IMG_0007"/>
            <p:cNvPicPr>
              <a:picLocks noChangeAspect="1" noChangeArrowheads="1"/>
            </p:cNvPicPr>
            <p:nvPr/>
          </p:nvPicPr>
          <p:blipFill>
            <a:blip r:embed="rId8"/>
            <a:srcRect r="5632"/>
            <a:stretch>
              <a:fillRect/>
            </a:stretch>
          </p:blipFill>
          <p:spPr bwMode="auto">
            <a:xfrm>
              <a:off x="4554" y="2688"/>
              <a:ext cx="1022" cy="1444"/>
            </a:xfrm>
            <a:prstGeom prst="rect">
              <a:avLst/>
            </a:prstGeom>
            <a:noFill/>
            <a:ln w="9525">
              <a:noFill/>
              <a:miter lim="800000"/>
              <a:headEnd/>
              <a:tailEnd/>
            </a:ln>
          </p:spPr>
        </p:pic>
        <p:pic>
          <p:nvPicPr>
            <p:cNvPr id="35851" name="Picture 34" descr="IMG_0016"/>
            <p:cNvPicPr>
              <a:picLocks noChangeAspect="1" noChangeArrowheads="1"/>
            </p:cNvPicPr>
            <p:nvPr/>
          </p:nvPicPr>
          <p:blipFill>
            <a:blip r:embed="rId9"/>
            <a:srcRect/>
            <a:stretch>
              <a:fillRect/>
            </a:stretch>
          </p:blipFill>
          <p:spPr bwMode="auto">
            <a:xfrm>
              <a:off x="3436" y="2693"/>
              <a:ext cx="1083" cy="1441"/>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3200"/>
              <a:t>Viapahu Lagoon Test (50 m, Bommies)</a:t>
            </a:r>
          </a:p>
        </p:txBody>
      </p:sp>
      <p:grpSp>
        <p:nvGrpSpPr>
          <p:cNvPr id="2" name="Group 9"/>
          <p:cNvGrpSpPr>
            <a:grpSpLocks/>
          </p:cNvGrpSpPr>
          <p:nvPr/>
        </p:nvGrpSpPr>
        <p:grpSpPr bwMode="auto">
          <a:xfrm>
            <a:off x="344488" y="1271588"/>
            <a:ext cx="8489950" cy="5283200"/>
            <a:chOff x="968375" y="1927225"/>
            <a:chExt cx="7720013" cy="4627563"/>
          </a:xfrm>
        </p:grpSpPr>
        <p:grpSp>
          <p:nvGrpSpPr>
            <p:cNvPr id="3" name="Group 13"/>
            <p:cNvGrpSpPr>
              <a:grpSpLocks/>
            </p:cNvGrpSpPr>
            <p:nvPr/>
          </p:nvGrpSpPr>
          <p:grpSpPr bwMode="auto">
            <a:xfrm>
              <a:off x="973138" y="4259263"/>
              <a:ext cx="7715250" cy="2295525"/>
              <a:chOff x="595" y="2671"/>
              <a:chExt cx="4860" cy="1446"/>
            </a:xfrm>
          </p:grpSpPr>
          <p:pic>
            <p:nvPicPr>
              <p:cNvPr id="36872" name="Picture 8" descr="IMG_0342"/>
              <p:cNvPicPr>
                <a:picLocks noChangeAspect="1" noChangeArrowheads="1"/>
              </p:cNvPicPr>
              <p:nvPr/>
            </p:nvPicPr>
            <p:blipFill>
              <a:blip r:embed="rId3"/>
              <a:srcRect l="4590"/>
              <a:stretch>
                <a:fillRect/>
              </a:stretch>
            </p:blipFill>
            <p:spPr bwMode="auto">
              <a:xfrm>
                <a:off x="3626" y="2671"/>
                <a:ext cx="1829" cy="1438"/>
              </a:xfrm>
              <a:prstGeom prst="rect">
                <a:avLst/>
              </a:prstGeom>
              <a:noFill/>
              <a:ln w="9525">
                <a:noFill/>
                <a:miter lim="800000"/>
                <a:headEnd/>
                <a:tailEnd/>
              </a:ln>
            </p:spPr>
          </p:pic>
          <p:pic>
            <p:nvPicPr>
              <p:cNvPr id="36873" name="Picture 10"/>
              <p:cNvPicPr>
                <a:picLocks noChangeAspect="1" noChangeArrowheads="1"/>
              </p:cNvPicPr>
              <p:nvPr/>
            </p:nvPicPr>
            <p:blipFill>
              <a:blip r:embed="rId4"/>
              <a:srcRect/>
              <a:stretch>
                <a:fillRect/>
              </a:stretch>
            </p:blipFill>
            <p:spPr bwMode="auto">
              <a:xfrm>
                <a:off x="595" y="2676"/>
                <a:ext cx="1923" cy="1438"/>
              </a:xfrm>
              <a:prstGeom prst="rect">
                <a:avLst/>
              </a:prstGeom>
              <a:noFill/>
              <a:ln w="9525">
                <a:noFill/>
                <a:miter lim="800000"/>
                <a:headEnd/>
                <a:tailEnd/>
              </a:ln>
            </p:spPr>
          </p:pic>
          <p:pic>
            <p:nvPicPr>
              <p:cNvPr id="36874" name="Picture 11"/>
              <p:cNvPicPr>
                <a:picLocks noChangeAspect="1" noChangeArrowheads="1"/>
              </p:cNvPicPr>
              <p:nvPr/>
            </p:nvPicPr>
            <p:blipFill>
              <a:blip r:embed="rId5"/>
              <a:srcRect/>
              <a:stretch>
                <a:fillRect/>
              </a:stretch>
            </p:blipFill>
            <p:spPr bwMode="auto">
              <a:xfrm>
                <a:off x="2536" y="2674"/>
                <a:ext cx="1065" cy="1443"/>
              </a:xfrm>
              <a:prstGeom prst="rect">
                <a:avLst/>
              </a:prstGeom>
              <a:noFill/>
              <a:ln w="9525">
                <a:noFill/>
                <a:miter lim="800000"/>
                <a:headEnd/>
                <a:tailEnd/>
              </a:ln>
            </p:spPr>
          </p:pic>
        </p:grpSp>
        <p:pic>
          <p:nvPicPr>
            <p:cNvPr id="36869" name="Picture 4" descr="IMG_0012"/>
            <p:cNvPicPr>
              <a:picLocks noChangeAspect="1" noChangeArrowheads="1"/>
            </p:cNvPicPr>
            <p:nvPr/>
          </p:nvPicPr>
          <p:blipFill>
            <a:blip r:embed="rId6"/>
            <a:srcRect/>
            <a:stretch>
              <a:fillRect/>
            </a:stretch>
          </p:blipFill>
          <p:spPr bwMode="auto">
            <a:xfrm>
              <a:off x="968375" y="1941513"/>
              <a:ext cx="1719263" cy="2292350"/>
            </a:xfrm>
            <a:prstGeom prst="rect">
              <a:avLst/>
            </a:prstGeom>
            <a:noFill/>
            <a:ln w="9525">
              <a:noFill/>
              <a:miter lim="800000"/>
              <a:headEnd/>
              <a:tailEnd/>
            </a:ln>
          </p:spPr>
        </p:pic>
        <p:pic>
          <p:nvPicPr>
            <p:cNvPr id="36870" name="Picture 6" descr="IMG_0016"/>
            <p:cNvPicPr>
              <a:picLocks noChangeAspect="1" noChangeArrowheads="1"/>
            </p:cNvPicPr>
            <p:nvPr/>
          </p:nvPicPr>
          <p:blipFill>
            <a:blip r:embed="rId7"/>
            <a:srcRect l="4642" r="2921"/>
            <a:stretch>
              <a:fillRect/>
            </a:stretch>
          </p:blipFill>
          <p:spPr bwMode="auto">
            <a:xfrm>
              <a:off x="5859463" y="1931988"/>
              <a:ext cx="2813050" cy="2282825"/>
            </a:xfrm>
            <a:prstGeom prst="rect">
              <a:avLst/>
            </a:prstGeom>
            <a:noFill/>
            <a:ln w="9525">
              <a:noFill/>
              <a:miter lim="800000"/>
              <a:headEnd/>
              <a:tailEnd/>
            </a:ln>
          </p:spPr>
        </p:pic>
        <p:pic>
          <p:nvPicPr>
            <p:cNvPr id="36871" name="Picture 12"/>
            <p:cNvPicPr>
              <a:picLocks noChangeAspect="1" noChangeArrowheads="1"/>
            </p:cNvPicPr>
            <p:nvPr/>
          </p:nvPicPr>
          <p:blipFill>
            <a:blip r:embed="rId8"/>
            <a:srcRect/>
            <a:stretch>
              <a:fillRect/>
            </a:stretch>
          </p:blipFill>
          <p:spPr bwMode="auto">
            <a:xfrm>
              <a:off x="2740025" y="1927225"/>
              <a:ext cx="3071813" cy="228758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t>Results summary</a:t>
            </a:r>
          </a:p>
        </p:txBody>
      </p:sp>
      <p:sp>
        <p:nvSpPr>
          <p:cNvPr id="37891" name="Rectangle 3"/>
          <p:cNvSpPr>
            <a:spLocks noGrp="1" noChangeArrowheads="1"/>
          </p:cNvSpPr>
          <p:nvPr>
            <p:ph type="body" idx="1"/>
          </p:nvPr>
        </p:nvSpPr>
        <p:spPr/>
        <p:txBody>
          <a:bodyPr/>
          <a:lstStyle/>
          <a:p>
            <a:pPr eaLnBrk="1" hangingPunct="1"/>
            <a:r>
              <a:rPr lang="en-US" sz="2800"/>
              <a:t>Doppler spread (averaged, median-filtered): </a:t>
            </a:r>
          </a:p>
          <a:p>
            <a:pPr lvl="1" eaLnBrk="1" hangingPunct="1"/>
            <a:r>
              <a:rPr lang="en-US" sz="2400"/>
              <a:t>High (averaging &gt; 1 Hz) when boats and transducers are unanchored.</a:t>
            </a:r>
          </a:p>
          <a:p>
            <a:pPr lvl="1" eaLnBrk="1" hangingPunct="1"/>
            <a:r>
              <a:rPr lang="en-US" sz="2400"/>
              <a:t>Generally averaging on the order of 0.01 Hz with anchored transducers in Viapahu Lagoon.</a:t>
            </a:r>
          </a:p>
          <a:p>
            <a:pPr eaLnBrk="1" hangingPunct="1"/>
            <a:r>
              <a:rPr lang="en-US" sz="2800"/>
              <a:t>Modem Performance: </a:t>
            </a:r>
          </a:p>
          <a:p>
            <a:pPr lvl="1" eaLnBrk="1" hangingPunct="1"/>
            <a:r>
              <a:rPr lang="en-US" sz="2400"/>
              <a:t>DSSS modem: average SER &lt; 1% </a:t>
            </a:r>
          </a:p>
          <a:p>
            <a:pPr lvl="1" eaLnBrk="1" hangingPunct="1"/>
            <a:r>
              <a:rPr lang="en-US" sz="2400"/>
              <a:t>Distances up to 500 km</a:t>
            </a:r>
          </a:p>
          <a:p>
            <a:pPr lvl="1" eaLnBrk="1" hangingPunct="1"/>
            <a:endParaRPr lang="en-US" sz="2400"/>
          </a:p>
        </p:txBody>
      </p:sp>
      <p:pic>
        <p:nvPicPr>
          <p:cNvPr id="37892" name="Picture 23"/>
          <p:cNvPicPr>
            <a:picLocks noChangeAspect="1" noChangeArrowheads="1"/>
          </p:cNvPicPr>
          <p:nvPr/>
        </p:nvPicPr>
        <p:blipFill>
          <a:blip r:embed="rId3"/>
          <a:srcRect/>
          <a:stretch>
            <a:fillRect/>
          </a:stretch>
        </p:blipFill>
        <p:spPr bwMode="auto">
          <a:xfrm>
            <a:off x="431800" y="4991100"/>
            <a:ext cx="8229600" cy="130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38113"/>
            <a:ext cx="9144000" cy="700087"/>
          </a:xfrm>
        </p:spPr>
        <p:txBody>
          <a:bodyPr/>
          <a:lstStyle/>
          <a:p>
            <a:pPr eaLnBrk="1" hangingPunct="1"/>
            <a:r>
              <a:rPr lang="en-US" sz="3200" dirty="0"/>
              <a:t>Vision for Underwater</a:t>
            </a:r>
            <a:r>
              <a:rPr lang="en-US" sz="3200" dirty="0" smtClean="0"/>
              <a:t> Monitoring </a:t>
            </a:r>
            <a:r>
              <a:rPr lang="en-US" sz="3200" dirty="0"/>
              <a:t>in </a:t>
            </a:r>
            <a:r>
              <a:rPr lang="en-US" sz="3200" dirty="0" err="1"/>
              <a:t>Moorea</a:t>
            </a:r>
            <a:endParaRPr lang="en-US" sz="3200" dirty="0"/>
          </a:p>
        </p:txBody>
      </p:sp>
      <p:pic>
        <p:nvPicPr>
          <p:cNvPr id="197" name="Picture 7" descr="moorea_b&amp;w"/>
          <p:cNvPicPr>
            <a:picLocks noChangeAspect="1" noChangeArrowheads="1"/>
          </p:cNvPicPr>
          <p:nvPr/>
        </p:nvPicPr>
        <p:blipFill>
          <a:blip r:embed="rId3"/>
          <a:srcRect/>
          <a:stretch>
            <a:fillRect/>
          </a:stretch>
        </p:blipFill>
        <p:spPr bwMode="auto">
          <a:xfrm>
            <a:off x="12700" y="1111250"/>
            <a:ext cx="9021763" cy="5738813"/>
          </a:xfrm>
          <a:prstGeom prst="rect">
            <a:avLst/>
          </a:prstGeom>
          <a:solidFill>
            <a:sysClr val="window" lastClr="FFFFFF"/>
          </a:solidFill>
          <a:ln>
            <a:noFill/>
          </a:ln>
          <a:effectLst>
            <a:outerShdw dist="107763" dir="2700000" algn="ctr" rotWithShape="0">
              <a:srgbClr val="5F5F5F">
                <a:alpha val="0"/>
              </a:srgbClr>
            </a:outerShdw>
          </a:effectLst>
        </p:spPr>
      </p:pic>
      <p:sp>
        <p:nvSpPr>
          <p:cNvPr id="198" name="TextBox 197"/>
          <p:cNvSpPr txBox="1"/>
          <p:nvPr/>
        </p:nvSpPr>
        <p:spPr>
          <a:xfrm>
            <a:off x="4148138" y="2400300"/>
            <a:ext cx="1004887" cy="796925"/>
          </a:xfrm>
          <a:prstGeom prst="rect">
            <a:avLst/>
          </a:prstGeom>
          <a:noFill/>
        </p:spPr>
        <p:txBody>
          <a:bodyPr>
            <a:prstTxWarp prst="textNoShape">
              <a:avLst/>
            </a:prstTxWarp>
            <a:spAutoFit/>
          </a:bodyPr>
          <a:lstStyle/>
          <a:p>
            <a:pPr algn="ctr"/>
            <a:r>
              <a:rPr lang="en-US" sz="1400" b="1">
                <a:solidFill>
                  <a:srgbClr val="000000"/>
                </a:solidFill>
                <a:latin typeface="Calibri" pitchFamily="-65" charset="0"/>
                <a:ea typeface="宋体" pitchFamily="-65" charset="-122"/>
                <a:cs typeface="宋体" pitchFamily="-65" charset="-122"/>
              </a:rPr>
              <a:t>UC Gump Research Station</a:t>
            </a:r>
          </a:p>
        </p:txBody>
      </p:sp>
      <p:sp>
        <p:nvSpPr>
          <p:cNvPr id="199" name="Rectangle 198"/>
          <p:cNvSpPr/>
          <p:nvPr/>
        </p:nvSpPr>
        <p:spPr>
          <a:xfrm>
            <a:off x="6677025" y="4756150"/>
            <a:ext cx="2019300" cy="2066925"/>
          </a:xfrm>
          <a:prstGeom prst="rect">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0" name="TextBox 199"/>
          <p:cNvSpPr txBox="1"/>
          <p:nvPr/>
        </p:nvSpPr>
        <p:spPr>
          <a:xfrm>
            <a:off x="6738938" y="5995988"/>
            <a:ext cx="1006475" cy="331787"/>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ReefPole</a:t>
            </a:r>
          </a:p>
        </p:txBody>
      </p:sp>
      <p:grpSp>
        <p:nvGrpSpPr>
          <p:cNvPr id="2" name="Group 51"/>
          <p:cNvGrpSpPr/>
          <p:nvPr/>
        </p:nvGrpSpPr>
        <p:grpSpPr>
          <a:xfrm>
            <a:off x="8147489" y="5863395"/>
            <a:ext cx="258248" cy="516495"/>
            <a:chOff x="4349260" y="-14068"/>
            <a:chExt cx="318868" cy="637736"/>
          </a:xfrm>
          <a:solidFill>
            <a:srgbClr val="92D050"/>
          </a:solidFill>
        </p:grpSpPr>
        <p:sp>
          <p:nvSpPr>
            <p:cNvPr id="346" name="Flowchart: Direct Access Storage 345"/>
            <p:cNvSpPr/>
            <p:nvPr/>
          </p:nvSpPr>
          <p:spPr>
            <a:xfrm rot="16200000">
              <a:off x="4297092" y="356968"/>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7" name="Cube 346"/>
            <p:cNvSpPr/>
            <p:nvPr/>
          </p:nvSpPr>
          <p:spPr>
            <a:xfrm>
              <a:off x="4349260" y="152400"/>
              <a:ext cx="29894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348" name="Flowchart: Extract 347"/>
            <p:cNvSpPr/>
            <p:nvPr/>
          </p:nvSpPr>
          <p:spPr>
            <a:xfrm>
              <a:off x="4357468" y="28136"/>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9" name="Flowchart: Extract 348"/>
            <p:cNvSpPr/>
            <p:nvPr/>
          </p:nvSpPr>
          <p:spPr>
            <a:xfrm>
              <a:off x="4425460" y="-14068"/>
              <a:ext cx="242668" cy="228600"/>
            </a:xfrm>
            <a:prstGeom prst="flowChartExtract">
              <a:avLst/>
            </a:prstGeom>
            <a:grpFill/>
            <a:ln w="25400" cap="flat" cmpd="sng" algn="ctr">
              <a:solidFill>
                <a:sysClr val="windowText" lastClr="000000"/>
              </a:solidFill>
              <a:prstDash val="solid"/>
            </a:ln>
            <a:effectLst/>
            <a:scene3d>
              <a:camera prst="orthographicFront">
                <a:rot lat="0" lon="18000000" rev="21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p:nvSpPr>
          <p:cNvPr id="202" name="Flowchart: Magnetic Disk 201"/>
          <p:cNvSpPr>
            <a:spLocks noChangeArrowheads="1"/>
          </p:cNvSpPr>
          <p:nvPr/>
        </p:nvSpPr>
        <p:spPr bwMode="auto">
          <a:xfrm>
            <a:off x="8220075" y="652462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3" name="TextBox 202"/>
          <p:cNvSpPr txBox="1"/>
          <p:nvPr/>
        </p:nvSpPr>
        <p:spPr>
          <a:xfrm>
            <a:off x="6721475" y="6480175"/>
            <a:ext cx="1004888" cy="565150"/>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AquaNode</a:t>
            </a:r>
          </a:p>
        </p:txBody>
      </p:sp>
      <p:sp useBgFill="1">
        <p:nvSpPr>
          <p:cNvPr id="204" name="Left-Right Arrow 203"/>
          <p:cNvSpPr/>
          <p:nvPr/>
        </p:nvSpPr>
        <p:spPr>
          <a:xfrm rot="21377399">
            <a:off x="2100263" y="1454150"/>
            <a:ext cx="2295525" cy="247650"/>
          </a:xfrm>
          <a:prstGeom prst="leftRightArrow">
            <a:avLst/>
          </a:prstGeom>
          <a:solidFill>
            <a:srgbClr val="4F81BD"/>
          </a:solidFill>
          <a:ln w="25400" cap="flat" cmpd="sng" algn="ctr">
            <a:solidFill>
              <a:srgbClr val="4F81BD">
                <a:shade val="50000"/>
              </a:srgbClr>
            </a:solidFill>
            <a:prstDash val="solid"/>
          </a:ln>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05" name="Freeform 204"/>
          <p:cNvSpPr/>
          <p:nvPr/>
        </p:nvSpPr>
        <p:spPr>
          <a:xfrm>
            <a:off x="1879600" y="2047875"/>
            <a:ext cx="158750" cy="255588"/>
          </a:xfrm>
          <a:custGeom>
            <a:avLst/>
            <a:gdLst>
              <a:gd name="connsiteX0" fmla="*/ 253218 w 253218"/>
              <a:gd name="connsiteY0" fmla="*/ 0 h 271975"/>
              <a:gd name="connsiteX1" fmla="*/ 225083 w 253218"/>
              <a:gd name="connsiteY1" fmla="*/ 126609 h 271975"/>
              <a:gd name="connsiteX2" fmla="*/ 211015 w 253218"/>
              <a:gd name="connsiteY2" fmla="*/ 182880 h 271975"/>
              <a:gd name="connsiteX3" fmla="*/ 126609 w 253218"/>
              <a:gd name="connsiteY3" fmla="*/ 253218 h 271975"/>
              <a:gd name="connsiteX4" fmla="*/ 84406 w 253218"/>
              <a:gd name="connsiteY4" fmla="*/ 70338 h 271975"/>
              <a:gd name="connsiteX5" fmla="*/ 70338 w 253218"/>
              <a:gd name="connsiteY5" fmla="*/ 112541 h 271975"/>
              <a:gd name="connsiteX6" fmla="*/ 42203 w 253218"/>
              <a:gd name="connsiteY6" fmla="*/ 154744 h 271975"/>
              <a:gd name="connsiteX7" fmla="*/ 0 w 253218"/>
              <a:gd name="connsiteY7" fmla="*/ 154744 h 2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18" h="271975">
                <a:moveTo>
                  <a:pt x="253218" y="0"/>
                </a:moveTo>
                <a:cubicBezTo>
                  <a:pt x="242667" y="48064"/>
                  <a:pt x="232117" y="96129"/>
                  <a:pt x="225083" y="126609"/>
                </a:cubicBezTo>
                <a:cubicBezTo>
                  <a:pt x="218049" y="157089"/>
                  <a:pt x="227427" y="161779"/>
                  <a:pt x="211015" y="182880"/>
                </a:cubicBezTo>
                <a:cubicBezTo>
                  <a:pt x="194603" y="203981"/>
                  <a:pt x="147710" y="271975"/>
                  <a:pt x="126609" y="253218"/>
                </a:cubicBezTo>
                <a:cubicBezTo>
                  <a:pt x="105508" y="234461"/>
                  <a:pt x="93784" y="93784"/>
                  <a:pt x="84406" y="70338"/>
                </a:cubicBezTo>
                <a:cubicBezTo>
                  <a:pt x="75028" y="46892"/>
                  <a:pt x="77372" y="98474"/>
                  <a:pt x="70338" y="112541"/>
                </a:cubicBezTo>
                <a:cubicBezTo>
                  <a:pt x="63304" y="126608"/>
                  <a:pt x="53926" y="147710"/>
                  <a:pt x="42203" y="154744"/>
                </a:cubicBezTo>
                <a:cubicBezTo>
                  <a:pt x="30480" y="161778"/>
                  <a:pt x="15240" y="158261"/>
                  <a:pt x="0" y="154744"/>
                </a:cubicBezTo>
              </a:path>
            </a:pathLst>
          </a:custGeom>
          <a:no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6" name="Flowchart: Magnetic Disk 205"/>
          <p:cNvSpPr>
            <a:spLocks noChangeArrowheads="1"/>
          </p:cNvSpPr>
          <p:nvPr/>
        </p:nvSpPr>
        <p:spPr bwMode="auto">
          <a:xfrm>
            <a:off x="1790700" y="2932113"/>
            <a:ext cx="73025"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7" name="Flowchart: Magnetic Disk 206"/>
          <p:cNvSpPr>
            <a:spLocks noChangeArrowheads="1"/>
          </p:cNvSpPr>
          <p:nvPr/>
        </p:nvSpPr>
        <p:spPr bwMode="auto">
          <a:xfrm>
            <a:off x="1863725" y="209867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8" name="Flowchart: Process 207"/>
          <p:cNvSpPr/>
          <p:nvPr/>
        </p:nvSpPr>
        <p:spPr>
          <a:xfrm>
            <a:off x="2346325" y="4365625"/>
            <a:ext cx="431800" cy="309563"/>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9" name="Flowchart: Magnetic Disk 208"/>
          <p:cNvSpPr>
            <a:spLocks noChangeArrowheads="1"/>
          </p:cNvSpPr>
          <p:nvPr/>
        </p:nvSpPr>
        <p:spPr bwMode="auto">
          <a:xfrm>
            <a:off x="2530475" y="441642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cxnSp>
        <p:nvCxnSpPr>
          <p:cNvPr id="23568" name="Straight Connector 209"/>
          <p:cNvCxnSpPr>
            <a:cxnSpLocks noChangeShapeType="1"/>
          </p:cNvCxnSpPr>
          <p:nvPr/>
        </p:nvCxnSpPr>
        <p:spPr bwMode="auto">
          <a:xfrm rot="10800000" flipV="1">
            <a:off x="1431925" y="4381500"/>
            <a:ext cx="914400" cy="433388"/>
          </a:xfrm>
          <a:prstGeom prst="line">
            <a:avLst/>
          </a:prstGeom>
          <a:noFill/>
          <a:ln w="9525">
            <a:solidFill>
              <a:srgbClr val="000000"/>
            </a:solidFill>
            <a:round/>
            <a:headEnd/>
            <a:tailEnd/>
          </a:ln>
        </p:spPr>
      </p:cxnSp>
      <p:cxnSp>
        <p:nvCxnSpPr>
          <p:cNvPr id="23569" name="Straight Connector 210"/>
          <p:cNvCxnSpPr>
            <a:cxnSpLocks noChangeShapeType="1"/>
          </p:cNvCxnSpPr>
          <p:nvPr/>
        </p:nvCxnSpPr>
        <p:spPr bwMode="auto">
          <a:xfrm rot="16200000" flipH="1">
            <a:off x="2628900" y="4530725"/>
            <a:ext cx="433388" cy="134938"/>
          </a:xfrm>
          <a:prstGeom prst="line">
            <a:avLst/>
          </a:prstGeom>
          <a:noFill/>
          <a:ln w="9525">
            <a:solidFill>
              <a:srgbClr val="000000"/>
            </a:solidFill>
            <a:round/>
            <a:headEnd/>
            <a:tailEnd/>
          </a:ln>
        </p:spPr>
      </p:cxnSp>
      <p:cxnSp>
        <p:nvCxnSpPr>
          <p:cNvPr id="23570" name="Straight Connector 211"/>
          <p:cNvCxnSpPr>
            <a:cxnSpLocks noChangeShapeType="1"/>
          </p:cNvCxnSpPr>
          <p:nvPr/>
        </p:nvCxnSpPr>
        <p:spPr bwMode="auto">
          <a:xfrm rot="5400000">
            <a:off x="1092201" y="5030787"/>
            <a:ext cx="1604962" cy="925513"/>
          </a:xfrm>
          <a:prstGeom prst="line">
            <a:avLst/>
          </a:prstGeom>
          <a:noFill/>
          <a:ln w="9525">
            <a:solidFill>
              <a:srgbClr val="000000"/>
            </a:solidFill>
            <a:round/>
            <a:headEnd/>
            <a:tailEnd/>
          </a:ln>
        </p:spPr>
      </p:cxnSp>
      <p:cxnSp>
        <p:nvCxnSpPr>
          <p:cNvPr id="23571" name="Straight Connector 212"/>
          <p:cNvCxnSpPr>
            <a:cxnSpLocks noChangeShapeType="1"/>
          </p:cNvCxnSpPr>
          <p:nvPr/>
        </p:nvCxnSpPr>
        <p:spPr bwMode="auto">
          <a:xfrm rot="16200000" flipH="1">
            <a:off x="2048670" y="5431631"/>
            <a:ext cx="1604962" cy="123825"/>
          </a:xfrm>
          <a:prstGeom prst="line">
            <a:avLst/>
          </a:prstGeom>
          <a:noFill/>
          <a:ln w="9525">
            <a:solidFill>
              <a:srgbClr val="000000"/>
            </a:solidFill>
            <a:round/>
            <a:headEnd/>
            <a:tailEnd/>
          </a:ln>
        </p:spPr>
      </p:cxnSp>
      <p:sp>
        <p:nvSpPr>
          <p:cNvPr id="214" name="TextBox 213"/>
          <p:cNvSpPr txBox="1"/>
          <p:nvPr/>
        </p:nvSpPr>
        <p:spPr>
          <a:xfrm>
            <a:off x="6738938" y="4483100"/>
            <a:ext cx="1111250" cy="331788"/>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Legend</a:t>
            </a:r>
          </a:p>
        </p:txBody>
      </p:sp>
      <p:grpSp>
        <p:nvGrpSpPr>
          <p:cNvPr id="3" name="Group 70"/>
          <p:cNvGrpSpPr/>
          <p:nvPr/>
        </p:nvGrpSpPr>
        <p:grpSpPr>
          <a:xfrm>
            <a:off x="1877672" y="1577833"/>
            <a:ext cx="262791" cy="521039"/>
            <a:chOff x="4648200" y="2432790"/>
            <a:chExt cx="324478" cy="643346"/>
          </a:xfrm>
          <a:solidFill>
            <a:srgbClr val="92D050"/>
          </a:solidFill>
        </p:grpSpPr>
        <p:sp>
          <p:nvSpPr>
            <p:cNvPr id="342" name="Flowchart: Direct Access Storage 341"/>
            <p:cNvSpPr/>
            <p:nvPr/>
          </p:nvSpPr>
          <p:spPr>
            <a:xfrm rot="16200000">
              <a:off x="4607252" y="2809436"/>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3" name="Cube 342"/>
            <p:cNvSpPr/>
            <p:nvPr/>
          </p:nvSpPr>
          <p:spPr>
            <a:xfrm>
              <a:off x="4648200" y="2604868"/>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344" name="Flowchart: Extract 343"/>
            <p:cNvSpPr/>
            <p:nvPr/>
          </p:nvSpPr>
          <p:spPr>
            <a:xfrm>
              <a:off x="4656408" y="2458164"/>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5" name="Flowchart: Extract 344"/>
            <p:cNvSpPr/>
            <p:nvPr/>
          </p:nvSpPr>
          <p:spPr>
            <a:xfrm>
              <a:off x="4730010" y="2432790"/>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grpSp>
        <p:nvGrpSpPr>
          <p:cNvPr id="4" name="Group 108"/>
          <p:cNvGrpSpPr/>
          <p:nvPr/>
        </p:nvGrpSpPr>
        <p:grpSpPr>
          <a:xfrm>
            <a:off x="1755860" y="3088922"/>
            <a:ext cx="874565" cy="1415808"/>
            <a:chOff x="648223" y="2198213"/>
            <a:chExt cx="1079858" cy="1748152"/>
          </a:xfrm>
          <a:effectLst>
            <a:outerShdw blurRad="50800" dist="38100" dir="2700000" algn="tl" rotWithShape="0">
              <a:prstClr val="black">
                <a:alpha val="40000"/>
              </a:prstClr>
            </a:outerShdw>
          </a:effectLst>
        </p:grpSpPr>
        <p:sp>
          <p:nvSpPr>
            <p:cNvPr id="328" name="Arc 327"/>
            <p:cNvSpPr/>
            <p:nvPr/>
          </p:nvSpPr>
          <p:spPr>
            <a:xfrm rot="3633461">
              <a:off x="661109" y="218532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29" name="Arc 328"/>
            <p:cNvSpPr/>
            <p:nvPr/>
          </p:nvSpPr>
          <p:spPr>
            <a:xfrm rot="3633461">
              <a:off x="724451" y="229754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0" name="Arc 329"/>
            <p:cNvSpPr/>
            <p:nvPr/>
          </p:nvSpPr>
          <p:spPr>
            <a:xfrm rot="3633461">
              <a:off x="977818" y="274642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1" name="Arc 330"/>
            <p:cNvSpPr/>
            <p:nvPr/>
          </p:nvSpPr>
          <p:spPr>
            <a:xfrm rot="3633461">
              <a:off x="914476" y="263420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2" name="Arc 331"/>
            <p:cNvSpPr/>
            <p:nvPr/>
          </p:nvSpPr>
          <p:spPr>
            <a:xfrm rot="3633461">
              <a:off x="851134" y="252198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3" name="Arc 332"/>
            <p:cNvSpPr/>
            <p:nvPr/>
          </p:nvSpPr>
          <p:spPr>
            <a:xfrm rot="3633461">
              <a:off x="787793" y="240976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4" name="Arc 333"/>
            <p:cNvSpPr/>
            <p:nvPr/>
          </p:nvSpPr>
          <p:spPr>
            <a:xfrm rot="3633461">
              <a:off x="1041159" y="285864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5" name="Arc 334"/>
            <p:cNvSpPr/>
            <p:nvPr/>
          </p:nvSpPr>
          <p:spPr>
            <a:xfrm rot="14433461">
              <a:off x="1370536" y="344218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6" name="Arc 335"/>
            <p:cNvSpPr/>
            <p:nvPr/>
          </p:nvSpPr>
          <p:spPr>
            <a:xfrm rot="14433461">
              <a:off x="1307195" y="332996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7" name="Arc 100"/>
            <p:cNvSpPr/>
            <p:nvPr/>
          </p:nvSpPr>
          <p:spPr>
            <a:xfrm rot="14433461">
              <a:off x="1243853" y="321774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8" name="Arc 101"/>
            <p:cNvSpPr/>
            <p:nvPr/>
          </p:nvSpPr>
          <p:spPr>
            <a:xfrm rot="14433461">
              <a:off x="1180511" y="310552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9" name="Arc 102"/>
            <p:cNvSpPr/>
            <p:nvPr/>
          </p:nvSpPr>
          <p:spPr>
            <a:xfrm rot="14433461">
              <a:off x="1433878" y="355440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40" name="Arc 339"/>
            <p:cNvSpPr/>
            <p:nvPr/>
          </p:nvSpPr>
          <p:spPr>
            <a:xfrm rot="14433461">
              <a:off x="1560561" y="377884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41" name="Arc 340"/>
            <p:cNvSpPr/>
            <p:nvPr/>
          </p:nvSpPr>
          <p:spPr>
            <a:xfrm rot="14433461">
              <a:off x="1497220" y="366662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grpSp>
      <p:grpSp>
        <p:nvGrpSpPr>
          <p:cNvPr id="5" name="Group 133"/>
          <p:cNvGrpSpPr>
            <a:grpSpLocks/>
          </p:cNvGrpSpPr>
          <p:nvPr/>
        </p:nvGrpSpPr>
        <p:grpSpPr bwMode="auto">
          <a:xfrm>
            <a:off x="1751013" y="2247900"/>
            <a:ext cx="227012" cy="768350"/>
            <a:chOff x="545809" y="1161726"/>
            <a:chExt cx="280173" cy="947324"/>
          </a:xfrm>
        </p:grpSpPr>
        <p:sp>
          <p:nvSpPr>
            <p:cNvPr id="322" name="Arc 321"/>
            <p:cNvSpPr/>
            <p:nvPr/>
          </p:nvSpPr>
          <p:spPr>
            <a:xfrm rot="5830406">
              <a:off x="626217" y="1404337"/>
              <a:ext cx="154625" cy="18221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3" name="Arc 322"/>
            <p:cNvSpPr/>
            <p:nvPr/>
          </p:nvSpPr>
          <p:spPr>
            <a:xfrm rot="5830406">
              <a:off x="642870" y="1276136"/>
              <a:ext cx="154625"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4" name="Arc 323"/>
            <p:cNvSpPr/>
            <p:nvPr/>
          </p:nvSpPr>
          <p:spPr>
            <a:xfrm rot="5830406">
              <a:off x="658543" y="1148914"/>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5" name="Arc 324"/>
            <p:cNvSpPr/>
            <p:nvPr/>
          </p:nvSpPr>
          <p:spPr>
            <a:xfrm rot="16630406">
              <a:off x="558622" y="1941612"/>
              <a:ext cx="154625"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6" name="Arc 325"/>
            <p:cNvSpPr/>
            <p:nvPr/>
          </p:nvSpPr>
          <p:spPr>
            <a:xfrm rot="16630406">
              <a:off x="574295" y="1814389"/>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7" name="Arc 326"/>
            <p:cNvSpPr/>
            <p:nvPr/>
          </p:nvSpPr>
          <p:spPr>
            <a:xfrm rot="16630406">
              <a:off x="586051" y="1673465"/>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6" name="Group 134"/>
          <p:cNvGrpSpPr/>
          <p:nvPr/>
        </p:nvGrpSpPr>
        <p:grpSpPr>
          <a:xfrm rot="5057243">
            <a:off x="8163358" y="5313678"/>
            <a:ext cx="226909" cy="767227"/>
            <a:chOff x="545809" y="1161726"/>
            <a:chExt cx="280173" cy="947324"/>
          </a:xfrm>
          <a:effectLst>
            <a:outerShdw blurRad="50800" dist="38100" dir="2700000" algn="tl" rotWithShape="0">
              <a:prstClr val="black">
                <a:alpha val="40000"/>
              </a:prstClr>
            </a:outerShdw>
          </a:effectLst>
        </p:grpSpPr>
        <p:sp>
          <p:nvSpPr>
            <p:cNvPr id="316" name="Arc 315"/>
            <p:cNvSpPr/>
            <p:nvPr/>
          </p:nvSpPr>
          <p:spPr>
            <a:xfrm rot="5830406">
              <a:off x="626279" y="1404546"/>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7" name="Arc 316"/>
            <p:cNvSpPr/>
            <p:nvPr/>
          </p:nvSpPr>
          <p:spPr>
            <a:xfrm rot="5830406">
              <a:off x="642371" y="1276693"/>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8" name="Arc 317"/>
            <p:cNvSpPr/>
            <p:nvPr/>
          </p:nvSpPr>
          <p:spPr>
            <a:xfrm rot="5830406">
              <a:off x="658462" y="1148840"/>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9" name="Arc 318"/>
            <p:cNvSpPr/>
            <p:nvPr/>
          </p:nvSpPr>
          <p:spPr>
            <a:xfrm rot="16630406">
              <a:off x="558695" y="1941530"/>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20" name="Arc 319"/>
            <p:cNvSpPr/>
            <p:nvPr/>
          </p:nvSpPr>
          <p:spPr>
            <a:xfrm rot="16630406">
              <a:off x="574787" y="1813676"/>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21" name="Arc 320"/>
            <p:cNvSpPr/>
            <p:nvPr/>
          </p:nvSpPr>
          <p:spPr>
            <a:xfrm rot="16630406">
              <a:off x="585531" y="1674173"/>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grpSp>
      <p:sp>
        <p:nvSpPr>
          <p:cNvPr id="219" name="TextBox 218"/>
          <p:cNvSpPr txBox="1"/>
          <p:nvPr/>
        </p:nvSpPr>
        <p:spPr>
          <a:xfrm>
            <a:off x="6738938" y="5554663"/>
            <a:ext cx="1173162" cy="565150"/>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Acoustic Link</a:t>
            </a:r>
          </a:p>
        </p:txBody>
      </p:sp>
      <p:grpSp>
        <p:nvGrpSpPr>
          <p:cNvPr id="7" name="Group 121"/>
          <p:cNvGrpSpPr>
            <a:grpSpLocks/>
          </p:cNvGrpSpPr>
          <p:nvPr/>
        </p:nvGrpSpPr>
        <p:grpSpPr bwMode="auto">
          <a:xfrm>
            <a:off x="1381125" y="4814888"/>
            <a:ext cx="1531938" cy="1522412"/>
            <a:chOff x="90267" y="4343400"/>
            <a:chExt cx="1890932" cy="1880159"/>
          </a:xfrm>
        </p:grpSpPr>
        <p:sp>
          <p:nvSpPr>
            <p:cNvPr id="289" name="Flowchart: Process 288"/>
            <p:cNvSpPr/>
            <p:nvPr/>
          </p:nvSpPr>
          <p:spPr>
            <a:xfrm>
              <a:off x="152971" y="4343400"/>
              <a:ext cx="1828228" cy="1829185"/>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r>
                <a:rPr lang="en-US" sz="1400">
                  <a:solidFill>
                    <a:srgbClr val="000000"/>
                  </a:solidFill>
                  <a:latin typeface="Calibri" pitchFamily="-65" charset="0"/>
                  <a:ea typeface="宋体" pitchFamily="-65" charset="-122"/>
                  <a:cs typeface="宋体" pitchFamily="-65" charset="-122"/>
                </a:rPr>
                <a:t>L</a:t>
              </a:r>
            </a:p>
          </p:txBody>
        </p:sp>
        <p:sp>
          <p:nvSpPr>
            <p:cNvPr id="290" name="Flowchart: Magnetic Disk 79"/>
            <p:cNvSpPr>
              <a:spLocks noChangeArrowheads="1"/>
            </p:cNvSpPr>
            <p:nvPr/>
          </p:nvSpPr>
          <p:spPr bwMode="auto">
            <a:xfrm>
              <a:off x="1015158" y="5106050"/>
              <a:ext cx="9013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1" name="Flowchart: Magnetic Disk 290"/>
            <p:cNvSpPr>
              <a:spLocks noChangeArrowheads="1"/>
            </p:cNvSpPr>
            <p:nvPr/>
          </p:nvSpPr>
          <p:spPr bwMode="auto">
            <a:xfrm>
              <a:off x="1751935" y="4419861"/>
              <a:ext cx="9209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2" name="Flowchart: Magnetic Disk 291"/>
            <p:cNvSpPr>
              <a:spLocks noChangeArrowheads="1"/>
            </p:cNvSpPr>
            <p:nvPr/>
          </p:nvSpPr>
          <p:spPr bwMode="auto">
            <a:xfrm>
              <a:off x="1769571" y="5745187"/>
              <a:ext cx="9013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3" name="Flowchart: Magnetic Disk 292"/>
            <p:cNvSpPr>
              <a:spLocks noChangeArrowheads="1"/>
            </p:cNvSpPr>
            <p:nvPr/>
          </p:nvSpPr>
          <p:spPr bwMode="auto">
            <a:xfrm>
              <a:off x="256826" y="4404176"/>
              <a:ext cx="92097"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4" name="TextBox 293"/>
            <p:cNvSpPr txBox="1"/>
            <p:nvPr/>
          </p:nvSpPr>
          <p:spPr>
            <a:xfrm>
              <a:off x="90267" y="5362882"/>
              <a:ext cx="1218818" cy="860677"/>
            </a:xfrm>
            <a:prstGeom prst="rect">
              <a:avLst/>
            </a:prstGeom>
            <a:noFill/>
          </p:spPr>
          <p:txBody>
            <a:bodyPr>
              <a:prstTxWarp prst="textNoShape">
                <a:avLst/>
              </a:prstTxWarp>
              <a:spAutoFit/>
            </a:bodyPr>
            <a:lstStyle/>
            <a:p>
              <a:pPr algn="ctr"/>
              <a:r>
                <a:rPr lang="en-US" sz="1200" b="1">
                  <a:solidFill>
                    <a:srgbClr val="000000"/>
                  </a:solidFill>
                  <a:latin typeface="Calibri" pitchFamily="-65" charset="0"/>
                  <a:ea typeface="宋体" pitchFamily="-65" charset="-122"/>
                  <a:cs typeface="宋体" pitchFamily="-65" charset="-122"/>
                </a:rPr>
                <a:t>Local Area Underwater Network</a:t>
              </a:r>
            </a:p>
          </p:txBody>
        </p:sp>
        <p:grpSp>
          <p:nvGrpSpPr>
            <p:cNvPr id="8" name="Group 157"/>
            <p:cNvGrpSpPr>
              <a:grpSpLocks/>
            </p:cNvGrpSpPr>
            <p:nvPr/>
          </p:nvGrpSpPr>
          <p:grpSpPr bwMode="auto">
            <a:xfrm rot="2912805">
              <a:off x="1293186" y="4433149"/>
              <a:ext cx="280173" cy="947324"/>
              <a:chOff x="545809" y="1161726"/>
              <a:chExt cx="280173" cy="947324"/>
            </a:xfrm>
          </p:grpSpPr>
          <p:sp>
            <p:nvSpPr>
              <p:cNvPr id="310" name="Arc 309"/>
              <p:cNvSpPr/>
              <p:nvPr/>
            </p:nvSpPr>
            <p:spPr>
              <a:xfrm rot="5830406">
                <a:off x="623135" y="1404207"/>
                <a:ext cx="154802" cy="18429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1" name="Arc 310"/>
              <p:cNvSpPr/>
              <p:nvPr/>
            </p:nvSpPr>
            <p:spPr>
              <a:xfrm rot="5830406">
                <a:off x="638853" y="1278863"/>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2" name="Arc 311"/>
              <p:cNvSpPr/>
              <p:nvPr/>
            </p:nvSpPr>
            <p:spPr>
              <a:xfrm rot="5830406">
                <a:off x="654571" y="1151560"/>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3" name="Arc 312"/>
              <p:cNvSpPr/>
              <p:nvPr/>
            </p:nvSpPr>
            <p:spPr>
              <a:xfrm rot="16630406">
                <a:off x="557743" y="1941917"/>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4" name="Arc 313"/>
              <p:cNvSpPr/>
              <p:nvPr/>
            </p:nvSpPr>
            <p:spPr>
              <a:xfrm rot="16630406">
                <a:off x="573460" y="1814612"/>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5" name="Arc 314"/>
              <p:cNvSpPr/>
              <p:nvPr/>
            </p:nvSpPr>
            <p:spPr>
              <a:xfrm rot="16630406">
                <a:off x="581488" y="1675290"/>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9" name="Group 164"/>
            <p:cNvGrpSpPr>
              <a:grpSpLocks/>
            </p:cNvGrpSpPr>
            <p:nvPr/>
          </p:nvGrpSpPr>
          <p:grpSpPr bwMode="auto">
            <a:xfrm rot="-3607420">
              <a:off x="536483" y="4426723"/>
              <a:ext cx="280173" cy="947324"/>
              <a:chOff x="545809" y="1161726"/>
              <a:chExt cx="280173" cy="947324"/>
            </a:xfrm>
          </p:grpSpPr>
          <p:sp>
            <p:nvSpPr>
              <p:cNvPr id="304" name="Arc 303"/>
              <p:cNvSpPr/>
              <p:nvPr/>
            </p:nvSpPr>
            <p:spPr>
              <a:xfrm rot="5830406">
                <a:off x="625277" y="1401917"/>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5" name="Arc 304"/>
              <p:cNvSpPr/>
              <p:nvPr/>
            </p:nvSpPr>
            <p:spPr>
              <a:xfrm rot="5830406">
                <a:off x="636290" y="1274542"/>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6" name="Arc 305"/>
              <p:cNvSpPr/>
              <p:nvPr/>
            </p:nvSpPr>
            <p:spPr>
              <a:xfrm rot="5830406">
                <a:off x="652038" y="1146295"/>
                <a:ext cx="15676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7" name="Arc 306"/>
              <p:cNvSpPr/>
              <p:nvPr/>
            </p:nvSpPr>
            <p:spPr>
              <a:xfrm rot="16630406">
                <a:off x="553681" y="1941171"/>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8" name="Arc 307"/>
              <p:cNvSpPr/>
              <p:nvPr/>
            </p:nvSpPr>
            <p:spPr>
              <a:xfrm rot="16630406">
                <a:off x="566520" y="1814027"/>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9" name="Arc 308"/>
              <p:cNvSpPr/>
              <p:nvPr/>
            </p:nvSpPr>
            <p:spPr>
              <a:xfrm rot="16630406">
                <a:off x="581151" y="1671316"/>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0" name="Group 171"/>
            <p:cNvGrpSpPr>
              <a:grpSpLocks/>
            </p:cNvGrpSpPr>
            <p:nvPr/>
          </p:nvGrpSpPr>
          <p:grpSpPr bwMode="auto">
            <a:xfrm rot="6861670">
              <a:off x="1295329" y="5087996"/>
              <a:ext cx="280173" cy="947324"/>
              <a:chOff x="545809" y="1161726"/>
              <a:chExt cx="280173" cy="947324"/>
            </a:xfrm>
          </p:grpSpPr>
          <p:sp>
            <p:nvSpPr>
              <p:cNvPr id="298" name="Arc 297"/>
              <p:cNvSpPr/>
              <p:nvPr/>
            </p:nvSpPr>
            <p:spPr>
              <a:xfrm rot="5830406">
                <a:off x="626229" y="1407071"/>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9" name="Arc 298"/>
              <p:cNvSpPr/>
              <p:nvPr/>
            </p:nvSpPr>
            <p:spPr>
              <a:xfrm rot="5830406">
                <a:off x="641666" y="1279627"/>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0" name="Arc 299"/>
              <p:cNvSpPr/>
              <p:nvPr/>
            </p:nvSpPr>
            <p:spPr>
              <a:xfrm rot="5830406">
                <a:off x="657995" y="1152759"/>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1" name="Arc 300"/>
              <p:cNvSpPr/>
              <p:nvPr/>
            </p:nvSpPr>
            <p:spPr>
              <a:xfrm rot="16630406">
                <a:off x="555604" y="1943356"/>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2" name="Arc 301"/>
              <p:cNvSpPr/>
              <p:nvPr/>
            </p:nvSpPr>
            <p:spPr>
              <a:xfrm rot="16630406">
                <a:off x="574612" y="1814295"/>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3" name="Arc 302"/>
              <p:cNvSpPr/>
              <p:nvPr/>
            </p:nvSpPr>
            <p:spPr>
              <a:xfrm rot="16630406">
                <a:off x="586004" y="1677926"/>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grpSp>
        <p:nvGrpSpPr>
          <p:cNvPr id="11" name="Group 68"/>
          <p:cNvGrpSpPr/>
          <p:nvPr/>
        </p:nvGrpSpPr>
        <p:grpSpPr>
          <a:xfrm>
            <a:off x="4395273" y="1358309"/>
            <a:ext cx="262791" cy="521039"/>
            <a:chOff x="4648200" y="2432790"/>
            <a:chExt cx="324478" cy="643346"/>
          </a:xfrm>
          <a:solidFill>
            <a:srgbClr val="92D050"/>
          </a:solidFill>
        </p:grpSpPr>
        <p:sp>
          <p:nvSpPr>
            <p:cNvPr id="285" name="Flowchart: Direct Access Storage 46"/>
            <p:cNvSpPr/>
            <p:nvPr/>
          </p:nvSpPr>
          <p:spPr>
            <a:xfrm rot="16200000">
              <a:off x="4607252" y="2809436"/>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86" name="Cube 47"/>
            <p:cNvSpPr/>
            <p:nvPr/>
          </p:nvSpPr>
          <p:spPr>
            <a:xfrm>
              <a:off x="4648200" y="2604868"/>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prstClr val="white"/>
                </a:solidFill>
                <a:latin typeface="Calibri"/>
                <a:ea typeface="+mn-ea"/>
                <a:cs typeface="+mn-cs"/>
              </a:endParaRPr>
            </a:p>
          </p:txBody>
        </p:sp>
        <p:sp>
          <p:nvSpPr>
            <p:cNvPr id="287" name="Flowchart: Extract 286"/>
            <p:cNvSpPr/>
            <p:nvPr/>
          </p:nvSpPr>
          <p:spPr>
            <a:xfrm>
              <a:off x="4656408" y="2458164"/>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88" name="Flowchart: Extract 287"/>
            <p:cNvSpPr/>
            <p:nvPr/>
          </p:nvSpPr>
          <p:spPr>
            <a:xfrm>
              <a:off x="4730010" y="2432790"/>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p:nvSpPr>
          <p:cNvPr id="222" name="Flowchart: Process 221"/>
          <p:cNvSpPr/>
          <p:nvPr/>
        </p:nvSpPr>
        <p:spPr>
          <a:xfrm>
            <a:off x="6800850" y="3316288"/>
            <a:ext cx="431800" cy="309562"/>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cxnSp>
        <p:nvCxnSpPr>
          <p:cNvPr id="23581" name="Straight Connector 222"/>
          <p:cNvCxnSpPr>
            <a:cxnSpLocks noChangeShapeType="1"/>
          </p:cNvCxnSpPr>
          <p:nvPr/>
        </p:nvCxnSpPr>
        <p:spPr bwMode="auto">
          <a:xfrm flipV="1">
            <a:off x="6800850" y="2468563"/>
            <a:ext cx="963613" cy="865187"/>
          </a:xfrm>
          <a:prstGeom prst="line">
            <a:avLst/>
          </a:prstGeom>
          <a:noFill/>
          <a:ln w="9525">
            <a:solidFill>
              <a:srgbClr val="000000"/>
            </a:solidFill>
            <a:round/>
            <a:headEnd/>
            <a:tailEnd/>
          </a:ln>
        </p:spPr>
      </p:cxnSp>
      <p:cxnSp>
        <p:nvCxnSpPr>
          <p:cNvPr id="23582" name="Straight Connector 223"/>
          <p:cNvCxnSpPr>
            <a:cxnSpLocks noChangeShapeType="1"/>
          </p:cNvCxnSpPr>
          <p:nvPr/>
        </p:nvCxnSpPr>
        <p:spPr bwMode="auto">
          <a:xfrm flipV="1">
            <a:off x="7232650" y="2457450"/>
            <a:ext cx="1481138" cy="876300"/>
          </a:xfrm>
          <a:prstGeom prst="line">
            <a:avLst/>
          </a:prstGeom>
          <a:noFill/>
          <a:ln w="9525">
            <a:solidFill>
              <a:srgbClr val="000000"/>
            </a:solidFill>
            <a:round/>
            <a:headEnd/>
            <a:tailEnd/>
          </a:ln>
        </p:spPr>
      </p:cxnSp>
      <p:cxnSp>
        <p:nvCxnSpPr>
          <p:cNvPr id="23583" name="Straight Connector 224"/>
          <p:cNvCxnSpPr>
            <a:cxnSpLocks noChangeShapeType="1"/>
          </p:cNvCxnSpPr>
          <p:nvPr/>
        </p:nvCxnSpPr>
        <p:spPr bwMode="auto">
          <a:xfrm>
            <a:off x="6800850" y="3641725"/>
            <a:ext cx="963613" cy="296863"/>
          </a:xfrm>
          <a:prstGeom prst="line">
            <a:avLst/>
          </a:prstGeom>
          <a:noFill/>
          <a:ln w="9525">
            <a:solidFill>
              <a:srgbClr val="000000"/>
            </a:solidFill>
            <a:round/>
            <a:headEnd/>
            <a:tailEnd/>
          </a:ln>
        </p:spPr>
      </p:cxnSp>
      <p:cxnSp>
        <p:nvCxnSpPr>
          <p:cNvPr id="23584" name="Straight Connector 225"/>
          <p:cNvCxnSpPr>
            <a:cxnSpLocks noChangeShapeType="1"/>
          </p:cNvCxnSpPr>
          <p:nvPr/>
        </p:nvCxnSpPr>
        <p:spPr bwMode="auto">
          <a:xfrm>
            <a:off x="7232650" y="3641725"/>
            <a:ext cx="1481138" cy="296863"/>
          </a:xfrm>
          <a:prstGeom prst="line">
            <a:avLst/>
          </a:prstGeom>
          <a:noFill/>
          <a:ln w="9525">
            <a:solidFill>
              <a:srgbClr val="000000"/>
            </a:solidFill>
            <a:round/>
            <a:headEnd/>
            <a:tailEnd/>
          </a:ln>
        </p:spPr>
      </p:cxnSp>
      <p:sp>
        <p:nvSpPr>
          <p:cNvPr id="227" name="Freeform 226"/>
          <p:cNvSpPr/>
          <p:nvPr/>
        </p:nvSpPr>
        <p:spPr>
          <a:xfrm>
            <a:off x="5013325" y="1300163"/>
            <a:ext cx="2741613" cy="2435225"/>
          </a:xfrm>
          <a:custGeom>
            <a:avLst/>
            <a:gdLst>
              <a:gd name="connsiteX0" fmla="*/ 66137 w 3686355"/>
              <a:gd name="connsiteY0" fmla="*/ 1282460 h 3223404"/>
              <a:gd name="connsiteX1" fmla="*/ 40257 w 3686355"/>
              <a:gd name="connsiteY1" fmla="*/ 497457 h 3223404"/>
              <a:gd name="connsiteX2" fmla="*/ 307676 w 3686355"/>
              <a:gd name="connsiteY2" fmla="*/ 238664 h 3223404"/>
              <a:gd name="connsiteX3" fmla="*/ 1403231 w 3686355"/>
              <a:gd name="connsiteY3" fmla="*/ 143774 h 3223404"/>
              <a:gd name="connsiteX4" fmla="*/ 2688567 w 3686355"/>
              <a:gd name="connsiteY4" fmla="*/ 342181 h 3223404"/>
              <a:gd name="connsiteX5" fmla="*/ 3395933 w 3686355"/>
              <a:gd name="connsiteY5" fmla="*/ 1394604 h 3223404"/>
              <a:gd name="connsiteX6" fmla="*/ 2774831 w 3686355"/>
              <a:gd name="connsiteY6" fmla="*/ 2774830 h 3223404"/>
              <a:gd name="connsiteX7" fmla="*/ 2447027 w 3686355"/>
              <a:gd name="connsiteY7" fmla="*/ 2593676 h 3223404"/>
              <a:gd name="connsiteX8" fmla="*/ 2188235 w 3686355"/>
              <a:gd name="connsiteY8" fmla="*/ 2697193 h 3223404"/>
              <a:gd name="connsiteX9" fmla="*/ 2283125 w 3686355"/>
              <a:gd name="connsiteY9" fmla="*/ 3197525 h 3223404"/>
              <a:gd name="connsiteX10" fmla="*/ 2507412 w 3686355"/>
              <a:gd name="connsiteY10" fmla="*/ 2852468 h 3223404"/>
              <a:gd name="connsiteX11" fmla="*/ 2757578 w 3686355"/>
              <a:gd name="connsiteY11" fmla="*/ 2947359 h 3223404"/>
              <a:gd name="connsiteX12" fmla="*/ 3585714 w 3686355"/>
              <a:gd name="connsiteY12" fmla="*/ 1705155 h 3223404"/>
              <a:gd name="connsiteX13" fmla="*/ 3361427 w 3686355"/>
              <a:gd name="connsiteY13" fmla="*/ 721743 h 3223404"/>
              <a:gd name="connsiteX14" fmla="*/ 2688567 w 3686355"/>
              <a:gd name="connsiteY14" fmla="*/ 117894 h 3223404"/>
              <a:gd name="connsiteX15" fmla="*/ 1256582 w 3686355"/>
              <a:gd name="connsiteY15" fmla="*/ 14377 h 3223404"/>
              <a:gd name="connsiteX0" fmla="*/ 66137 w 3686355"/>
              <a:gd name="connsiteY0" fmla="*/ 1164566 h 3105510"/>
              <a:gd name="connsiteX1" fmla="*/ 40257 w 3686355"/>
              <a:gd name="connsiteY1" fmla="*/ 379563 h 3105510"/>
              <a:gd name="connsiteX2" fmla="*/ 307676 w 3686355"/>
              <a:gd name="connsiteY2" fmla="*/ 120770 h 3105510"/>
              <a:gd name="connsiteX3" fmla="*/ 1403231 w 3686355"/>
              <a:gd name="connsiteY3" fmla="*/ 25880 h 3105510"/>
              <a:gd name="connsiteX4" fmla="*/ 2688567 w 3686355"/>
              <a:gd name="connsiteY4" fmla="*/ 224287 h 3105510"/>
              <a:gd name="connsiteX5" fmla="*/ 3395933 w 3686355"/>
              <a:gd name="connsiteY5" fmla="*/ 1276710 h 3105510"/>
              <a:gd name="connsiteX6" fmla="*/ 2774831 w 3686355"/>
              <a:gd name="connsiteY6" fmla="*/ 2656936 h 3105510"/>
              <a:gd name="connsiteX7" fmla="*/ 2447027 w 3686355"/>
              <a:gd name="connsiteY7" fmla="*/ 2475782 h 3105510"/>
              <a:gd name="connsiteX8" fmla="*/ 2188235 w 3686355"/>
              <a:gd name="connsiteY8" fmla="*/ 2579299 h 3105510"/>
              <a:gd name="connsiteX9" fmla="*/ 2283125 w 3686355"/>
              <a:gd name="connsiteY9" fmla="*/ 3079631 h 3105510"/>
              <a:gd name="connsiteX10" fmla="*/ 2507412 w 3686355"/>
              <a:gd name="connsiteY10" fmla="*/ 2734574 h 3105510"/>
              <a:gd name="connsiteX11" fmla="*/ 2757578 w 3686355"/>
              <a:gd name="connsiteY11" fmla="*/ 2829465 h 3105510"/>
              <a:gd name="connsiteX12" fmla="*/ 3585714 w 3686355"/>
              <a:gd name="connsiteY12" fmla="*/ 1587261 h 3105510"/>
              <a:gd name="connsiteX13" fmla="*/ 3361427 w 3686355"/>
              <a:gd name="connsiteY13" fmla="*/ 603849 h 3105510"/>
              <a:gd name="connsiteX14" fmla="*/ 2688567 w 3686355"/>
              <a:gd name="connsiteY14" fmla="*/ 0 h 3105510"/>
              <a:gd name="connsiteX0" fmla="*/ 66137 w 3686355"/>
              <a:gd name="connsiteY0" fmla="*/ 1164566 h 3105510"/>
              <a:gd name="connsiteX1" fmla="*/ 40257 w 3686355"/>
              <a:gd name="connsiteY1" fmla="*/ 379563 h 3105510"/>
              <a:gd name="connsiteX2" fmla="*/ 307676 w 3686355"/>
              <a:gd name="connsiteY2" fmla="*/ 120770 h 3105510"/>
              <a:gd name="connsiteX3" fmla="*/ 1403231 w 3686355"/>
              <a:gd name="connsiteY3" fmla="*/ 25880 h 3105510"/>
              <a:gd name="connsiteX4" fmla="*/ 2688567 w 3686355"/>
              <a:gd name="connsiteY4" fmla="*/ 224287 h 3105510"/>
              <a:gd name="connsiteX5" fmla="*/ 3395933 w 3686355"/>
              <a:gd name="connsiteY5" fmla="*/ 1276710 h 3105510"/>
              <a:gd name="connsiteX6" fmla="*/ 2774831 w 3686355"/>
              <a:gd name="connsiteY6" fmla="*/ 2656936 h 3105510"/>
              <a:gd name="connsiteX7" fmla="*/ 2447027 w 3686355"/>
              <a:gd name="connsiteY7" fmla="*/ 2475782 h 3105510"/>
              <a:gd name="connsiteX8" fmla="*/ 2188235 w 3686355"/>
              <a:gd name="connsiteY8" fmla="*/ 2579299 h 3105510"/>
              <a:gd name="connsiteX9" fmla="*/ 2283125 w 3686355"/>
              <a:gd name="connsiteY9" fmla="*/ 3079631 h 3105510"/>
              <a:gd name="connsiteX10" fmla="*/ 2507412 w 3686355"/>
              <a:gd name="connsiteY10" fmla="*/ 2734574 h 3105510"/>
              <a:gd name="connsiteX11" fmla="*/ 2757578 w 3686355"/>
              <a:gd name="connsiteY11" fmla="*/ 2829465 h 3105510"/>
              <a:gd name="connsiteX12" fmla="*/ 3585714 w 3686355"/>
              <a:gd name="connsiteY12" fmla="*/ 1587261 h 3105510"/>
              <a:gd name="connsiteX13" fmla="*/ 3361427 w 3686355"/>
              <a:gd name="connsiteY13" fmla="*/ 603849 h 3105510"/>
              <a:gd name="connsiteX14" fmla="*/ 2688567 w 36863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1492131 w 3775255"/>
              <a:gd name="connsiteY3" fmla="*/ 25880 h 3105510"/>
              <a:gd name="connsiteX4" fmla="*/ 2777467 w 3775255"/>
              <a:gd name="connsiteY4" fmla="*/ 224287 h 3105510"/>
              <a:gd name="connsiteX5" fmla="*/ 3484833 w 3775255"/>
              <a:gd name="connsiteY5" fmla="*/ 1276710 h 3105510"/>
              <a:gd name="connsiteX6" fmla="*/ 2863731 w 3775255"/>
              <a:gd name="connsiteY6" fmla="*/ 2656936 h 3105510"/>
              <a:gd name="connsiteX7" fmla="*/ 2535927 w 3775255"/>
              <a:gd name="connsiteY7" fmla="*/ 2475782 h 3105510"/>
              <a:gd name="connsiteX8" fmla="*/ 2277135 w 3775255"/>
              <a:gd name="connsiteY8" fmla="*/ 2579299 h 3105510"/>
              <a:gd name="connsiteX9" fmla="*/ 2372025 w 3775255"/>
              <a:gd name="connsiteY9" fmla="*/ 3079631 h 3105510"/>
              <a:gd name="connsiteX10" fmla="*/ 2596312 w 3775255"/>
              <a:gd name="connsiteY10" fmla="*/ 2734574 h 3105510"/>
              <a:gd name="connsiteX11" fmla="*/ 2846478 w 3775255"/>
              <a:gd name="connsiteY11" fmla="*/ 2829465 h 3105510"/>
              <a:gd name="connsiteX12" fmla="*/ 3674614 w 3775255"/>
              <a:gd name="connsiteY12" fmla="*/ 1587261 h 3105510"/>
              <a:gd name="connsiteX13" fmla="*/ 3450327 w 3775255"/>
              <a:gd name="connsiteY13" fmla="*/ 603849 h 3105510"/>
              <a:gd name="connsiteX14" fmla="*/ 2777467 w 37752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1796931 w 3775255"/>
              <a:gd name="connsiteY3" fmla="*/ 25880 h 3105510"/>
              <a:gd name="connsiteX4" fmla="*/ 2777467 w 3775255"/>
              <a:gd name="connsiteY4" fmla="*/ 224287 h 3105510"/>
              <a:gd name="connsiteX5" fmla="*/ 3484833 w 3775255"/>
              <a:gd name="connsiteY5" fmla="*/ 1276710 h 3105510"/>
              <a:gd name="connsiteX6" fmla="*/ 2863731 w 3775255"/>
              <a:gd name="connsiteY6" fmla="*/ 2656936 h 3105510"/>
              <a:gd name="connsiteX7" fmla="*/ 2535927 w 3775255"/>
              <a:gd name="connsiteY7" fmla="*/ 2475782 h 3105510"/>
              <a:gd name="connsiteX8" fmla="*/ 2277135 w 3775255"/>
              <a:gd name="connsiteY8" fmla="*/ 2579299 h 3105510"/>
              <a:gd name="connsiteX9" fmla="*/ 2372025 w 3775255"/>
              <a:gd name="connsiteY9" fmla="*/ 3079631 h 3105510"/>
              <a:gd name="connsiteX10" fmla="*/ 2596312 w 3775255"/>
              <a:gd name="connsiteY10" fmla="*/ 2734574 h 3105510"/>
              <a:gd name="connsiteX11" fmla="*/ 2846478 w 3775255"/>
              <a:gd name="connsiteY11" fmla="*/ 2829465 h 3105510"/>
              <a:gd name="connsiteX12" fmla="*/ 3674614 w 3775255"/>
              <a:gd name="connsiteY12" fmla="*/ 1587261 h 3105510"/>
              <a:gd name="connsiteX13" fmla="*/ 3450327 w 3775255"/>
              <a:gd name="connsiteY13" fmla="*/ 603849 h 3105510"/>
              <a:gd name="connsiteX14" fmla="*/ 2777467 w 37752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945479 w 3775255"/>
              <a:gd name="connsiteY3" fmla="*/ 124708 h 3105510"/>
              <a:gd name="connsiteX4" fmla="*/ 1796931 w 3775255"/>
              <a:gd name="connsiteY4" fmla="*/ 25880 h 3105510"/>
              <a:gd name="connsiteX5" fmla="*/ 2777467 w 3775255"/>
              <a:gd name="connsiteY5" fmla="*/ 224287 h 3105510"/>
              <a:gd name="connsiteX6" fmla="*/ 3484833 w 3775255"/>
              <a:gd name="connsiteY6" fmla="*/ 1276710 h 3105510"/>
              <a:gd name="connsiteX7" fmla="*/ 2863731 w 3775255"/>
              <a:gd name="connsiteY7" fmla="*/ 2656936 h 3105510"/>
              <a:gd name="connsiteX8" fmla="*/ 2535927 w 3775255"/>
              <a:gd name="connsiteY8" fmla="*/ 2475782 h 3105510"/>
              <a:gd name="connsiteX9" fmla="*/ 2277135 w 3775255"/>
              <a:gd name="connsiteY9" fmla="*/ 2579299 h 3105510"/>
              <a:gd name="connsiteX10" fmla="*/ 2372025 w 3775255"/>
              <a:gd name="connsiteY10" fmla="*/ 3079631 h 3105510"/>
              <a:gd name="connsiteX11" fmla="*/ 2596312 w 3775255"/>
              <a:gd name="connsiteY11" fmla="*/ 2734574 h 3105510"/>
              <a:gd name="connsiteX12" fmla="*/ 2846478 w 3775255"/>
              <a:gd name="connsiteY12" fmla="*/ 2829465 h 3105510"/>
              <a:gd name="connsiteX13" fmla="*/ 3674614 w 3775255"/>
              <a:gd name="connsiteY13" fmla="*/ 1587261 h 3105510"/>
              <a:gd name="connsiteX14" fmla="*/ 3450327 w 3775255"/>
              <a:gd name="connsiteY14" fmla="*/ 603849 h 3105510"/>
              <a:gd name="connsiteX15" fmla="*/ 2777467 w 3775255"/>
              <a:gd name="connsiteY15"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945479 w 3775255"/>
              <a:gd name="connsiteY3" fmla="*/ 124708 h 3105510"/>
              <a:gd name="connsiteX4" fmla="*/ 1796931 w 3775255"/>
              <a:gd name="connsiteY4" fmla="*/ 25880 h 3105510"/>
              <a:gd name="connsiteX5" fmla="*/ 2777467 w 3775255"/>
              <a:gd name="connsiteY5" fmla="*/ 224287 h 3105510"/>
              <a:gd name="connsiteX6" fmla="*/ 3256233 w 3775255"/>
              <a:gd name="connsiteY6" fmla="*/ 1276710 h 3105510"/>
              <a:gd name="connsiteX7" fmla="*/ 2863731 w 3775255"/>
              <a:gd name="connsiteY7" fmla="*/ 2656936 h 3105510"/>
              <a:gd name="connsiteX8" fmla="*/ 2535927 w 3775255"/>
              <a:gd name="connsiteY8" fmla="*/ 2475782 h 3105510"/>
              <a:gd name="connsiteX9" fmla="*/ 2277135 w 3775255"/>
              <a:gd name="connsiteY9" fmla="*/ 2579299 h 3105510"/>
              <a:gd name="connsiteX10" fmla="*/ 2372025 w 3775255"/>
              <a:gd name="connsiteY10" fmla="*/ 3079631 h 3105510"/>
              <a:gd name="connsiteX11" fmla="*/ 2596312 w 3775255"/>
              <a:gd name="connsiteY11" fmla="*/ 2734574 h 3105510"/>
              <a:gd name="connsiteX12" fmla="*/ 2846478 w 3775255"/>
              <a:gd name="connsiteY12" fmla="*/ 2829465 h 3105510"/>
              <a:gd name="connsiteX13" fmla="*/ 3674614 w 3775255"/>
              <a:gd name="connsiteY13" fmla="*/ 1587261 h 3105510"/>
              <a:gd name="connsiteX14" fmla="*/ 3450327 w 3775255"/>
              <a:gd name="connsiteY14" fmla="*/ 603849 h 3105510"/>
              <a:gd name="connsiteX15" fmla="*/ 2777467 w 3775255"/>
              <a:gd name="connsiteY15" fmla="*/ 0 h 3105510"/>
              <a:gd name="connsiteX0" fmla="*/ 155037 w 3775255"/>
              <a:gd name="connsiteY0" fmla="*/ 1193383 h 3134327"/>
              <a:gd name="connsiteX1" fmla="*/ 129157 w 3775255"/>
              <a:gd name="connsiteY1" fmla="*/ 408380 h 3134327"/>
              <a:gd name="connsiteX2" fmla="*/ 929976 w 3775255"/>
              <a:gd name="connsiteY2" fmla="*/ 149587 h 3134327"/>
              <a:gd name="connsiteX3" fmla="*/ 945479 w 3775255"/>
              <a:gd name="connsiteY3" fmla="*/ 153525 h 3134327"/>
              <a:gd name="connsiteX4" fmla="*/ 1796931 w 3775255"/>
              <a:gd name="connsiteY4" fmla="*/ 54697 h 3134327"/>
              <a:gd name="connsiteX5" fmla="*/ 2625067 w 3775255"/>
              <a:gd name="connsiteY5" fmla="*/ 481704 h 3134327"/>
              <a:gd name="connsiteX6" fmla="*/ 3256233 w 3775255"/>
              <a:gd name="connsiteY6" fmla="*/ 1305527 h 3134327"/>
              <a:gd name="connsiteX7" fmla="*/ 2863731 w 3775255"/>
              <a:gd name="connsiteY7" fmla="*/ 2685753 h 3134327"/>
              <a:gd name="connsiteX8" fmla="*/ 2535927 w 3775255"/>
              <a:gd name="connsiteY8" fmla="*/ 2504599 h 3134327"/>
              <a:gd name="connsiteX9" fmla="*/ 2277135 w 3775255"/>
              <a:gd name="connsiteY9" fmla="*/ 2608116 h 3134327"/>
              <a:gd name="connsiteX10" fmla="*/ 2372025 w 3775255"/>
              <a:gd name="connsiteY10" fmla="*/ 3108448 h 3134327"/>
              <a:gd name="connsiteX11" fmla="*/ 2596312 w 3775255"/>
              <a:gd name="connsiteY11" fmla="*/ 2763391 h 3134327"/>
              <a:gd name="connsiteX12" fmla="*/ 2846478 w 3775255"/>
              <a:gd name="connsiteY12" fmla="*/ 2858282 h 3134327"/>
              <a:gd name="connsiteX13" fmla="*/ 3674614 w 3775255"/>
              <a:gd name="connsiteY13" fmla="*/ 1616078 h 3134327"/>
              <a:gd name="connsiteX14" fmla="*/ 3450327 w 3775255"/>
              <a:gd name="connsiteY14" fmla="*/ 632666 h 3134327"/>
              <a:gd name="connsiteX15" fmla="*/ 2777467 w 3775255"/>
              <a:gd name="connsiteY15" fmla="*/ 28817 h 3134327"/>
              <a:gd name="connsiteX0" fmla="*/ 155037 w 3737155"/>
              <a:gd name="connsiteY0" fmla="*/ 1193383 h 3134327"/>
              <a:gd name="connsiteX1" fmla="*/ 129157 w 3737155"/>
              <a:gd name="connsiteY1" fmla="*/ 408380 h 3134327"/>
              <a:gd name="connsiteX2" fmla="*/ 929976 w 3737155"/>
              <a:gd name="connsiteY2" fmla="*/ 149587 h 3134327"/>
              <a:gd name="connsiteX3" fmla="*/ 945479 w 3737155"/>
              <a:gd name="connsiteY3" fmla="*/ 153525 h 3134327"/>
              <a:gd name="connsiteX4" fmla="*/ 1796931 w 3737155"/>
              <a:gd name="connsiteY4" fmla="*/ 54697 h 3134327"/>
              <a:gd name="connsiteX5" fmla="*/ 2625067 w 3737155"/>
              <a:gd name="connsiteY5" fmla="*/ 481704 h 3134327"/>
              <a:gd name="connsiteX6" fmla="*/ 3256233 w 3737155"/>
              <a:gd name="connsiteY6" fmla="*/ 1305527 h 3134327"/>
              <a:gd name="connsiteX7" fmla="*/ 2863731 w 3737155"/>
              <a:gd name="connsiteY7" fmla="*/ 2685753 h 3134327"/>
              <a:gd name="connsiteX8" fmla="*/ 2535927 w 3737155"/>
              <a:gd name="connsiteY8" fmla="*/ 2504599 h 3134327"/>
              <a:gd name="connsiteX9" fmla="*/ 2277135 w 3737155"/>
              <a:gd name="connsiteY9" fmla="*/ 2608116 h 3134327"/>
              <a:gd name="connsiteX10" fmla="*/ 2372025 w 3737155"/>
              <a:gd name="connsiteY10" fmla="*/ 3108448 h 3134327"/>
              <a:gd name="connsiteX11" fmla="*/ 2596312 w 3737155"/>
              <a:gd name="connsiteY11" fmla="*/ 2763391 h 3134327"/>
              <a:gd name="connsiteX12" fmla="*/ 2846478 w 3737155"/>
              <a:gd name="connsiteY12" fmla="*/ 2858282 h 3134327"/>
              <a:gd name="connsiteX13" fmla="*/ 3674614 w 3737155"/>
              <a:gd name="connsiteY13" fmla="*/ 1616078 h 3134327"/>
              <a:gd name="connsiteX14" fmla="*/ 3221727 w 3737155"/>
              <a:gd name="connsiteY14" fmla="*/ 632666 h 3134327"/>
              <a:gd name="connsiteX15" fmla="*/ 2777467 w 3737155"/>
              <a:gd name="connsiteY15" fmla="*/ 28817 h 3134327"/>
              <a:gd name="connsiteX0" fmla="*/ 155037 w 3508555"/>
              <a:gd name="connsiteY0" fmla="*/ 1193383 h 3134327"/>
              <a:gd name="connsiteX1" fmla="*/ 129157 w 3508555"/>
              <a:gd name="connsiteY1" fmla="*/ 408380 h 3134327"/>
              <a:gd name="connsiteX2" fmla="*/ 929976 w 3508555"/>
              <a:gd name="connsiteY2" fmla="*/ 149587 h 3134327"/>
              <a:gd name="connsiteX3" fmla="*/ 945479 w 3508555"/>
              <a:gd name="connsiteY3" fmla="*/ 153525 h 3134327"/>
              <a:gd name="connsiteX4" fmla="*/ 1796931 w 3508555"/>
              <a:gd name="connsiteY4" fmla="*/ 54697 h 3134327"/>
              <a:gd name="connsiteX5" fmla="*/ 2625067 w 3508555"/>
              <a:gd name="connsiteY5" fmla="*/ 481704 h 3134327"/>
              <a:gd name="connsiteX6" fmla="*/ 3256233 w 3508555"/>
              <a:gd name="connsiteY6" fmla="*/ 1305527 h 3134327"/>
              <a:gd name="connsiteX7" fmla="*/ 2863731 w 3508555"/>
              <a:gd name="connsiteY7" fmla="*/ 2685753 h 3134327"/>
              <a:gd name="connsiteX8" fmla="*/ 2535927 w 3508555"/>
              <a:gd name="connsiteY8" fmla="*/ 2504599 h 3134327"/>
              <a:gd name="connsiteX9" fmla="*/ 2277135 w 3508555"/>
              <a:gd name="connsiteY9" fmla="*/ 2608116 h 3134327"/>
              <a:gd name="connsiteX10" fmla="*/ 2372025 w 3508555"/>
              <a:gd name="connsiteY10" fmla="*/ 3108448 h 3134327"/>
              <a:gd name="connsiteX11" fmla="*/ 2596312 w 3508555"/>
              <a:gd name="connsiteY11" fmla="*/ 2763391 h 3134327"/>
              <a:gd name="connsiteX12" fmla="*/ 2846478 w 3508555"/>
              <a:gd name="connsiteY12" fmla="*/ 2858282 h 3134327"/>
              <a:gd name="connsiteX13" fmla="*/ 3446014 w 3508555"/>
              <a:gd name="connsiteY13" fmla="*/ 1616078 h 3134327"/>
              <a:gd name="connsiteX14" fmla="*/ 3221727 w 3508555"/>
              <a:gd name="connsiteY14" fmla="*/ 632666 h 3134327"/>
              <a:gd name="connsiteX15" fmla="*/ 2777467 w 3508555"/>
              <a:gd name="connsiteY15" fmla="*/ 28817 h 3134327"/>
              <a:gd name="connsiteX0" fmla="*/ 155037 w 3508555"/>
              <a:gd name="connsiteY0" fmla="*/ 1193383 h 3134327"/>
              <a:gd name="connsiteX1" fmla="*/ 129157 w 3508555"/>
              <a:gd name="connsiteY1" fmla="*/ 408380 h 3134327"/>
              <a:gd name="connsiteX2" fmla="*/ 929976 w 3508555"/>
              <a:gd name="connsiteY2" fmla="*/ 149587 h 3134327"/>
              <a:gd name="connsiteX3" fmla="*/ 945479 w 3508555"/>
              <a:gd name="connsiteY3" fmla="*/ 153525 h 3134327"/>
              <a:gd name="connsiteX4" fmla="*/ 1796931 w 3508555"/>
              <a:gd name="connsiteY4" fmla="*/ 54697 h 3134327"/>
              <a:gd name="connsiteX5" fmla="*/ 2625067 w 3508555"/>
              <a:gd name="connsiteY5" fmla="*/ 481704 h 3134327"/>
              <a:gd name="connsiteX6" fmla="*/ 3256233 w 3508555"/>
              <a:gd name="connsiteY6" fmla="*/ 1305527 h 3134327"/>
              <a:gd name="connsiteX7" fmla="*/ 2863731 w 3508555"/>
              <a:gd name="connsiteY7" fmla="*/ 2685753 h 3134327"/>
              <a:gd name="connsiteX8" fmla="*/ 2535927 w 3508555"/>
              <a:gd name="connsiteY8" fmla="*/ 2504599 h 3134327"/>
              <a:gd name="connsiteX9" fmla="*/ 2277135 w 3508555"/>
              <a:gd name="connsiteY9" fmla="*/ 2608116 h 3134327"/>
              <a:gd name="connsiteX10" fmla="*/ 2372025 w 3508555"/>
              <a:gd name="connsiteY10" fmla="*/ 3108448 h 3134327"/>
              <a:gd name="connsiteX11" fmla="*/ 2596312 w 3508555"/>
              <a:gd name="connsiteY11" fmla="*/ 2763391 h 3134327"/>
              <a:gd name="connsiteX12" fmla="*/ 2846478 w 3508555"/>
              <a:gd name="connsiteY12" fmla="*/ 2858282 h 3134327"/>
              <a:gd name="connsiteX13" fmla="*/ 3446014 w 3508555"/>
              <a:gd name="connsiteY13" fmla="*/ 1616078 h 3134327"/>
              <a:gd name="connsiteX14" fmla="*/ 3221727 w 3508555"/>
              <a:gd name="connsiteY14" fmla="*/ 632666 h 3134327"/>
              <a:gd name="connsiteX15" fmla="*/ 2548867 w 3508555"/>
              <a:gd name="connsiteY15" fmla="*/ 28817 h 3134327"/>
              <a:gd name="connsiteX0" fmla="*/ 155037 w 3508555"/>
              <a:gd name="connsiteY0" fmla="*/ 1164566 h 3105510"/>
              <a:gd name="connsiteX1" fmla="*/ 129157 w 3508555"/>
              <a:gd name="connsiteY1" fmla="*/ 379563 h 3105510"/>
              <a:gd name="connsiteX2" fmla="*/ 929976 w 3508555"/>
              <a:gd name="connsiteY2" fmla="*/ 120770 h 3105510"/>
              <a:gd name="connsiteX3" fmla="*/ 945479 w 3508555"/>
              <a:gd name="connsiteY3" fmla="*/ 124708 h 3105510"/>
              <a:gd name="connsiteX4" fmla="*/ 1796931 w 3508555"/>
              <a:gd name="connsiteY4" fmla="*/ 178280 h 3105510"/>
              <a:gd name="connsiteX5" fmla="*/ 2625067 w 3508555"/>
              <a:gd name="connsiteY5" fmla="*/ 452887 h 3105510"/>
              <a:gd name="connsiteX6" fmla="*/ 3256233 w 3508555"/>
              <a:gd name="connsiteY6" fmla="*/ 1276710 h 3105510"/>
              <a:gd name="connsiteX7" fmla="*/ 2863731 w 3508555"/>
              <a:gd name="connsiteY7" fmla="*/ 2656936 h 3105510"/>
              <a:gd name="connsiteX8" fmla="*/ 2535927 w 3508555"/>
              <a:gd name="connsiteY8" fmla="*/ 2475782 h 3105510"/>
              <a:gd name="connsiteX9" fmla="*/ 2277135 w 3508555"/>
              <a:gd name="connsiteY9" fmla="*/ 2579299 h 3105510"/>
              <a:gd name="connsiteX10" fmla="*/ 2372025 w 3508555"/>
              <a:gd name="connsiteY10" fmla="*/ 3079631 h 3105510"/>
              <a:gd name="connsiteX11" fmla="*/ 2596312 w 3508555"/>
              <a:gd name="connsiteY11" fmla="*/ 2734574 h 3105510"/>
              <a:gd name="connsiteX12" fmla="*/ 2846478 w 3508555"/>
              <a:gd name="connsiteY12" fmla="*/ 2829465 h 3105510"/>
              <a:gd name="connsiteX13" fmla="*/ 3446014 w 3508555"/>
              <a:gd name="connsiteY13" fmla="*/ 1587261 h 3105510"/>
              <a:gd name="connsiteX14" fmla="*/ 3221727 w 3508555"/>
              <a:gd name="connsiteY14" fmla="*/ 603849 h 3105510"/>
              <a:gd name="connsiteX15" fmla="*/ 2548867 w 3508555"/>
              <a:gd name="connsiteY15" fmla="*/ 0 h 3105510"/>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77343 h 3018287"/>
              <a:gd name="connsiteX1" fmla="*/ 129157 w 3508555"/>
              <a:gd name="connsiteY1" fmla="*/ 292340 h 3018287"/>
              <a:gd name="connsiteX2" fmla="*/ 929976 w 3508555"/>
              <a:gd name="connsiteY2" fmla="*/ 33547 h 3018287"/>
              <a:gd name="connsiteX3" fmla="*/ 1796931 w 3508555"/>
              <a:gd name="connsiteY3" fmla="*/ 91057 h 3018287"/>
              <a:gd name="connsiteX4" fmla="*/ 2625067 w 3508555"/>
              <a:gd name="connsiteY4" fmla="*/ 365664 h 3018287"/>
              <a:gd name="connsiteX5" fmla="*/ 3256233 w 3508555"/>
              <a:gd name="connsiteY5" fmla="*/ 1189487 h 3018287"/>
              <a:gd name="connsiteX6" fmla="*/ 2863731 w 3508555"/>
              <a:gd name="connsiteY6" fmla="*/ 2569713 h 3018287"/>
              <a:gd name="connsiteX7" fmla="*/ 2535927 w 3508555"/>
              <a:gd name="connsiteY7" fmla="*/ 2388559 h 3018287"/>
              <a:gd name="connsiteX8" fmla="*/ 2277135 w 3508555"/>
              <a:gd name="connsiteY8" fmla="*/ 2492076 h 3018287"/>
              <a:gd name="connsiteX9" fmla="*/ 2372025 w 3508555"/>
              <a:gd name="connsiteY9" fmla="*/ 2992408 h 3018287"/>
              <a:gd name="connsiteX10" fmla="*/ 2596312 w 3508555"/>
              <a:gd name="connsiteY10" fmla="*/ 2647351 h 3018287"/>
              <a:gd name="connsiteX11" fmla="*/ 2846478 w 3508555"/>
              <a:gd name="connsiteY11" fmla="*/ 2742242 h 3018287"/>
              <a:gd name="connsiteX12" fmla="*/ 3446014 w 3508555"/>
              <a:gd name="connsiteY12" fmla="*/ 1500038 h 3018287"/>
              <a:gd name="connsiteX13" fmla="*/ 3221727 w 3508555"/>
              <a:gd name="connsiteY13" fmla="*/ 516626 h 3018287"/>
              <a:gd name="connsiteX14" fmla="*/ 2777467 w 3508555"/>
              <a:gd name="connsiteY14" fmla="*/ 141377 h 3018287"/>
              <a:gd name="connsiteX0" fmla="*/ 33069 w 3386587"/>
              <a:gd name="connsiteY0" fmla="*/ 1064643 h 3005587"/>
              <a:gd name="connsiteX1" fmla="*/ 159589 w 3386587"/>
              <a:gd name="connsiteY1" fmla="*/ 203440 h 3005587"/>
              <a:gd name="connsiteX2" fmla="*/ 808008 w 3386587"/>
              <a:gd name="connsiteY2" fmla="*/ 20847 h 3005587"/>
              <a:gd name="connsiteX3" fmla="*/ 1674963 w 3386587"/>
              <a:gd name="connsiteY3" fmla="*/ 78357 h 3005587"/>
              <a:gd name="connsiteX4" fmla="*/ 2503099 w 3386587"/>
              <a:gd name="connsiteY4" fmla="*/ 352964 h 3005587"/>
              <a:gd name="connsiteX5" fmla="*/ 3134265 w 3386587"/>
              <a:gd name="connsiteY5" fmla="*/ 1176787 h 3005587"/>
              <a:gd name="connsiteX6" fmla="*/ 2741763 w 3386587"/>
              <a:gd name="connsiteY6" fmla="*/ 2557013 h 3005587"/>
              <a:gd name="connsiteX7" fmla="*/ 2413959 w 3386587"/>
              <a:gd name="connsiteY7" fmla="*/ 2375859 h 3005587"/>
              <a:gd name="connsiteX8" fmla="*/ 2155167 w 3386587"/>
              <a:gd name="connsiteY8" fmla="*/ 2479376 h 3005587"/>
              <a:gd name="connsiteX9" fmla="*/ 2250057 w 3386587"/>
              <a:gd name="connsiteY9" fmla="*/ 2979708 h 3005587"/>
              <a:gd name="connsiteX10" fmla="*/ 2474344 w 3386587"/>
              <a:gd name="connsiteY10" fmla="*/ 2634651 h 3005587"/>
              <a:gd name="connsiteX11" fmla="*/ 2724510 w 3386587"/>
              <a:gd name="connsiteY11" fmla="*/ 2729542 h 3005587"/>
              <a:gd name="connsiteX12" fmla="*/ 3324046 w 3386587"/>
              <a:gd name="connsiteY12" fmla="*/ 1487338 h 3005587"/>
              <a:gd name="connsiteX13" fmla="*/ 3099759 w 3386587"/>
              <a:gd name="connsiteY13" fmla="*/ 503926 h 3005587"/>
              <a:gd name="connsiteX14" fmla="*/ 2655499 w 3386587"/>
              <a:gd name="connsiteY14" fmla="*/ 128677 h 30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6587" h="3005587">
                <a:moveTo>
                  <a:pt x="33069" y="1064643"/>
                </a:moveTo>
                <a:cubicBezTo>
                  <a:pt x="0" y="759124"/>
                  <a:pt x="30432" y="377406"/>
                  <a:pt x="159589" y="203440"/>
                </a:cubicBezTo>
                <a:cubicBezTo>
                  <a:pt x="288746" y="29474"/>
                  <a:pt x="555446" y="41694"/>
                  <a:pt x="808008" y="20847"/>
                </a:cubicBezTo>
                <a:cubicBezTo>
                  <a:pt x="1060570" y="0"/>
                  <a:pt x="1392448" y="23004"/>
                  <a:pt x="1674963" y="78357"/>
                </a:cubicBezTo>
                <a:cubicBezTo>
                  <a:pt x="1957478" y="133710"/>
                  <a:pt x="2259882" y="169892"/>
                  <a:pt x="2503099" y="352964"/>
                </a:cubicBezTo>
                <a:cubicBezTo>
                  <a:pt x="2746316" y="536036"/>
                  <a:pt x="3094488" y="809446"/>
                  <a:pt x="3134265" y="1176787"/>
                </a:cubicBezTo>
                <a:cubicBezTo>
                  <a:pt x="3174042" y="1544128"/>
                  <a:pt x="2861814" y="2357168"/>
                  <a:pt x="2741763" y="2557013"/>
                </a:cubicBezTo>
                <a:cubicBezTo>
                  <a:pt x="2621712" y="2756858"/>
                  <a:pt x="2511725" y="2388799"/>
                  <a:pt x="2413959" y="2375859"/>
                </a:cubicBezTo>
                <a:cubicBezTo>
                  <a:pt x="2316193" y="2362920"/>
                  <a:pt x="2182484" y="2378735"/>
                  <a:pt x="2155167" y="2479376"/>
                </a:cubicBezTo>
                <a:cubicBezTo>
                  <a:pt x="2127850" y="2580017"/>
                  <a:pt x="2196861" y="2953829"/>
                  <a:pt x="2250057" y="2979708"/>
                </a:cubicBezTo>
                <a:cubicBezTo>
                  <a:pt x="2303253" y="3005587"/>
                  <a:pt x="2395268" y="2676345"/>
                  <a:pt x="2474344" y="2634651"/>
                </a:cubicBezTo>
                <a:cubicBezTo>
                  <a:pt x="2553420" y="2592957"/>
                  <a:pt x="2582893" y="2920761"/>
                  <a:pt x="2724510" y="2729542"/>
                </a:cubicBezTo>
                <a:cubicBezTo>
                  <a:pt x="2866127" y="2538323"/>
                  <a:pt x="3261505" y="1858274"/>
                  <a:pt x="3324046" y="1487338"/>
                </a:cubicBezTo>
                <a:cubicBezTo>
                  <a:pt x="3386587" y="1116402"/>
                  <a:pt x="3211183" y="730369"/>
                  <a:pt x="3099759" y="503926"/>
                </a:cubicBezTo>
                <a:cubicBezTo>
                  <a:pt x="2988335" y="277483"/>
                  <a:pt x="2966549" y="276388"/>
                  <a:pt x="2655499" y="128677"/>
                </a:cubicBezTo>
              </a:path>
            </a:pathLst>
          </a:custGeom>
          <a:noFill/>
          <a:ln w="28575" cap="flat" cmpd="sng" algn="ctr">
            <a:solidFill>
              <a:sysClr val="windowText" lastClr="000000"/>
            </a:solidFill>
            <a:prstDash val="sysDash"/>
            <a:tailEnd type="triangle" w="lg" len="lg"/>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nvGrpSpPr>
          <p:cNvPr id="12" name="Group 127"/>
          <p:cNvGrpSpPr>
            <a:grpSpLocks/>
          </p:cNvGrpSpPr>
          <p:nvPr/>
        </p:nvGrpSpPr>
        <p:grpSpPr bwMode="auto">
          <a:xfrm>
            <a:off x="7759700" y="2473325"/>
            <a:ext cx="925513" cy="1481138"/>
            <a:chOff x="7924800" y="2286000"/>
            <a:chExt cx="1143000" cy="1828800"/>
          </a:xfrm>
        </p:grpSpPr>
        <p:sp>
          <p:nvSpPr>
            <p:cNvPr id="267" name="Flowchart: Process 266"/>
            <p:cNvSpPr/>
            <p:nvPr/>
          </p:nvSpPr>
          <p:spPr>
            <a:xfrm>
              <a:off x="7924800" y="2286000"/>
              <a:ext cx="1143000" cy="1828800"/>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8" name="Flowchart: Delay 267"/>
            <p:cNvSpPr>
              <a:spLocks noChangeArrowheads="1"/>
            </p:cNvSpPr>
            <p:nvPr/>
          </p:nvSpPr>
          <p:spPr bwMode="auto">
            <a:xfrm>
              <a:off x="8303186" y="2609422"/>
              <a:ext cx="521506" cy="119567"/>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9" name="Flowchart: Magnetic Disk 268"/>
            <p:cNvSpPr>
              <a:spLocks noChangeArrowheads="1"/>
            </p:cNvSpPr>
            <p:nvPr/>
          </p:nvSpPr>
          <p:spPr bwMode="auto">
            <a:xfrm>
              <a:off x="8163987" y="3614967"/>
              <a:ext cx="92146" cy="274418"/>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0" name="Flowchart: Magnetic Disk 269"/>
            <p:cNvSpPr>
              <a:spLocks noChangeArrowheads="1"/>
            </p:cNvSpPr>
            <p:nvPr/>
          </p:nvSpPr>
          <p:spPr bwMode="auto">
            <a:xfrm>
              <a:off x="8697256" y="3614967"/>
              <a:ext cx="92146" cy="274418"/>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nvGrpSpPr>
            <p:cNvPr id="13" name="Group 206"/>
            <p:cNvGrpSpPr>
              <a:grpSpLocks/>
            </p:cNvGrpSpPr>
            <p:nvPr/>
          </p:nvGrpSpPr>
          <p:grpSpPr bwMode="auto">
            <a:xfrm rot="-10467760">
              <a:off x="8184804" y="2713119"/>
              <a:ext cx="280173" cy="947324"/>
              <a:chOff x="545809" y="1161726"/>
              <a:chExt cx="280173" cy="947324"/>
            </a:xfrm>
          </p:grpSpPr>
          <p:sp>
            <p:nvSpPr>
              <p:cNvPr id="279" name="Arc 278"/>
              <p:cNvSpPr/>
              <p:nvPr/>
            </p:nvSpPr>
            <p:spPr>
              <a:xfrm rot="5830406">
                <a:off x="625811" y="1406761"/>
                <a:ext cx="154849"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0" name="Arc 279"/>
              <p:cNvSpPr/>
              <p:nvPr/>
            </p:nvSpPr>
            <p:spPr>
              <a:xfrm rot="5830406">
                <a:off x="642974" y="1279062"/>
                <a:ext cx="154849" cy="18233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1" name="Arc 280"/>
              <p:cNvSpPr/>
              <p:nvPr/>
            </p:nvSpPr>
            <p:spPr>
              <a:xfrm rot="5830406">
                <a:off x="655259" y="1152814"/>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2" name="Arc 281"/>
              <p:cNvSpPr/>
              <p:nvPr/>
            </p:nvSpPr>
            <p:spPr>
              <a:xfrm rot="16630406">
                <a:off x="554549" y="1942426"/>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3" name="Arc 282"/>
              <p:cNvSpPr/>
              <p:nvPr/>
            </p:nvSpPr>
            <p:spPr>
              <a:xfrm rot="16630406">
                <a:off x="569761" y="1814915"/>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4" name="Arc 283"/>
              <p:cNvSpPr/>
              <p:nvPr/>
            </p:nvSpPr>
            <p:spPr>
              <a:xfrm rot="16630406">
                <a:off x="582076" y="167783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4" name="Group 221"/>
            <p:cNvGrpSpPr>
              <a:grpSpLocks/>
            </p:cNvGrpSpPr>
            <p:nvPr/>
          </p:nvGrpSpPr>
          <p:grpSpPr bwMode="auto">
            <a:xfrm rot="10145776">
              <a:off x="8572522" y="2711017"/>
              <a:ext cx="280173" cy="947324"/>
              <a:chOff x="545809" y="1161726"/>
              <a:chExt cx="280173" cy="947324"/>
            </a:xfrm>
          </p:grpSpPr>
          <p:sp>
            <p:nvSpPr>
              <p:cNvPr id="273" name="Arc 272"/>
              <p:cNvSpPr/>
              <p:nvPr/>
            </p:nvSpPr>
            <p:spPr>
              <a:xfrm rot="5830406">
                <a:off x="629670" y="1406536"/>
                <a:ext cx="154851"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4" name="Arc 273"/>
              <p:cNvSpPr/>
              <p:nvPr/>
            </p:nvSpPr>
            <p:spPr>
              <a:xfrm rot="5830406">
                <a:off x="639337" y="1279629"/>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5" name="Arc 274"/>
              <p:cNvSpPr/>
              <p:nvPr/>
            </p:nvSpPr>
            <p:spPr>
              <a:xfrm rot="5830406">
                <a:off x="658408" y="114955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6" name="Arc 275"/>
              <p:cNvSpPr/>
              <p:nvPr/>
            </p:nvSpPr>
            <p:spPr>
              <a:xfrm rot="16630406">
                <a:off x="558116" y="1943697"/>
                <a:ext cx="154851"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7" name="Arc 276"/>
              <p:cNvSpPr/>
              <p:nvPr/>
            </p:nvSpPr>
            <p:spPr>
              <a:xfrm rot="16630406">
                <a:off x="574300" y="1814052"/>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8" name="Arc 277"/>
              <p:cNvSpPr/>
              <p:nvPr/>
            </p:nvSpPr>
            <p:spPr>
              <a:xfrm rot="16630406">
                <a:off x="582563" y="167790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sp>
        <p:nvSpPr>
          <p:cNvPr id="229" name="Flowchart: Delay 228"/>
          <p:cNvSpPr>
            <a:spLocks noChangeArrowheads="1"/>
          </p:cNvSpPr>
          <p:nvPr/>
        </p:nvSpPr>
        <p:spPr bwMode="auto">
          <a:xfrm rot="-6974063">
            <a:off x="7360444" y="1759744"/>
            <a:ext cx="420688" cy="95250"/>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30" name="TextBox 229"/>
          <p:cNvSpPr txBox="1"/>
          <p:nvPr/>
        </p:nvSpPr>
        <p:spPr>
          <a:xfrm>
            <a:off x="6738938" y="5130800"/>
            <a:ext cx="1173162" cy="307777"/>
          </a:xfrm>
          <a:prstGeom prst="rect">
            <a:avLst/>
          </a:prstGeom>
          <a:noFill/>
        </p:spPr>
        <p:txBody>
          <a:bodyPr>
            <a:prstTxWarp prst="textNoShape">
              <a:avLst/>
            </a:prstTxWarp>
            <a:spAutoFit/>
          </a:bodyPr>
          <a:lstStyle/>
          <a:p>
            <a:r>
              <a:rPr lang="en-US" sz="1400" b="1" dirty="0" smtClean="0">
                <a:solidFill>
                  <a:srgbClr val="000000"/>
                </a:solidFill>
                <a:latin typeface="Calibri" pitchFamily="-65" charset="0"/>
                <a:ea typeface="宋体" pitchFamily="-65" charset="-122"/>
                <a:cs typeface="宋体" pitchFamily="-65" charset="-122"/>
              </a:rPr>
              <a:t>Stingray</a:t>
            </a:r>
            <a:endParaRPr lang="en-US" sz="1400" b="1" dirty="0">
              <a:solidFill>
                <a:srgbClr val="000000"/>
              </a:solidFill>
              <a:latin typeface="Calibri" pitchFamily="-65" charset="0"/>
              <a:ea typeface="宋体" pitchFamily="-65" charset="-122"/>
              <a:cs typeface="宋体" pitchFamily="-65" charset="-122"/>
            </a:endParaRPr>
          </a:p>
        </p:txBody>
      </p:sp>
      <p:cxnSp>
        <p:nvCxnSpPr>
          <p:cNvPr id="231" name="Straight Connector 230"/>
          <p:cNvCxnSpPr>
            <a:cxnSpLocks noChangeShapeType="1"/>
          </p:cNvCxnSpPr>
          <p:nvPr/>
        </p:nvCxnSpPr>
        <p:spPr bwMode="auto">
          <a:xfrm>
            <a:off x="7604125" y="5287963"/>
            <a:ext cx="987425" cy="1587"/>
          </a:xfrm>
          <a:prstGeom prst="line">
            <a:avLst/>
          </a:prstGeom>
          <a:noFill/>
          <a:ln w="25400">
            <a:solidFill>
              <a:srgbClr val="000000"/>
            </a:solidFill>
            <a:prstDash val="sysDash"/>
            <a:round/>
            <a:headEnd/>
            <a:tailEnd type="triangle" w="med" len="med"/>
          </a:ln>
          <a:effectLst>
            <a:outerShdw blurRad="63500" dist="38100" dir="2700000" algn="tl" rotWithShape="0">
              <a:srgbClr val="000000">
                <a:alpha val="39999"/>
              </a:srgbClr>
            </a:outerShdw>
          </a:effectLst>
        </p:spPr>
      </p:cxnSp>
      <p:sp>
        <p:nvSpPr>
          <p:cNvPr id="232" name="Flowchart: Delay 231"/>
          <p:cNvSpPr>
            <a:spLocks noChangeArrowheads="1"/>
          </p:cNvSpPr>
          <p:nvPr/>
        </p:nvSpPr>
        <p:spPr bwMode="auto">
          <a:xfrm>
            <a:off x="7912100" y="5246688"/>
            <a:ext cx="422275" cy="95250"/>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33" name="Oval 232"/>
          <p:cNvSpPr>
            <a:spLocks noChangeArrowheads="1"/>
          </p:cNvSpPr>
          <p:nvPr/>
        </p:nvSpPr>
        <p:spPr bwMode="auto">
          <a:xfrm>
            <a:off x="3276600" y="5983288"/>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4" name="Oval 233"/>
          <p:cNvSpPr>
            <a:spLocks noChangeArrowheads="1"/>
          </p:cNvSpPr>
          <p:nvPr/>
        </p:nvSpPr>
        <p:spPr bwMode="auto">
          <a:xfrm>
            <a:off x="2703513" y="6537325"/>
            <a:ext cx="147637" cy="147638"/>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5" name="Oval 234"/>
          <p:cNvSpPr>
            <a:spLocks noChangeArrowheads="1"/>
          </p:cNvSpPr>
          <p:nvPr/>
        </p:nvSpPr>
        <p:spPr bwMode="auto">
          <a:xfrm>
            <a:off x="3943350" y="6484938"/>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6" name="Oval 235"/>
          <p:cNvSpPr>
            <a:spLocks noChangeArrowheads="1"/>
          </p:cNvSpPr>
          <p:nvPr/>
        </p:nvSpPr>
        <p:spPr bwMode="auto">
          <a:xfrm>
            <a:off x="4784725" y="6640513"/>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7" name="Oval 236"/>
          <p:cNvSpPr>
            <a:spLocks noChangeArrowheads="1"/>
          </p:cNvSpPr>
          <p:nvPr/>
        </p:nvSpPr>
        <p:spPr bwMode="auto">
          <a:xfrm>
            <a:off x="8191500" y="4840288"/>
            <a:ext cx="147638" cy="149225"/>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8" name="TextBox 237"/>
          <p:cNvSpPr txBox="1"/>
          <p:nvPr/>
        </p:nvSpPr>
        <p:spPr>
          <a:xfrm>
            <a:off x="6740525" y="4779963"/>
            <a:ext cx="1173163" cy="331787"/>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Drogues</a:t>
            </a:r>
          </a:p>
        </p:txBody>
      </p:sp>
      <p:grpSp>
        <p:nvGrpSpPr>
          <p:cNvPr id="15" name="Group 142"/>
          <p:cNvGrpSpPr>
            <a:grpSpLocks/>
          </p:cNvGrpSpPr>
          <p:nvPr/>
        </p:nvGrpSpPr>
        <p:grpSpPr bwMode="auto">
          <a:xfrm rot="7260000">
            <a:off x="3576637" y="5930901"/>
            <a:ext cx="227013" cy="766762"/>
            <a:chOff x="545809" y="1161726"/>
            <a:chExt cx="280173" cy="947324"/>
          </a:xfrm>
        </p:grpSpPr>
        <p:sp>
          <p:nvSpPr>
            <p:cNvPr id="261" name="Arc 260"/>
            <p:cNvSpPr/>
            <p:nvPr/>
          </p:nvSpPr>
          <p:spPr>
            <a:xfrm rot="5830406">
              <a:off x="623118" y="1405018"/>
              <a:ext cx="154946" cy="18221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2" name="Arc 261"/>
            <p:cNvSpPr/>
            <p:nvPr/>
          </p:nvSpPr>
          <p:spPr>
            <a:xfrm rot="5830406">
              <a:off x="643030" y="1277325"/>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3" name="Arc 262"/>
            <p:cNvSpPr/>
            <p:nvPr/>
          </p:nvSpPr>
          <p:spPr>
            <a:xfrm rot="5830406">
              <a:off x="657734" y="114949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4" name="Arc 263"/>
            <p:cNvSpPr/>
            <p:nvPr/>
          </p:nvSpPr>
          <p:spPr>
            <a:xfrm rot="16630406">
              <a:off x="555752" y="1943049"/>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5" name="Arc 264"/>
            <p:cNvSpPr/>
            <p:nvPr/>
          </p:nvSpPr>
          <p:spPr>
            <a:xfrm rot="16630406">
              <a:off x="574823" y="181488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6" name="Arc 265"/>
            <p:cNvSpPr/>
            <p:nvPr/>
          </p:nvSpPr>
          <p:spPr>
            <a:xfrm rot="16630406">
              <a:off x="586162" y="167763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6" name="Group 151"/>
          <p:cNvGrpSpPr>
            <a:grpSpLocks/>
          </p:cNvGrpSpPr>
          <p:nvPr/>
        </p:nvGrpSpPr>
        <p:grpSpPr bwMode="auto">
          <a:xfrm rot="5640000">
            <a:off x="4329906" y="6263482"/>
            <a:ext cx="227013" cy="768350"/>
            <a:chOff x="545809" y="1161726"/>
            <a:chExt cx="280173" cy="947324"/>
          </a:xfrm>
        </p:grpSpPr>
        <p:sp>
          <p:nvSpPr>
            <p:cNvPr id="255" name="Arc 254"/>
            <p:cNvSpPr/>
            <p:nvPr/>
          </p:nvSpPr>
          <p:spPr>
            <a:xfrm rot="5830406">
              <a:off x="622674" y="1408897"/>
              <a:ext cx="154626" cy="182209"/>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6" name="Arc 255"/>
            <p:cNvSpPr/>
            <p:nvPr/>
          </p:nvSpPr>
          <p:spPr>
            <a:xfrm rot="5830406">
              <a:off x="642130" y="1280984"/>
              <a:ext cx="15462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7" name="Arc 256"/>
            <p:cNvSpPr/>
            <p:nvPr/>
          </p:nvSpPr>
          <p:spPr>
            <a:xfrm rot="5830406">
              <a:off x="656973" y="1156337"/>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8" name="Arc 257"/>
            <p:cNvSpPr/>
            <p:nvPr/>
          </p:nvSpPr>
          <p:spPr>
            <a:xfrm rot="16630406">
              <a:off x="555147" y="1946312"/>
              <a:ext cx="15462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9" name="Arc 258"/>
            <p:cNvSpPr/>
            <p:nvPr/>
          </p:nvSpPr>
          <p:spPr>
            <a:xfrm rot="16630406">
              <a:off x="573899" y="1821393"/>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0" name="Arc 259"/>
            <p:cNvSpPr/>
            <p:nvPr/>
          </p:nvSpPr>
          <p:spPr>
            <a:xfrm rot="16630406">
              <a:off x="585559" y="1679310"/>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7" name="Group 187"/>
          <p:cNvGrpSpPr>
            <a:grpSpLocks/>
          </p:cNvGrpSpPr>
          <p:nvPr/>
        </p:nvGrpSpPr>
        <p:grpSpPr bwMode="auto">
          <a:xfrm rot="2340000">
            <a:off x="2959100" y="5951538"/>
            <a:ext cx="227013" cy="766762"/>
            <a:chOff x="545809" y="1161726"/>
            <a:chExt cx="280173" cy="947324"/>
          </a:xfrm>
        </p:grpSpPr>
        <p:sp>
          <p:nvSpPr>
            <p:cNvPr id="249" name="Arc 248"/>
            <p:cNvSpPr/>
            <p:nvPr/>
          </p:nvSpPr>
          <p:spPr>
            <a:xfrm rot="5830406">
              <a:off x="623194" y="1403597"/>
              <a:ext cx="154945" cy="182209"/>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0" name="Arc 249"/>
            <p:cNvSpPr/>
            <p:nvPr/>
          </p:nvSpPr>
          <p:spPr>
            <a:xfrm rot="5830406">
              <a:off x="638655" y="127721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1" name="Arc 250"/>
            <p:cNvSpPr/>
            <p:nvPr/>
          </p:nvSpPr>
          <p:spPr>
            <a:xfrm rot="5830406">
              <a:off x="654735" y="1150608"/>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2" name="Arc 251"/>
            <p:cNvSpPr/>
            <p:nvPr/>
          </p:nvSpPr>
          <p:spPr>
            <a:xfrm rot="16630406">
              <a:off x="553555" y="194180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3" name="Arc 252"/>
            <p:cNvSpPr/>
            <p:nvPr/>
          </p:nvSpPr>
          <p:spPr>
            <a:xfrm rot="16630406">
              <a:off x="570866" y="1816727"/>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4" name="Arc 253"/>
            <p:cNvSpPr/>
            <p:nvPr/>
          </p:nvSpPr>
          <p:spPr>
            <a:xfrm rot="16630406">
              <a:off x="582881" y="167575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8" name="Group 200"/>
          <p:cNvGrpSpPr/>
          <p:nvPr/>
        </p:nvGrpSpPr>
        <p:grpSpPr>
          <a:xfrm>
            <a:off x="4772922" y="2111766"/>
            <a:ext cx="262791" cy="331152"/>
            <a:chOff x="4673212" y="3408528"/>
            <a:chExt cx="324478" cy="408886"/>
          </a:xfrm>
          <a:solidFill>
            <a:srgbClr val="EEECE1">
              <a:lumMod val="75000"/>
            </a:srgbClr>
          </a:solidFill>
        </p:grpSpPr>
        <p:sp>
          <p:nvSpPr>
            <p:cNvPr id="246" name="Cube 245"/>
            <p:cNvSpPr/>
            <p:nvPr/>
          </p:nvSpPr>
          <p:spPr>
            <a:xfrm>
              <a:off x="4673212" y="3580606"/>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247" name="Flowchart: Extract 246"/>
            <p:cNvSpPr/>
            <p:nvPr/>
          </p:nvSpPr>
          <p:spPr>
            <a:xfrm>
              <a:off x="4681420" y="3433902"/>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48" name="Flowchart: Extract 247"/>
            <p:cNvSpPr/>
            <p:nvPr/>
          </p:nvSpPr>
          <p:spPr>
            <a:xfrm>
              <a:off x="4755022" y="3408528"/>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useBgFill="1">
        <p:nvSpPr>
          <p:cNvPr id="243" name="Left-Right Arrow 242"/>
          <p:cNvSpPr/>
          <p:nvPr/>
        </p:nvSpPr>
        <p:spPr>
          <a:xfrm rot="4072706">
            <a:off x="4460081" y="1720057"/>
            <a:ext cx="592137" cy="247650"/>
          </a:xfrm>
          <a:prstGeom prst="leftRightArrow">
            <a:avLst/>
          </a:prstGeom>
          <a:solidFill>
            <a:srgbClr val="4F81BD"/>
          </a:solidFill>
          <a:ln w="25400" cap="flat" cmpd="sng" algn="ctr">
            <a:solidFill>
              <a:srgbClr val="4F81BD">
                <a:shade val="50000"/>
              </a:srgbClr>
            </a:solidFill>
            <a:prstDash val="solid"/>
          </a:ln>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44" name="TextBox 243"/>
          <p:cNvSpPr txBox="1"/>
          <p:nvPr/>
        </p:nvSpPr>
        <p:spPr>
          <a:xfrm>
            <a:off x="5486400" y="1992313"/>
            <a:ext cx="1006475" cy="565150"/>
          </a:xfrm>
          <a:prstGeom prst="rect">
            <a:avLst/>
          </a:prstGeom>
          <a:noFill/>
        </p:spPr>
        <p:txBody>
          <a:bodyPr>
            <a:prstTxWarp prst="textNoShape">
              <a:avLst/>
            </a:prstTxWarp>
            <a:spAutoFit/>
          </a:bodyPr>
          <a:lstStyle/>
          <a:p>
            <a:pPr algn="ctr"/>
            <a:r>
              <a:rPr lang="en-US" sz="1400" b="1">
                <a:solidFill>
                  <a:srgbClr val="000000"/>
                </a:solidFill>
                <a:latin typeface="Calibri" pitchFamily="-65" charset="0"/>
                <a:ea typeface="宋体" pitchFamily="-65" charset="-122"/>
                <a:cs typeface="宋体" pitchFamily="-65" charset="-122"/>
              </a:rPr>
              <a:t>Viapahu Lagoon</a:t>
            </a:r>
          </a:p>
        </p:txBody>
      </p:sp>
      <p:cxnSp>
        <p:nvCxnSpPr>
          <p:cNvPr id="23603" name="Straight Arrow Connector 244"/>
          <p:cNvCxnSpPr>
            <a:cxnSpLocks noChangeShapeType="1"/>
            <a:stCxn id="244" idx="0"/>
          </p:cNvCxnSpPr>
          <p:nvPr/>
        </p:nvCxnSpPr>
        <p:spPr bwMode="auto">
          <a:xfrm rot="16200000" flipV="1">
            <a:off x="5511801" y="1514475"/>
            <a:ext cx="298450" cy="657225"/>
          </a:xfrm>
          <a:prstGeom prst="straightConnector1">
            <a:avLst/>
          </a:prstGeom>
          <a:noFill/>
          <a:ln w="38100">
            <a:solidFill>
              <a:srgbClr val="000000"/>
            </a:solidFill>
            <a:round/>
            <a:headEnd/>
            <a:tailEnd type="arrow" w="med" len="med"/>
          </a:ln>
        </p:spPr>
      </p:cxnSp>
      <p:grpSp>
        <p:nvGrpSpPr>
          <p:cNvPr id="20" name="Group 181"/>
          <p:cNvGrpSpPr/>
          <p:nvPr/>
        </p:nvGrpSpPr>
        <p:grpSpPr>
          <a:xfrm>
            <a:off x="98783" y="941176"/>
            <a:ext cx="4781550" cy="5535824"/>
            <a:chOff x="98783" y="941176"/>
            <a:chExt cx="4781550" cy="5535824"/>
          </a:xfrm>
        </p:grpSpPr>
        <p:sp>
          <p:nvSpPr>
            <p:cNvPr id="183" name="Rounded Rectangle 182"/>
            <p:cNvSpPr>
              <a:spLocks noChangeArrowheads="1"/>
            </p:cNvSpPr>
            <p:nvPr/>
          </p:nvSpPr>
          <p:spPr bwMode="auto">
            <a:xfrm>
              <a:off x="98783" y="1060449"/>
              <a:ext cx="4781550" cy="5416551"/>
            </a:xfrm>
            <a:prstGeom prst="roundRect">
              <a:avLst>
                <a:gd name="adj" fmla="val 16667"/>
              </a:avLst>
            </a:prstGeom>
            <a:solidFill>
              <a:schemeClr val="bg1"/>
            </a:solidFill>
            <a:ln w="25400">
              <a:solidFill>
                <a:schemeClr val="tx1"/>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a:solidFill>
                  <a:srgbClr val="000000"/>
                </a:solidFill>
                <a:latin typeface="Times New Roman" pitchFamily="-65" charset="0"/>
                <a:ea typeface="宋体" pitchFamily="-65" charset="-122"/>
                <a:cs typeface="宋体" pitchFamily="-65" charset="-122"/>
              </a:endParaRPr>
            </a:p>
          </p:txBody>
        </p:sp>
        <p:sp>
          <p:nvSpPr>
            <p:cNvPr id="184" name="Text Box 46"/>
            <p:cNvSpPr txBox="1">
              <a:spLocks noChangeArrowheads="1"/>
            </p:cNvSpPr>
            <p:nvPr/>
          </p:nvSpPr>
          <p:spPr bwMode="auto">
            <a:xfrm>
              <a:off x="1133475" y="941176"/>
              <a:ext cx="2791750" cy="584776"/>
            </a:xfrm>
            <a:prstGeom prst="rect">
              <a:avLst/>
            </a:prstGeom>
            <a:noFill/>
            <a:ln w="9525">
              <a:noFill/>
              <a:miter lim="800000"/>
              <a:headEnd/>
              <a:tailEnd/>
            </a:ln>
          </p:spPr>
          <p:txBody>
            <a:bodyPr wrap="none">
              <a:prstTxWarp prst="textNoShape">
                <a:avLst/>
              </a:prstTxWarp>
              <a:spAutoFit/>
            </a:bodyPr>
            <a:lstStyle/>
            <a:p>
              <a:r>
                <a:rPr lang="en-US" sz="3200" b="1" dirty="0" smtClean="0">
                  <a:latin typeface="Arial" pitchFamily="-65" charset="0"/>
                  <a:ea typeface="宋体" pitchFamily="-65" charset="-122"/>
                  <a:cs typeface="宋体" pitchFamily="-65" charset="-122"/>
                </a:rPr>
                <a:t>Stingray AUV</a:t>
              </a:r>
              <a:endParaRPr lang="en-US" sz="3200" b="1" dirty="0">
                <a:latin typeface="Arial" pitchFamily="-65" charset="0"/>
                <a:ea typeface="宋体" pitchFamily="-65" charset="-122"/>
                <a:cs typeface="宋体" pitchFamily="-65" charset="-122"/>
              </a:endParaRPr>
            </a:p>
          </p:txBody>
        </p:sp>
        <p:grpSp>
          <p:nvGrpSpPr>
            <p:cNvPr id="21" name="Group 24"/>
            <p:cNvGrpSpPr>
              <a:grpSpLocks noChangeAspect="1"/>
            </p:cNvGrpSpPr>
            <p:nvPr/>
          </p:nvGrpSpPr>
          <p:grpSpPr>
            <a:xfrm>
              <a:off x="511713" y="1447800"/>
              <a:ext cx="3755489" cy="3562674"/>
              <a:chOff x="76200" y="1655065"/>
              <a:chExt cx="4880332" cy="4629768"/>
            </a:xfrm>
          </p:grpSpPr>
          <p:sp>
            <p:nvSpPr>
              <p:cNvPr id="187" name="AutoShape 194"/>
              <p:cNvSpPr>
                <a:spLocks noChangeArrowheads="1"/>
              </p:cNvSpPr>
              <p:nvPr/>
            </p:nvSpPr>
            <p:spPr bwMode="auto">
              <a:xfrm rot="10800000">
                <a:off x="3102881" y="4892480"/>
                <a:ext cx="284808" cy="209844"/>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88" name="AutoShape 194"/>
              <p:cNvSpPr>
                <a:spLocks noChangeArrowheads="1"/>
              </p:cNvSpPr>
              <p:nvPr/>
            </p:nvSpPr>
            <p:spPr bwMode="auto">
              <a:xfrm rot="10800000">
                <a:off x="4062125" y="2304756"/>
                <a:ext cx="284808" cy="209844"/>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89" name="AutoShape 194"/>
              <p:cNvSpPr>
                <a:spLocks noChangeArrowheads="1"/>
              </p:cNvSpPr>
              <p:nvPr/>
            </p:nvSpPr>
            <p:spPr bwMode="auto">
              <a:xfrm rot="13800000">
                <a:off x="2608855" y="4802290"/>
                <a:ext cx="192024" cy="557784"/>
              </a:xfrm>
              <a:prstGeom prst="can">
                <a:avLst>
                  <a:gd name="adj" fmla="val 25000"/>
                </a:avLst>
              </a:prstGeom>
              <a:solidFill>
                <a:schemeClr val="bg2">
                  <a:lumMod val="25000"/>
                  <a:lumOff val="75000"/>
                </a:schemeClr>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90" name="AutoShape 194"/>
              <p:cNvSpPr>
                <a:spLocks noChangeArrowheads="1"/>
              </p:cNvSpPr>
              <p:nvPr/>
            </p:nvSpPr>
            <p:spPr bwMode="auto">
              <a:xfrm rot="13800000">
                <a:off x="259080" y="3354490"/>
                <a:ext cx="192024" cy="557784"/>
              </a:xfrm>
              <a:prstGeom prst="can">
                <a:avLst>
                  <a:gd name="adj" fmla="val 25000"/>
                </a:avLst>
              </a:prstGeom>
              <a:solidFill>
                <a:schemeClr val="bg2">
                  <a:lumMod val="25000"/>
                  <a:lumOff val="75000"/>
                </a:schemeClr>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91" name="AutoShape 194"/>
              <p:cNvSpPr>
                <a:spLocks noChangeArrowheads="1"/>
              </p:cNvSpPr>
              <p:nvPr/>
            </p:nvSpPr>
            <p:spPr bwMode="auto">
              <a:xfrm rot="13260000">
                <a:off x="614635" y="4343400"/>
                <a:ext cx="227098" cy="609600"/>
              </a:xfrm>
              <a:prstGeom prst="can">
                <a:avLst>
                  <a:gd name="adj" fmla="val 25000"/>
                </a:avLst>
              </a:prstGeom>
              <a:solidFill>
                <a:schemeClr val="bg2">
                  <a:lumMod val="50000"/>
                  <a:lumOff val="50000"/>
                </a:schemeClr>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pic>
            <p:nvPicPr>
              <p:cNvPr id="192" name="Picture 2" descr="E:\My Documents\My Webs\AUVSI\images\general\hull.png"/>
              <p:cNvPicPr>
                <a:picLocks noChangeAspect="1" noChangeArrowheads="1"/>
              </p:cNvPicPr>
              <p:nvPr/>
            </p:nvPicPr>
            <p:blipFill>
              <a:blip r:embed="rId4"/>
              <a:srcRect/>
              <a:stretch>
                <a:fillRect/>
              </a:stretch>
            </p:blipFill>
            <p:spPr bwMode="auto">
              <a:xfrm>
                <a:off x="232133" y="1747630"/>
                <a:ext cx="4657725" cy="3510170"/>
              </a:xfrm>
              <a:prstGeom prst="rect">
                <a:avLst/>
              </a:prstGeom>
              <a:noFill/>
            </p:spPr>
          </p:pic>
          <p:sp>
            <p:nvSpPr>
              <p:cNvPr id="193" name="Rectangle 186"/>
              <p:cNvSpPr>
                <a:spLocks noChangeArrowheads="1"/>
              </p:cNvSpPr>
              <p:nvPr/>
            </p:nvSpPr>
            <p:spPr bwMode="auto">
              <a:xfrm>
                <a:off x="1799510" y="1655065"/>
                <a:ext cx="1404423" cy="1079898"/>
              </a:xfrm>
              <a:prstGeom prst="rect">
                <a:avLst/>
              </a:prstGeom>
              <a:noFill/>
              <a:ln w="9525">
                <a:noFill/>
                <a:miter lim="800000"/>
                <a:headEnd/>
                <a:tailEnd/>
              </a:ln>
            </p:spPr>
            <p:txBody>
              <a:bodyPr wrap="square">
                <a:prstTxWarp prst="textNoShape">
                  <a:avLst/>
                </a:prstTxWarp>
                <a:spAutoFit/>
              </a:bodyPr>
              <a:lstStyle/>
              <a:p>
                <a:pPr algn="ctr"/>
                <a:r>
                  <a:rPr lang="en-US" altLang="ja-JP" sz="1200" b="1" dirty="0" smtClean="0">
                    <a:solidFill>
                      <a:srgbClr val="000000"/>
                    </a:solidFill>
                    <a:latin typeface="Arial" pitchFamily="-65" charset="0"/>
                    <a:ea typeface="MS Mincho" pitchFamily="49" charset="-128"/>
                    <a:cs typeface="MS Mincho" pitchFamily="49" charset="-128"/>
                  </a:rPr>
                  <a:t>Agile propellers for navigation</a:t>
                </a:r>
                <a:endParaRPr lang="en-US" altLang="ja-JP" sz="1200" b="1" dirty="0">
                  <a:latin typeface="Arial" pitchFamily="-65" charset="0"/>
                  <a:ea typeface="宋体" pitchFamily="-65" charset="-122"/>
                  <a:cs typeface="宋体" pitchFamily="-65" charset="-122"/>
                </a:endParaRPr>
              </a:p>
            </p:txBody>
          </p:sp>
          <p:cxnSp>
            <p:nvCxnSpPr>
              <p:cNvPr id="194" name="Straight Arrow Connector 193"/>
              <p:cNvCxnSpPr>
                <a:cxnSpLocks noChangeShapeType="1"/>
              </p:cNvCxnSpPr>
              <p:nvPr/>
            </p:nvCxnSpPr>
            <p:spPr bwMode="auto">
              <a:xfrm rot="10800000" flipV="1">
                <a:off x="841733" y="2286794"/>
                <a:ext cx="988482" cy="76120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195" name="Straight Arrow Connector 194"/>
              <p:cNvCxnSpPr>
                <a:cxnSpLocks noChangeShapeType="1"/>
              </p:cNvCxnSpPr>
              <p:nvPr/>
            </p:nvCxnSpPr>
            <p:spPr bwMode="auto">
              <a:xfrm flipV="1">
                <a:off x="3203933" y="2057400"/>
                <a:ext cx="685800" cy="229394"/>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
            <p:nvSpPr>
              <p:cNvPr id="196" name="Rectangle 358"/>
              <p:cNvSpPr>
                <a:spLocks noChangeArrowheads="1"/>
              </p:cNvSpPr>
              <p:nvPr/>
            </p:nvSpPr>
            <p:spPr bwMode="auto">
              <a:xfrm>
                <a:off x="3337843" y="3048000"/>
                <a:ext cx="1618689" cy="1079898"/>
              </a:xfrm>
              <a:prstGeom prst="rect">
                <a:avLst/>
              </a:prstGeom>
              <a:noFill/>
              <a:ln w="9525">
                <a:noFill/>
                <a:miter lim="800000"/>
                <a:headEnd/>
                <a:tailEnd/>
              </a:ln>
            </p:spPr>
            <p:txBody>
              <a:bodyPr wrap="square">
                <a:prstTxWarp prst="textNoShape">
                  <a:avLst/>
                </a:prstTxWarp>
                <a:spAutoFit/>
              </a:bodyPr>
              <a:lstStyle/>
              <a:p>
                <a:pPr algn="ctr"/>
                <a:r>
                  <a:rPr lang="en-US" altLang="ja-JP" sz="1200" b="1" dirty="0">
                    <a:solidFill>
                      <a:srgbClr val="000000"/>
                    </a:solidFill>
                    <a:latin typeface="Arial" pitchFamily="-65" charset="0"/>
                    <a:ea typeface="MS Mincho" pitchFamily="49" charset="-128"/>
                    <a:cs typeface="MS Mincho" pitchFamily="49" charset="-128"/>
                  </a:rPr>
                  <a:t>Acoustic </a:t>
                </a:r>
                <a:r>
                  <a:rPr lang="en-US" altLang="ja-JP" sz="1200" b="1" dirty="0" smtClean="0">
                    <a:solidFill>
                      <a:srgbClr val="000000"/>
                    </a:solidFill>
                    <a:latin typeface="Arial" pitchFamily="-65" charset="0"/>
                    <a:ea typeface="MS Mincho" pitchFamily="49" charset="-128"/>
                    <a:cs typeface="MS Mincho" pitchFamily="49" charset="-128"/>
                  </a:rPr>
                  <a:t>modems to </a:t>
                </a:r>
                <a:r>
                  <a:rPr lang="en-US" altLang="ja-JP" sz="1200" b="1" dirty="0">
                    <a:solidFill>
                      <a:srgbClr val="000000"/>
                    </a:solidFill>
                    <a:latin typeface="Arial" pitchFamily="-65" charset="0"/>
                    <a:ea typeface="MS Mincho" pitchFamily="49" charset="-128"/>
                    <a:cs typeface="MS Mincho" pitchFamily="49" charset="-128"/>
                  </a:rPr>
                  <a:t>retrieve sensor data</a:t>
                </a:r>
                <a:endParaRPr lang="en-US" altLang="ja-JP" sz="1200" dirty="0">
                  <a:latin typeface="Arial" pitchFamily="-65" charset="0"/>
                  <a:ea typeface="宋体" pitchFamily="-65" charset="-122"/>
                  <a:cs typeface="宋体" pitchFamily="-65" charset="-122"/>
                </a:endParaRPr>
              </a:p>
            </p:txBody>
          </p:sp>
          <p:cxnSp>
            <p:nvCxnSpPr>
              <p:cNvPr id="201" name="Straight Arrow Connector 200"/>
              <p:cNvCxnSpPr>
                <a:cxnSpLocks noChangeShapeType="1"/>
                <a:stCxn id="196" idx="2"/>
              </p:cNvCxnSpPr>
              <p:nvPr/>
            </p:nvCxnSpPr>
            <p:spPr bwMode="auto">
              <a:xfrm rot="5400000">
                <a:off x="3378815" y="4184626"/>
                <a:ext cx="825103" cy="71164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210" name="Straight Arrow Connector 209"/>
              <p:cNvCxnSpPr>
                <a:cxnSpLocks noChangeShapeType="1"/>
                <a:stCxn id="196" idx="0"/>
                <a:endCxn id="188" idx="1"/>
              </p:cNvCxnSpPr>
              <p:nvPr/>
            </p:nvCxnSpPr>
            <p:spPr bwMode="auto">
              <a:xfrm rot="5400000" flipH="1" flipV="1">
                <a:off x="3909160" y="2752631"/>
                <a:ext cx="533400" cy="5734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211" name="Straight Arrow Connector 210"/>
              <p:cNvCxnSpPr>
                <a:cxnSpLocks noChangeShapeType="1"/>
                <a:stCxn id="196" idx="1"/>
              </p:cNvCxnSpPr>
              <p:nvPr/>
            </p:nvCxnSpPr>
            <p:spPr bwMode="auto">
              <a:xfrm rot="10800000">
                <a:off x="613133" y="3352802"/>
                <a:ext cx="2724710" cy="23515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
            <p:nvSpPr>
              <p:cNvPr id="212" name="Rectangle 358"/>
              <p:cNvSpPr>
                <a:spLocks noChangeArrowheads="1"/>
              </p:cNvSpPr>
              <p:nvPr/>
            </p:nvSpPr>
            <p:spPr bwMode="auto">
              <a:xfrm>
                <a:off x="104383" y="5204935"/>
                <a:ext cx="1567376" cy="1079898"/>
              </a:xfrm>
              <a:prstGeom prst="rect">
                <a:avLst/>
              </a:prstGeom>
              <a:noFill/>
              <a:ln w="9525">
                <a:noFill/>
                <a:miter lim="800000"/>
                <a:headEnd/>
                <a:tailEnd/>
              </a:ln>
            </p:spPr>
            <p:txBody>
              <a:bodyPr wrap="square">
                <a:prstTxWarp prst="textNoShape">
                  <a:avLst/>
                </a:prstTxWarp>
                <a:spAutoFit/>
              </a:bodyPr>
              <a:lstStyle/>
              <a:p>
                <a:pPr algn="ctr"/>
                <a:r>
                  <a:rPr lang="en-US" altLang="ja-JP" sz="1200" b="1" dirty="0" smtClean="0">
                    <a:solidFill>
                      <a:srgbClr val="000000"/>
                    </a:solidFill>
                    <a:latin typeface="Arial" pitchFamily="-65" charset="0"/>
                    <a:ea typeface="MS Mincho" pitchFamily="49" charset="-128"/>
                    <a:cs typeface="MS Mincho" pitchFamily="49" charset="-128"/>
                  </a:rPr>
                  <a:t>Camera for object detection and avoidance</a:t>
                </a:r>
                <a:endParaRPr lang="en-US" altLang="ja-JP" sz="1200" dirty="0">
                  <a:latin typeface="Arial" pitchFamily="-65" charset="0"/>
                  <a:ea typeface="宋体" pitchFamily="-65" charset="-122"/>
                  <a:cs typeface="宋体" pitchFamily="-65" charset="-122"/>
                </a:endParaRPr>
              </a:p>
            </p:txBody>
          </p:sp>
          <p:cxnSp>
            <p:nvCxnSpPr>
              <p:cNvPr id="213" name="Straight Arrow Connector 212"/>
              <p:cNvCxnSpPr>
                <a:cxnSpLocks noChangeShapeType="1"/>
                <a:stCxn id="212" idx="0"/>
                <a:endCxn id="191" idx="1"/>
              </p:cNvCxnSpPr>
              <p:nvPr/>
            </p:nvCxnSpPr>
            <p:spPr bwMode="auto">
              <a:xfrm rot="16200000" flipV="1">
                <a:off x="544795" y="4861658"/>
                <a:ext cx="326701" cy="359854"/>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
            <p:nvSpPr>
              <p:cNvPr id="215" name="Rectangle 186"/>
              <p:cNvSpPr>
                <a:spLocks noChangeArrowheads="1"/>
              </p:cNvSpPr>
              <p:nvPr/>
            </p:nvSpPr>
            <p:spPr bwMode="auto">
              <a:xfrm>
                <a:off x="155933" y="1838980"/>
                <a:ext cx="1404423" cy="839920"/>
              </a:xfrm>
              <a:prstGeom prst="rect">
                <a:avLst/>
              </a:prstGeom>
              <a:noFill/>
              <a:ln w="9525">
                <a:noFill/>
                <a:miter lim="800000"/>
                <a:headEnd/>
                <a:tailEnd/>
              </a:ln>
            </p:spPr>
            <p:txBody>
              <a:bodyPr wrap="square">
                <a:prstTxWarp prst="textNoShape">
                  <a:avLst/>
                </a:prstTxWarp>
                <a:spAutoFit/>
              </a:bodyPr>
              <a:lstStyle/>
              <a:p>
                <a:pPr algn="ctr"/>
                <a:r>
                  <a:rPr lang="en-US" altLang="ja-JP" sz="1200" b="1" dirty="0" smtClean="0">
                    <a:solidFill>
                      <a:srgbClr val="000000"/>
                    </a:solidFill>
                    <a:latin typeface="Arial" pitchFamily="-65" charset="0"/>
                    <a:ea typeface="MS Mincho" pitchFamily="49" charset="-128"/>
                    <a:cs typeface="MS Mincho" pitchFamily="49" charset="-128"/>
                  </a:rPr>
                  <a:t>High powered </a:t>
                </a:r>
                <a:r>
                  <a:rPr lang="en-US" altLang="ja-JP" sz="1200" b="1" dirty="0" err="1" smtClean="0">
                    <a:solidFill>
                      <a:srgbClr val="000000"/>
                    </a:solidFill>
                    <a:latin typeface="Arial" pitchFamily="-65" charset="0"/>
                    <a:ea typeface="MS Mincho" pitchFamily="49" charset="-128"/>
                    <a:cs typeface="MS Mincho" pitchFamily="49" charset="-128"/>
                  </a:rPr>
                  <a:t>LEDs</a:t>
                </a:r>
                <a:endParaRPr lang="en-US" altLang="ja-JP" sz="1200" b="1" dirty="0">
                  <a:latin typeface="Arial" pitchFamily="-65" charset="0"/>
                  <a:ea typeface="宋体" pitchFamily="-65" charset="-122"/>
                  <a:cs typeface="宋体" pitchFamily="-65" charset="-122"/>
                </a:endParaRPr>
              </a:p>
            </p:txBody>
          </p:sp>
          <p:cxnSp>
            <p:nvCxnSpPr>
              <p:cNvPr id="216" name="Straight Arrow Connector 215"/>
              <p:cNvCxnSpPr>
                <a:cxnSpLocks noChangeShapeType="1"/>
                <a:stCxn id="215" idx="2"/>
                <a:endCxn id="192" idx="1"/>
              </p:cNvCxnSpPr>
              <p:nvPr/>
            </p:nvCxnSpPr>
            <p:spPr bwMode="auto">
              <a:xfrm rot="5400000">
                <a:off x="133232" y="2777803"/>
                <a:ext cx="823815" cy="62601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217" name="Straight Arrow Connector 216"/>
              <p:cNvCxnSpPr>
                <a:cxnSpLocks noChangeShapeType="1"/>
                <a:stCxn id="215" idx="2"/>
                <a:endCxn id="189" idx="1"/>
              </p:cNvCxnSpPr>
              <p:nvPr/>
            </p:nvCxnSpPr>
            <p:spPr bwMode="auto">
              <a:xfrm rot="16200000" flipH="1">
                <a:off x="383908" y="3153136"/>
                <a:ext cx="2581550" cy="163307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grpSp>
        <p:pic>
          <p:nvPicPr>
            <p:cNvPr id="186" name="Picture 2" descr="E:\My Documents\My Pictures\Sub\ibotics AUSI 2008\100PENTX\_IGP1345.JPG"/>
            <p:cNvPicPr>
              <a:picLocks noChangeAspect="1" noChangeArrowheads="1"/>
            </p:cNvPicPr>
            <p:nvPr/>
          </p:nvPicPr>
          <p:blipFill>
            <a:blip r:embed="rId5" cstate="print"/>
            <a:srcRect/>
            <a:stretch>
              <a:fillRect/>
            </a:stretch>
          </p:blipFill>
          <p:spPr bwMode="auto">
            <a:xfrm>
              <a:off x="1676400" y="4294835"/>
              <a:ext cx="2938161" cy="1953565"/>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Stingray</a:t>
            </a:r>
            <a:endParaRPr lang="en-US" dirty="0"/>
          </a:p>
        </p:txBody>
      </p:sp>
      <p:sp>
        <p:nvSpPr>
          <p:cNvPr id="3" name="Content Placeholder 2"/>
          <p:cNvSpPr>
            <a:spLocks noGrp="1"/>
          </p:cNvSpPr>
          <p:nvPr>
            <p:ph idx="1"/>
          </p:nvPr>
        </p:nvSpPr>
        <p:spPr/>
        <p:txBody>
          <a:bodyPr/>
          <a:lstStyle/>
          <a:p>
            <a:pPr>
              <a:buFont typeface="Wingdings" pitchFamily="2" charset="2"/>
              <a:buChar char="Ø"/>
            </a:pPr>
            <a:r>
              <a:rPr lang="en-US" dirty="0" smtClean="0">
                <a:latin typeface="+mj-lt"/>
              </a:rPr>
              <a:t>San Diego iBotics’ AUVSI AUV Competition entry</a:t>
            </a:r>
            <a:endParaRPr lang="en-US" dirty="0">
              <a:latin typeface="+mj-lt"/>
            </a:endParaRPr>
          </a:p>
        </p:txBody>
      </p:sp>
      <p:pic>
        <p:nvPicPr>
          <p:cNvPr id="49154" name="Picture 2" descr="E:\My Documents\My Webs\AUVSI\galleries\gallery7\picture13.jpg"/>
          <p:cNvPicPr>
            <a:picLocks noChangeAspect="1" noChangeArrowheads="1"/>
          </p:cNvPicPr>
          <p:nvPr/>
        </p:nvPicPr>
        <p:blipFill>
          <a:blip r:embed="rId2"/>
          <a:srcRect/>
          <a:stretch>
            <a:fillRect/>
          </a:stretch>
        </p:blipFill>
        <p:spPr bwMode="auto">
          <a:xfrm>
            <a:off x="1981200" y="2667000"/>
            <a:ext cx="5105400" cy="337684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Embedded Everywhere</a:t>
            </a:r>
            <a:endParaRPr lang="en-US" dirty="0"/>
          </a:p>
        </p:txBody>
      </p:sp>
      <p:sp>
        <p:nvSpPr>
          <p:cNvPr id="4" name="Rectangle 3"/>
          <p:cNvSpPr txBox="1">
            <a:spLocks noChangeArrowheads="1"/>
          </p:cNvSpPr>
          <p:nvPr/>
        </p:nvSpPr>
        <p:spPr bwMode="auto">
          <a:xfrm>
            <a:off x="152400" y="1447800"/>
            <a:ext cx="60960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90000"/>
              </a:lnSpc>
              <a:spcBef>
                <a:spcPct val="20000"/>
              </a:spcBef>
              <a:spcAft>
                <a:spcPct val="0"/>
              </a:spcAft>
              <a:buClr>
                <a:schemeClr val="tx1"/>
              </a:buClr>
              <a:buSzPct val="70000"/>
              <a:buFont typeface="Wingdings" pitchFamily="-65" charset="2"/>
              <a:buNone/>
              <a:tabLst/>
              <a:defRPr/>
            </a:pPr>
            <a:r>
              <a:rPr kumimoji="0" lang="en-US" sz="2000" b="0" i="0" u="none" strike="noStrike" kern="0" cap="none" spc="0" normalizeH="0" baseline="0" noProof="0" dirty="0" smtClean="0">
                <a:ln>
                  <a:noFill/>
                </a:ln>
                <a:effectLst/>
                <a:uLnTx/>
                <a:uFillTx/>
                <a:latin typeface="+mn-lt"/>
                <a:ea typeface="+mn-ea"/>
                <a:cs typeface="+mn-cs"/>
              </a:rPr>
              <a:t>“Information technology (IT) is on the verge of another revolution. Driven by the increasing capabilities and ever declining costs of computing and communications devices, IT is being embedded into a growing range of physical devices linked together through networks and will become ever more pervasive as the component technologies become smaller, faster, and cheaper... These networked systems of embedded computers ... have the potential to change radically the way people interact with their environment by linking together a range of devices and sensors that will allow information to be collected, shared, and processed in unprecedented ways. ... </a:t>
            </a:r>
            <a:endParaRPr kumimoji="0" lang="en-US" sz="2000" b="0" i="0" u="none" strike="noStrike" kern="0" cap="none" spc="0" normalizeH="0" baseline="0" noProof="0" dirty="0" smtClean="0">
              <a:ln>
                <a:noFill/>
              </a:ln>
              <a:solidFill>
                <a:schemeClr val="tx2"/>
              </a:solidFill>
              <a:effectLst/>
              <a:uLnTx/>
              <a:uFillTx/>
              <a:latin typeface="+mn-lt"/>
              <a:ea typeface="+mn-ea"/>
              <a:cs typeface="+mn-cs"/>
            </a:endParaRPr>
          </a:p>
          <a:p>
            <a:pPr marL="0" marR="0" lvl="0" indent="0" algn="l" defTabSz="914400" rtl="0" eaLnBrk="1" fontAlgn="base" latinLnBrk="0" hangingPunct="1">
              <a:lnSpc>
                <a:spcPct val="80000"/>
              </a:lnSpc>
              <a:spcBef>
                <a:spcPct val="20000"/>
              </a:spcBef>
              <a:spcAft>
                <a:spcPct val="0"/>
              </a:spcAft>
              <a:buClr>
                <a:schemeClr val="tx1"/>
              </a:buClr>
              <a:buSzPct val="70000"/>
              <a:buFont typeface="Wingdings" pitchFamily="-65" charset="2"/>
              <a:buChar char="¢"/>
              <a:tabLst/>
              <a:defRPr/>
            </a:pPr>
            <a:endParaRPr kumimoji="0" lang="en-US" sz="2000" b="0" i="0" u="none" strike="noStrike" kern="0" cap="none" spc="0" normalizeH="0" baseline="0" noProof="0" dirty="0">
              <a:ln>
                <a:noFill/>
              </a:ln>
              <a:solidFill>
                <a:schemeClr val="tx2"/>
              </a:solidFill>
              <a:effectLst/>
              <a:uLnTx/>
              <a:uFillTx/>
              <a:latin typeface="+mn-lt"/>
              <a:ea typeface="+mn-ea"/>
              <a:cs typeface="+mn-cs"/>
            </a:endParaRPr>
          </a:p>
        </p:txBody>
      </p:sp>
      <p:sp>
        <p:nvSpPr>
          <p:cNvPr id="5" name="Rectangle 4"/>
          <p:cNvSpPr/>
          <p:nvPr/>
        </p:nvSpPr>
        <p:spPr>
          <a:xfrm>
            <a:off x="1502212" y="990600"/>
            <a:ext cx="6041588" cy="461665"/>
          </a:xfrm>
          <a:prstGeom prst="rect">
            <a:avLst/>
          </a:prstGeom>
        </p:spPr>
        <p:txBody>
          <a:bodyPr wrap="none">
            <a:spAutoFit/>
          </a:bodyPr>
          <a:lstStyle/>
          <a:p>
            <a:r>
              <a:rPr lang="en-US" sz="2400" dirty="0" smtClean="0">
                <a:latin typeface="+mj-lt"/>
              </a:rPr>
              <a:t>2001 National Research Council Report</a:t>
            </a:r>
            <a:endParaRPr lang="en-US" sz="2400" dirty="0">
              <a:latin typeface="+mj-lt"/>
            </a:endParaRPr>
          </a:p>
        </p:txBody>
      </p:sp>
      <p:pic>
        <p:nvPicPr>
          <p:cNvPr id="6" name="Picture 2" descr="ComputerDecay"/>
          <p:cNvPicPr>
            <a:picLocks noChangeAspect="1" noChangeArrowheads="1"/>
          </p:cNvPicPr>
          <p:nvPr/>
        </p:nvPicPr>
        <p:blipFill>
          <a:blip r:embed="rId2"/>
          <a:srcRect/>
          <a:stretch>
            <a:fillRect/>
          </a:stretch>
        </p:blipFill>
        <p:spPr bwMode="auto">
          <a:xfrm>
            <a:off x="6172200" y="1425695"/>
            <a:ext cx="2959852" cy="3222505"/>
          </a:xfrm>
          <a:prstGeom prst="rect">
            <a:avLst/>
          </a:prstGeom>
          <a:noFill/>
        </p:spPr>
      </p:pic>
      <p:sp>
        <p:nvSpPr>
          <p:cNvPr id="7" name="Rectangle 6"/>
          <p:cNvSpPr/>
          <p:nvPr/>
        </p:nvSpPr>
        <p:spPr>
          <a:xfrm>
            <a:off x="457200" y="5200472"/>
            <a:ext cx="8153400" cy="830997"/>
          </a:xfrm>
          <a:prstGeom prst="rect">
            <a:avLst/>
          </a:prstGeom>
        </p:spPr>
        <p:txBody>
          <a:bodyPr wrap="square">
            <a:spAutoFit/>
          </a:bodyPr>
          <a:lstStyle/>
          <a:p>
            <a:r>
              <a:rPr lang="en-US" sz="2400" kern="0" dirty="0" smtClean="0">
                <a:solidFill>
                  <a:srgbClr val="CC0000"/>
                </a:solidFill>
                <a:latin typeface="+mn-lt"/>
              </a:rPr>
              <a:t>The use of [these embedded computers] throughout society could well dwarf previous milestones in the information revolution</a:t>
            </a:r>
            <a:r>
              <a:rPr lang="en-US" sz="2400" kern="0" dirty="0" smtClean="0">
                <a:solidFill>
                  <a:schemeClr val="tx2"/>
                </a:solidFill>
                <a:latin typeface="+mn-lt"/>
              </a:rPr>
              <a:t>.”</a:t>
            </a:r>
            <a:endParaRPr lang="en-US" sz="2400" dirty="0">
              <a:latin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Hull</a:t>
            </a:r>
            <a:endParaRPr lang="en-US" dirty="0"/>
          </a:p>
        </p:txBody>
      </p:sp>
      <p:sp>
        <p:nvSpPr>
          <p:cNvPr id="3" name="Content Placeholder 2"/>
          <p:cNvSpPr>
            <a:spLocks noGrp="1"/>
          </p:cNvSpPr>
          <p:nvPr>
            <p:ph idx="1"/>
          </p:nvPr>
        </p:nvSpPr>
        <p:spPr/>
        <p:txBody>
          <a:bodyPr/>
          <a:lstStyle/>
          <a:p>
            <a:pPr>
              <a:buFont typeface="Wingdings" pitchFamily="2" charset="2"/>
              <a:buChar char="Ø"/>
            </a:pPr>
            <a:r>
              <a:rPr lang="en-US" dirty="0" smtClean="0">
                <a:latin typeface="+mj-lt"/>
              </a:rPr>
              <a:t>Biomimetic</a:t>
            </a:r>
          </a:p>
          <a:p>
            <a:pPr>
              <a:buFont typeface="Wingdings" pitchFamily="2" charset="2"/>
              <a:buChar char="Ø"/>
            </a:pPr>
            <a:r>
              <a:rPr lang="en-US" dirty="0" smtClean="0">
                <a:latin typeface="+mj-lt"/>
              </a:rPr>
              <a:t>Streamlined</a:t>
            </a:r>
          </a:p>
          <a:p>
            <a:pPr>
              <a:buFont typeface="Wingdings" pitchFamily="2" charset="2"/>
              <a:buChar char="Ø"/>
            </a:pPr>
            <a:r>
              <a:rPr lang="en-US" dirty="0" smtClean="0">
                <a:latin typeface="+mj-lt"/>
              </a:rPr>
              <a:t>Light weight</a:t>
            </a:r>
          </a:p>
          <a:p>
            <a:pPr>
              <a:buFont typeface="Wingdings" pitchFamily="2" charset="2"/>
              <a:buChar char="Ø"/>
            </a:pPr>
            <a:r>
              <a:rPr lang="en-US" dirty="0" smtClean="0">
                <a:latin typeface="+mj-lt"/>
              </a:rPr>
              <a:t>Flooded </a:t>
            </a:r>
          </a:p>
          <a:p>
            <a:pPr>
              <a:buFont typeface="Wingdings" pitchFamily="2" charset="2"/>
              <a:buChar char="Ø"/>
            </a:pPr>
            <a:endParaRPr lang="en-US" dirty="0">
              <a:latin typeface="+mj-lt"/>
            </a:endParaRPr>
          </a:p>
        </p:txBody>
      </p:sp>
      <p:pic>
        <p:nvPicPr>
          <p:cNvPr id="45058" name="Picture 2" descr="E:\My Documents\My Webs\AUVSI\images\general\hull.png"/>
          <p:cNvPicPr>
            <a:picLocks noChangeAspect="1" noChangeArrowheads="1"/>
          </p:cNvPicPr>
          <p:nvPr/>
        </p:nvPicPr>
        <p:blipFill>
          <a:blip r:embed="rId2"/>
          <a:srcRect/>
          <a:stretch>
            <a:fillRect/>
          </a:stretch>
        </p:blipFill>
        <p:spPr bwMode="auto">
          <a:xfrm>
            <a:off x="3810000" y="2286000"/>
            <a:ext cx="4657725" cy="351017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Waterproofing</a:t>
            </a:r>
            <a:endParaRPr lang="en-US" dirty="0"/>
          </a:p>
        </p:txBody>
      </p:sp>
      <p:sp>
        <p:nvSpPr>
          <p:cNvPr id="3" name="Content Placeholder 2"/>
          <p:cNvSpPr>
            <a:spLocks noGrp="1"/>
          </p:cNvSpPr>
          <p:nvPr>
            <p:ph idx="1"/>
          </p:nvPr>
        </p:nvSpPr>
        <p:spPr>
          <a:xfrm>
            <a:off x="152400" y="1249680"/>
            <a:ext cx="4800600" cy="4389120"/>
          </a:xfrm>
        </p:spPr>
        <p:txBody>
          <a:bodyPr/>
          <a:lstStyle/>
          <a:p>
            <a:pPr>
              <a:buFont typeface="Wingdings" pitchFamily="2" charset="2"/>
              <a:buChar char="Ø"/>
            </a:pPr>
            <a:r>
              <a:rPr lang="en-US" dirty="0" smtClean="0">
                <a:latin typeface="+mj-lt"/>
              </a:rPr>
              <a:t>Machined aluminum housing for electronics</a:t>
            </a:r>
          </a:p>
          <a:p>
            <a:pPr>
              <a:buFont typeface="Wingdings" pitchFamily="2" charset="2"/>
              <a:buChar char="Ø"/>
            </a:pPr>
            <a:r>
              <a:rPr lang="en-US" dirty="0" smtClean="0">
                <a:latin typeface="+mj-lt"/>
              </a:rPr>
              <a:t>Pelican box for batteries</a:t>
            </a:r>
          </a:p>
          <a:p>
            <a:pPr>
              <a:buFont typeface="Wingdings" pitchFamily="2" charset="2"/>
              <a:buChar char="Ø"/>
            </a:pPr>
            <a:r>
              <a:rPr lang="en-US" dirty="0" smtClean="0">
                <a:latin typeface="+mj-lt"/>
              </a:rPr>
              <a:t>Wet-</a:t>
            </a:r>
            <a:r>
              <a:rPr lang="en-US" dirty="0" err="1" smtClean="0">
                <a:latin typeface="+mj-lt"/>
              </a:rPr>
              <a:t>matable</a:t>
            </a:r>
            <a:r>
              <a:rPr lang="en-US" dirty="0" smtClean="0">
                <a:latin typeface="+mj-lt"/>
              </a:rPr>
              <a:t> connectors</a:t>
            </a:r>
          </a:p>
          <a:p>
            <a:pPr>
              <a:buFont typeface="Wingdings" pitchFamily="2" charset="2"/>
              <a:buChar char="Ø"/>
            </a:pPr>
            <a:endParaRPr lang="en-US" dirty="0">
              <a:latin typeface="+mj-lt"/>
            </a:endParaRPr>
          </a:p>
        </p:txBody>
      </p:sp>
      <p:pic>
        <p:nvPicPr>
          <p:cNvPr id="47106" name="Picture 2" descr="E:\My Documents\My Pictures\Sub\ibotics AUSI 2008\100PENTX\_IGP1345.JPG"/>
          <p:cNvPicPr>
            <a:picLocks noChangeAspect="1" noChangeArrowheads="1"/>
          </p:cNvPicPr>
          <p:nvPr/>
        </p:nvPicPr>
        <p:blipFill>
          <a:blip r:embed="rId2" cstate="print"/>
          <a:srcRect/>
          <a:stretch>
            <a:fillRect/>
          </a:stretch>
        </p:blipFill>
        <p:spPr bwMode="auto">
          <a:xfrm>
            <a:off x="4191000" y="2133600"/>
            <a:ext cx="4813401" cy="32004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Propulsion</a:t>
            </a:r>
            <a:endParaRPr lang="en-US" dirty="0"/>
          </a:p>
        </p:txBody>
      </p:sp>
      <p:sp>
        <p:nvSpPr>
          <p:cNvPr id="3" name="Content Placeholder 2"/>
          <p:cNvSpPr>
            <a:spLocks noGrp="1"/>
          </p:cNvSpPr>
          <p:nvPr>
            <p:ph idx="1"/>
          </p:nvPr>
        </p:nvSpPr>
        <p:spPr>
          <a:xfrm>
            <a:off x="457200" y="990600"/>
            <a:ext cx="6172200" cy="4389120"/>
          </a:xfrm>
        </p:spPr>
        <p:txBody>
          <a:bodyPr/>
          <a:lstStyle/>
          <a:p>
            <a:pPr>
              <a:buFont typeface="Wingdings" pitchFamily="2" charset="2"/>
              <a:buChar char="Ø"/>
            </a:pPr>
            <a:r>
              <a:rPr lang="en-US" dirty="0" smtClean="0">
                <a:latin typeface="+mj-lt"/>
              </a:rPr>
              <a:t>Voith-Schneider Propellers</a:t>
            </a:r>
          </a:p>
          <a:p>
            <a:pPr lvl="1">
              <a:buFont typeface="Wingdings" pitchFamily="2" charset="2"/>
              <a:buChar char="Ø"/>
            </a:pPr>
            <a:r>
              <a:rPr lang="en-US" dirty="0" smtClean="0">
                <a:latin typeface="+mj-lt"/>
              </a:rPr>
              <a:t>Two position underneath hull</a:t>
            </a:r>
          </a:p>
          <a:p>
            <a:pPr lvl="1">
              <a:buFont typeface="Wingdings" pitchFamily="2" charset="2"/>
              <a:buChar char="Ø"/>
            </a:pPr>
            <a:r>
              <a:rPr lang="en-US" dirty="0" smtClean="0">
                <a:latin typeface="+mj-lt"/>
              </a:rPr>
              <a:t>Two controls 3 degrees of freedom in the lateral plane</a:t>
            </a:r>
          </a:p>
          <a:p>
            <a:pPr>
              <a:buFont typeface="Wingdings" pitchFamily="2" charset="2"/>
              <a:buChar char="Ø"/>
            </a:pPr>
            <a:endParaRPr lang="en-US" dirty="0" smtClean="0">
              <a:latin typeface="+mj-lt"/>
            </a:endParaRPr>
          </a:p>
          <a:p>
            <a:pPr>
              <a:buFont typeface="Wingdings" pitchFamily="2" charset="2"/>
              <a:buChar char="Ø"/>
            </a:pPr>
            <a:r>
              <a:rPr lang="en-US" dirty="0" smtClean="0">
                <a:latin typeface="+mj-lt"/>
              </a:rPr>
              <a:t>Scorpion Motors</a:t>
            </a:r>
          </a:p>
          <a:p>
            <a:pPr lvl="1">
              <a:buFont typeface="Wingdings" pitchFamily="2" charset="2"/>
              <a:buChar char="Ø"/>
            </a:pPr>
            <a:r>
              <a:rPr lang="en-US" dirty="0" smtClean="0">
                <a:latin typeface="+mj-lt"/>
              </a:rPr>
              <a:t>One on each wing, two on tail</a:t>
            </a:r>
          </a:p>
          <a:p>
            <a:pPr lvl="1">
              <a:buFont typeface="Wingdings" pitchFamily="2" charset="2"/>
              <a:buChar char="Ø"/>
            </a:pPr>
            <a:r>
              <a:rPr lang="en-US" dirty="0" smtClean="0">
                <a:latin typeface="+mj-lt"/>
              </a:rPr>
              <a:t>Controls depth, pitch and roll</a:t>
            </a:r>
          </a:p>
          <a:p>
            <a:pPr>
              <a:buFont typeface="Wingdings" pitchFamily="2" charset="2"/>
              <a:buChar char="Ø"/>
            </a:pPr>
            <a:endParaRPr lang="en-US" dirty="0">
              <a:latin typeface="+mj-lt"/>
            </a:endParaRPr>
          </a:p>
        </p:txBody>
      </p:sp>
      <p:pic>
        <p:nvPicPr>
          <p:cNvPr id="46082" name="Picture 2" descr="E:\My Documents\My Webs\AUVSI\images\stingray\propulsion_voith.png"/>
          <p:cNvPicPr>
            <a:picLocks noChangeAspect="1" noChangeArrowheads="1"/>
          </p:cNvPicPr>
          <p:nvPr/>
        </p:nvPicPr>
        <p:blipFill>
          <a:blip r:embed="rId2"/>
          <a:srcRect/>
          <a:stretch>
            <a:fillRect/>
          </a:stretch>
        </p:blipFill>
        <p:spPr bwMode="auto">
          <a:xfrm>
            <a:off x="6402832" y="990600"/>
            <a:ext cx="2741168" cy="2895600"/>
          </a:xfrm>
          <a:prstGeom prst="rect">
            <a:avLst/>
          </a:prstGeom>
          <a:noFill/>
        </p:spPr>
      </p:pic>
      <p:pic>
        <p:nvPicPr>
          <p:cNvPr id="6" name="Picture 8" descr="rear thrusters section"/>
          <p:cNvPicPr>
            <a:picLocks noChangeAspect="1" noChangeArrowheads="1"/>
          </p:cNvPicPr>
          <p:nvPr/>
        </p:nvPicPr>
        <p:blipFill>
          <a:blip r:embed="rId3"/>
          <a:srcRect/>
          <a:stretch>
            <a:fillRect/>
          </a:stretch>
        </p:blipFill>
        <p:spPr bwMode="auto">
          <a:xfrm>
            <a:off x="3048000" y="5231606"/>
            <a:ext cx="3886200" cy="1397794"/>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Devices &amp; Instruments</a:t>
            </a:r>
            <a:endParaRPr lang="en-US" dirty="0"/>
          </a:p>
        </p:txBody>
      </p:sp>
      <p:sp>
        <p:nvSpPr>
          <p:cNvPr id="3" name="Content Placeholder 2"/>
          <p:cNvSpPr>
            <a:spLocks noGrp="1"/>
          </p:cNvSpPr>
          <p:nvPr>
            <p:ph idx="1"/>
          </p:nvPr>
        </p:nvSpPr>
        <p:spPr>
          <a:xfrm>
            <a:off x="76200" y="1783080"/>
            <a:ext cx="7848600" cy="4389120"/>
          </a:xfrm>
        </p:spPr>
        <p:txBody>
          <a:bodyPr/>
          <a:lstStyle/>
          <a:p>
            <a:pPr>
              <a:buFont typeface="Wingdings" pitchFamily="2" charset="2"/>
              <a:buChar char="Ø"/>
            </a:pPr>
            <a:r>
              <a:rPr lang="en-US" dirty="0" smtClean="0">
                <a:latin typeface="+mj-lt"/>
              </a:rPr>
              <a:t>Cameras</a:t>
            </a:r>
          </a:p>
          <a:p>
            <a:pPr>
              <a:buFont typeface="Wingdings" pitchFamily="2" charset="2"/>
              <a:buChar char="Ø"/>
            </a:pPr>
            <a:r>
              <a:rPr lang="en-US" dirty="0" smtClean="0">
                <a:latin typeface="+mj-lt"/>
              </a:rPr>
              <a:t>Hydrophones</a:t>
            </a:r>
          </a:p>
          <a:p>
            <a:pPr>
              <a:buFont typeface="Wingdings" pitchFamily="2" charset="2"/>
              <a:buChar char="Ø"/>
            </a:pPr>
            <a:r>
              <a:rPr lang="en-US" dirty="0" smtClean="0">
                <a:latin typeface="+mj-lt"/>
              </a:rPr>
              <a:t>Lights</a:t>
            </a:r>
          </a:p>
          <a:p>
            <a:pPr>
              <a:buFont typeface="Wingdings" pitchFamily="2" charset="2"/>
              <a:buChar char="Ø"/>
            </a:pPr>
            <a:r>
              <a:rPr lang="en-US" dirty="0" smtClean="0">
                <a:latin typeface="+mj-lt"/>
              </a:rPr>
              <a:t>Dropper</a:t>
            </a:r>
          </a:p>
          <a:p>
            <a:pPr>
              <a:buFont typeface="Wingdings" pitchFamily="2" charset="2"/>
              <a:buChar char="Ø"/>
            </a:pPr>
            <a:r>
              <a:rPr lang="en-US" dirty="0" smtClean="0">
                <a:latin typeface="+mj-lt"/>
              </a:rPr>
              <a:t>Pressure Sensor</a:t>
            </a:r>
            <a:endParaRPr lang="en-US" dirty="0">
              <a:latin typeface="+mj-lt"/>
            </a:endParaRPr>
          </a:p>
        </p:txBody>
      </p:sp>
      <p:pic>
        <p:nvPicPr>
          <p:cNvPr id="47107" name="Picture 3" descr="H:\competition_2008\_IGP1263.JPG"/>
          <p:cNvPicPr>
            <a:picLocks noChangeAspect="1" noChangeArrowheads="1"/>
          </p:cNvPicPr>
          <p:nvPr/>
        </p:nvPicPr>
        <p:blipFill>
          <a:blip r:embed="rId2" cstate="print"/>
          <a:srcRect/>
          <a:stretch>
            <a:fillRect/>
          </a:stretch>
        </p:blipFill>
        <p:spPr bwMode="auto">
          <a:xfrm>
            <a:off x="4058717" y="1828800"/>
            <a:ext cx="4780483" cy="3178512"/>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Housing</a:t>
            </a:r>
            <a:endParaRPr lang="en-US" dirty="0"/>
          </a:p>
        </p:txBody>
      </p:sp>
      <p:sp>
        <p:nvSpPr>
          <p:cNvPr id="3" name="Content Placeholder 2"/>
          <p:cNvSpPr>
            <a:spLocks noGrp="1"/>
          </p:cNvSpPr>
          <p:nvPr>
            <p:ph idx="1"/>
          </p:nvPr>
        </p:nvSpPr>
        <p:spPr>
          <a:xfrm>
            <a:off x="457200" y="1295400"/>
            <a:ext cx="7848600" cy="4389120"/>
          </a:xfrm>
        </p:spPr>
        <p:txBody>
          <a:bodyPr/>
          <a:lstStyle/>
          <a:p>
            <a:pPr marL="274320" lvl="2" indent="-274320">
              <a:buClr>
                <a:schemeClr val="accent3"/>
              </a:buClr>
              <a:buSzPct val="95000"/>
              <a:buFont typeface="Wingdings" pitchFamily="2" charset="2"/>
              <a:buChar char="Ø"/>
            </a:pPr>
            <a:r>
              <a:rPr lang="en-US" sz="2400" dirty="0" smtClean="0">
                <a:latin typeface="+mj-lt"/>
              </a:rPr>
              <a:t>All on-board electronics are housed within a water-tight aluminum enclosure</a:t>
            </a:r>
          </a:p>
          <a:p>
            <a:pPr marL="274320" lvl="2" indent="-274320">
              <a:buClr>
                <a:schemeClr val="accent3"/>
              </a:buClr>
              <a:buSzPct val="95000"/>
              <a:buFont typeface="Wingdings" pitchFamily="2" charset="2"/>
              <a:buChar char="Ø"/>
            </a:pPr>
            <a:r>
              <a:rPr lang="en-US" sz="2400" dirty="0" smtClean="0">
                <a:latin typeface="+mj-lt"/>
              </a:rPr>
              <a:t>A machined aluminum enclosure chosen for superior heat dissipation and to fill all electronics compactly</a:t>
            </a:r>
          </a:p>
          <a:p>
            <a:pPr>
              <a:buFont typeface="Wingdings" pitchFamily="2" charset="2"/>
              <a:buChar char="Ø"/>
            </a:pPr>
            <a:endParaRPr lang="en-US" dirty="0">
              <a:latin typeface="+mj-lt"/>
            </a:endParaRPr>
          </a:p>
        </p:txBody>
      </p:sp>
      <p:pic>
        <p:nvPicPr>
          <p:cNvPr id="4" name="Content Placeholder 3" descr="C:\Dump\AUV 2008\PICTURES\IBOTICS LAB UCSD 532008\IMGP1137.JPG"/>
          <p:cNvPicPr>
            <a:picLocks/>
          </p:cNvPicPr>
          <p:nvPr/>
        </p:nvPicPr>
        <p:blipFill>
          <a:blip r:embed="rId2" cstate="print"/>
          <a:srcRect/>
          <a:stretch>
            <a:fillRect/>
          </a:stretch>
        </p:blipFill>
        <p:spPr bwMode="auto">
          <a:xfrm>
            <a:off x="2209800" y="3505200"/>
            <a:ext cx="4343400" cy="288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Electronics</a:t>
            </a:r>
            <a:endParaRPr lang="en-US" dirty="0"/>
          </a:p>
        </p:txBody>
      </p:sp>
      <p:sp>
        <p:nvSpPr>
          <p:cNvPr id="3" name="Content Placeholder 2"/>
          <p:cNvSpPr>
            <a:spLocks noGrp="1"/>
          </p:cNvSpPr>
          <p:nvPr>
            <p:ph idx="1"/>
          </p:nvPr>
        </p:nvSpPr>
        <p:spPr>
          <a:xfrm>
            <a:off x="76200" y="1066800"/>
            <a:ext cx="3962400" cy="2819400"/>
          </a:xfrm>
        </p:spPr>
        <p:txBody>
          <a:bodyPr/>
          <a:lstStyle/>
          <a:p>
            <a:pPr>
              <a:buFont typeface="Wingdings" pitchFamily="2" charset="2"/>
              <a:buChar char="Ø"/>
            </a:pPr>
            <a:r>
              <a:rPr lang="en-US" sz="2600" dirty="0" smtClean="0">
                <a:latin typeface="+mj-lt"/>
              </a:rPr>
              <a:t>PC/104 form factor</a:t>
            </a:r>
          </a:p>
          <a:p>
            <a:pPr>
              <a:buFont typeface="Wingdings" pitchFamily="2" charset="2"/>
              <a:buChar char="Ø"/>
            </a:pPr>
            <a:r>
              <a:rPr lang="en-US" sz="2600" dirty="0" smtClean="0">
                <a:latin typeface="+mj-lt"/>
              </a:rPr>
              <a:t>Dual-core 1.5 GHz processor, 2 GB RAM</a:t>
            </a:r>
          </a:p>
          <a:p>
            <a:pPr>
              <a:buFont typeface="Wingdings" pitchFamily="2" charset="2"/>
              <a:buChar char="Ø"/>
            </a:pPr>
            <a:r>
              <a:rPr lang="en-US" sz="2600" dirty="0" smtClean="0">
                <a:latin typeface="+mj-lt"/>
              </a:rPr>
              <a:t>Dual-channel frame-grabber PCI card</a:t>
            </a:r>
          </a:p>
        </p:txBody>
      </p:sp>
      <p:pic>
        <p:nvPicPr>
          <p:cNvPr id="5" name="Picture 4"/>
          <p:cNvPicPr/>
          <p:nvPr/>
        </p:nvPicPr>
        <p:blipFill>
          <a:blip r:embed="rId2"/>
          <a:srcRect/>
          <a:stretch>
            <a:fillRect/>
          </a:stretch>
        </p:blipFill>
        <p:spPr bwMode="auto">
          <a:xfrm>
            <a:off x="228600" y="4191000"/>
            <a:ext cx="3352800" cy="2362200"/>
          </a:xfrm>
          <a:prstGeom prst="rect">
            <a:avLst/>
          </a:prstGeom>
          <a:noFill/>
          <a:ln w="9525">
            <a:noFill/>
            <a:miter lim="800000"/>
            <a:headEnd/>
            <a:tailEnd/>
          </a:ln>
        </p:spPr>
      </p:pic>
      <p:pic>
        <p:nvPicPr>
          <p:cNvPr id="6" name="Picture 5"/>
          <p:cNvPicPr/>
          <p:nvPr/>
        </p:nvPicPr>
        <p:blipFill>
          <a:blip r:embed="rId3"/>
          <a:srcRect/>
          <a:stretch>
            <a:fillRect/>
          </a:stretch>
        </p:blipFill>
        <p:spPr bwMode="auto">
          <a:xfrm rot="16200000">
            <a:off x="5358991" y="3632609"/>
            <a:ext cx="2388419" cy="3505200"/>
          </a:xfrm>
          <a:prstGeom prst="rect">
            <a:avLst/>
          </a:prstGeom>
          <a:noFill/>
          <a:ln w="9525">
            <a:noFill/>
            <a:miter lim="800000"/>
            <a:headEnd/>
            <a:tailEnd/>
          </a:ln>
        </p:spPr>
      </p:pic>
      <p:sp>
        <p:nvSpPr>
          <p:cNvPr id="7" name="Content Placeholder 2"/>
          <p:cNvSpPr txBox="1">
            <a:spLocks/>
          </p:cNvSpPr>
          <p:nvPr/>
        </p:nvSpPr>
        <p:spPr bwMode="auto">
          <a:xfrm>
            <a:off x="4419600" y="1021080"/>
            <a:ext cx="4495800" cy="43891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007F"/>
              </a:buClr>
              <a:buSzPct val="75000"/>
              <a:buFont typeface="Wingdings" pitchFamily="2" charset="2"/>
              <a:buChar char="Ø"/>
              <a:tabLst/>
              <a:defRPr/>
            </a:pPr>
            <a:r>
              <a:rPr kumimoji="0" lang="en-US" sz="2600" b="0" i="0" u="none" strike="noStrike" kern="0" cap="none" spc="0" normalizeH="0" baseline="0" noProof="0" dirty="0" smtClean="0">
                <a:ln>
                  <a:noFill/>
                </a:ln>
                <a:solidFill>
                  <a:schemeClr val="tx1"/>
                </a:solidFill>
                <a:effectLst/>
                <a:uLnTx/>
                <a:uFillTx/>
                <a:latin typeface="+mj-lt"/>
                <a:ea typeface="+mn-ea"/>
                <a:cs typeface="+mn-cs"/>
              </a:rPr>
              <a:t>DAQ attached to PC/104</a:t>
            </a:r>
          </a:p>
          <a:p>
            <a:pPr marL="342900" marR="0" lvl="0" indent="-342900" algn="l" defTabSz="914400" rtl="0" eaLnBrk="0" fontAlgn="base" latinLnBrk="0" hangingPunct="0">
              <a:lnSpc>
                <a:spcPct val="100000"/>
              </a:lnSpc>
              <a:spcBef>
                <a:spcPct val="20000"/>
              </a:spcBef>
              <a:spcAft>
                <a:spcPct val="0"/>
              </a:spcAft>
              <a:buClr>
                <a:srgbClr val="00007F"/>
              </a:buClr>
              <a:buSzPct val="75000"/>
              <a:buFont typeface="Wingdings" pitchFamily="2" charset="2"/>
              <a:buChar char="Ø"/>
              <a:tabLst/>
              <a:defRPr/>
            </a:pPr>
            <a:r>
              <a:rPr kumimoji="0" lang="en-US" sz="2600" b="0" i="0" u="none" strike="noStrike" kern="0" cap="none" spc="0" normalizeH="0" baseline="0" noProof="0" dirty="0" smtClean="0">
                <a:ln>
                  <a:noFill/>
                </a:ln>
                <a:solidFill>
                  <a:schemeClr val="tx1"/>
                </a:solidFill>
                <a:effectLst/>
                <a:uLnTx/>
                <a:uFillTx/>
                <a:latin typeface="+mj-lt"/>
                <a:ea typeface="+mn-ea"/>
                <a:cs typeface="+mn-cs"/>
              </a:rPr>
              <a:t>Measures voltages from the battery, pressure sensor, and internal moisture sensor</a:t>
            </a:r>
          </a:p>
          <a:p>
            <a:pPr marL="342900" marR="0" lvl="0" indent="-342900" algn="l" defTabSz="914400" rtl="0" eaLnBrk="0" fontAlgn="base" latinLnBrk="0" hangingPunct="0">
              <a:lnSpc>
                <a:spcPct val="100000"/>
              </a:lnSpc>
              <a:spcBef>
                <a:spcPct val="20000"/>
              </a:spcBef>
              <a:spcAft>
                <a:spcPct val="0"/>
              </a:spcAft>
              <a:buClr>
                <a:srgbClr val="00007F"/>
              </a:buClr>
              <a:buSzPct val="75000"/>
              <a:buFont typeface="Wingdings" pitchFamily="2" charset="2"/>
              <a:buChar char="Ø"/>
              <a:tabLst/>
              <a:defRPr/>
            </a:pPr>
            <a:r>
              <a:rPr kumimoji="0" lang="en-US" sz="2600" b="0" i="0" u="none" strike="noStrike" kern="0" cap="none" spc="0" normalizeH="0" baseline="0" noProof="0" dirty="0" smtClean="0">
                <a:ln>
                  <a:noFill/>
                </a:ln>
                <a:solidFill>
                  <a:schemeClr val="tx1"/>
                </a:solidFill>
                <a:effectLst/>
                <a:uLnTx/>
                <a:uFillTx/>
                <a:latin typeface="+mj-lt"/>
                <a:ea typeface="+mn-ea"/>
                <a:cs typeface="+mn-cs"/>
              </a:rPr>
              <a:t>Controls LED intensity</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2008 Hardware and Sensors</a:t>
            </a:r>
            <a:endParaRPr lang="en-US" dirty="0"/>
          </a:p>
        </p:txBody>
      </p:sp>
      <p:sp>
        <p:nvSpPr>
          <p:cNvPr id="3" name="Content Placeholder 2"/>
          <p:cNvSpPr>
            <a:spLocks noGrp="1"/>
          </p:cNvSpPr>
          <p:nvPr>
            <p:ph idx="1"/>
          </p:nvPr>
        </p:nvSpPr>
        <p:spPr/>
        <p:txBody>
          <a:bodyPr/>
          <a:lstStyle/>
          <a:p>
            <a:pPr>
              <a:lnSpc>
                <a:spcPct val="90000"/>
              </a:lnSpc>
              <a:buFont typeface="Wingdings" pitchFamily="2" charset="2"/>
              <a:buChar char="Ø"/>
            </a:pPr>
            <a:r>
              <a:rPr lang="en-US" sz="2400" dirty="0" smtClean="0">
                <a:latin typeface="+mj-lt"/>
              </a:rPr>
              <a:t>Kontron ETX-CD with Intel Core Duo ULV 2500, 1.2 GHz</a:t>
            </a:r>
          </a:p>
          <a:p>
            <a:pPr>
              <a:lnSpc>
                <a:spcPct val="90000"/>
              </a:lnSpc>
              <a:buFont typeface="Wingdings" pitchFamily="2" charset="2"/>
              <a:buChar char="Ø"/>
            </a:pPr>
            <a:r>
              <a:rPr lang="en-US" sz="2400" dirty="0" smtClean="0">
                <a:latin typeface="+mj-lt"/>
              </a:rPr>
              <a:t>PC/104 form factor using stacked modules</a:t>
            </a:r>
          </a:p>
          <a:p>
            <a:pPr>
              <a:lnSpc>
                <a:spcPct val="90000"/>
              </a:lnSpc>
              <a:buFont typeface="Wingdings" pitchFamily="2" charset="2"/>
              <a:buChar char="Ø"/>
            </a:pPr>
            <a:r>
              <a:rPr lang="en-US" sz="2400" dirty="0" err="1" smtClean="0">
                <a:latin typeface="+mj-lt"/>
              </a:rPr>
              <a:t>Pololu</a:t>
            </a:r>
            <a:r>
              <a:rPr lang="en-US" sz="2400" dirty="0" smtClean="0">
                <a:latin typeface="+mj-lt"/>
              </a:rPr>
              <a:t> Serial Servo Controller (USB)</a:t>
            </a:r>
          </a:p>
          <a:p>
            <a:pPr>
              <a:lnSpc>
                <a:spcPct val="90000"/>
              </a:lnSpc>
              <a:buFont typeface="Wingdings" pitchFamily="2" charset="2"/>
              <a:buChar char="Ø"/>
            </a:pPr>
            <a:r>
              <a:rPr lang="en-US" sz="2400" dirty="0" smtClean="0">
                <a:latin typeface="+mj-lt"/>
              </a:rPr>
              <a:t>RTD VFG7330ER Dual-Channel Video Frame Grabber (NTSC)</a:t>
            </a:r>
          </a:p>
          <a:p>
            <a:pPr>
              <a:lnSpc>
                <a:spcPct val="90000"/>
              </a:lnSpc>
              <a:buFont typeface="Wingdings" pitchFamily="2" charset="2"/>
              <a:buChar char="Ø"/>
            </a:pPr>
            <a:r>
              <a:rPr lang="en-US" sz="2400" dirty="0" err="1" smtClean="0">
                <a:latin typeface="+mj-lt"/>
              </a:rPr>
              <a:t>LabJack</a:t>
            </a:r>
            <a:r>
              <a:rPr lang="en-US" sz="2400" dirty="0" smtClean="0">
                <a:latin typeface="+mj-lt"/>
              </a:rPr>
              <a:t> U3-HV (USB) for digital and analog I/O</a:t>
            </a:r>
          </a:p>
          <a:p>
            <a:pPr>
              <a:lnSpc>
                <a:spcPct val="90000"/>
              </a:lnSpc>
              <a:buFont typeface="Wingdings" pitchFamily="2" charset="2"/>
              <a:buChar char="Ø"/>
            </a:pPr>
            <a:r>
              <a:rPr lang="en-US" sz="2400" dirty="0" err="1" smtClean="0">
                <a:latin typeface="+mj-lt"/>
              </a:rPr>
              <a:t>MicroStrain</a:t>
            </a:r>
            <a:r>
              <a:rPr lang="en-US" sz="2400" dirty="0" smtClean="0">
                <a:latin typeface="+mj-lt"/>
              </a:rPr>
              <a:t> Inertial Measurement Unit 3DM-GX1 (Serial)</a:t>
            </a:r>
          </a:p>
          <a:p>
            <a:pPr>
              <a:lnSpc>
                <a:spcPct val="90000"/>
              </a:lnSpc>
              <a:buFont typeface="Wingdings" pitchFamily="2" charset="2"/>
              <a:buChar char="Ø"/>
            </a:pPr>
            <a:endParaRPr lang="en-US" sz="2400" dirty="0" smtClean="0">
              <a:latin typeface="+mj-lt"/>
            </a:endParaRPr>
          </a:p>
          <a:p>
            <a:pPr>
              <a:lnSpc>
                <a:spcPct val="90000"/>
              </a:lnSpc>
              <a:buFont typeface="Wingdings" pitchFamily="2" charset="2"/>
              <a:buChar char="Ø"/>
            </a:pPr>
            <a:endParaRPr lang="en-US" sz="2400" dirty="0" smtClean="0">
              <a:latin typeface="+mj-lt"/>
            </a:endParaRPr>
          </a:p>
          <a:p>
            <a:pPr>
              <a:lnSpc>
                <a:spcPct val="90000"/>
              </a:lnSpc>
              <a:buFont typeface="Wingdings" pitchFamily="2" charset="2"/>
              <a:buChar char="Ø"/>
            </a:pPr>
            <a:endParaRPr lang="en-US" sz="2400" dirty="0" smtClean="0">
              <a:latin typeface="+mj-lt"/>
            </a:endParaRPr>
          </a:p>
        </p:txBody>
      </p:sp>
      <p:pic>
        <p:nvPicPr>
          <p:cNvPr id="50178" name="Picture 2"/>
          <p:cNvPicPr>
            <a:picLocks noChangeAspect="1" noChangeArrowheads="1"/>
          </p:cNvPicPr>
          <p:nvPr/>
        </p:nvPicPr>
        <p:blipFill>
          <a:blip r:embed="rId2"/>
          <a:srcRect/>
          <a:stretch>
            <a:fillRect/>
          </a:stretch>
        </p:blipFill>
        <p:spPr bwMode="auto">
          <a:xfrm>
            <a:off x="6248400" y="4537778"/>
            <a:ext cx="2895600" cy="1918335"/>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cstate="print"/>
          <a:srcRect/>
          <a:stretch>
            <a:fillRect/>
          </a:stretch>
        </p:blipFill>
        <p:spPr bwMode="auto">
          <a:xfrm>
            <a:off x="762000" y="4495800"/>
            <a:ext cx="2133600" cy="1960313"/>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3433011" y="4721801"/>
            <a:ext cx="2281989" cy="1734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Motor Control</a:t>
            </a:r>
          </a:p>
        </p:txBody>
      </p:sp>
      <p:sp>
        <p:nvSpPr>
          <p:cNvPr id="3" name="Content Placeholder 2"/>
          <p:cNvSpPr>
            <a:spLocks noGrp="1"/>
          </p:cNvSpPr>
          <p:nvPr>
            <p:ph idx="1"/>
          </p:nvPr>
        </p:nvSpPr>
        <p:spPr>
          <a:xfrm>
            <a:off x="457200" y="1066800"/>
            <a:ext cx="7848600" cy="4389120"/>
          </a:xfrm>
        </p:spPr>
        <p:txBody>
          <a:bodyPr>
            <a:normAutofit/>
          </a:bodyPr>
          <a:lstStyle/>
          <a:p>
            <a:pPr>
              <a:buFont typeface="Wingdings" pitchFamily="2" charset="2"/>
              <a:buChar char="Ø"/>
            </a:pPr>
            <a:r>
              <a:rPr lang="en-US" dirty="0" smtClean="0">
                <a:latin typeface="+mj-lt"/>
              </a:rPr>
              <a:t>The two</a:t>
            </a:r>
            <a:r>
              <a:rPr lang="en-US" dirty="0" smtClean="0">
                <a:latin typeface="+mj-lt"/>
              </a:rPr>
              <a:t> </a:t>
            </a:r>
            <a:r>
              <a:rPr lang="en-US" dirty="0" err="1" smtClean="0">
                <a:latin typeface="+mj-lt"/>
              </a:rPr>
              <a:t>V</a:t>
            </a:r>
            <a:r>
              <a:rPr lang="en-US" dirty="0" err="1" smtClean="0">
                <a:latin typeface="+mj-lt"/>
              </a:rPr>
              <a:t>oith</a:t>
            </a:r>
            <a:r>
              <a:rPr lang="en-US" dirty="0" smtClean="0">
                <a:latin typeface="+mj-lt"/>
              </a:rPr>
              <a:t> </a:t>
            </a:r>
            <a:r>
              <a:rPr lang="en-US" dirty="0" smtClean="0">
                <a:latin typeface="+mj-lt"/>
              </a:rPr>
              <a:t>S</a:t>
            </a:r>
            <a:r>
              <a:rPr lang="en-US" dirty="0" smtClean="0">
                <a:latin typeface="+mj-lt"/>
              </a:rPr>
              <a:t>chneider </a:t>
            </a:r>
            <a:r>
              <a:rPr lang="en-US" dirty="0" smtClean="0">
                <a:latin typeface="+mj-lt"/>
              </a:rPr>
              <a:t>propeller motors are driven by two ESC to maintain constant speed and four more ESC are for the wing and tail motors</a:t>
            </a:r>
          </a:p>
          <a:p>
            <a:pPr>
              <a:buFont typeface="Wingdings" pitchFamily="2" charset="2"/>
              <a:buChar char="Ø"/>
            </a:pPr>
            <a:endParaRPr lang="en-US" dirty="0" smtClean="0"/>
          </a:p>
          <a:p>
            <a:pPr>
              <a:buFont typeface="Wingdings" pitchFamily="2" charset="2"/>
              <a:buChar char="Ø"/>
            </a:pPr>
            <a:endParaRPr lang="en-US" dirty="0" smtClean="0">
              <a:latin typeface="+mj-lt"/>
            </a:endParaRPr>
          </a:p>
        </p:txBody>
      </p:sp>
      <p:pic>
        <p:nvPicPr>
          <p:cNvPr id="4" name="Picture 3" descr="C:\Dump\AUV 2008\PICTURES\IBOTICS LAB UCSD 532008\IMGP1024small.jpg"/>
          <p:cNvPicPr/>
          <p:nvPr/>
        </p:nvPicPr>
        <p:blipFill>
          <a:blip r:embed="rId2"/>
          <a:srcRect/>
          <a:stretch>
            <a:fillRect/>
          </a:stretch>
        </p:blipFill>
        <p:spPr bwMode="auto">
          <a:xfrm>
            <a:off x="2590800" y="3657600"/>
            <a:ext cx="3760379"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Onboard Instrumentation</a:t>
            </a:r>
          </a:p>
        </p:txBody>
      </p:sp>
      <p:sp>
        <p:nvSpPr>
          <p:cNvPr id="3" name="Content Placeholder 2"/>
          <p:cNvSpPr>
            <a:spLocks noGrp="1"/>
          </p:cNvSpPr>
          <p:nvPr>
            <p:ph idx="1"/>
          </p:nvPr>
        </p:nvSpPr>
        <p:spPr>
          <a:xfrm>
            <a:off x="457200" y="1066800"/>
            <a:ext cx="7848600" cy="4389120"/>
          </a:xfrm>
        </p:spPr>
        <p:txBody>
          <a:bodyPr>
            <a:normAutofit/>
          </a:bodyPr>
          <a:lstStyle/>
          <a:p>
            <a:pPr>
              <a:buFont typeface="Wingdings" pitchFamily="2" charset="2"/>
              <a:buChar char="Ø"/>
            </a:pPr>
            <a:r>
              <a:rPr lang="en-US" dirty="0" err="1" smtClean="0">
                <a:latin typeface="+mj-lt"/>
              </a:rPr>
              <a:t>MicroStrain</a:t>
            </a:r>
            <a:r>
              <a:rPr lang="en-US" dirty="0" smtClean="0">
                <a:latin typeface="+mj-lt"/>
              </a:rPr>
              <a:t> 3DM-GX1 IMU </a:t>
            </a:r>
          </a:p>
          <a:p>
            <a:pPr lvl="1">
              <a:buFont typeface="Wingdings" pitchFamily="2" charset="2"/>
              <a:buChar char="Ø"/>
            </a:pPr>
            <a:r>
              <a:rPr lang="en-US" dirty="0" smtClean="0">
                <a:latin typeface="+mj-lt"/>
              </a:rPr>
              <a:t>Provides orientation measurements</a:t>
            </a:r>
          </a:p>
          <a:p>
            <a:pPr lvl="1">
              <a:buFont typeface="Wingdings" pitchFamily="2" charset="2"/>
              <a:buChar char="Ø"/>
            </a:pPr>
            <a:r>
              <a:rPr lang="en-US" dirty="0" smtClean="0">
                <a:latin typeface="+mj-lt"/>
              </a:rPr>
              <a:t>Connects to the main computer via a standard RS-232 serial connection.</a:t>
            </a:r>
          </a:p>
          <a:p>
            <a:pPr>
              <a:buFont typeface="Wingdings" pitchFamily="2" charset="2"/>
              <a:buChar char="Ø"/>
            </a:pPr>
            <a:r>
              <a:rPr lang="en-US" dirty="0" smtClean="0">
                <a:latin typeface="+mj-lt"/>
              </a:rPr>
              <a:t>Analogue pressure transducer voltage is filtered and measured by the DAQ card</a:t>
            </a:r>
          </a:p>
          <a:p>
            <a:pPr>
              <a:buNone/>
            </a:pPr>
            <a:endParaRPr lang="en-US" dirty="0" smtClean="0"/>
          </a:p>
          <a:p>
            <a:pPr>
              <a:buFont typeface="Wingdings" pitchFamily="2" charset="2"/>
              <a:buChar char="Ø"/>
            </a:pPr>
            <a:endParaRPr lang="en-US" dirty="0" smtClean="0">
              <a:latin typeface="+mj-lt"/>
            </a:endParaRPr>
          </a:p>
        </p:txBody>
      </p:sp>
      <p:pic>
        <p:nvPicPr>
          <p:cNvPr id="4" name="Picture 3"/>
          <p:cNvPicPr/>
          <p:nvPr/>
        </p:nvPicPr>
        <p:blipFill>
          <a:blip r:embed="rId2"/>
          <a:srcRect/>
          <a:stretch>
            <a:fillRect/>
          </a:stretch>
        </p:blipFill>
        <p:spPr bwMode="auto">
          <a:xfrm>
            <a:off x="2057400" y="4819872"/>
            <a:ext cx="2003479" cy="1503444"/>
          </a:xfrm>
          <a:prstGeom prst="rect">
            <a:avLst/>
          </a:prstGeom>
          <a:noFill/>
          <a:ln w="9525">
            <a:noFill/>
            <a:miter lim="800000"/>
            <a:headEnd/>
            <a:tailEnd/>
          </a:ln>
        </p:spPr>
      </p:pic>
      <p:pic>
        <p:nvPicPr>
          <p:cNvPr id="5" name="Picture 2"/>
          <p:cNvPicPr>
            <a:picLocks noChangeAspect="1" noChangeArrowheads="1"/>
          </p:cNvPicPr>
          <p:nvPr/>
        </p:nvPicPr>
        <p:blipFill>
          <a:blip r:embed="rId3"/>
          <a:srcRect/>
          <a:stretch>
            <a:fillRect/>
          </a:stretch>
        </p:blipFill>
        <p:spPr bwMode="auto">
          <a:xfrm>
            <a:off x="4572000" y="4648200"/>
            <a:ext cx="1789088" cy="17752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Power Systems and Motor Control</a:t>
            </a:r>
          </a:p>
        </p:txBody>
      </p:sp>
      <p:sp>
        <p:nvSpPr>
          <p:cNvPr id="3" name="Content Placeholder 2"/>
          <p:cNvSpPr>
            <a:spLocks noGrp="1"/>
          </p:cNvSpPr>
          <p:nvPr>
            <p:ph idx="1"/>
          </p:nvPr>
        </p:nvSpPr>
        <p:spPr>
          <a:xfrm>
            <a:off x="457200" y="990600"/>
            <a:ext cx="7848600" cy="4389120"/>
          </a:xfrm>
        </p:spPr>
        <p:txBody>
          <a:bodyPr>
            <a:normAutofit/>
          </a:bodyPr>
          <a:lstStyle/>
          <a:p>
            <a:pPr>
              <a:buFont typeface="Wingdings" pitchFamily="2" charset="2"/>
              <a:buChar char="Ø"/>
            </a:pPr>
            <a:r>
              <a:rPr lang="en-US" dirty="0" smtClean="0">
                <a:latin typeface="+mj-lt"/>
              </a:rPr>
              <a:t>Stingray powered by two 11.1V 8Ah lithium polymer batteries</a:t>
            </a:r>
          </a:p>
          <a:p>
            <a:pPr>
              <a:buFont typeface="Wingdings" pitchFamily="2" charset="2"/>
              <a:buChar char="Ø"/>
            </a:pPr>
            <a:r>
              <a:rPr lang="en-US" dirty="0" smtClean="0">
                <a:latin typeface="+mj-lt"/>
              </a:rPr>
              <a:t>Operate on two independent circuits, with one battery powering the motors and the other the electronics</a:t>
            </a:r>
            <a:endParaRPr lang="en-US" dirty="0" smtClean="0"/>
          </a:p>
          <a:p>
            <a:pPr>
              <a:buFont typeface="Wingdings" pitchFamily="2" charset="2"/>
              <a:buChar char="Ø"/>
            </a:pPr>
            <a:endParaRPr lang="en-US" dirty="0" smtClean="0">
              <a:latin typeface="+mj-lt"/>
            </a:endParaRPr>
          </a:p>
        </p:txBody>
      </p:sp>
      <p:pic>
        <p:nvPicPr>
          <p:cNvPr id="5" name="Picture 4"/>
          <p:cNvPicPr/>
          <p:nvPr/>
        </p:nvPicPr>
        <p:blipFill>
          <a:blip r:embed="rId2"/>
          <a:srcRect/>
          <a:stretch>
            <a:fillRect/>
          </a:stretch>
        </p:blipFill>
        <p:spPr bwMode="auto">
          <a:xfrm>
            <a:off x="2590800" y="4114800"/>
            <a:ext cx="4047496"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of Computing</a:t>
            </a:r>
            <a:endParaRPr lang="en-US" dirty="0"/>
          </a:p>
        </p:txBody>
      </p:sp>
      <p:sp>
        <p:nvSpPr>
          <p:cNvPr id="3" name="Content Placeholder 2"/>
          <p:cNvSpPr>
            <a:spLocks noGrp="1"/>
          </p:cNvSpPr>
          <p:nvPr>
            <p:ph idx="1"/>
          </p:nvPr>
        </p:nvSpPr>
        <p:spPr>
          <a:xfrm>
            <a:off x="228600" y="968495"/>
            <a:ext cx="5867400" cy="2993905"/>
          </a:xfrm>
        </p:spPr>
        <p:txBody>
          <a:bodyPr/>
          <a:lstStyle/>
          <a:p>
            <a:r>
              <a:rPr lang="en-US" dirty="0" smtClean="0"/>
              <a:t>Computers are cheap, embedded everywhere</a:t>
            </a:r>
          </a:p>
          <a:p>
            <a:r>
              <a:rPr lang="en-US" dirty="0" smtClean="0"/>
              <a:t>Transition from how to we build computers to how to we use computers</a:t>
            </a:r>
          </a:p>
        </p:txBody>
      </p:sp>
      <p:pic>
        <p:nvPicPr>
          <p:cNvPr id="4" name="Picture 2" descr="ComputerDecay"/>
          <p:cNvPicPr>
            <a:picLocks noChangeAspect="1" noChangeArrowheads="1"/>
          </p:cNvPicPr>
          <p:nvPr/>
        </p:nvPicPr>
        <p:blipFill>
          <a:blip r:embed="rId2"/>
          <a:srcRect/>
          <a:stretch>
            <a:fillRect/>
          </a:stretch>
        </p:blipFill>
        <p:spPr bwMode="auto">
          <a:xfrm>
            <a:off x="6172200" y="838200"/>
            <a:ext cx="2959852" cy="3222505"/>
          </a:xfrm>
          <a:prstGeom prst="rect">
            <a:avLst/>
          </a:prstGeom>
          <a:noFill/>
        </p:spPr>
      </p:pic>
      <p:pic>
        <p:nvPicPr>
          <p:cNvPr id="5" name="Picture 4"/>
          <p:cNvPicPr>
            <a:picLocks noChangeAspect="1"/>
          </p:cNvPicPr>
          <p:nvPr/>
        </p:nvPicPr>
        <p:blipFill>
          <a:blip r:embed="rId3"/>
          <a:stretch>
            <a:fillRect/>
          </a:stretch>
        </p:blipFill>
        <p:spPr>
          <a:xfrm>
            <a:off x="2971800" y="3519526"/>
            <a:ext cx="3635290" cy="271637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a:t>
            </a:r>
          </a:p>
        </p:txBody>
      </p:sp>
      <p:sp>
        <p:nvSpPr>
          <p:cNvPr id="3" name="Content Placeholder 2"/>
          <p:cNvSpPr>
            <a:spLocks noGrp="1"/>
          </p:cNvSpPr>
          <p:nvPr>
            <p:ph idx="1"/>
          </p:nvPr>
        </p:nvSpPr>
        <p:spPr>
          <a:xfrm>
            <a:off x="457200" y="990600"/>
            <a:ext cx="7848600" cy="4389120"/>
          </a:xfrm>
        </p:spPr>
        <p:txBody>
          <a:bodyPr>
            <a:normAutofit/>
          </a:bodyPr>
          <a:lstStyle/>
          <a:p>
            <a:pPr>
              <a:buFont typeface="Wingdings" pitchFamily="2" charset="2"/>
              <a:buChar char="Ø"/>
            </a:pPr>
            <a:r>
              <a:rPr lang="en-US" dirty="0" smtClean="0">
                <a:latin typeface="+mj-lt"/>
              </a:rPr>
              <a:t>Cree XR-E Q5 LEDs together with Cree 8-degree Total Internal Reflection optics used to for lighting in less than idea vision conditions</a:t>
            </a:r>
          </a:p>
          <a:p>
            <a:pPr marL="274320" lvl="4" indent="-274320">
              <a:buClr>
                <a:schemeClr val="accent3"/>
              </a:buClr>
              <a:buSzPct val="95000"/>
              <a:buFont typeface="Wingdings" pitchFamily="2" charset="2"/>
              <a:buChar char="Ø"/>
            </a:pPr>
            <a:r>
              <a:rPr lang="en-US" sz="2600" dirty="0" smtClean="0">
                <a:latin typeface="+mj-lt"/>
              </a:rPr>
              <a:t>Finished light assemblies placed on the wing-tips to reduce backscattering and retro-reflection by debris in the water</a:t>
            </a:r>
          </a:p>
          <a:p>
            <a:pPr>
              <a:buFont typeface="Wingdings" pitchFamily="2" charset="2"/>
              <a:buChar char="Ø"/>
            </a:pPr>
            <a:endParaRPr lang="en-US" dirty="0" smtClean="0"/>
          </a:p>
          <a:p>
            <a:pPr>
              <a:buFont typeface="Wingdings" pitchFamily="2" charset="2"/>
              <a:buChar char="Ø"/>
            </a:pPr>
            <a:endParaRPr lang="en-US" dirty="0" smtClean="0">
              <a:latin typeface="+mj-lt"/>
            </a:endParaRPr>
          </a:p>
        </p:txBody>
      </p:sp>
      <p:pic>
        <p:nvPicPr>
          <p:cNvPr id="6" name="Picture 5"/>
          <p:cNvPicPr/>
          <p:nvPr/>
        </p:nvPicPr>
        <p:blipFill>
          <a:blip r:embed="rId2"/>
          <a:srcRect/>
          <a:stretch>
            <a:fillRect/>
          </a:stretch>
        </p:blipFill>
        <p:spPr bwMode="auto">
          <a:xfrm>
            <a:off x="2819400" y="4191000"/>
            <a:ext cx="3171825" cy="21885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Cameras </a:t>
            </a:r>
          </a:p>
        </p:txBody>
      </p:sp>
      <p:sp>
        <p:nvSpPr>
          <p:cNvPr id="3" name="Content Placeholder 2"/>
          <p:cNvSpPr>
            <a:spLocks noGrp="1"/>
          </p:cNvSpPr>
          <p:nvPr>
            <p:ph idx="1"/>
          </p:nvPr>
        </p:nvSpPr>
        <p:spPr>
          <a:xfrm>
            <a:off x="457200" y="990600"/>
            <a:ext cx="4495800" cy="4389120"/>
          </a:xfrm>
        </p:spPr>
        <p:txBody>
          <a:bodyPr/>
          <a:lstStyle/>
          <a:p>
            <a:pPr>
              <a:buFont typeface="Wingdings" pitchFamily="2" charset="2"/>
              <a:buChar char="Ø"/>
            </a:pPr>
            <a:r>
              <a:rPr lang="en-US" dirty="0" err="1" smtClean="0">
                <a:latin typeface="+mj-lt"/>
              </a:rPr>
              <a:t>Inuktun</a:t>
            </a:r>
            <a:r>
              <a:rPr lang="en-US" dirty="0" smtClean="0">
                <a:latin typeface="+mj-lt"/>
              </a:rPr>
              <a:t> </a:t>
            </a:r>
            <a:r>
              <a:rPr lang="en-US" dirty="0" err="1" smtClean="0">
                <a:latin typeface="+mj-lt"/>
              </a:rPr>
              <a:t>FireflEYE</a:t>
            </a:r>
            <a:r>
              <a:rPr lang="en-US" dirty="0" smtClean="0">
                <a:latin typeface="+mj-lt"/>
              </a:rPr>
              <a:t> – downward looking camera</a:t>
            </a:r>
          </a:p>
          <a:p>
            <a:pPr>
              <a:buFont typeface="Wingdings" pitchFamily="2" charset="2"/>
              <a:buChar char="Ø"/>
            </a:pPr>
            <a:r>
              <a:rPr lang="en-US" dirty="0" smtClean="0">
                <a:latin typeface="+mj-lt"/>
              </a:rPr>
              <a:t>Remote Ocean Systems BP-L3C-HR-D6-N – forward looking camera</a:t>
            </a:r>
          </a:p>
          <a:p>
            <a:pPr>
              <a:buFont typeface="Wingdings" pitchFamily="2" charset="2"/>
              <a:buChar char="Ø"/>
            </a:pPr>
            <a:r>
              <a:rPr lang="en-US" dirty="0" smtClean="0">
                <a:latin typeface="+mj-lt"/>
              </a:rPr>
              <a:t>Cameras connect directly to the video-capture card</a:t>
            </a:r>
          </a:p>
        </p:txBody>
      </p:sp>
      <p:pic>
        <p:nvPicPr>
          <p:cNvPr id="5" name="Picture 4"/>
          <p:cNvPicPr>
            <a:picLocks noChangeAspect="1"/>
          </p:cNvPicPr>
          <p:nvPr/>
        </p:nvPicPr>
        <p:blipFill>
          <a:blip r:embed="rId2"/>
          <a:srcRect/>
          <a:stretch>
            <a:fillRect/>
          </a:stretch>
        </p:blipFill>
        <p:spPr bwMode="auto">
          <a:xfrm>
            <a:off x="5257800" y="1828800"/>
            <a:ext cx="3124200" cy="38333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38113"/>
            <a:ext cx="9144000" cy="700087"/>
          </a:xfrm>
        </p:spPr>
        <p:txBody>
          <a:bodyPr/>
          <a:lstStyle/>
          <a:p>
            <a:pPr eaLnBrk="1" hangingPunct="1"/>
            <a:r>
              <a:rPr lang="en-US" sz="3200" dirty="0"/>
              <a:t>Vision for Underwater</a:t>
            </a:r>
            <a:r>
              <a:rPr lang="en-US" sz="3200" dirty="0" smtClean="0"/>
              <a:t> Monitoring </a:t>
            </a:r>
            <a:r>
              <a:rPr lang="en-US" sz="3200" dirty="0"/>
              <a:t>in </a:t>
            </a:r>
            <a:r>
              <a:rPr lang="en-US" sz="3200" dirty="0" err="1"/>
              <a:t>Moorea</a:t>
            </a:r>
            <a:endParaRPr lang="en-US" sz="3200" dirty="0"/>
          </a:p>
        </p:txBody>
      </p:sp>
      <p:pic>
        <p:nvPicPr>
          <p:cNvPr id="197" name="Picture 7" descr="moorea_b&amp;w"/>
          <p:cNvPicPr>
            <a:picLocks noChangeAspect="1" noChangeArrowheads="1"/>
          </p:cNvPicPr>
          <p:nvPr/>
        </p:nvPicPr>
        <p:blipFill>
          <a:blip r:embed="rId3"/>
          <a:srcRect/>
          <a:stretch>
            <a:fillRect/>
          </a:stretch>
        </p:blipFill>
        <p:spPr bwMode="auto">
          <a:xfrm>
            <a:off x="12700" y="1111250"/>
            <a:ext cx="9021763" cy="5738813"/>
          </a:xfrm>
          <a:prstGeom prst="rect">
            <a:avLst/>
          </a:prstGeom>
          <a:solidFill>
            <a:sysClr val="window" lastClr="FFFFFF"/>
          </a:solidFill>
          <a:ln>
            <a:noFill/>
          </a:ln>
          <a:effectLst>
            <a:outerShdw dist="107763" dir="2700000" algn="ctr" rotWithShape="0">
              <a:srgbClr val="5F5F5F">
                <a:alpha val="0"/>
              </a:srgbClr>
            </a:outerShdw>
          </a:effectLst>
        </p:spPr>
      </p:pic>
      <p:sp>
        <p:nvSpPr>
          <p:cNvPr id="198" name="TextBox 197"/>
          <p:cNvSpPr txBox="1"/>
          <p:nvPr/>
        </p:nvSpPr>
        <p:spPr>
          <a:xfrm>
            <a:off x="4148138" y="2400300"/>
            <a:ext cx="1004887" cy="796925"/>
          </a:xfrm>
          <a:prstGeom prst="rect">
            <a:avLst/>
          </a:prstGeom>
          <a:noFill/>
        </p:spPr>
        <p:txBody>
          <a:bodyPr>
            <a:prstTxWarp prst="textNoShape">
              <a:avLst/>
            </a:prstTxWarp>
            <a:spAutoFit/>
          </a:bodyPr>
          <a:lstStyle/>
          <a:p>
            <a:pPr algn="ctr"/>
            <a:r>
              <a:rPr lang="en-US" sz="1400" b="1">
                <a:solidFill>
                  <a:srgbClr val="000000"/>
                </a:solidFill>
                <a:latin typeface="Calibri" pitchFamily="-65" charset="0"/>
                <a:ea typeface="宋体" pitchFamily="-65" charset="-122"/>
                <a:cs typeface="宋体" pitchFamily="-65" charset="-122"/>
              </a:rPr>
              <a:t>UC Gump Research Station</a:t>
            </a:r>
          </a:p>
        </p:txBody>
      </p:sp>
      <p:sp>
        <p:nvSpPr>
          <p:cNvPr id="199" name="Rectangle 198"/>
          <p:cNvSpPr/>
          <p:nvPr/>
        </p:nvSpPr>
        <p:spPr>
          <a:xfrm>
            <a:off x="6677025" y="4756150"/>
            <a:ext cx="2019300" cy="2066925"/>
          </a:xfrm>
          <a:prstGeom prst="rect">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0" name="TextBox 199"/>
          <p:cNvSpPr txBox="1"/>
          <p:nvPr/>
        </p:nvSpPr>
        <p:spPr>
          <a:xfrm>
            <a:off x="6738938" y="5995988"/>
            <a:ext cx="1006475" cy="331787"/>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ReefPole</a:t>
            </a:r>
          </a:p>
        </p:txBody>
      </p:sp>
      <p:grpSp>
        <p:nvGrpSpPr>
          <p:cNvPr id="2" name="Group 51"/>
          <p:cNvGrpSpPr/>
          <p:nvPr/>
        </p:nvGrpSpPr>
        <p:grpSpPr>
          <a:xfrm>
            <a:off x="8147489" y="5863395"/>
            <a:ext cx="258248" cy="516495"/>
            <a:chOff x="4349260" y="-14068"/>
            <a:chExt cx="318868" cy="637736"/>
          </a:xfrm>
          <a:solidFill>
            <a:srgbClr val="92D050"/>
          </a:solidFill>
        </p:grpSpPr>
        <p:sp>
          <p:nvSpPr>
            <p:cNvPr id="346" name="Flowchart: Direct Access Storage 345"/>
            <p:cNvSpPr/>
            <p:nvPr/>
          </p:nvSpPr>
          <p:spPr>
            <a:xfrm rot="16200000">
              <a:off x="4297092" y="356968"/>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7" name="Cube 346"/>
            <p:cNvSpPr/>
            <p:nvPr/>
          </p:nvSpPr>
          <p:spPr>
            <a:xfrm>
              <a:off x="4349260" y="152400"/>
              <a:ext cx="29894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348" name="Flowchart: Extract 347"/>
            <p:cNvSpPr/>
            <p:nvPr/>
          </p:nvSpPr>
          <p:spPr>
            <a:xfrm>
              <a:off x="4357468" y="28136"/>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9" name="Flowchart: Extract 348"/>
            <p:cNvSpPr/>
            <p:nvPr/>
          </p:nvSpPr>
          <p:spPr>
            <a:xfrm>
              <a:off x="4425460" y="-14068"/>
              <a:ext cx="242668" cy="228600"/>
            </a:xfrm>
            <a:prstGeom prst="flowChartExtract">
              <a:avLst/>
            </a:prstGeom>
            <a:grpFill/>
            <a:ln w="25400" cap="flat" cmpd="sng" algn="ctr">
              <a:solidFill>
                <a:sysClr val="windowText" lastClr="000000"/>
              </a:solidFill>
              <a:prstDash val="solid"/>
            </a:ln>
            <a:effectLst/>
            <a:scene3d>
              <a:camera prst="orthographicFront">
                <a:rot lat="0" lon="18000000" rev="21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p:nvSpPr>
          <p:cNvPr id="202" name="Flowchart: Magnetic Disk 201"/>
          <p:cNvSpPr>
            <a:spLocks noChangeArrowheads="1"/>
          </p:cNvSpPr>
          <p:nvPr/>
        </p:nvSpPr>
        <p:spPr bwMode="auto">
          <a:xfrm>
            <a:off x="8220075" y="652462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3" name="TextBox 202"/>
          <p:cNvSpPr txBox="1"/>
          <p:nvPr/>
        </p:nvSpPr>
        <p:spPr>
          <a:xfrm>
            <a:off x="6721475" y="6480175"/>
            <a:ext cx="1004888" cy="565150"/>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AquaNode</a:t>
            </a:r>
          </a:p>
        </p:txBody>
      </p:sp>
      <p:sp useBgFill="1">
        <p:nvSpPr>
          <p:cNvPr id="204" name="Left-Right Arrow 203"/>
          <p:cNvSpPr/>
          <p:nvPr/>
        </p:nvSpPr>
        <p:spPr>
          <a:xfrm rot="21377399">
            <a:off x="2100263" y="1454150"/>
            <a:ext cx="2295525" cy="247650"/>
          </a:xfrm>
          <a:prstGeom prst="leftRightArrow">
            <a:avLst/>
          </a:prstGeom>
          <a:solidFill>
            <a:srgbClr val="4F81BD"/>
          </a:solidFill>
          <a:ln w="25400" cap="flat" cmpd="sng" algn="ctr">
            <a:solidFill>
              <a:srgbClr val="4F81BD">
                <a:shade val="50000"/>
              </a:srgbClr>
            </a:solidFill>
            <a:prstDash val="solid"/>
          </a:ln>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05" name="Freeform 204"/>
          <p:cNvSpPr/>
          <p:nvPr/>
        </p:nvSpPr>
        <p:spPr>
          <a:xfrm>
            <a:off x="1879600" y="2047875"/>
            <a:ext cx="158750" cy="255588"/>
          </a:xfrm>
          <a:custGeom>
            <a:avLst/>
            <a:gdLst>
              <a:gd name="connsiteX0" fmla="*/ 253218 w 253218"/>
              <a:gd name="connsiteY0" fmla="*/ 0 h 271975"/>
              <a:gd name="connsiteX1" fmla="*/ 225083 w 253218"/>
              <a:gd name="connsiteY1" fmla="*/ 126609 h 271975"/>
              <a:gd name="connsiteX2" fmla="*/ 211015 w 253218"/>
              <a:gd name="connsiteY2" fmla="*/ 182880 h 271975"/>
              <a:gd name="connsiteX3" fmla="*/ 126609 w 253218"/>
              <a:gd name="connsiteY3" fmla="*/ 253218 h 271975"/>
              <a:gd name="connsiteX4" fmla="*/ 84406 w 253218"/>
              <a:gd name="connsiteY4" fmla="*/ 70338 h 271975"/>
              <a:gd name="connsiteX5" fmla="*/ 70338 w 253218"/>
              <a:gd name="connsiteY5" fmla="*/ 112541 h 271975"/>
              <a:gd name="connsiteX6" fmla="*/ 42203 w 253218"/>
              <a:gd name="connsiteY6" fmla="*/ 154744 h 271975"/>
              <a:gd name="connsiteX7" fmla="*/ 0 w 253218"/>
              <a:gd name="connsiteY7" fmla="*/ 154744 h 2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18" h="271975">
                <a:moveTo>
                  <a:pt x="253218" y="0"/>
                </a:moveTo>
                <a:cubicBezTo>
                  <a:pt x="242667" y="48064"/>
                  <a:pt x="232117" y="96129"/>
                  <a:pt x="225083" y="126609"/>
                </a:cubicBezTo>
                <a:cubicBezTo>
                  <a:pt x="218049" y="157089"/>
                  <a:pt x="227427" y="161779"/>
                  <a:pt x="211015" y="182880"/>
                </a:cubicBezTo>
                <a:cubicBezTo>
                  <a:pt x="194603" y="203981"/>
                  <a:pt x="147710" y="271975"/>
                  <a:pt x="126609" y="253218"/>
                </a:cubicBezTo>
                <a:cubicBezTo>
                  <a:pt x="105508" y="234461"/>
                  <a:pt x="93784" y="93784"/>
                  <a:pt x="84406" y="70338"/>
                </a:cubicBezTo>
                <a:cubicBezTo>
                  <a:pt x="75028" y="46892"/>
                  <a:pt x="77372" y="98474"/>
                  <a:pt x="70338" y="112541"/>
                </a:cubicBezTo>
                <a:cubicBezTo>
                  <a:pt x="63304" y="126608"/>
                  <a:pt x="53926" y="147710"/>
                  <a:pt x="42203" y="154744"/>
                </a:cubicBezTo>
                <a:cubicBezTo>
                  <a:pt x="30480" y="161778"/>
                  <a:pt x="15240" y="158261"/>
                  <a:pt x="0" y="154744"/>
                </a:cubicBezTo>
              </a:path>
            </a:pathLst>
          </a:custGeom>
          <a:no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6" name="Flowchart: Magnetic Disk 205"/>
          <p:cNvSpPr>
            <a:spLocks noChangeArrowheads="1"/>
          </p:cNvSpPr>
          <p:nvPr/>
        </p:nvSpPr>
        <p:spPr bwMode="auto">
          <a:xfrm>
            <a:off x="1790700" y="2932113"/>
            <a:ext cx="73025"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7" name="Flowchart: Magnetic Disk 206"/>
          <p:cNvSpPr>
            <a:spLocks noChangeArrowheads="1"/>
          </p:cNvSpPr>
          <p:nvPr/>
        </p:nvSpPr>
        <p:spPr bwMode="auto">
          <a:xfrm>
            <a:off x="1863725" y="209867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8" name="Flowchart: Process 207"/>
          <p:cNvSpPr/>
          <p:nvPr/>
        </p:nvSpPr>
        <p:spPr>
          <a:xfrm>
            <a:off x="2346325" y="4365625"/>
            <a:ext cx="431800" cy="309563"/>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09" name="Flowchart: Magnetic Disk 208"/>
          <p:cNvSpPr>
            <a:spLocks noChangeArrowheads="1"/>
          </p:cNvSpPr>
          <p:nvPr/>
        </p:nvSpPr>
        <p:spPr bwMode="auto">
          <a:xfrm>
            <a:off x="2530475" y="4416425"/>
            <a:ext cx="74613" cy="222250"/>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cxnSp>
        <p:nvCxnSpPr>
          <p:cNvPr id="23568" name="Straight Connector 209"/>
          <p:cNvCxnSpPr>
            <a:cxnSpLocks noChangeShapeType="1"/>
          </p:cNvCxnSpPr>
          <p:nvPr/>
        </p:nvCxnSpPr>
        <p:spPr bwMode="auto">
          <a:xfrm rot="10800000" flipV="1">
            <a:off x="1431925" y="4381500"/>
            <a:ext cx="914400" cy="433388"/>
          </a:xfrm>
          <a:prstGeom prst="line">
            <a:avLst/>
          </a:prstGeom>
          <a:noFill/>
          <a:ln w="9525">
            <a:solidFill>
              <a:srgbClr val="000000"/>
            </a:solidFill>
            <a:round/>
            <a:headEnd/>
            <a:tailEnd/>
          </a:ln>
        </p:spPr>
      </p:cxnSp>
      <p:cxnSp>
        <p:nvCxnSpPr>
          <p:cNvPr id="23569" name="Straight Connector 210"/>
          <p:cNvCxnSpPr>
            <a:cxnSpLocks noChangeShapeType="1"/>
          </p:cNvCxnSpPr>
          <p:nvPr/>
        </p:nvCxnSpPr>
        <p:spPr bwMode="auto">
          <a:xfrm rot="16200000" flipH="1">
            <a:off x="2628900" y="4530725"/>
            <a:ext cx="433388" cy="134938"/>
          </a:xfrm>
          <a:prstGeom prst="line">
            <a:avLst/>
          </a:prstGeom>
          <a:noFill/>
          <a:ln w="9525">
            <a:solidFill>
              <a:srgbClr val="000000"/>
            </a:solidFill>
            <a:round/>
            <a:headEnd/>
            <a:tailEnd/>
          </a:ln>
        </p:spPr>
      </p:cxnSp>
      <p:cxnSp>
        <p:nvCxnSpPr>
          <p:cNvPr id="23570" name="Straight Connector 211"/>
          <p:cNvCxnSpPr>
            <a:cxnSpLocks noChangeShapeType="1"/>
          </p:cNvCxnSpPr>
          <p:nvPr/>
        </p:nvCxnSpPr>
        <p:spPr bwMode="auto">
          <a:xfrm rot="5400000">
            <a:off x="1092201" y="5030787"/>
            <a:ext cx="1604962" cy="925513"/>
          </a:xfrm>
          <a:prstGeom prst="line">
            <a:avLst/>
          </a:prstGeom>
          <a:noFill/>
          <a:ln w="9525">
            <a:solidFill>
              <a:srgbClr val="000000"/>
            </a:solidFill>
            <a:round/>
            <a:headEnd/>
            <a:tailEnd/>
          </a:ln>
        </p:spPr>
      </p:cxnSp>
      <p:cxnSp>
        <p:nvCxnSpPr>
          <p:cNvPr id="23571" name="Straight Connector 212"/>
          <p:cNvCxnSpPr>
            <a:cxnSpLocks noChangeShapeType="1"/>
          </p:cNvCxnSpPr>
          <p:nvPr/>
        </p:nvCxnSpPr>
        <p:spPr bwMode="auto">
          <a:xfrm rot="16200000" flipH="1">
            <a:off x="2048670" y="5431631"/>
            <a:ext cx="1604962" cy="123825"/>
          </a:xfrm>
          <a:prstGeom prst="line">
            <a:avLst/>
          </a:prstGeom>
          <a:noFill/>
          <a:ln w="9525">
            <a:solidFill>
              <a:srgbClr val="000000"/>
            </a:solidFill>
            <a:round/>
            <a:headEnd/>
            <a:tailEnd/>
          </a:ln>
        </p:spPr>
      </p:cxnSp>
      <p:sp>
        <p:nvSpPr>
          <p:cNvPr id="214" name="TextBox 213"/>
          <p:cNvSpPr txBox="1"/>
          <p:nvPr/>
        </p:nvSpPr>
        <p:spPr>
          <a:xfrm>
            <a:off x="6738938" y="4483100"/>
            <a:ext cx="1111250" cy="331788"/>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Legend</a:t>
            </a:r>
          </a:p>
        </p:txBody>
      </p:sp>
      <p:grpSp>
        <p:nvGrpSpPr>
          <p:cNvPr id="3" name="Group 70"/>
          <p:cNvGrpSpPr/>
          <p:nvPr/>
        </p:nvGrpSpPr>
        <p:grpSpPr>
          <a:xfrm>
            <a:off x="1877672" y="1577833"/>
            <a:ext cx="262791" cy="521039"/>
            <a:chOff x="4648200" y="2432790"/>
            <a:chExt cx="324478" cy="643346"/>
          </a:xfrm>
          <a:solidFill>
            <a:srgbClr val="92D050"/>
          </a:solidFill>
        </p:grpSpPr>
        <p:sp>
          <p:nvSpPr>
            <p:cNvPr id="342" name="Flowchart: Direct Access Storage 341"/>
            <p:cNvSpPr/>
            <p:nvPr/>
          </p:nvSpPr>
          <p:spPr>
            <a:xfrm rot="16200000">
              <a:off x="4607252" y="2809436"/>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3" name="Cube 342"/>
            <p:cNvSpPr/>
            <p:nvPr/>
          </p:nvSpPr>
          <p:spPr>
            <a:xfrm>
              <a:off x="4648200" y="2604868"/>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344" name="Flowchart: Extract 343"/>
            <p:cNvSpPr/>
            <p:nvPr/>
          </p:nvSpPr>
          <p:spPr>
            <a:xfrm>
              <a:off x="4656408" y="2458164"/>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345" name="Flowchart: Extract 344"/>
            <p:cNvSpPr/>
            <p:nvPr/>
          </p:nvSpPr>
          <p:spPr>
            <a:xfrm>
              <a:off x="4730010" y="2432790"/>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grpSp>
        <p:nvGrpSpPr>
          <p:cNvPr id="4" name="Group 108"/>
          <p:cNvGrpSpPr/>
          <p:nvPr/>
        </p:nvGrpSpPr>
        <p:grpSpPr>
          <a:xfrm>
            <a:off x="1755860" y="3088922"/>
            <a:ext cx="874565" cy="1415808"/>
            <a:chOff x="648223" y="2198213"/>
            <a:chExt cx="1079858" cy="1748152"/>
          </a:xfrm>
          <a:effectLst>
            <a:outerShdw blurRad="50800" dist="38100" dir="2700000" algn="tl" rotWithShape="0">
              <a:prstClr val="black">
                <a:alpha val="40000"/>
              </a:prstClr>
            </a:outerShdw>
          </a:effectLst>
        </p:grpSpPr>
        <p:sp>
          <p:nvSpPr>
            <p:cNvPr id="328" name="Arc 327"/>
            <p:cNvSpPr/>
            <p:nvPr/>
          </p:nvSpPr>
          <p:spPr>
            <a:xfrm rot="3633461">
              <a:off x="661109" y="218532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29" name="Arc 328"/>
            <p:cNvSpPr/>
            <p:nvPr/>
          </p:nvSpPr>
          <p:spPr>
            <a:xfrm rot="3633461">
              <a:off x="724451" y="229754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0" name="Arc 329"/>
            <p:cNvSpPr/>
            <p:nvPr/>
          </p:nvSpPr>
          <p:spPr>
            <a:xfrm rot="3633461">
              <a:off x="977818" y="274642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1" name="Arc 330"/>
            <p:cNvSpPr/>
            <p:nvPr/>
          </p:nvSpPr>
          <p:spPr>
            <a:xfrm rot="3633461">
              <a:off x="914476" y="263420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2" name="Arc 331"/>
            <p:cNvSpPr/>
            <p:nvPr/>
          </p:nvSpPr>
          <p:spPr>
            <a:xfrm rot="3633461">
              <a:off x="851134" y="252198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3" name="Arc 332"/>
            <p:cNvSpPr/>
            <p:nvPr/>
          </p:nvSpPr>
          <p:spPr>
            <a:xfrm rot="3633461">
              <a:off x="787793" y="240976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4" name="Arc 333"/>
            <p:cNvSpPr/>
            <p:nvPr/>
          </p:nvSpPr>
          <p:spPr>
            <a:xfrm rot="3633461">
              <a:off x="1041159" y="285864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5" name="Arc 334"/>
            <p:cNvSpPr/>
            <p:nvPr/>
          </p:nvSpPr>
          <p:spPr>
            <a:xfrm rot="14433461">
              <a:off x="1370536" y="344218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6" name="Arc 335"/>
            <p:cNvSpPr/>
            <p:nvPr/>
          </p:nvSpPr>
          <p:spPr>
            <a:xfrm rot="14433461">
              <a:off x="1307195" y="332996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7" name="Arc 100"/>
            <p:cNvSpPr/>
            <p:nvPr/>
          </p:nvSpPr>
          <p:spPr>
            <a:xfrm rot="14433461">
              <a:off x="1243853" y="321774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8" name="Arc 101"/>
            <p:cNvSpPr/>
            <p:nvPr/>
          </p:nvSpPr>
          <p:spPr>
            <a:xfrm rot="14433461">
              <a:off x="1180511" y="3105527"/>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39" name="Arc 102"/>
            <p:cNvSpPr/>
            <p:nvPr/>
          </p:nvSpPr>
          <p:spPr>
            <a:xfrm rot="14433461">
              <a:off x="1433878" y="3554406"/>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40" name="Arc 339"/>
            <p:cNvSpPr/>
            <p:nvPr/>
          </p:nvSpPr>
          <p:spPr>
            <a:xfrm rot="14433461">
              <a:off x="1560561" y="377884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sp>
          <p:nvSpPr>
            <p:cNvPr id="341" name="Arc 340"/>
            <p:cNvSpPr/>
            <p:nvPr/>
          </p:nvSpPr>
          <p:spPr>
            <a:xfrm rot="14433461">
              <a:off x="1497220" y="3666625"/>
              <a:ext cx="154634" cy="180406"/>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a:solidFill>
                  <a:prstClr val="black"/>
                </a:solidFill>
                <a:latin typeface="Calibri"/>
                <a:ea typeface="+mn-ea"/>
                <a:cs typeface="+mn-cs"/>
              </a:endParaRPr>
            </a:p>
          </p:txBody>
        </p:sp>
      </p:grpSp>
      <p:grpSp>
        <p:nvGrpSpPr>
          <p:cNvPr id="5" name="Group 133"/>
          <p:cNvGrpSpPr>
            <a:grpSpLocks/>
          </p:cNvGrpSpPr>
          <p:nvPr/>
        </p:nvGrpSpPr>
        <p:grpSpPr bwMode="auto">
          <a:xfrm>
            <a:off x="1751013" y="2247900"/>
            <a:ext cx="227012" cy="768350"/>
            <a:chOff x="545809" y="1161726"/>
            <a:chExt cx="280173" cy="947324"/>
          </a:xfrm>
        </p:grpSpPr>
        <p:sp>
          <p:nvSpPr>
            <p:cNvPr id="322" name="Arc 321"/>
            <p:cNvSpPr/>
            <p:nvPr/>
          </p:nvSpPr>
          <p:spPr>
            <a:xfrm rot="5830406">
              <a:off x="626217" y="1404337"/>
              <a:ext cx="154625" cy="18221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3" name="Arc 322"/>
            <p:cNvSpPr/>
            <p:nvPr/>
          </p:nvSpPr>
          <p:spPr>
            <a:xfrm rot="5830406">
              <a:off x="642870" y="1276136"/>
              <a:ext cx="154625"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4" name="Arc 323"/>
            <p:cNvSpPr/>
            <p:nvPr/>
          </p:nvSpPr>
          <p:spPr>
            <a:xfrm rot="5830406">
              <a:off x="658543" y="1148914"/>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5" name="Arc 324"/>
            <p:cNvSpPr/>
            <p:nvPr/>
          </p:nvSpPr>
          <p:spPr>
            <a:xfrm rot="16630406">
              <a:off x="558622" y="1941612"/>
              <a:ext cx="154625"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6" name="Arc 325"/>
            <p:cNvSpPr/>
            <p:nvPr/>
          </p:nvSpPr>
          <p:spPr>
            <a:xfrm rot="16630406">
              <a:off x="574295" y="1814389"/>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27" name="Arc 326"/>
            <p:cNvSpPr/>
            <p:nvPr/>
          </p:nvSpPr>
          <p:spPr>
            <a:xfrm rot="16630406">
              <a:off x="586051" y="1673465"/>
              <a:ext cx="154626" cy="18025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6" name="Group 134"/>
          <p:cNvGrpSpPr/>
          <p:nvPr/>
        </p:nvGrpSpPr>
        <p:grpSpPr>
          <a:xfrm rot="5057243">
            <a:off x="8163358" y="5313678"/>
            <a:ext cx="226909" cy="767227"/>
            <a:chOff x="545809" y="1161726"/>
            <a:chExt cx="280173" cy="947324"/>
          </a:xfrm>
          <a:effectLst>
            <a:outerShdw blurRad="50800" dist="38100" dir="2700000" algn="tl" rotWithShape="0">
              <a:prstClr val="black">
                <a:alpha val="40000"/>
              </a:prstClr>
            </a:outerShdw>
          </a:effectLst>
        </p:grpSpPr>
        <p:sp>
          <p:nvSpPr>
            <p:cNvPr id="316" name="Arc 315"/>
            <p:cNvSpPr/>
            <p:nvPr/>
          </p:nvSpPr>
          <p:spPr>
            <a:xfrm rot="5830406">
              <a:off x="626279" y="1404546"/>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7" name="Arc 316"/>
            <p:cNvSpPr/>
            <p:nvPr/>
          </p:nvSpPr>
          <p:spPr>
            <a:xfrm rot="5830406">
              <a:off x="642371" y="1276693"/>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8" name="Arc 317"/>
            <p:cNvSpPr/>
            <p:nvPr/>
          </p:nvSpPr>
          <p:spPr>
            <a:xfrm rot="5830406">
              <a:off x="658462" y="1148840"/>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19" name="Arc 318"/>
            <p:cNvSpPr/>
            <p:nvPr/>
          </p:nvSpPr>
          <p:spPr>
            <a:xfrm rot="16630406">
              <a:off x="558695" y="1941530"/>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20" name="Arc 319"/>
            <p:cNvSpPr/>
            <p:nvPr/>
          </p:nvSpPr>
          <p:spPr>
            <a:xfrm rot="16630406">
              <a:off x="574787" y="1813676"/>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sp>
          <p:nvSpPr>
            <p:cNvPr id="321" name="Arc 320"/>
            <p:cNvSpPr/>
            <p:nvPr/>
          </p:nvSpPr>
          <p:spPr>
            <a:xfrm rot="16630406">
              <a:off x="585531" y="1674173"/>
              <a:ext cx="154634" cy="180406"/>
            </a:xfrm>
            <a:prstGeom prst="arc">
              <a:avLst>
                <a:gd name="adj1" fmla="val 16200000"/>
                <a:gd name="adj2" fmla="val 5029024"/>
              </a:avLst>
            </a:prstGeom>
            <a:noFill/>
            <a:ln w="38100" cap="flat" cmpd="sng" algn="ctr">
              <a:solidFill>
                <a:sysClr val="windowText" lastClr="000000">
                  <a:shade val="95000"/>
                  <a:satMod val="105000"/>
                </a:sysClr>
              </a:solidFill>
              <a:prstDash val="solid"/>
            </a:ln>
            <a:effectLst/>
          </p:spPr>
          <p:txBody>
            <a:bodyPr anchor="ctr"/>
            <a:lstStyle/>
            <a:p>
              <a:pPr algn="ctr" fontAlgn="auto">
                <a:spcBef>
                  <a:spcPts val="0"/>
                </a:spcBef>
                <a:spcAft>
                  <a:spcPts val="0"/>
                </a:spcAft>
                <a:defRPr/>
              </a:pPr>
              <a:endParaRPr lang="en-US" sz="1400" b="1">
                <a:solidFill>
                  <a:prstClr val="black"/>
                </a:solidFill>
                <a:latin typeface="Calibri"/>
                <a:ea typeface="+mn-ea"/>
                <a:cs typeface="+mn-cs"/>
              </a:endParaRPr>
            </a:p>
          </p:txBody>
        </p:sp>
      </p:grpSp>
      <p:sp>
        <p:nvSpPr>
          <p:cNvPr id="219" name="TextBox 218"/>
          <p:cNvSpPr txBox="1"/>
          <p:nvPr/>
        </p:nvSpPr>
        <p:spPr>
          <a:xfrm>
            <a:off x="6738938" y="5554663"/>
            <a:ext cx="1173162" cy="565150"/>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Acoustic Link</a:t>
            </a:r>
          </a:p>
        </p:txBody>
      </p:sp>
      <p:grpSp>
        <p:nvGrpSpPr>
          <p:cNvPr id="7" name="Group 121"/>
          <p:cNvGrpSpPr>
            <a:grpSpLocks/>
          </p:cNvGrpSpPr>
          <p:nvPr/>
        </p:nvGrpSpPr>
        <p:grpSpPr bwMode="auto">
          <a:xfrm>
            <a:off x="1381125" y="4814888"/>
            <a:ext cx="1531938" cy="1522412"/>
            <a:chOff x="90267" y="4343400"/>
            <a:chExt cx="1890932" cy="1880159"/>
          </a:xfrm>
        </p:grpSpPr>
        <p:sp>
          <p:nvSpPr>
            <p:cNvPr id="289" name="Flowchart: Process 288"/>
            <p:cNvSpPr/>
            <p:nvPr/>
          </p:nvSpPr>
          <p:spPr>
            <a:xfrm>
              <a:off x="152971" y="4343400"/>
              <a:ext cx="1828228" cy="1829185"/>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r>
                <a:rPr lang="en-US" sz="1400">
                  <a:solidFill>
                    <a:srgbClr val="000000"/>
                  </a:solidFill>
                  <a:latin typeface="Calibri" pitchFamily="-65" charset="0"/>
                  <a:ea typeface="宋体" pitchFamily="-65" charset="-122"/>
                  <a:cs typeface="宋体" pitchFamily="-65" charset="-122"/>
                </a:rPr>
                <a:t>L</a:t>
              </a:r>
            </a:p>
          </p:txBody>
        </p:sp>
        <p:sp>
          <p:nvSpPr>
            <p:cNvPr id="290" name="Flowchart: Magnetic Disk 79"/>
            <p:cNvSpPr>
              <a:spLocks noChangeArrowheads="1"/>
            </p:cNvSpPr>
            <p:nvPr/>
          </p:nvSpPr>
          <p:spPr bwMode="auto">
            <a:xfrm>
              <a:off x="1015158" y="5106050"/>
              <a:ext cx="9013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1" name="Flowchart: Magnetic Disk 290"/>
            <p:cNvSpPr>
              <a:spLocks noChangeArrowheads="1"/>
            </p:cNvSpPr>
            <p:nvPr/>
          </p:nvSpPr>
          <p:spPr bwMode="auto">
            <a:xfrm>
              <a:off x="1751935" y="4419861"/>
              <a:ext cx="9209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2" name="Flowchart: Magnetic Disk 291"/>
            <p:cNvSpPr>
              <a:spLocks noChangeArrowheads="1"/>
            </p:cNvSpPr>
            <p:nvPr/>
          </p:nvSpPr>
          <p:spPr bwMode="auto">
            <a:xfrm>
              <a:off x="1769571" y="5745187"/>
              <a:ext cx="90138"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3" name="Flowchart: Magnetic Disk 292"/>
            <p:cNvSpPr>
              <a:spLocks noChangeArrowheads="1"/>
            </p:cNvSpPr>
            <p:nvPr/>
          </p:nvSpPr>
          <p:spPr bwMode="auto">
            <a:xfrm>
              <a:off x="256826" y="4404176"/>
              <a:ext cx="92097" cy="274476"/>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4" name="TextBox 293"/>
            <p:cNvSpPr txBox="1"/>
            <p:nvPr/>
          </p:nvSpPr>
          <p:spPr>
            <a:xfrm>
              <a:off x="90267" y="5362882"/>
              <a:ext cx="1218818" cy="860677"/>
            </a:xfrm>
            <a:prstGeom prst="rect">
              <a:avLst/>
            </a:prstGeom>
            <a:noFill/>
          </p:spPr>
          <p:txBody>
            <a:bodyPr>
              <a:prstTxWarp prst="textNoShape">
                <a:avLst/>
              </a:prstTxWarp>
              <a:spAutoFit/>
            </a:bodyPr>
            <a:lstStyle/>
            <a:p>
              <a:pPr algn="ctr"/>
              <a:r>
                <a:rPr lang="en-US" sz="1200" b="1">
                  <a:solidFill>
                    <a:srgbClr val="000000"/>
                  </a:solidFill>
                  <a:latin typeface="Calibri" pitchFamily="-65" charset="0"/>
                  <a:ea typeface="宋体" pitchFamily="-65" charset="-122"/>
                  <a:cs typeface="宋体" pitchFamily="-65" charset="-122"/>
                </a:rPr>
                <a:t>Local Area Underwater Network</a:t>
              </a:r>
            </a:p>
          </p:txBody>
        </p:sp>
        <p:grpSp>
          <p:nvGrpSpPr>
            <p:cNvPr id="8" name="Group 157"/>
            <p:cNvGrpSpPr>
              <a:grpSpLocks/>
            </p:cNvGrpSpPr>
            <p:nvPr/>
          </p:nvGrpSpPr>
          <p:grpSpPr bwMode="auto">
            <a:xfrm rot="2912805">
              <a:off x="1293186" y="4433149"/>
              <a:ext cx="280173" cy="947324"/>
              <a:chOff x="545809" y="1161726"/>
              <a:chExt cx="280173" cy="947324"/>
            </a:xfrm>
          </p:grpSpPr>
          <p:sp>
            <p:nvSpPr>
              <p:cNvPr id="310" name="Arc 309"/>
              <p:cNvSpPr/>
              <p:nvPr/>
            </p:nvSpPr>
            <p:spPr>
              <a:xfrm rot="5830406">
                <a:off x="623135" y="1404207"/>
                <a:ext cx="154802" cy="18429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1" name="Arc 310"/>
              <p:cNvSpPr/>
              <p:nvPr/>
            </p:nvSpPr>
            <p:spPr>
              <a:xfrm rot="5830406">
                <a:off x="638853" y="1278863"/>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2" name="Arc 311"/>
              <p:cNvSpPr/>
              <p:nvPr/>
            </p:nvSpPr>
            <p:spPr>
              <a:xfrm rot="5830406">
                <a:off x="654571" y="1151560"/>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3" name="Arc 312"/>
              <p:cNvSpPr/>
              <p:nvPr/>
            </p:nvSpPr>
            <p:spPr>
              <a:xfrm rot="16630406">
                <a:off x="557743" y="1941917"/>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4" name="Arc 313"/>
              <p:cNvSpPr/>
              <p:nvPr/>
            </p:nvSpPr>
            <p:spPr>
              <a:xfrm rot="16630406">
                <a:off x="573460" y="1814612"/>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15" name="Arc 314"/>
              <p:cNvSpPr/>
              <p:nvPr/>
            </p:nvSpPr>
            <p:spPr>
              <a:xfrm rot="16630406">
                <a:off x="581488" y="1675290"/>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9" name="Group 164"/>
            <p:cNvGrpSpPr>
              <a:grpSpLocks/>
            </p:cNvGrpSpPr>
            <p:nvPr/>
          </p:nvGrpSpPr>
          <p:grpSpPr bwMode="auto">
            <a:xfrm rot="-3607420">
              <a:off x="536483" y="4426723"/>
              <a:ext cx="280173" cy="947324"/>
              <a:chOff x="545809" y="1161726"/>
              <a:chExt cx="280173" cy="947324"/>
            </a:xfrm>
          </p:grpSpPr>
          <p:sp>
            <p:nvSpPr>
              <p:cNvPr id="304" name="Arc 303"/>
              <p:cNvSpPr/>
              <p:nvPr/>
            </p:nvSpPr>
            <p:spPr>
              <a:xfrm rot="5830406">
                <a:off x="625277" y="1401917"/>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5" name="Arc 304"/>
              <p:cNvSpPr/>
              <p:nvPr/>
            </p:nvSpPr>
            <p:spPr>
              <a:xfrm rot="5830406">
                <a:off x="636290" y="1274542"/>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6" name="Arc 305"/>
              <p:cNvSpPr/>
              <p:nvPr/>
            </p:nvSpPr>
            <p:spPr>
              <a:xfrm rot="5830406">
                <a:off x="652038" y="1146295"/>
                <a:ext cx="15676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7" name="Arc 306"/>
              <p:cNvSpPr/>
              <p:nvPr/>
            </p:nvSpPr>
            <p:spPr>
              <a:xfrm rot="16630406">
                <a:off x="553681" y="1941171"/>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8" name="Arc 307"/>
              <p:cNvSpPr/>
              <p:nvPr/>
            </p:nvSpPr>
            <p:spPr>
              <a:xfrm rot="16630406">
                <a:off x="566520" y="1814027"/>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9" name="Arc 308"/>
              <p:cNvSpPr/>
              <p:nvPr/>
            </p:nvSpPr>
            <p:spPr>
              <a:xfrm rot="16630406">
                <a:off x="581151" y="1671316"/>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0" name="Group 171"/>
            <p:cNvGrpSpPr>
              <a:grpSpLocks/>
            </p:cNvGrpSpPr>
            <p:nvPr/>
          </p:nvGrpSpPr>
          <p:grpSpPr bwMode="auto">
            <a:xfrm rot="6861670">
              <a:off x="1295329" y="5087996"/>
              <a:ext cx="280173" cy="947324"/>
              <a:chOff x="545809" y="1161726"/>
              <a:chExt cx="280173" cy="947324"/>
            </a:xfrm>
          </p:grpSpPr>
          <p:sp>
            <p:nvSpPr>
              <p:cNvPr id="298" name="Arc 297"/>
              <p:cNvSpPr/>
              <p:nvPr/>
            </p:nvSpPr>
            <p:spPr>
              <a:xfrm rot="5830406">
                <a:off x="626229" y="1407071"/>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99" name="Arc 298"/>
              <p:cNvSpPr/>
              <p:nvPr/>
            </p:nvSpPr>
            <p:spPr>
              <a:xfrm rot="5830406">
                <a:off x="641666" y="1279627"/>
                <a:ext cx="154801" cy="18233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0" name="Arc 299"/>
              <p:cNvSpPr/>
              <p:nvPr/>
            </p:nvSpPr>
            <p:spPr>
              <a:xfrm rot="5830406">
                <a:off x="657995" y="1152759"/>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1" name="Arc 300"/>
              <p:cNvSpPr/>
              <p:nvPr/>
            </p:nvSpPr>
            <p:spPr>
              <a:xfrm rot="16630406">
                <a:off x="555604" y="1943356"/>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2" name="Arc 301"/>
              <p:cNvSpPr/>
              <p:nvPr/>
            </p:nvSpPr>
            <p:spPr>
              <a:xfrm rot="16630406">
                <a:off x="574612" y="1814295"/>
                <a:ext cx="154801"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303" name="Arc 302"/>
              <p:cNvSpPr/>
              <p:nvPr/>
            </p:nvSpPr>
            <p:spPr>
              <a:xfrm rot="16630406">
                <a:off x="586004" y="1677926"/>
                <a:ext cx="154802" cy="180370"/>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grpSp>
        <p:nvGrpSpPr>
          <p:cNvPr id="11" name="Group 68"/>
          <p:cNvGrpSpPr/>
          <p:nvPr/>
        </p:nvGrpSpPr>
        <p:grpSpPr>
          <a:xfrm>
            <a:off x="4395273" y="1358309"/>
            <a:ext cx="262791" cy="521039"/>
            <a:chOff x="4648200" y="2432790"/>
            <a:chExt cx="324478" cy="643346"/>
          </a:xfrm>
          <a:solidFill>
            <a:srgbClr val="92D050"/>
          </a:solidFill>
        </p:grpSpPr>
        <p:sp>
          <p:nvSpPr>
            <p:cNvPr id="285" name="Flowchart: Direct Access Storage 46"/>
            <p:cNvSpPr/>
            <p:nvPr/>
          </p:nvSpPr>
          <p:spPr>
            <a:xfrm rot="16200000">
              <a:off x="4607252" y="2809436"/>
              <a:ext cx="381000" cy="152400"/>
            </a:xfrm>
            <a:prstGeom prst="flowChartMagneticDrum">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86" name="Cube 47"/>
            <p:cNvSpPr/>
            <p:nvPr/>
          </p:nvSpPr>
          <p:spPr>
            <a:xfrm>
              <a:off x="4648200" y="2604868"/>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prstClr val="white"/>
                </a:solidFill>
                <a:latin typeface="Calibri"/>
                <a:ea typeface="+mn-ea"/>
                <a:cs typeface="+mn-cs"/>
              </a:endParaRPr>
            </a:p>
          </p:txBody>
        </p:sp>
        <p:sp>
          <p:nvSpPr>
            <p:cNvPr id="287" name="Flowchart: Extract 286"/>
            <p:cNvSpPr/>
            <p:nvPr/>
          </p:nvSpPr>
          <p:spPr>
            <a:xfrm>
              <a:off x="4656408" y="2458164"/>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88" name="Flowchart: Extract 287"/>
            <p:cNvSpPr/>
            <p:nvPr/>
          </p:nvSpPr>
          <p:spPr>
            <a:xfrm>
              <a:off x="4730010" y="2432790"/>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p:nvSpPr>
          <p:cNvPr id="222" name="Flowchart: Process 221"/>
          <p:cNvSpPr/>
          <p:nvPr/>
        </p:nvSpPr>
        <p:spPr>
          <a:xfrm>
            <a:off x="6800850" y="3316288"/>
            <a:ext cx="431800" cy="309562"/>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cxnSp>
        <p:nvCxnSpPr>
          <p:cNvPr id="23581" name="Straight Connector 222"/>
          <p:cNvCxnSpPr>
            <a:cxnSpLocks noChangeShapeType="1"/>
          </p:cNvCxnSpPr>
          <p:nvPr/>
        </p:nvCxnSpPr>
        <p:spPr bwMode="auto">
          <a:xfrm flipV="1">
            <a:off x="6800850" y="2468563"/>
            <a:ext cx="963613" cy="865187"/>
          </a:xfrm>
          <a:prstGeom prst="line">
            <a:avLst/>
          </a:prstGeom>
          <a:noFill/>
          <a:ln w="9525">
            <a:solidFill>
              <a:srgbClr val="000000"/>
            </a:solidFill>
            <a:round/>
            <a:headEnd/>
            <a:tailEnd/>
          </a:ln>
        </p:spPr>
      </p:cxnSp>
      <p:cxnSp>
        <p:nvCxnSpPr>
          <p:cNvPr id="23582" name="Straight Connector 223"/>
          <p:cNvCxnSpPr>
            <a:cxnSpLocks noChangeShapeType="1"/>
          </p:cNvCxnSpPr>
          <p:nvPr/>
        </p:nvCxnSpPr>
        <p:spPr bwMode="auto">
          <a:xfrm flipV="1">
            <a:off x="7232650" y="2457450"/>
            <a:ext cx="1481138" cy="876300"/>
          </a:xfrm>
          <a:prstGeom prst="line">
            <a:avLst/>
          </a:prstGeom>
          <a:noFill/>
          <a:ln w="9525">
            <a:solidFill>
              <a:srgbClr val="000000"/>
            </a:solidFill>
            <a:round/>
            <a:headEnd/>
            <a:tailEnd/>
          </a:ln>
        </p:spPr>
      </p:cxnSp>
      <p:cxnSp>
        <p:nvCxnSpPr>
          <p:cNvPr id="23583" name="Straight Connector 224"/>
          <p:cNvCxnSpPr>
            <a:cxnSpLocks noChangeShapeType="1"/>
          </p:cNvCxnSpPr>
          <p:nvPr/>
        </p:nvCxnSpPr>
        <p:spPr bwMode="auto">
          <a:xfrm>
            <a:off x="6800850" y="3641725"/>
            <a:ext cx="963613" cy="296863"/>
          </a:xfrm>
          <a:prstGeom prst="line">
            <a:avLst/>
          </a:prstGeom>
          <a:noFill/>
          <a:ln w="9525">
            <a:solidFill>
              <a:srgbClr val="000000"/>
            </a:solidFill>
            <a:round/>
            <a:headEnd/>
            <a:tailEnd/>
          </a:ln>
        </p:spPr>
      </p:cxnSp>
      <p:cxnSp>
        <p:nvCxnSpPr>
          <p:cNvPr id="23584" name="Straight Connector 225"/>
          <p:cNvCxnSpPr>
            <a:cxnSpLocks noChangeShapeType="1"/>
          </p:cNvCxnSpPr>
          <p:nvPr/>
        </p:nvCxnSpPr>
        <p:spPr bwMode="auto">
          <a:xfrm>
            <a:off x="7232650" y="3641725"/>
            <a:ext cx="1481138" cy="296863"/>
          </a:xfrm>
          <a:prstGeom prst="line">
            <a:avLst/>
          </a:prstGeom>
          <a:noFill/>
          <a:ln w="9525">
            <a:solidFill>
              <a:srgbClr val="000000"/>
            </a:solidFill>
            <a:round/>
            <a:headEnd/>
            <a:tailEnd/>
          </a:ln>
        </p:spPr>
      </p:cxnSp>
      <p:sp>
        <p:nvSpPr>
          <p:cNvPr id="227" name="Freeform 226"/>
          <p:cNvSpPr/>
          <p:nvPr/>
        </p:nvSpPr>
        <p:spPr>
          <a:xfrm>
            <a:off x="5013325" y="1300163"/>
            <a:ext cx="2741613" cy="2435225"/>
          </a:xfrm>
          <a:custGeom>
            <a:avLst/>
            <a:gdLst>
              <a:gd name="connsiteX0" fmla="*/ 66137 w 3686355"/>
              <a:gd name="connsiteY0" fmla="*/ 1282460 h 3223404"/>
              <a:gd name="connsiteX1" fmla="*/ 40257 w 3686355"/>
              <a:gd name="connsiteY1" fmla="*/ 497457 h 3223404"/>
              <a:gd name="connsiteX2" fmla="*/ 307676 w 3686355"/>
              <a:gd name="connsiteY2" fmla="*/ 238664 h 3223404"/>
              <a:gd name="connsiteX3" fmla="*/ 1403231 w 3686355"/>
              <a:gd name="connsiteY3" fmla="*/ 143774 h 3223404"/>
              <a:gd name="connsiteX4" fmla="*/ 2688567 w 3686355"/>
              <a:gd name="connsiteY4" fmla="*/ 342181 h 3223404"/>
              <a:gd name="connsiteX5" fmla="*/ 3395933 w 3686355"/>
              <a:gd name="connsiteY5" fmla="*/ 1394604 h 3223404"/>
              <a:gd name="connsiteX6" fmla="*/ 2774831 w 3686355"/>
              <a:gd name="connsiteY6" fmla="*/ 2774830 h 3223404"/>
              <a:gd name="connsiteX7" fmla="*/ 2447027 w 3686355"/>
              <a:gd name="connsiteY7" fmla="*/ 2593676 h 3223404"/>
              <a:gd name="connsiteX8" fmla="*/ 2188235 w 3686355"/>
              <a:gd name="connsiteY8" fmla="*/ 2697193 h 3223404"/>
              <a:gd name="connsiteX9" fmla="*/ 2283125 w 3686355"/>
              <a:gd name="connsiteY9" fmla="*/ 3197525 h 3223404"/>
              <a:gd name="connsiteX10" fmla="*/ 2507412 w 3686355"/>
              <a:gd name="connsiteY10" fmla="*/ 2852468 h 3223404"/>
              <a:gd name="connsiteX11" fmla="*/ 2757578 w 3686355"/>
              <a:gd name="connsiteY11" fmla="*/ 2947359 h 3223404"/>
              <a:gd name="connsiteX12" fmla="*/ 3585714 w 3686355"/>
              <a:gd name="connsiteY12" fmla="*/ 1705155 h 3223404"/>
              <a:gd name="connsiteX13" fmla="*/ 3361427 w 3686355"/>
              <a:gd name="connsiteY13" fmla="*/ 721743 h 3223404"/>
              <a:gd name="connsiteX14" fmla="*/ 2688567 w 3686355"/>
              <a:gd name="connsiteY14" fmla="*/ 117894 h 3223404"/>
              <a:gd name="connsiteX15" fmla="*/ 1256582 w 3686355"/>
              <a:gd name="connsiteY15" fmla="*/ 14377 h 3223404"/>
              <a:gd name="connsiteX0" fmla="*/ 66137 w 3686355"/>
              <a:gd name="connsiteY0" fmla="*/ 1164566 h 3105510"/>
              <a:gd name="connsiteX1" fmla="*/ 40257 w 3686355"/>
              <a:gd name="connsiteY1" fmla="*/ 379563 h 3105510"/>
              <a:gd name="connsiteX2" fmla="*/ 307676 w 3686355"/>
              <a:gd name="connsiteY2" fmla="*/ 120770 h 3105510"/>
              <a:gd name="connsiteX3" fmla="*/ 1403231 w 3686355"/>
              <a:gd name="connsiteY3" fmla="*/ 25880 h 3105510"/>
              <a:gd name="connsiteX4" fmla="*/ 2688567 w 3686355"/>
              <a:gd name="connsiteY4" fmla="*/ 224287 h 3105510"/>
              <a:gd name="connsiteX5" fmla="*/ 3395933 w 3686355"/>
              <a:gd name="connsiteY5" fmla="*/ 1276710 h 3105510"/>
              <a:gd name="connsiteX6" fmla="*/ 2774831 w 3686355"/>
              <a:gd name="connsiteY6" fmla="*/ 2656936 h 3105510"/>
              <a:gd name="connsiteX7" fmla="*/ 2447027 w 3686355"/>
              <a:gd name="connsiteY7" fmla="*/ 2475782 h 3105510"/>
              <a:gd name="connsiteX8" fmla="*/ 2188235 w 3686355"/>
              <a:gd name="connsiteY8" fmla="*/ 2579299 h 3105510"/>
              <a:gd name="connsiteX9" fmla="*/ 2283125 w 3686355"/>
              <a:gd name="connsiteY9" fmla="*/ 3079631 h 3105510"/>
              <a:gd name="connsiteX10" fmla="*/ 2507412 w 3686355"/>
              <a:gd name="connsiteY10" fmla="*/ 2734574 h 3105510"/>
              <a:gd name="connsiteX11" fmla="*/ 2757578 w 3686355"/>
              <a:gd name="connsiteY11" fmla="*/ 2829465 h 3105510"/>
              <a:gd name="connsiteX12" fmla="*/ 3585714 w 3686355"/>
              <a:gd name="connsiteY12" fmla="*/ 1587261 h 3105510"/>
              <a:gd name="connsiteX13" fmla="*/ 3361427 w 3686355"/>
              <a:gd name="connsiteY13" fmla="*/ 603849 h 3105510"/>
              <a:gd name="connsiteX14" fmla="*/ 2688567 w 3686355"/>
              <a:gd name="connsiteY14" fmla="*/ 0 h 3105510"/>
              <a:gd name="connsiteX0" fmla="*/ 66137 w 3686355"/>
              <a:gd name="connsiteY0" fmla="*/ 1164566 h 3105510"/>
              <a:gd name="connsiteX1" fmla="*/ 40257 w 3686355"/>
              <a:gd name="connsiteY1" fmla="*/ 379563 h 3105510"/>
              <a:gd name="connsiteX2" fmla="*/ 307676 w 3686355"/>
              <a:gd name="connsiteY2" fmla="*/ 120770 h 3105510"/>
              <a:gd name="connsiteX3" fmla="*/ 1403231 w 3686355"/>
              <a:gd name="connsiteY3" fmla="*/ 25880 h 3105510"/>
              <a:gd name="connsiteX4" fmla="*/ 2688567 w 3686355"/>
              <a:gd name="connsiteY4" fmla="*/ 224287 h 3105510"/>
              <a:gd name="connsiteX5" fmla="*/ 3395933 w 3686355"/>
              <a:gd name="connsiteY5" fmla="*/ 1276710 h 3105510"/>
              <a:gd name="connsiteX6" fmla="*/ 2774831 w 3686355"/>
              <a:gd name="connsiteY6" fmla="*/ 2656936 h 3105510"/>
              <a:gd name="connsiteX7" fmla="*/ 2447027 w 3686355"/>
              <a:gd name="connsiteY7" fmla="*/ 2475782 h 3105510"/>
              <a:gd name="connsiteX8" fmla="*/ 2188235 w 3686355"/>
              <a:gd name="connsiteY8" fmla="*/ 2579299 h 3105510"/>
              <a:gd name="connsiteX9" fmla="*/ 2283125 w 3686355"/>
              <a:gd name="connsiteY9" fmla="*/ 3079631 h 3105510"/>
              <a:gd name="connsiteX10" fmla="*/ 2507412 w 3686355"/>
              <a:gd name="connsiteY10" fmla="*/ 2734574 h 3105510"/>
              <a:gd name="connsiteX11" fmla="*/ 2757578 w 3686355"/>
              <a:gd name="connsiteY11" fmla="*/ 2829465 h 3105510"/>
              <a:gd name="connsiteX12" fmla="*/ 3585714 w 3686355"/>
              <a:gd name="connsiteY12" fmla="*/ 1587261 h 3105510"/>
              <a:gd name="connsiteX13" fmla="*/ 3361427 w 3686355"/>
              <a:gd name="connsiteY13" fmla="*/ 603849 h 3105510"/>
              <a:gd name="connsiteX14" fmla="*/ 2688567 w 36863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1492131 w 3775255"/>
              <a:gd name="connsiteY3" fmla="*/ 25880 h 3105510"/>
              <a:gd name="connsiteX4" fmla="*/ 2777467 w 3775255"/>
              <a:gd name="connsiteY4" fmla="*/ 224287 h 3105510"/>
              <a:gd name="connsiteX5" fmla="*/ 3484833 w 3775255"/>
              <a:gd name="connsiteY5" fmla="*/ 1276710 h 3105510"/>
              <a:gd name="connsiteX6" fmla="*/ 2863731 w 3775255"/>
              <a:gd name="connsiteY6" fmla="*/ 2656936 h 3105510"/>
              <a:gd name="connsiteX7" fmla="*/ 2535927 w 3775255"/>
              <a:gd name="connsiteY7" fmla="*/ 2475782 h 3105510"/>
              <a:gd name="connsiteX8" fmla="*/ 2277135 w 3775255"/>
              <a:gd name="connsiteY8" fmla="*/ 2579299 h 3105510"/>
              <a:gd name="connsiteX9" fmla="*/ 2372025 w 3775255"/>
              <a:gd name="connsiteY9" fmla="*/ 3079631 h 3105510"/>
              <a:gd name="connsiteX10" fmla="*/ 2596312 w 3775255"/>
              <a:gd name="connsiteY10" fmla="*/ 2734574 h 3105510"/>
              <a:gd name="connsiteX11" fmla="*/ 2846478 w 3775255"/>
              <a:gd name="connsiteY11" fmla="*/ 2829465 h 3105510"/>
              <a:gd name="connsiteX12" fmla="*/ 3674614 w 3775255"/>
              <a:gd name="connsiteY12" fmla="*/ 1587261 h 3105510"/>
              <a:gd name="connsiteX13" fmla="*/ 3450327 w 3775255"/>
              <a:gd name="connsiteY13" fmla="*/ 603849 h 3105510"/>
              <a:gd name="connsiteX14" fmla="*/ 2777467 w 37752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1796931 w 3775255"/>
              <a:gd name="connsiteY3" fmla="*/ 25880 h 3105510"/>
              <a:gd name="connsiteX4" fmla="*/ 2777467 w 3775255"/>
              <a:gd name="connsiteY4" fmla="*/ 224287 h 3105510"/>
              <a:gd name="connsiteX5" fmla="*/ 3484833 w 3775255"/>
              <a:gd name="connsiteY5" fmla="*/ 1276710 h 3105510"/>
              <a:gd name="connsiteX6" fmla="*/ 2863731 w 3775255"/>
              <a:gd name="connsiteY6" fmla="*/ 2656936 h 3105510"/>
              <a:gd name="connsiteX7" fmla="*/ 2535927 w 3775255"/>
              <a:gd name="connsiteY7" fmla="*/ 2475782 h 3105510"/>
              <a:gd name="connsiteX8" fmla="*/ 2277135 w 3775255"/>
              <a:gd name="connsiteY8" fmla="*/ 2579299 h 3105510"/>
              <a:gd name="connsiteX9" fmla="*/ 2372025 w 3775255"/>
              <a:gd name="connsiteY9" fmla="*/ 3079631 h 3105510"/>
              <a:gd name="connsiteX10" fmla="*/ 2596312 w 3775255"/>
              <a:gd name="connsiteY10" fmla="*/ 2734574 h 3105510"/>
              <a:gd name="connsiteX11" fmla="*/ 2846478 w 3775255"/>
              <a:gd name="connsiteY11" fmla="*/ 2829465 h 3105510"/>
              <a:gd name="connsiteX12" fmla="*/ 3674614 w 3775255"/>
              <a:gd name="connsiteY12" fmla="*/ 1587261 h 3105510"/>
              <a:gd name="connsiteX13" fmla="*/ 3450327 w 3775255"/>
              <a:gd name="connsiteY13" fmla="*/ 603849 h 3105510"/>
              <a:gd name="connsiteX14" fmla="*/ 2777467 w 3775255"/>
              <a:gd name="connsiteY14"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945479 w 3775255"/>
              <a:gd name="connsiteY3" fmla="*/ 124708 h 3105510"/>
              <a:gd name="connsiteX4" fmla="*/ 1796931 w 3775255"/>
              <a:gd name="connsiteY4" fmla="*/ 25880 h 3105510"/>
              <a:gd name="connsiteX5" fmla="*/ 2777467 w 3775255"/>
              <a:gd name="connsiteY5" fmla="*/ 224287 h 3105510"/>
              <a:gd name="connsiteX6" fmla="*/ 3484833 w 3775255"/>
              <a:gd name="connsiteY6" fmla="*/ 1276710 h 3105510"/>
              <a:gd name="connsiteX7" fmla="*/ 2863731 w 3775255"/>
              <a:gd name="connsiteY7" fmla="*/ 2656936 h 3105510"/>
              <a:gd name="connsiteX8" fmla="*/ 2535927 w 3775255"/>
              <a:gd name="connsiteY8" fmla="*/ 2475782 h 3105510"/>
              <a:gd name="connsiteX9" fmla="*/ 2277135 w 3775255"/>
              <a:gd name="connsiteY9" fmla="*/ 2579299 h 3105510"/>
              <a:gd name="connsiteX10" fmla="*/ 2372025 w 3775255"/>
              <a:gd name="connsiteY10" fmla="*/ 3079631 h 3105510"/>
              <a:gd name="connsiteX11" fmla="*/ 2596312 w 3775255"/>
              <a:gd name="connsiteY11" fmla="*/ 2734574 h 3105510"/>
              <a:gd name="connsiteX12" fmla="*/ 2846478 w 3775255"/>
              <a:gd name="connsiteY12" fmla="*/ 2829465 h 3105510"/>
              <a:gd name="connsiteX13" fmla="*/ 3674614 w 3775255"/>
              <a:gd name="connsiteY13" fmla="*/ 1587261 h 3105510"/>
              <a:gd name="connsiteX14" fmla="*/ 3450327 w 3775255"/>
              <a:gd name="connsiteY14" fmla="*/ 603849 h 3105510"/>
              <a:gd name="connsiteX15" fmla="*/ 2777467 w 3775255"/>
              <a:gd name="connsiteY15" fmla="*/ 0 h 3105510"/>
              <a:gd name="connsiteX0" fmla="*/ 155037 w 3775255"/>
              <a:gd name="connsiteY0" fmla="*/ 1164566 h 3105510"/>
              <a:gd name="connsiteX1" fmla="*/ 129157 w 3775255"/>
              <a:gd name="connsiteY1" fmla="*/ 379563 h 3105510"/>
              <a:gd name="connsiteX2" fmla="*/ 929976 w 3775255"/>
              <a:gd name="connsiteY2" fmla="*/ 120770 h 3105510"/>
              <a:gd name="connsiteX3" fmla="*/ 945479 w 3775255"/>
              <a:gd name="connsiteY3" fmla="*/ 124708 h 3105510"/>
              <a:gd name="connsiteX4" fmla="*/ 1796931 w 3775255"/>
              <a:gd name="connsiteY4" fmla="*/ 25880 h 3105510"/>
              <a:gd name="connsiteX5" fmla="*/ 2777467 w 3775255"/>
              <a:gd name="connsiteY5" fmla="*/ 224287 h 3105510"/>
              <a:gd name="connsiteX6" fmla="*/ 3256233 w 3775255"/>
              <a:gd name="connsiteY6" fmla="*/ 1276710 h 3105510"/>
              <a:gd name="connsiteX7" fmla="*/ 2863731 w 3775255"/>
              <a:gd name="connsiteY7" fmla="*/ 2656936 h 3105510"/>
              <a:gd name="connsiteX8" fmla="*/ 2535927 w 3775255"/>
              <a:gd name="connsiteY8" fmla="*/ 2475782 h 3105510"/>
              <a:gd name="connsiteX9" fmla="*/ 2277135 w 3775255"/>
              <a:gd name="connsiteY9" fmla="*/ 2579299 h 3105510"/>
              <a:gd name="connsiteX10" fmla="*/ 2372025 w 3775255"/>
              <a:gd name="connsiteY10" fmla="*/ 3079631 h 3105510"/>
              <a:gd name="connsiteX11" fmla="*/ 2596312 w 3775255"/>
              <a:gd name="connsiteY11" fmla="*/ 2734574 h 3105510"/>
              <a:gd name="connsiteX12" fmla="*/ 2846478 w 3775255"/>
              <a:gd name="connsiteY12" fmla="*/ 2829465 h 3105510"/>
              <a:gd name="connsiteX13" fmla="*/ 3674614 w 3775255"/>
              <a:gd name="connsiteY13" fmla="*/ 1587261 h 3105510"/>
              <a:gd name="connsiteX14" fmla="*/ 3450327 w 3775255"/>
              <a:gd name="connsiteY14" fmla="*/ 603849 h 3105510"/>
              <a:gd name="connsiteX15" fmla="*/ 2777467 w 3775255"/>
              <a:gd name="connsiteY15" fmla="*/ 0 h 3105510"/>
              <a:gd name="connsiteX0" fmla="*/ 155037 w 3775255"/>
              <a:gd name="connsiteY0" fmla="*/ 1193383 h 3134327"/>
              <a:gd name="connsiteX1" fmla="*/ 129157 w 3775255"/>
              <a:gd name="connsiteY1" fmla="*/ 408380 h 3134327"/>
              <a:gd name="connsiteX2" fmla="*/ 929976 w 3775255"/>
              <a:gd name="connsiteY2" fmla="*/ 149587 h 3134327"/>
              <a:gd name="connsiteX3" fmla="*/ 945479 w 3775255"/>
              <a:gd name="connsiteY3" fmla="*/ 153525 h 3134327"/>
              <a:gd name="connsiteX4" fmla="*/ 1796931 w 3775255"/>
              <a:gd name="connsiteY4" fmla="*/ 54697 h 3134327"/>
              <a:gd name="connsiteX5" fmla="*/ 2625067 w 3775255"/>
              <a:gd name="connsiteY5" fmla="*/ 481704 h 3134327"/>
              <a:gd name="connsiteX6" fmla="*/ 3256233 w 3775255"/>
              <a:gd name="connsiteY6" fmla="*/ 1305527 h 3134327"/>
              <a:gd name="connsiteX7" fmla="*/ 2863731 w 3775255"/>
              <a:gd name="connsiteY7" fmla="*/ 2685753 h 3134327"/>
              <a:gd name="connsiteX8" fmla="*/ 2535927 w 3775255"/>
              <a:gd name="connsiteY8" fmla="*/ 2504599 h 3134327"/>
              <a:gd name="connsiteX9" fmla="*/ 2277135 w 3775255"/>
              <a:gd name="connsiteY9" fmla="*/ 2608116 h 3134327"/>
              <a:gd name="connsiteX10" fmla="*/ 2372025 w 3775255"/>
              <a:gd name="connsiteY10" fmla="*/ 3108448 h 3134327"/>
              <a:gd name="connsiteX11" fmla="*/ 2596312 w 3775255"/>
              <a:gd name="connsiteY11" fmla="*/ 2763391 h 3134327"/>
              <a:gd name="connsiteX12" fmla="*/ 2846478 w 3775255"/>
              <a:gd name="connsiteY12" fmla="*/ 2858282 h 3134327"/>
              <a:gd name="connsiteX13" fmla="*/ 3674614 w 3775255"/>
              <a:gd name="connsiteY13" fmla="*/ 1616078 h 3134327"/>
              <a:gd name="connsiteX14" fmla="*/ 3450327 w 3775255"/>
              <a:gd name="connsiteY14" fmla="*/ 632666 h 3134327"/>
              <a:gd name="connsiteX15" fmla="*/ 2777467 w 3775255"/>
              <a:gd name="connsiteY15" fmla="*/ 28817 h 3134327"/>
              <a:gd name="connsiteX0" fmla="*/ 155037 w 3737155"/>
              <a:gd name="connsiteY0" fmla="*/ 1193383 h 3134327"/>
              <a:gd name="connsiteX1" fmla="*/ 129157 w 3737155"/>
              <a:gd name="connsiteY1" fmla="*/ 408380 h 3134327"/>
              <a:gd name="connsiteX2" fmla="*/ 929976 w 3737155"/>
              <a:gd name="connsiteY2" fmla="*/ 149587 h 3134327"/>
              <a:gd name="connsiteX3" fmla="*/ 945479 w 3737155"/>
              <a:gd name="connsiteY3" fmla="*/ 153525 h 3134327"/>
              <a:gd name="connsiteX4" fmla="*/ 1796931 w 3737155"/>
              <a:gd name="connsiteY4" fmla="*/ 54697 h 3134327"/>
              <a:gd name="connsiteX5" fmla="*/ 2625067 w 3737155"/>
              <a:gd name="connsiteY5" fmla="*/ 481704 h 3134327"/>
              <a:gd name="connsiteX6" fmla="*/ 3256233 w 3737155"/>
              <a:gd name="connsiteY6" fmla="*/ 1305527 h 3134327"/>
              <a:gd name="connsiteX7" fmla="*/ 2863731 w 3737155"/>
              <a:gd name="connsiteY7" fmla="*/ 2685753 h 3134327"/>
              <a:gd name="connsiteX8" fmla="*/ 2535927 w 3737155"/>
              <a:gd name="connsiteY8" fmla="*/ 2504599 h 3134327"/>
              <a:gd name="connsiteX9" fmla="*/ 2277135 w 3737155"/>
              <a:gd name="connsiteY9" fmla="*/ 2608116 h 3134327"/>
              <a:gd name="connsiteX10" fmla="*/ 2372025 w 3737155"/>
              <a:gd name="connsiteY10" fmla="*/ 3108448 h 3134327"/>
              <a:gd name="connsiteX11" fmla="*/ 2596312 w 3737155"/>
              <a:gd name="connsiteY11" fmla="*/ 2763391 h 3134327"/>
              <a:gd name="connsiteX12" fmla="*/ 2846478 w 3737155"/>
              <a:gd name="connsiteY12" fmla="*/ 2858282 h 3134327"/>
              <a:gd name="connsiteX13" fmla="*/ 3674614 w 3737155"/>
              <a:gd name="connsiteY13" fmla="*/ 1616078 h 3134327"/>
              <a:gd name="connsiteX14" fmla="*/ 3221727 w 3737155"/>
              <a:gd name="connsiteY14" fmla="*/ 632666 h 3134327"/>
              <a:gd name="connsiteX15" fmla="*/ 2777467 w 3737155"/>
              <a:gd name="connsiteY15" fmla="*/ 28817 h 3134327"/>
              <a:gd name="connsiteX0" fmla="*/ 155037 w 3508555"/>
              <a:gd name="connsiteY0" fmla="*/ 1193383 h 3134327"/>
              <a:gd name="connsiteX1" fmla="*/ 129157 w 3508555"/>
              <a:gd name="connsiteY1" fmla="*/ 408380 h 3134327"/>
              <a:gd name="connsiteX2" fmla="*/ 929976 w 3508555"/>
              <a:gd name="connsiteY2" fmla="*/ 149587 h 3134327"/>
              <a:gd name="connsiteX3" fmla="*/ 945479 w 3508555"/>
              <a:gd name="connsiteY3" fmla="*/ 153525 h 3134327"/>
              <a:gd name="connsiteX4" fmla="*/ 1796931 w 3508555"/>
              <a:gd name="connsiteY4" fmla="*/ 54697 h 3134327"/>
              <a:gd name="connsiteX5" fmla="*/ 2625067 w 3508555"/>
              <a:gd name="connsiteY5" fmla="*/ 481704 h 3134327"/>
              <a:gd name="connsiteX6" fmla="*/ 3256233 w 3508555"/>
              <a:gd name="connsiteY6" fmla="*/ 1305527 h 3134327"/>
              <a:gd name="connsiteX7" fmla="*/ 2863731 w 3508555"/>
              <a:gd name="connsiteY7" fmla="*/ 2685753 h 3134327"/>
              <a:gd name="connsiteX8" fmla="*/ 2535927 w 3508555"/>
              <a:gd name="connsiteY8" fmla="*/ 2504599 h 3134327"/>
              <a:gd name="connsiteX9" fmla="*/ 2277135 w 3508555"/>
              <a:gd name="connsiteY9" fmla="*/ 2608116 h 3134327"/>
              <a:gd name="connsiteX10" fmla="*/ 2372025 w 3508555"/>
              <a:gd name="connsiteY10" fmla="*/ 3108448 h 3134327"/>
              <a:gd name="connsiteX11" fmla="*/ 2596312 w 3508555"/>
              <a:gd name="connsiteY11" fmla="*/ 2763391 h 3134327"/>
              <a:gd name="connsiteX12" fmla="*/ 2846478 w 3508555"/>
              <a:gd name="connsiteY12" fmla="*/ 2858282 h 3134327"/>
              <a:gd name="connsiteX13" fmla="*/ 3446014 w 3508555"/>
              <a:gd name="connsiteY13" fmla="*/ 1616078 h 3134327"/>
              <a:gd name="connsiteX14" fmla="*/ 3221727 w 3508555"/>
              <a:gd name="connsiteY14" fmla="*/ 632666 h 3134327"/>
              <a:gd name="connsiteX15" fmla="*/ 2777467 w 3508555"/>
              <a:gd name="connsiteY15" fmla="*/ 28817 h 3134327"/>
              <a:gd name="connsiteX0" fmla="*/ 155037 w 3508555"/>
              <a:gd name="connsiteY0" fmla="*/ 1193383 h 3134327"/>
              <a:gd name="connsiteX1" fmla="*/ 129157 w 3508555"/>
              <a:gd name="connsiteY1" fmla="*/ 408380 h 3134327"/>
              <a:gd name="connsiteX2" fmla="*/ 929976 w 3508555"/>
              <a:gd name="connsiteY2" fmla="*/ 149587 h 3134327"/>
              <a:gd name="connsiteX3" fmla="*/ 945479 w 3508555"/>
              <a:gd name="connsiteY3" fmla="*/ 153525 h 3134327"/>
              <a:gd name="connsiteX4" fmla="*/ 1796931 w 3508555"/>
              <a:gd name="connsiteY4" fmla="*/ 54697 h 3134327"/>
              <a:gd name="connsiteX5" fmla="*/ 2625067 w 3508555"/>
              <a:gd name="connsiteY5" fmla="*/ 481704 h 3134327"/>
              <a:gd name="connsiteX6" fmla="*/ 3256233 w 3508555"/>
              <a:gd name="connsiteY6" fmla="*/ 1305527 h 3134327"/>
              <a:gd name="connsiteX7" fmla="*/ 2863731 w 3508555"/>
              <a:gd name="connsiteY7" fmla="*/ 2685753 h 3134327"/>
              <a:gd name="connsiteX8" fmla="*/ 2535927 w 3508555"/>
              <a:gd name="connsiteY8" fmla="*/ 2504599 h 3134327"/>
              <a:gd name="connsiteX9" fmla="*/ 2277135 w 3508555"/>
              <a:gd name="connsiteY9" fmla="*/ 2608116 h 3134327"/>
              <a:gd name="connsiteX10" fmla="*/ 2372025 w 3508555"/>
              <a:gd name="connsiteY10" fmla="*/ 3108448 h 3134327"/>
              <a:gd name="connsiteX11" fmla="*/ 2596312 w 3508555"/>
              <a:gd name="connsiteY11" fmla="*/ 2763391 h 3134327"/>
              <a:gd name="connsiteX12" fmla="*/ 2846478 w 3508555"/>
              <a:gd name="connsiteY12" fmla="*/ 2858282 h 3134327"/>
              <a:gd name="connsiteX13" fmla="*/ 3446014 w 3508555"/>
              <a:gd name="connsiteY13" fmla="*/ 1616078 h 3134327"/>
              <a:gd name="connsiteX14" fmla="*/ 3221727 w 3508555"/>
              <a:gd name="connsiteY14" fmla="*/ 632666 h 3134327"/>
              <a:gd name="connsiteX15" fmla="*/ 2548867 w 3508555"/>
              <a:gd name="connsiteY15" fmla="*/ 28817 h 3134327"/>
              <a:gd name="connsiteX0" fmla="*/ 155037 w 3508555"/>
              <a:gd name="connsiteY0" fmla="*/ 1164566 h 3105510"/>
              <a:gd name="connsiteX1" fmla="*/ 129157 w 3508555"/>
              <a:gd name="connsiteY1" fmla="*/ 379563 h 3105510"/>
              <a:gd name="connsiteX2" fmla="*/ 929976 w 3508555"/>
              <a:gd name="connsiteY2" fmla="*/ 120770 h 3105510"/>
              <a:gd name="connsiteX3" fmla="*/ 945479 w 3508555"/>
              <a:gd name="connsiteY3" fmla="*/ 124708 h 3105510"/>
              <a:gd name="connsiteX4" fmla="*/ 1796931 w 3508555"/>
              <a:gd name="connsiteY4" fmla="*/ 178280 h 3105510"/>
              <a:gd name="connsiteX5" fmla="*/ 2625067 w 3508555"/>
              <a:gd name="connsiteY5" fmla="*/ 452887 h 3105510"/>
              <a:gd name="connsiteX6" fmla="*/ 3256233 w 3508555"/>
              <a:gd name="connsiteY6" fmla="*/ 1276710 h 3105510"/>
              <a:gd name="connsiteX7" fmla="*/ 2863731 w 3508555"/>
              <a:gd name="connsiteY7" fmla="*/ 2656936 h 3105510"/>
              <a:gd name="connsiteX8" fmla="*/ 2535927 w 3508555"/>
              <a:gd name="connsiteY8" fmla="*/ 2475782 h 3105510"/>
              <a:gd name="connsiteX9" fmla="*/ 2277135 w 3508555"/>
              <a:gd name="connsiteY9" fmla="*/ 2579299 h 3105510"/>
              <a:gd name="connsiteX10" fmla="*/ 2372025 w 3508555"/>
              <a:gd name="connsiteY10" fmla="*/ 3079631 h 3105510"/>
              <a:gd name="connsiteX11" fmla="*/ 2596312 w 3508555"/>
              <a:gd name="connsiteY11" fmla="*/ 2734574 h 3105510"/>
              <a:gd name="connsiteX12" fmla="*/ 2846478 w 3508555"/>
              <a:gd name="connsiteY12" fmla="*/ 2829465 h 3105510"/>
              <a:gd name="connsiteX13" fmla="*/ 3446014 w 3508555"/>
              <a:gd name="connsiteY13" fmla="*/ 1587261 h 3105510"/>
              <a:gd name="connsiteX14" fmla="*/ 3221727 w 3508555"/>
              <a:gd name="connsiteY14" fmla="*/ 603849 h 3105510"/>
              <a:gd name="connsiteX15" fmla="*/ 2548867 w 3508555"/>
              <a:gd name="connsiteY15" fmla="*/ 0 h 3105510"/>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86272 h 3027216"/>
              <a:gd name="connsiteX1" fmla="*/ 129157 w 3508555"/>
              <a:gd name="connsiteY1" fmla="*/ 301269 h 3027216"/>
              <a:gd name="connsiteX2" fmla="*/ 929976 w 3508555"/>
              <a:gd name="connsiteY2" fmla="*/ 42476 h 3027216"/>
              <a:gd name="connsiteX3" fmla="*/ 945479 w 3508555"/>
              <a:gd name="connsiteY3" fmla="*/ 46414 h 3027216"/>
              <a:gd name="connsiteX4" fmla="*/ 1796931 w 3508555"/>
              <a:gd name="connsiteY4" fmla="*/ 99986 h 3027216"/>
              <a:gd name="connsiteX5" fmla="*/ 2625067 w 3508555"/>
              <a:gd name="connsiteY5" fmla="*/ 374593 h 3027216"/>
              <a:gd name="connsiteX6" fmla="*/ 3256233 w 3508555"/>
              <a:gd name="connsiteY6" fmla="*/ 1198416 h 3027216"/>
              <a:gd name="connsiteX7" fmla="*/ 2863731 w 3508555"/>
              <a:gd name="connsiteY7" fmla="*/ 2578642 h 3027216"/>
              <a:gd name="connsiteX8" fmla="*/ 2535927 w 3508555"/>
              <a:gd name="connsiteY8" fmla="*/ 2397488 h 3027216"/>
              <a:gd name="connsiteX9" fmla="*/ 2277135 w 3508555"/>
              <a:gd name="connsiteY9" fmla="*/ 2501005 h 3027216"/>
              <a:gd name="connsiteX10" fmla="*/ 2372025 w 3508555"/>
              <a:gd name="connsiteY10" fmla="*/ 3001337 h 3027216"/>
              <a:gd name="connsiteX11" fmla="*/ 2596312 w 3508555"/>
              <a:gd name="connsiteY11" fmla="*/ 2656280 h 3027216"/>
              <a:gd name="connsiteX12" fmla="*/ 2846478 w 3508555"/>
              <a:gd name="connsiteY12" fmla="*/ 2751171 h 3027216"/>
              <a:gd name="connsiteX13" fmla="*/ 3446014 w 3508555"/>
              <a:gd name="connsiteY13" fmla="*/ 1508967 h 3027216"/>
              <a:gd name="connsiteX14" fmla="*/ 3221727 w 3508555"/>
              <a:gd name="connsiteY14" fmla="*/ 525555 h 3027216"/>
              <a:gd name="connsiteX15" fmla="*/ 2777467 w 3508555"/>
              <a:gd name="connsiteY15" fmla="*/ 150306 h 3027216"/>
              <a:gd name="connsiteX0" fmla="*/ 155037 w 3508555"/>
              <a:gd name="connsiteY0" fmla="*/ 1077343 h 3018287"/>
              <a:gd name="connsiteX1" fmla="*/ 129157 w 3508555"/>
              <a:gd name="connsiteY1" fmla="*/ 292340 h 3018287"/>
              <a:gd name="connsiteX2" fmla="*/ 929976 w 3508555"/>
              <a:gd name="connsiteY2" fmla="*/ 33547 h 3018287"/>
              <a:gd name="connsiteX3" fmla="*/ 1796931 w 3508555"/>
              <a:gd name="connsiteY3" fmla="*/ 91057 h 3018287"/>
              <a:gd name="connsiteX4" fmla="*/ 2625067 w 3508555"/>
              <a:gd name="connsiteY4" fmla="*/ 365664 h 3018287"/>
              <a:gd name="connsiteX5" fmla="*/ 3256233 w 3508555"/>
              <a:gd name="connsiteY5" fmla="*/ 1189487 h 3018287"/>
              <a:gd name="connsiteX6" fmla="*/ 2863731 w 3508555"/>
              <a:gd name="connsiteY6" fmla="*/ 2569713 h 3018287"/>
              <a:gd name="connsiteX7" fmla="*/ 2535927 w 3508555"/>
              <a:gd name="connsiteY7" fmla="*/ 2388559 h 3018287"/>
              <a:gd name="connsiteX8" fmla="*/ 2277135 w 3508555"/>
              <a:gd name="connsiteY8" fmla="*/ 2492076 h 3018287"/>
              <a:gd name="connsiteX9" fmla="*/ 2372025 w 3508555"/>
              <a:gd name="connsiteY9" fmla="*/ 2992408 h 3018287"/>
              <a:gd name="connsiteX10" fmla="*/ 2596312 w 3508555"/>
              <a:gd name="connsiteY10" fmla="*/ 2647351 h 3018287"/>
              <a:gd name="connsiteX11" fmla="*/ 2846478 w 3508555"/>
              <a:gd name="connsiteY11" fmla="*/ 2742242 h 3018287"/>
              <a:gd name="connsiteX12" fmla="*/ 3446014 w 3508555"/>
              <a:gd name="connsiteY12" fmla="*/ 1500038 h 3018287"/>
              <a:gd name="connsiteX13" fmla="*/ 3221727 w 3508555"/>
              <a:gd name="connsiteY13" fmla="*/ 516626 h 3018287"/>
              <a:gd name="connsiteX14" fmla="*/ 2777467 w 3508555"/>
              <a:gd name="connsiteY14" fmla="*/ 141377 h 3018287"/>
              <a:gd name="connsiteX0" fmla="*/ 33069 w 3386587"/>
              <a:gd name="connsiteY0" fmla="*/ 1064643 h 3005587"/>
              <a:gd name="connsiteX1" fmla="*/ 159589 w 3386587"/>
              <a:gd name="connsiteY1" fmla="*/ 203440 h 3005587"/>
              <a:gd name="connsiteX2" fmla="*/ 808008 w 3386587"/>
              <a:gd name="connsiteY2" fmla="*/ 20847 h 3005587"/>
              <a:gd name="connsiteX3" fmla="*/ 1674963 w 3386587"/>
              <a:gd name="connsiteY3" fmla="*/ 78357 h 3005587"/>
              <a:gd name="connsiteX4" fmla="*/ 2503099 w 3386587"/>
              <a:gd name="connsiteY4" fmla="*/ 352964 h 3005587"/>
              <a:gd name="connsiteX5" fmla="*/ 3134265 w 3386587"/>
              <a:gd name="connsiteY5" fmla="*/ 1176787 h 3005587"/>
              <a:gd name="connsiteX6" fmla="*/ 2741763 w 3386587"/>
              <a:gd name="connsiteY6" fmla="*/ 2557013 h 3005587"/>
              <a:gd name="connsiteX7" fmla="*/ 2413959 w 3386587"/>
              <a:gd name="connsiteY7" fmla="*/ 2375859 h 3005587"/>
              <a:gd name="connsiteX8" fmla="*/ 2155167 w 3386587"/>
              <a:gd name="connsiteY8" fmla="*/ 2479376 h 3005587"/>
              <a:gd name="connsiteX9" fmla="*/ 2250057 w 3386587"/>
              <a:gd name="connsiteY9" fmla="*/ 2979708 h 3005587"/>
              <a:gd name="connsiteX10" fmla="*/ 2474344 w 3386587"/>
              <a:gd name="connsiteY10" fmla="*/ 2634651 h 3005587"/>
              <a:gd name="connsiteX11" fmla="*/ 2724510 w 3386587"/>
              <a:gd name="connsiteY11" fmla="*/ 2729542 h 3005587"/>
              <a:gd name="connsiteX12" fmla="*/ 3324046 w 3386587"/>
              <a:gd name="connsiteY12" fmla="*/ 1487338 h 3005587"/>
              <a:gd name="connsiteX13" fmla="*/ 3099759 w 3386587"/>
              <a:gd name="connsiteY13" fmla="*/ 503926 h 3005587"/>
              <a:gd name="connsiteX14" fmla="*/ 2655499 w 3386587"/>
              <a:gd name="connsiteY14" fmla="*/ 128677 h 300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86587" h="3005587">
                <a:moveTo>
                  <a:pt x="33069" y="1064643"/>
                </a:moveTo>
                <a:cubicBezTo>
                  <a:pt x="0" y="759124"/>
                  <a:pt x="30432" y="377406"/>
                  <a:pt x="159589" y="203440"/>
                </a:cubicBezTo>
                <a:cubicBezTo>
                  <a:pt x="288746" y="29474"/>
                  <a:pt x="555446" y="41694"/>
                  <a:pt x="808008" y="20847"/>
                </a:cubicBezTo>
                <a:cubicBezTo>
                  <a:pt x="1060570" y="0"/>
                  <a:pt x="1392448" y="23004"/>
                  <a:pt x="1674963" y="78357"/>
                </a:cubicBezTo>
                <a:cubicBezTo>
                  <a:pt x="1957478" y="133710"/>
                  <a:pt x="2259882" y="169892"/>
                  <a:pt x="2503099" y="352964"/>
                </a:cubicBezTo>
                <a:cubicBezTo>
                  <a:pt x="2746316" y="536036"/>
                  <a:pt x="3094488" y="809446"/>
                  <a:pt x="3134265" y="1176787"/>
                </a:cubicBezTo>
                <a:cubicBezTo>
                  <a:pt x="3174042" y="1544128"/>
                  <a:pt x="2861814" y="2357168"/>
                  <a:pt x="2741763" y="2557013"/>
                </a:cubicBezTo>
                <a:cubicBezTo>
                  <a:pt x="2621712" y="2756858"/>
                  <a:pt x="2511725" y="2388799"/>
                  <a:pt x="2413959" y="2375859"/>
                </a:cubicBezTo>
                <a:cubicBezTo>
                  <a:pt x="2316193" y="2362920"/>
                  <a:pt x="2182484" y="2378735"/>
                  <a:pt x="2155167" y="2479376"/>
                </a:cubicBezTo>
                <a:cubicBezTo>
                  <a:pt x="2127850" y="2580017"/>
                  <a:pt x="2196861" y="2953829"/>
                  <a:pt x="2250057" y="2979708"/>
                </a:cubicBezTo>
                <a:cubicBezTo>
                  <a:pt x="2303253" y="3005587"/>
                  <a:pt x="2395268" y="2676345"/>
                  <a:pt x="2474344" y="2634651"/>
                </a:cubicBezTo>
                <a:cubicBezTo>
                  <a:pt x="2553420" y="2592957"/>
                  <a:pt x="2582893" y="2920761"/>
                  <a:pt x="2724510" y="2729542"/>
                </a:cubicBezTo>
                <a:cubicBezTo>
                  <a:pt x="2866127" y="2538323"/>
                  <a:pt x="3261505" y="1858274"/>
                  <a:pt x="3324046" y="1487338"/>
                </a:cubicBezTo>
                <a:cubicBezTo>
                  <a:pt x="3386587" y="1116402"/>
                  <a:pt x="3211183" y="730369"/>
                  <a:pt x="3099759" y="503926"/>
                </a:cubicBezTo>
                <a:cubicBezTo>
                  <a:pt x="2988335" y="277483"/>
                  <a:pt x="2966549" y="276388"/>
                  <a:pt x="2655499" y="128677"/>
                </a:cubicBezTo>
              </a:path>
            </a:pathLst>
          </a:custGeom>
          <a:noFill/>
          <a:ln w="28575" cap="flat" cmpd="sng" algn="ctr">
            <a:solidFill>
              <a:sysClr val="windowText" lastClr="000000"/>
            </a:solidFill>
            <a:prstDash val="sysDash"/>
            <a:tailEnd type="triangle" w="lg" len="lg"/>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nvGrpSpPr>
          <p:cNvPr id="12" name="Group 127"/>
          <p:cNvGrpSpPr>
            <a:grpSpLocks/>
          </p:cNvGrpSpPr>
          <p:nvPr/>
        </p:nvGrpSpPr>
        <p:grpSpPr bwMode="auto">
          <a:xfrm>
            <a:off x="7759700" y="2473325"/>
            <a:ext cx="925513" cy="1481138"/>
            <a:chOff x="7924800" y="2286000"/>
            <a:chExt cx="1143000" cy="1828800"/>
          </a:xfrm>
        </p:grpSpPr>
        <p:sp>
          <p:nvSpPr>
            <p:cNvPr id="267" name="Flowchart: Process 266"/>
            <p:cNvSpPr/>
            <p:nvPr/>
          </p:nvSpPr>
          <p:spPr>
            <a:xfrm>
              <a:off x="7924800" y="2286000"/>
              <a:ext cx="1143000" cy="1828800"/>
            </a:xfrm>
            <a:prstGeom prst="flowChartProcess">
              <a:avLst/>
            </a:prstGeom>
            <a:solidFill>
              <a:sysClr val="window" lastClr="FFFFFF"/>
            </a:solidFill>
            <a:ln w="25400" cap="flat" cmpd="sng" algn="ctr">
              <a:solidFill>
                <a:sysClr val="windowText" lastClr="000000"/>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8" name="Flowchart: Delay 267"/>
            <p:cNvSpPr>
              <a:spLocks noChangeArrowheads="1"/>
            </p:cNvSpPr>
            <p:nvPr/>
          </p:nvSpPr>
          <p:spPr bwMode="auto">
            <a:xfrm>
              <a:off x="8303186" y="2609422"/>
              <a:ext cx="521506" cy="119567"/>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9" name="Flowchart: Magnetic Disk 268"/>
            <p:cNvSpPr>
              <a:spLocks noChangeArrowheads="1"/>
            </p:cNvSpPr>
            <p:nvPr/>
          </p:nvSpPr>
          <p:spPr bwMode="auto">
            <a:xfrm>
              <a:off x="8163987" y="3614967"/>
              <a:ext cx="92146" cy="274418"/>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0" name="Flowchart: Magnetic Disk 269"/>
            <p:cNvSpPr>
              <a:spLocks noChangeArrowheads="1"/>
            </p:cNvSpPr>
            <p:nvPr/>
          </p:nvSpPr>
          <p:spPr bwMode="auto">
            <a:xfrm>
              <a:off x="8697256" y="3614967"/>
              <a:ext cx="92146" cy="274418"/>
            </a:xfrm>
            <a:prstGeom prst="flowChartMagneticDisk">
              <a:avLst/>
            </a:prstGeom>
            <a:solidFill>
              <a:srgbClr val="C00000"/>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nvGrpSpPr>
            <p:cNvPr id="13" name="Group 206"/>
            <p:cNvGrpSpPr>
              <a:grpSpLocks/>
            </p:cNvGrpSpPr>
            <p:nvPr/>
          </p:nvGrpSpPr>
          <p:grpSpPr bwMode="auto">
            <a:xfrm rot="-10467760">
              <a:off x="8184804" y="2713119"/>
              <a:ext cx="280173" cy="947324"/>
              <a:chOff x="545809" y="1161726"/>
              <a:chExt cx="280173" cy="947324"/>
            </a:xfrm>
          </p:grpSpPr>
          <p:sp>
            <p:nvSpPr>
              <p:cNvPr id="279" name="Arc 278"/>
              <p:cNvSpPr/>
              <p:nvPr/>
            </p:nvSpPr>
            <p:spPr>
              <a:xfrm rot="5830406">
                <a:off x="625811" y="1406761"/>
                <a:ext cx="154849"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0" name="Arc 279"/>
              <p:cNvSpPr/>
              <p:nvPr/>
            </p:nvSpPr>
            <p:spPr>
              <a:xfrm rot="5830406">
                <a:off x="642974" y="1279062"/>
                <a:ext cx="154849" cy="18233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1" name="Arc 280"/>
              <p:cNvSpPr/>
              <p:nvPr/>
            </p:nvSpPr>
            <p:spPr>
              <a:xfrm rot="5830406">
                <a:off x="655259" y="1152814"/>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2" name="Arc 281"/>
              <p:cNvSpPr/>
              <p:nvPr/>
            </p:nvSpPr>
            <p:spPr>
              <a:xfrm rot="16630406">
                <a:off x="554549" y="1942426"/>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3" name="Arc 282"/>
              <p:cNvSpPr/>
              <p:nvPr/>
            </p:nvSpPr>
            <p:spPr>
              <a:xfrm rot="16630406">
                <a:off x="569761" y="1814915"/>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84" name="Arc 283"/>
              <p:cNvSpPr/>
              <p:nvPr/>
            </p:nvSpPr>
            <p:spPr>
              <a:xfrm rot="16630406">
                <a:off x="582076" y="167783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4" name="Group 221"/>
            <p:cNvGrpSpPr>
              <a:grpSpLocks/>
            </p:cNvGrpSpPr>
            <p:nvPr/>
          </p:nvGrpSpPr>
          <p:grpSpPr bwMode="auto">
            <a:xfrm rot="10145776">
              <a:off x="8572522" y="2711017"/>
              <a:ext cx="280173" cy="947324"/>
              <a:chOff x="545809" y="1161726"/>
              <a:chExt cx="280173" cy="947324"/>
            </a:xfrm>
          </p:grpSpPr>
          <p:sp>
            <p:nvSpPr>
              <p:cNvPr id="273" name="Arc 272"/>
              <p:cNvSpPr/>
              <p:nvPr/>
            </p:nvSpPr>
            <p:spPr>
              <a:xfrm rot="5830406">
                <a:off x="629670" y="1406536"/>
                <a:ext cx="154851"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4" name="Arc 273"/>
              <p:cNvSpPr/>
              <p:nvPr/>
            </p:nvSpPr>
            <p:spPr>
              <a:xfrm rot="5830406">
                <a:off x="639337" y="1279629"/>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5" name="Arc 274"/>
              <p:cNvSpPr/>
              <p:nvPr/>
            </p:nvSpPr>
            <p:spPr>
              <a:xfrm rot="5830406">
                <a:off x="658408" y="114955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6" name="Arc 275"/>
              <p:cNvSpPr/>
              <p:nvPr/>
            </p:nvSpPr>
            <p:spPr>
              <a:xfrm rot="16630406">
                <a:off x="558116" y="1943697"/>
                <a:ext cx="154851" cy="182332"/>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7" name="Arc 276"/>
              <p:cNvSpPr/>
              <p:nvPr/>
            </p:nvSpPr>
            <p:spPr>
              <a:xfrm rot="16630406">
                <a:off x="574300" y="1814052"/>
                <a:ext cx="154849"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78" name="Arc 277"/>
              <p:cNvSpPr/>
              <p:nvPr/>
            </p:nvSpPr>
            <p:spPr>
              <a:xfrm rot="16630406">
                <a:off x="582563" y="1677908"/>
                <a:ext cx="154851" cy="18037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sp>
        <p:nvSpPr>
          <p:cNvPr id="229" name="Flowchart: Delay 228"/>
          <p:cNvSpPr>
            <a:spLocks noChangeArrowheads="1"/>
          </p:cNvSpPr>
          <p:nvPr/>
        </p:nvSpPr>
        <p:spPr bwMode="auto">
          <a:xfrm rot="-6974063">
            <a:off x="7360444" y="1759744"/>
            <a:ext cx="420688" cy="95250"/>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30" name="TextBox 229"/>
          <p:cNvSpPr txBox="1"/>
          <p:nvPr/>
        </p:nvSpPr>
        <p:spPr>
          <a:xfrm>
            <a:off x="6738938" y="5130800"/>
            <a:ext cx="1173162" cy="307777"/>
          </a:xfrm>
          <a:prstGeom prst="rect">
            <a:avLst/>
          </a:prstGeom>
          <a:noFill/>
        </p:spPr>
        <p:txBody>
          <a:bodyPr>
            <a:prstTxWarp prst="textNoShape">
              <a:avLst/>
            </a:prstTxWarp>
            <a:spAutoFit/>
          </a:bodyPr>
          <a:lstStyle/>
          <a:p>
            <a:r>
              <a:rPr lang="en-US" sz="1400" b="1" dirty="0" smtClean="0">
                <a:solidFill>
                  <a:srgbClr val="000000"/>
                </a:solidFill>
                <a:latin typeface="Calibri" pitchFamily="-65" charset="0"/>
                <a:ea typeface="宋体" pitchFamily="-65" charset="-122"/>
                <a:cs typeface="宋体" pitchFamily="-65" charset="-122"/>
              </a:rPr>
              <a:t>Stingray</a:t>
            </a:r>
            <a:endParaRPr lang="en-US" sz="1400" b="1" dirty="0">
              <a:solidFill>
                <a:srgbClr val="000000"/>
              </a:solidFill>
              <a:latin typeface="Calibri" pitchFamily="-65" charset="0"/>
              <a:ea typeface="宋体" pitchFamily="-65" charset="-122"/>
              <a:cs typeface="宋体" pitchFamily="-65" charset="-122"/>
            </a:endParaRPr>
          </a:p>
        </p:txBody>
      </p:sp>
      <p:cxnSp>
        <p:nvCxnSpPr>
          <p:cNvPr id="231" name="Straight Connector 230"/>
          <p:cNvCxnSpPr>
            <a:cxnSpLocks noChangeShapeType="1"/>
          </p:cNvCxnSpPr>
          <p:nvPr/>
        </p:nvCxnSpPr>
        <p:spPr bwMode="auto">
          <a:xfrm>
            <a:off x="7604125" y="5287963"/>
            <a:ext cx="987425" cy="1587"/>
          </a:xfrm>
          <a:prstGeom prst="line">
            <a:avLst/>
          </a:prstGeom>
          <a:noFill/>
          <a:ln w="25400">
            <a:solidFill>
              <a:srgbClr val="000000"/>
            </a:solidFill>
            <a:prstDash val="sysDash"/>
            <a:round/>
            <a:headEnd/>
            <a:tailEnd type="triangle" w="med" len="med"/>
          </a:ln>
          <a:effectLst>
            <a:outerShdw blurRad="63500" dist="38100" dir="2700000" algn="tl" rotWithShape="0">
              <a:srgbClr val="000000">
                <a:alpha val="39999"/>
              </a:srgbClr>
            </a:outerShdw>
          </a:effectLst>
        </p:spPr>
      </p:cxnSp>
      <p:sp>
        <p:nvSpPr>
          <p:cNvPr id="232" name="Flowchart: Delay 231"/>
          <p:cNvSpPr>
            <a:spLocks noChangeArrowheads="1"/>
          </p:cNvSpPr>
          <p:nvPr/>
        </p:nvSpPr>
        <p:spPr bwMode="auto">
          <a:xfrm>
            <a:off x="7912100" y="5246688"/>
            <a:ext cx="422275" cy="95250"/>
          </a:xfrm>
          <a:prstGeom prst="flowChartDelay">
            <a:avLst/>
          </a:prstGeom>
          <a:solidFill>
            <a:srgbClr val="8064A2"/>
          </a:solidFill>
          <a:ln w="25400">
            <a:solidFill>
              <a:srgbClr val="000000"/>
            </a:solidFill>
            <a:miter lim="800000"/>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33" name="Oval 232"/>
          <p:cNvSpPr>
            <a:spLocks noChangeArrowheads="1"/>
          </p:cNvSpPr>
          <p:nvPr/>
        </p:nvSpPr>
        <p:spPr bwMode="auto">
          <a:xfrm>
            <a:off x="3276600" y="5983288"/>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4" name="Oval 233"/>
          <p:cNvSpPr>
            <a:spLocks noChangeArrowheads="1"/>
          </p:cNvSpPr>
          <p:nvPr/>
        </p:nvSpPr>
        <p:spPr bwMode="auto">
          <a:xfrm>
            <a:off x="2703513" y="6537325"/>
            <a:ext cx="147637" cy="147638"/>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5" name="Oval 234"/>
          <p:cNvSpPr>
            <a:spLocks noChangeArrowheads="1"/>
          </p:cNvSpPr>
          <p:nvPr/>
        </p:nvSpPr>
        <p:spPr bwMode="auto">
          <a:xfrm>
            <a:off x="3943350" y="6484938"/>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6" name="Oval 235"/>
          <p:cNvSpPr>
            <a:spLocks noChangeArrowheads="1"/>
          </p:cNvSpPr>
          <p:nvPr/>
        </p:nvSpPr>
        <p:spPr bwMode="auto">
          <a:xfrm>
            <a:off x="4784725" y="6640513"/>
            <a:ext cx="147638" cy="147637"/>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7" name="Oval 236"/>
          <p:cNvSpPr>
            <a:spLocks noChangeArrowheads="1"/>
          </p:cNvSpPr>
          <p:nvPr/>
        </p:nvSpPr>
        <p:spPr bwMode="auto">
          <a:xfrm>
            <a:off x="8191500" y="4840288"/>
            <a:ext cx="147638" cy="149225"/>
          </a:xfrm>
          <a:prstGeom prst="ellipse">
            <a:avLst/>
          </a:prstGeom>
          <a:solidFill>
            <a:srgbClr val="F79646"/>
          </a:solidFill>
          <a:ln w="25400">
            <a:solidFill>
              <a:srgbClr val="000000"/>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38" name="TextBox 237"/>
          <p:cNvSpPr txBox="1"/>
          <p:nvPr/>
        </p:nvSpPr>
        <p:spPr>
          <a:xfrm>
            <a:off x="6740525" y="4779963"/>
            <a:ext cx="1173163" cy="331787"/>
          </a:xfrm>
          <a:prstGeom prst="rect">
            <a:avLst/>
          </a:prstGeom>
          <a:noFill/>
        </p:spPr>
        <p:txBody>
          <a:bodyPr>
            <a:prstTxWarp prst="textNoShape">
              <a:avLst/>
            </a:prstTxWarp>
            <a:spAutoFit/>
          </a:bodyPr>
          <a:lstStyle/>
          <a:p>
            <a:r>
              <a:rPr lang="en-US" sz="1400" b="1">
                <a:solidFill>
                  <a:srgbClr val="000000"/>
                </a:solidFill>
                <a:latin typeface="Calibri" pitchFamily="-65" charset="0"/>
                <a:ea typeface="宋体" pitchFamily="-65" charset="-122"/>
                <a:cs typeface="宋体" pitchFamily="-65" charset="-122"/>
              </a:rPr>
              <a:t>Drogues</a:t>
            </a:r>
          </a:p>
        </p:txBody>
      </p:sp>
      <p:grpSp>
        <p:nvGrpSpPr>
          <p:cNvPr id="15" name="Group 142"/>
          <p:cNvGrpSpPr>
            <a:grpSpLocks/>
          </p:cNvGrpSpPr>
          <p:nvPr/>
        </p:nvGrpSpPr>
        <p:grpSpPr bwMode="auto">
          <a:xfrm rot="7260000">
            <a:off x="3576637" y="5930901"/>
            <a:ext cx="227013" cy="766762"/>
            <a:chOff x="545809" y="1161726"/>
            <a:chExt cx="280173" cy="947324"/>
          </a:xfrm>
        </p:grpSpPr>
        <p:sp>
          <p:nvSpPr>
            <p:cNvPr id="261" name="Arc 260"/>
            <p:cNvSpPr/>
            <p:nvPr/>
          </p:nvSpPr>
          <p:spPr>
            <a:xfrm rot="5830406">
              <a:off x="623118" y="1405018"/>
              <a:ext cx="154946" cy="18221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2" name="Arc 261"/>
            <p:cNvSpPr/>
            <p:nvPr/>
          </p:nvSpPr>
          <p:spPr>
            <a:xfrm rot="5830406">
              <a:off x="643030" y="1277325"/>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3" name="Arc 262"/>
            <p:cNvSpPr/>
            <p:nvPr/>
          </p:nvSpPr>
          <p:spPr>
            <a:xfrm rot="5830406">
              <a:off x="657734" y="114949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4" name="Arc 263"/>
            <p:cNvSpPr/>
            <p:nvPr/>
          </p:nvSpPr>
          <p:spPr>
            <a:xfrm rot="16630406">
              <a:off x="555752" y="1943049"/>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5" name="Arc 264"/>
            <p:cNvSpPr/>
            <p:nvPr/>
          </p:nvSpPr>
          <p:spPr>
            <a:xfrm rot="16630406">
              <a:off x="574823" y="181488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6" name="Arc 265"/>
            <p:cNvSpPr/>
            <p:nvPr/>
          </p:nvSpPr>
          <p:spPr>
            <a:xfrm rot="16630406">
              <a:off x="586162" y="167763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6" name="Group 151"/>
          <p:cNvGrpSpPr>
            <a:grpSpLocks/>
          </p:cNvGrpSpPr>
          <p:nvPr/>
        </p:nvGrpSpPr>
        <p:grpSpPr bwMode="auto">
          <a:xfrm rot="5640000">
            <a:off x="4329906" y="6263482"/>
            <a:ext cx="227013" cy="768350"/>
            <a:chOff x="545809" y="1161726"/>
            <a:chExt cx="280173" cy="947324"/>
          </a:xfrm>
        </p:grpSpPr>
        <p:sp>
          <p:nvSpPr>
            <p:cNvPr id="255" name="Arc 254"/>
            <p:cNvSpPr/>
            <p:nvPr/>
          </p:nvSpPr>
          <p:spPr>
            <a:xfrm rot="5830406">
              <a:off x="622674" y="1408897"/>
              <a:ext cx="154626" cy="182209"/>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6" name="Arc 255"/>
            <p:cNvSpPr/>
            <p:nvPr/>
          </p:nvSpPr>
          <p:spPr>
            <a:xfrm rot="5830406">
              <a:off x="642130" y="1280984"/>
              <a:ext cx="15462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7" name="Arc 256"/>
            <p:cNvSpPr/>
            <p:nvPr/>
          </p:nvSpPr>
          <p:spPr>
            <a:xfrm rot="5830406">
              <a:off x="656973" y="1156337"/>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8" name="Arc 257"/>
            <p:cNvSpPr/>
            <p:nvPr/>
          </p:nvSpPr>
          <p:spPr>
            <a:xfrm rot="16630406">
              <a:off x="555147" y="1946312"/>
              <a:ext cx="15462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9" name="Arc 258"/>
            <p:cNvSpPr/>
            <p:nvPr/>
          </p:nvSpPr>
          <p:spPr>
            <a:xfrm rot="16630406">
              <a:off x="573899" y="1821393"/>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60" name="Arc 259"/>
            <p:cNvSpPr/>
            <p:nvPr/>
          </p:nvSpPr>
          <p:spPr>
            <a:xfrm rot="16630406">
              <a:off x="585559" y="1679310"/>
              <a:ext cx="15462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7" name="Group 187"/>
          <p:cNvGrpSpPr>
            <a:grpSpLocks/>
          </p:cNvGrpSpPr>
          <p:nvPr/>
        </p:nvGrpSpPr>
        <p:grpSpPr bwMode="auto">
          <a:xfrm rot="2340000">
            <a:off x="2959100" y="5951538"/>
            <a:ext cx="227013" cy="766762"/>
            <a:chOff x="545809" y="1161726"/>
            <a:chExt cx="280173" cy="947324"/>
          </a:xfrm>
        </p:grpSpPr>
        <p:sp>
          <p:nvSpPr>
            <p:cNvPr id="249" name="Arc 248"/>
            <p:cNvSpPr/>
            <p:nvPr/>
          </p:nvSpPr>
          <p:spPr>
            <a:xfrm rot="5830406">
              <a:off x="623194" y="1403597"/>
              <a:ext cx="154945" cy="182209"/>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0" name="Arc 249"/>
            <p:cNvSpPr/>
            <p:nvPr/>
          </p:nvSpPr>
          <p:spPr>
            <a:xfrm rot="5830406">
              <a:off x="638655" y="127721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1" name="Arc 250"/>
            <p:cNvSpPr/>
            <p:nvPr/>
          </p:nvSpPr>
          <p:spPr>
            <a:xfrm rot="5830406">
              <a:off x="654735" y="1150608"/>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2" name="Arc 251"/>
            <p:cNvSpPr/>
            <p:nvPr/>
          </p:nvSpPr>
          <p:spPr>
            <a:xfrm rot="16630406">
              <a:off x="553555" y="1941806"/>
              <a:ext cx="154945"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3" name="Arc 252"/>
            <p:cNvSpPr/>
            <p:nvPr/>
          </p:nvSpPr>
          <p:spPr>
            <a:xfrm rot="16630406">
              <a:off x="570866" y="1816727"/>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sp>
          <p:nvSpPr>
            <p:cNvPr id="254" name="Arc 253"/>
            <p:cNvSpPr/>
            <p:nvPr/>
          </p:nvSpPr>
          <p:spPr>
            <a:xfrm rot="16630406">
              <a:off x="582881" y="1675751"/>
              <a:ext cx="154946" cy="180251"/>
            </a:xfrm>
            <a:prstGeom prst="arc">
              <a:avLst>
                <a:gd name="adj1" fmla="val 16200000"/>
                <a:gd name="adj2" fmla="val 5029024"/>
              </a:avLst>
            </a:prstGeom>
            <a:noFill/>
            <a:ln w="31750" cap="flat" cmpd="sng" algn="ctr">
              <a:solidFill>
                <a:sysClr val="windowText" lastClr="000000">
                  <a:shade val="95000"/>
                  <a:satMod val="105000"/>
                </a:sysClr>
              </a:solidFill>
              <a:prstDash val="solid"/>
            </a:ln>
            <a:effectLst/>
          </p:spPr>
          <p:txBody>
            <a:bodyPr anchor="ctr">
              <a:prstTxWarp prst="textNoShape">
                <a:avLst/>
              </a:prstTxWarp>
            </a:bodyPr>
            <a:lstStyle/>
            <a:p>
              <a:pPr algn="ctr"/>
              <a:endParaRPr lang="en-US" sz="1400">
                <a:solidFill>
                  <a:srgbClr val="000000"/>
                </a:solidFill>
                <a:latin typeface="Calibri" pitchFamily="-65" charset="0"/>
                <a:ea typeface="宋体" pitchFamily="-65" charset="-122"/>
                <a:cs typeface="宋体" pitchFamily="-65" charset="-122"/>
              </a:endParaRPr>
            </a:p>
          </p:txBody>
        </p:sp>
      </p:grpSp>
      <p:grpSp>
        <p:nvGrpSpPr>
          <p:cNvPr id="18" name="Group 200"/>
          <p:cNvGrpSpPr/>
          <p:nvPr/>
        </p:nvGrpSpPr>
        <p:grpSpPr>
          <a:xfrm>
            <a:off x="4772922" y="2111766"/>
            <a:ext cx="262791" cy="331152"/>
            <a:chOff x="4673212" y="3408528"/>
            <a:chExt cx="324478" cy="408886"/>
          </a:xfrm>
          <a:solidFill>
            <a:srgbClr val="EEECE1">
              <a:lumMod val="75000"/>
            </a:srgbClr>
          </a:solidFill>
        </p:grpSpPr>
        <p:sp>
          <p:nvSpPr>
            <p:cNvPr id="246" name="Cube 245"/>
            <p:cNvSpPr/>
            <p:nvPr/>
          </p:nvSpPr>
          <p:spPr>
            <a:xfrm>
              <a:off x="4673212" y="3580606"/>
              <a:ext cx="304800" cy="236808"/>
            </a:xfrm>
            <a:prstGeom prst="cube">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endParaRPr lang="en-US" sz="1400" dirty="0">
                <a:solidFill>
                  <a:sysClr val="windowText" lastClr="000000"/>
                </a:solidFill>
                <a:latin typeface="Calibri"/>
                <a:ea typeface="+mn-ea"/>
                <a:cs typeface="+mn-cs"/>
              </a:endParaRPr>
            </a:p>
          </p:txBody>
        </p:sp>
        <p:sp>
          <p:nvSpPr>
            <p:cNvPr id="247" name="Flowchart: Extract 246"/>
            <p:cNvSpPr/>
            <p:nvPr/>
          </p:nvSpPr>
          <p:spPr>
            <a:xfrm>
              <a:off x="4681420" y="3433902"/>
              <a:ext cx="220392" cy="214532"/>
            </a:xfrm>
            <a:prstGeom prst="flowChartExtract">
              <a:avLst/>
            </a:prstGeom>
            <a:grpFill/>
            <a:ln w="25400" cap="flat" cmpd="sng" algn="ctr">
              <a:solidFill>
                <a:sysClr val="windowText" lastClr="000000"/>
              </a:solidFill>
              <a:prstDash val="solid"/>
            </a:ln>
            <a:effectLst>
              <a:outerShdw blurRad="50800" dist="38100" dir="2700000" algn="tl" rotWithShape="0">
                <a:prstClr val="black">
                  <a:alpha val="40000"/>
                </a:prstClr>
              </a:outerShdw>
            </a:effectLst>
            <a:scene3d>
              <a:camera prst="orthographicFront"/>
              <a:lightRig rig="threePt" dir="t"/>
            </a:scene3d>
            <a:sp3d prstMaterial="softEdge">
              <a:bevelT/>
              <a:bevelB/>
            </a:sp3d>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sp>
          <p:nvSpPr>
            <p:cNvPr id="248" name="Flowchart: Extract 247"/>
            <p:cNvSpPr/>
            <p:nvPr/>
          </p:nvSpPr>
          <p:spPr>
            <a:xfrm>
              <a:off x="4755022" y="3408528"/>
              <a:ext cx="242668" cy="228600"/>
            </a:xfrm>
            <a:prstGeom prst="flowChartExtract">
              <a:avLst/>
            </a:prstGeom>
            <a:grpFill/>
            <a:ln w="25400" cap="flat" cmpd="sng" algn="ctr">
              <a:solidFill>
                <a:sysClr val="windowText" lastClr="000000"/>
              </a:solidFill>
              <a:prstDash val="solid"/>
            </a:ln>
            <a:effectLst/>
            <a:scene3d>
              <a:camera prst="orthographicFront">
                <a:rot lat="0" lon="17400000" rev="2400000"/>
              </a:camera>
              <a:lightRig rig="threePt" dir="t"/>
            </a:scene3d>
            <a:sp3d prstMaterial="softEdge"/>
          </p:spPr>
          <p:txBody>
            <a:bodyPr anchor="ctr"/>
            <a:lstStyle/>
            <a:p>
              <a:pPr algn="ctr" fontAlgn="auto">
                <a:spcBef>
                  <a:spcPts val="0"/>
                </a:spcBef>
                <a:spcAft>
                  <a:spcPts val="0"/>
                </a:spcAft>
                <a:defRPr/>
              </a:pPr>
              <a:endParaRPr lang="en-US" sz="1400">
                <a:solidFill>
                  <a:prstClr val="white"/>
                </a:solidFill>
                <a:latin typeface="Calibri"/>
                <a:ea typeface="+mn-ea"/>
                <a:cs typeface="+mn-cs"/>
              </a:endParaRPr>
            </a:p>
          </p:txBody>
        </p:sp>
      </p:grpSp>
      <p:sp useBgFill="1">
        <p:nvSpPr>
          <p:cNvPr id="243" name="Left-Right Arrow 242"/>
          <p:cNvSpPr/>
          <p:nvPr/>
        </p:nvSpPr>
        <p:spPr>
          <a:xfrm rot="4072706">
            <a:off x="4460081" y="1720057"/>
            <a:ext cx="592137" cy="247650"/>
          </a:xfrm>
          <a:prstGeom prst="leftRightArrow">
            <a:avLst/>
          </a:prstGeom>
          <a:solidFill>
            <a:srgbClr val="4F81BD"/>
          </a:solidFill>
          <a:ln w="25400" cap="flat" cmpd="sng" algn="ctr">
            <a:solidFill>
              <a:srgbClr val="4F81BD">
                <a:shade val="50000"/>
              </a:srgbClr>
            </a:solidFill>
            <a:prstDash val="solid"/>
          </a:ln>
          <a:effectLst/>
        </p:spPr>
        <p:txBody>
          <a:bodyPr anchor="ctr">
            <a:prstTxWarp prst="textNoShape">
              <a:avLst/>
            </a:prstTxWarp>
          </a:bodyPr>
          <a:lstStyle/>
          <a:p>
            <a:pPr algn="ctr"/>
            <a:endParaRPr lang="en-US" sz="1400">
              <a:solidFill>
                <a:srgbClr val="FFFFFF"/>
              </a:solidFill>
              <a:latin typeface="Calibri" pitchFamily="-65" charset="0"/>
              <a:ea typeface="宋体" pitchFamily="-65" charset="-122"/>
              <a:cs typeface="宋体" pitchFamily="-65" charset="-122"/>
            </a:endParaRPr>
          </a:p>
        </p:txBody>
      </p:sp>
      <p:sp>
        <p:nvSpPr>
          <p:cNvPr id="244" name="TextBox 243"/>
          <p:cNvSpPr txBox="1"/>
          <p:nvPr/>
        </p:nvSpPr>
        <p:spPr>
          <a:xfrm>
            <a:off x="5486400" y="1992313"/>
            <a:ext cx="1006475" cy="565150"/>
          </a:xfrm>
          <a:prstGeom prst="rect">
            <a:avLst/>
          </a:prstGeom>
          <a:noFill/>
        </p:spPr>
        <p:txBody>
          <a:bodyPr>
            <a:prstTxWarp prst="textNoShape">
              <a:avLst/>
            </a:prstTxWarp>
            <a:spAutoFit/>
          </a:bodyPr>
          <a:lstStyle/>
          <a:p>
            <a:pPr algn="ctr"/>
            <a:r>
              <a:rPr lang="en-US" sz="1400" b="1">
                <a:solidFill>
                  <a:srgbClr val="000000"/>
                </a:solidFill>
                <a:latin typeface="Calibri" pitchFamily="-65" charset="0"/>
                <a:ea typeface="宋体" pitchFamily="-65" charset="-122"/>
                <a:cs typeface="宋体" pitchFamily="-65" charset="-122"/>
              </a:rPr>
              <a:t>Viapahu Lagoon</a:t>
            </a:r>
          </a:p>
        </p:txBody>
      </p:sp>
      <p:cxnSp>
        <p:nvCxnSpPr>
          <p:cNvPr id="23603" name="Straight Arrow Connector 244"/>
          <p:cNvCxnSpPr>
            <a:cxnSpLocks noChangeShapeType="1"/>
            <a:stCxn id="244" idx="0"/>
          </p:cNvCxnSpPr>
          <p:nvPr/>
        </p:nvCxnSpPr>
        <p:spPr bwMode="auto">
          <a:xfrm rot="16200000" flipV="1">
            <a:off x="5511801" y="1514475"/>
            <a:ext cx="298450" cy="657225"/>
          </a:xfrm>
          <a:prstGeom prst="straightConnector1">
            <a:avLst/>
          </a:prstGeom>
          <a:noFill/>
          <a:ln w="38100">
            <a:solidFill>
              <a:srgbClr val="000000"/>
            </a:solidFill>
            <a:round/>
            <a:headEnd/>
            <a:tailEnd type="arrow" w="med" len="med"/>
          </a:ln>
        </p:spPr>
      </p:cxnSp>
      <p:grpSp>
        <p:nvGrpSpPr>
          <p:cNvPr id="19" name="Group 179"/>
          <p:cNvGrpSpPr/>
          <p:nvPr/>
        </p:nvGrpSpPr>
        <p:grpSpPr>
          <a:xfrm>
            <a:off x="5013325" y="1012985"/>
            <a:ext cx="4028811" cy="5447284"/>
            <a:chOff x="5013325" y="1012985"/>
            <a:chExt cx="4028811" cy="5117940"/>
          </a:xfrm>
        </p:grpSpPr>
        <p:sp>
          <p:nvSpPr>
            <p:cNvPr id="177" name="Rounded Rectangle 176"/>
            <p:cNvSpPr>
              <a:spLocks noChangeArrowheads="1"/>
            </p:cNvSpPr>
            <p:nvPr/>
          </p:nvSpPr>
          <p:spPr bwMode="auto">
            <a:xfrm>
              <a:off x="5013325" y="1012985"/>
              <a:ext cx="4028811" cy="5117940"/>
            </a:xfrm>
            <a:prstGeom prst="roundRect">
              <a:avLst>
                <a:gd name="adj" fmla="val 16667"/>
              </a:avLst>
            </a:prstGeom>
            <a:solidFill>
              <a:schemeClr val="bg1"/>
            </a:solidFill>
            <a:ln w="25400">
              <a:solidFill>
                <a:schemeClr val="tx1"/>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a:solidFill>
                  <a:srgbClr val="000000"/>
                </a:solidFill>
                <a:latin typeface="Times New Roman" pitchFamily="-65" charset="0"/>
                <a:ea typeface="宋体" pitchFamily="-65" charset="-122"/>
                <a:cs typeface="宋体" pitchFamily="-65" charset="-122"/>
              </a:endParaRPr>
            </a:p>
          </p:txBody>
        </p:sp>
        <p:sp>
          <p:nvSpPr>
            <p:cNvPr id="178" name="Text Box 46"/>
            <p:cNvSpPr txBox="1">
              <a:spLocks noChangeArrowheads="1"/>
            </p:cNvSpPr>
            <p:nvPr/>
          </p:nvSpPr>
          <p:spPr bwMode="auto">
            <a:xfrm>
              <a:off x="5698882" y="1015424"/>
              <a:ext cx="2454518" cy="1077218"/>
            </a:xfrm>
            <a:prstGeom prst="rect">
              <a:avLst/>
            </a:prstGeom>
            <a:noFill/>
            <a:ln w="9525">
              <a:noFill/>
              <a:miter lim="800000"/>
              <a:headEnd/>
              <a:tailEnd/>
            </a:ln>
          </p:spPr>
          <p:txBody>
            <a:bodyPr wrap="none">
              <a:prstTxWarp prst="textNoShape">
                <a:avLst/>
              </a:prstTxWarp>
              <a:spAutoFit/>
            </a:bodyPr>
            <a:lstStyle/>
            <a:p>
              <a:pPr algn="ctr"/>
              <a:r>
                <a:rPr lang="en-US" sz="3200" b="1" dirty="0" smtClean="0">
                  <a:latin typeface="Arial" pitchFamily="-65" charset="0"/>
                  <a:ea typeface="宋体" pitchFamily="-65" charset="-122"/>
                  <a:cs typeface="宋体" pitchFamily="-65" charset="-122"/>
                </a:rPr>
                <a:t>Underwater </a:t>
              </a:r>
            </a:p>
            <a:p>
              <a:pPr algn="ctr"/>
              <a:r>
                <a:rPr lang="en-US" sz="3200" b="1" dirty="0" smtClean="0">
                  <a:latin typeface="Arial" pitchFamily="-65" charset="0"/>
                  <a:ea typeface="宋体" pitchFamily="-65" charset="-122"/>
                  <a:cs typeface="宋体" pitchFamily="-65" charset="-122"/>
                </a:rPr>
                <a:t>Cameras</a:t>
              </a:r>
              <a:endParaRPr lang="en-US" sz="3200" b="1" dirty="0">
                <a:latin typeface="Arial" pitchFamily="-65" charset="0"/>
                <a:ea typeface="宋体" pitchFamily="-65" charset="-122"/>
                <a:cs typeface="宋体" pitchFamily="-65" charset="-122"/>
              </a:endParaRPr>
            </a:p>
          </p:txBody>
        </p:sp>
        <p:pic>
          <p:nvPicPr>
            <p:cNvPr id="179" name="Picture 178" descr="uw camera.tiff"/>
            <p:cNvPicPr>
              <a:picLocks noChangeAspect="1"/>
            </p:cNvPicPr>
            <p:nvPr/>
          </p:nvPicPr>
          <p:blipFill>
            <a:blip r:embed="rId4"/>
            <a:stretch>
              <a:fillRect/>
            </a:stretch>
          </p:blipFill>
          <p:spPr>
            <a:xfrm>
              <a:off x="5715000" y="2133600"/>
              <a:ext cx="2421707" cy="3678689"/>
            </a:xfrm>
            <a:prstGeom prst="rect">
              <a:avLst/>
            </a:prstGeom>
          </p:spPr>
        </p:pic>
      </p:grpSp>
      <p:grpSp>
        <p:nvGrpSpPr>
          <p:cNvPr id="20" name="Group 181"/>
          <p:cNvGrpSpPr/>
          <p:nvPr/>
        </p:nvGrpSpPr>
        <p:grpSpPr>
          <a:xfrm>
            <a:off x="98783" y="941176"/>
            <a:ext cx="4781550" cy="5535824"/>
            <a:chOff x="98783" y="941176"/>
            <a:chExt cx="4781550" cy="5535824"/>
          </a:xfrm>
        </p:grpSpPr>
        <p:sp>
          <p:nvSpPr>
            <p:cNvPr id="183" name="Rounded Rectangle 182"/>
            <p:cNvSpPr>
              <a:spLocks noChangeArrowheads="1"/>
            </p:cNvSpPr>
            <p:nvPr/>
          </p:nvSpPr>
          <p:spPr bwMode="auto">
            <a:xfrm>
              <a:off x="98783" y="1060449"/>
              <a:ext cx="4781550" cy="5416551"/>
            </a:xfrm>
            <a:prstGeom prst="roundRect">
              <a:avLst>
                <a:gd name="adj" fmla="val 16667"/>
              </a:avLst>
            </a:prstGeom>
            <a:solidFill>
              <a:schemeClr val="bg1"/>
            </a:solidFill>
            <a:ln w="25400">
              <a:solidFill>
                <a:schemeClr val="tx1"/>
              </a:solidFill>
              <a:round/>
              <a:headEnd/>
              <a:tailEnd/>
            </a:ln>
            <a:effectLst>
              <a:outerShdw blurRad="63500" dist="38100" dir="2700000" algn="tl" rotWithShape="0">
                <a:srgbClr val="000000">
                  <a:alpha val="39999"/>
                </a:srgbClr>
              </a:outerShdw>
            </a:effectLst>
          </p:spPr>
          <p:txBody>
            <a:bodyPr anchor="ctr">
              <a:prstTxWarp prst="textNoShape">
                <a:avLst/>
              </a:prstTxWarp>
            </a:bodyPr>
            <a:lstStyle/>
            <a:p>
              <a:pPr algn="ctr"/>
              <a:endParaRPr lang="en-US">
                <a:solidFill>
                  <a:srgbClr val="000000"/>
                </a:solidFill>
                <a:latin typeface="Times New Roman" pitchFamily="-65" charset="0"/>
                <a:ea typeface="宋体" pitchFamily="-65" charset="-122"/>
                <a:cs typeface="宋体" pitchFamily="-65" charset="-122"/>
              </a:endParaRPr>
            </a:p>
          </p:txBody>
        </p:sp>
        <p:sp>
          <p:nvSpPr>
            <p:cNvPr id="184" name="Text Box 46"/>
            <p:cNvSpPr txBox="1">
              <a:spLocks noChangeArrowheads="1"/>
            </p:cNvSpPr>
            <p:nvPr/>
          </p:nvSpPr>
          <p:spPr bwMode="auto">
            <a:xfrm>
              <a:off x="1133475" y="941176"/>
              <a:ext cx="2791750" cy="584776"/>
            </a:xfrm>
            <a:prstGeom prst="rect">
              <a:avLst/>
            </a:prstGeom>
            <a:noFill/>
            <a:ln w="9525">
              <a:noFill/>
              <a:miter lim="800000"/>
              <a:headEnd/>
              <a:tailEnd/>
            </a:ln>
          </p:spPr>
          <p:txBody>
            <a:bodyPr wrap="none">
              <a:prstTxWarp prst="textNoShape">
                <a:avLst/>
              </a:prstTxWarp>
              <a:spAutoFit/>
            </a:bodyPr>
            <a:lstStyle/>
            <a:p>
              <a:r>
                <a:rPr lang="en-US" sz="3200" b="1" dirty="0" smtClean="0">
                  <a:latin typeface="Arial" pitchFamily="-65" charset="0"/>
                  <a:ea typeface="宋体" pitchFamily="-65" charset="-122"/>
                  <a:cs typeface="宋体" pitchFamily="-65" charset="-122"/>
                </a:rPr>
                <a:t>Stingray AUV</a:t>
              </a:r>
              <a:endParaRPr lang="en-US" sz="3200" b="1" dirty="0">
                <a:latin typeface="Arial" pitchFamily="-65" charset="0"/>
                <a:ea typeface="宋体" pitchFamily="-65" charset="-122"/>
                <a:cs typeface="宋体" pitchFamily="-65" charset="-122"/>
              </a:endParaRPr>
            </a:p>
          </p:txBody>
        </p:sp>
        <p:grpSp>
          <p:nvGrpSpPr>
            <p:cNvPr id="21" name="Group 24"/>
            <p:cNvGrpSpPr>
              <a:grpSpLocks noChangeAspect="1"/>
            </p:cNvGrpSpPr>
            <p:nvPr/>
          </p:nvGrpSpPr>
          <p:grpSpPr>
            <a:xfrm>
              <a:off x="511713" y="1447800"/>
              <a:ext cx="3755489" cy="3562674"/>
              <a:chOff x="76200" y="1655065"/>
              <a:chExt cx="4880332" cy="4629768"/>
            </a:xfrm>
          </p:grpSpPr>
          <p:sp>
            <p:nvSpPr>
              <p:cNvPr id="187" name="AutoShape 194"/>
              <p:cNvSpPr>
                <a:spLocks noChangeArrowheads="1"/>
              </p:cNvSpPr>
              <p:nvPr/>
            </p:nvSpPr>
            <p:spPr bwMode="auto">
              <a:xfrm rot="10800000">
                <a:off x="3102881" y="4892480"/>
                <a:ext cx="284808" cy="209844"/>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88" name="AutoShape 194"/>
              <p:cNvSpPr>
                <a:spLocks noChangeArrowheads="1"/>
              </p:cNvSpPr>
              <p:nvPr/>
            </p:nvSpPr>
            <p:spPr bwMode="auto">
              <a:xfrm rot="10800000">
                <a:off x="4062125" y="2304756"/>
                <a:ext cx="284808" cy="209844"/>
              </a:xfrm>
              <a:prstGeom prst="can">
                <a:avLst>
                  <a:gd name="adj" fmla="val 25000"/>
                </a:avLst>
              </a:prstGeom>
              <a:solidFill>
                <a:schemeClr val="bg2"/>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89" name="AutoShape 194"/>
              <p:cNvSpPr>
                <a:spLocks noChangeArrowheads="1"/>
              </p:cNvSpPr>
              <p:nvPr/>
            </p:nvSpPr>
            <p:spPr bwMode="auto">
              <a:xfrm rot="13800000">
                <a:off x="2608855" y="4802290"/>
                <a:ext cx="192024" cy="557784"/>
              </a:xfrm>
              <a:prstGeom prst="can">
                <a:avLst>
                  <a:gd name="adj" fmla="val 25000"/>
                </a:avLst>
              </a:prstGeom>
              <a:solidFill>
                <a:schemeClr val="bg2">
                  <a:lumMod val="25000"/>
                  <a:lumOff val="75000"/>
                </a:schemeClr>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90" name="AutoShape 194"/>
              <p:cNvSpPr>
                <a:spLocks noChangeArrowheads="1"/>
              </p:cNvSpPr>
              <p:nvPr/>
            </p:nvSpPr>
            <p:spPr bwMode="auto">
              <a:xfrm rot="13800000">
                <a:off x="259080" y="3354490"/>
                <a:ext cx="192024" cy="557784"/>
              </a:xfrm>
              <a:prstGeom prst="can">
                <a:avLst>
                  <a:gd name="adj" fmla="val 25000"/>
                </a:avLst>
              </a:prstGeom>
              <a:solidFill>
                <a:schemeClr val="bg2">
                  <a:lumMod val="25000"/>
                  <a:lumOff val="75000"/>
                </a:schemeClr>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sp>
            <p:nvSpPr>
              <p:cNvPr id="191" name="AutoShape 194"/>
              <p:cNvSpPr>
                <a:spLocks noChangeArrowheads="1"/>
              </p:cNvSpPr>
              <p:nvPr/>
            </p:nvSpPr>
            <p:spPr bwMode="auto">
              <a:xfrm rot="13260000">
                <a:off x="614635" y="4343400"/>
                <a:ext cx="227098" cy="609600"/>
              </a:xfrm>
              <a:prstGeom prst="can">
                <a:avLst>
                  <a:gd name="adj" fmla="val 25000"/>
                </a:avLst>
              </a:prstGeom>
              <a:solidFill>
                <a:schemeClr val="bg2">
                  <a:lumMod val="50000"/>
                  <a:lumOff val="50000"/>
                </a:schemeClr>
              </a:solidFill>
              <a:ln w="9525">
                <a:solidFill>
                  <a:schemeClr val="tx1"/>
                </a:solidFill>
                <a:round/>
                <a:headEnd/>
                <a:tailEnd/>
              </a:ln>
            </p:spPr>
            <p:txBody>
              <a:bodyPr wrap="none" anchor="ctr">
                <a:prstTxWarp prst="textNoShape">
                  <a:avLst/>
                </a:prstTxWarp>
              </a:bodyPr>
              <a:lstStyle/>
              <a:p>
                <a:endParaRPr lang="en-US">
                  <a:ea typeface="宋体" pitchFamily="-65" charset="-122"/>
                  <a:cs typeface="宋体" pitchFamily="-65" charset="-122"/>
                </a:endParaRPr>
              </a:p>
            </p:txBody>
          </p:sp>
          <p:pic>
            <p:nvPicPr>
              <p:cNvPr id="192" name="Picture 2" descr="E:\My Documents\My Webs\AUVSI\images\general\hull.png"/>
              <p:cNvPicPr>
                <a:picLocks noChangeAspect="1" noChangeArrowheads="1"/>
              </p:cNvPicPr>
              <p:nvPr/>
            </p:nvPicPr>
            <p:blipFill>
              <a:blip r:embed="rId5"/>
              <a:srcRect/>
              <a:stretch>
                <a:fillRect/>
              </a:stretch>
            </p:blipFill>
            <p:spPr bwMode="auto">
              <a:xfrm>
                <a:off x="232133" y="1747630"/>
                <a:ext cx="4657725" cy="3510170"/>
              </a:xfrm>
              <a:prstGeom prst="rect">
                <a:avLst/>
              </a:prstGeom>
              <a:noFill/>
            </p:spPr>
          </p:pic>
          <p:sp>
            <p:nvSpPr>
              <p:cNvPr id="193" name="Rectangle 186"/>
              <p:cNvSpPr>
                <a:spLocks noChangeArrowheads="1"/>
              </p:cNvSpPr>
              <p:nvPr/>
            </p:nvSpPr>
            <p:spPr bwMode="auto">
              <a:xfrm>
                <a:off x="1799510" y="1655065"/>
                <a:ext cx="1404423" cy="1079898"/>
              </a:xfrm>
              <a:prstGeom prst="rect">
                <a:avLst/>
              </a:prstGeom>
              <a:noFill/>
              <a:ln w="9525">
                <a:noFill/>
                <a:miter lim="800000"/>
                <a:headEnd/>
                <a:tailEnd/>
              </a:ln>
            </p:spPr>
            <p:txBody>
              <a:bodyPr wrap="square">
                <a:prstTxWarp prst="textNoShape">
                  <a:avLst/>
                </a:prstTxWarp>
                <a:spAutoFit/>
              </a:bodyPr>
              <a:lstStyle/>
              <a:p>
                <a:pPr algn="ctr"/>
                <a:r>
                  <a:rPr lang="en-US" altLang="ja-JP" sz="1200" b="1" dirty="0" smtClean="0">
                    <a:solidFill>
                      <a:srgbClr val="000000"/>
                    </a:solidFill>
                    <a:latin typeface="Arial" pitchFamily="-65" charset="0"/>
                    <a:ea typeface="MS Mincho" pitchFamily="49" charset="-128"/>
                    <a:cs typeface="MS Mincho" pitchFamily="49" charset="-128"/>
                  </a:rPr>
                  <a:t>Agile propellers for navigation</a:t>
                </a:r>
                <a:endParaRPr lang="en-US" altLang="ja-JP" sz="1200" b="1" dirty="0">
                  <a:latin typeface="Arial" pitchFamily="-65" charset="0"/>
                  <a:ea typeface="宋体" pitchFamily="-65" charset="-122"/>
                  <a:cs typeface="宋体" pitchFamily="-65" charset="-122"/>
                </a:endParaRPr>
              </a:p>
            </p:txBody>
          </p:sp>
          <p:cxnSp>
            <p:nvCxnSpPr>
              <p:cNvPr id="194" name="Straight Arrow Connector 193"/>
              <p:cNvCxnSpPr>
                <a:cxnSpLocks noChangeShapeType="1"/>
              </p:cNvCxnSpPr>
              <p:nvPr/>
            </p:nvCxnSpPr>
            <p:spPr bwMode="auto">
              <a:xfrm rot="10800000" flipV="1">
                <a:off x="841733" y="2286794"/>
                <a:ext cx="988482" cy="76120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195" name="Straight Arrow Connector 194"/>
              <p:cNvCxnSpPr>
                <a:cxnSpLocks noChangeShapeType="1"/>
              </p:cNvCxnSpPr>
              <p:nvPr/>
            </p:nvCxnSpPr>
            <p:spPr bwMode="auto">
              <a:xfrm flipV="1">
                <a:off x="3203933" y="2057400"/>
                <a:ext cx="685800" cy="229394"/>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
            <p:nvSpPr>
              <p:cNvPr id="196" name="Rectangle 358"/>
              <p:cNvSpPr>
                <a:spLocks noChangeArrowheads="1"/>
              </p:cNvSpPr>
              <p:nvPr/>
            </p:nvSpPr>
            <p:spPr bwMode="auto">
              <a:xfrm>
                <a:off x="3337843" y="3048000"/>
                <a:ext cx="1618689" cy="1079898"/>
              </a:xfrm>
              <a:prstGeom prst="rect">
                <a:avLst/>
              </a:prstGeom>
              <a:noFill/>
              <a:ln w="9525">
                <a:noFill/>
                <a:miter lim="800000"/>
                <a:headEnd/>
                <a:tailEnd/>
              </a:ln>
            </p:spPr>
            <p:txBody>
              <a:bodyPr wrap="square">
                <a:prstTxWarp prst="textNoShape">
                  <a:avLst/>
                </a:prstTxWarp>
                <a:spAutoFit/>
              </a:bodyPr>
              <a:lstStyle/>
              <a:p>
                <a:pPr algn="ctr"/>
                <a:r>
                  <a:rPr lang="en-US" altLang="ja-JP" sz="1200" b="1" dirty="0">
                    <a:solidFill>
                      <a:srgbClr val="000000"/>
                    </a:solidFill>
                    <a:latin typeface="Arial" pitchFamily="-65" charset="0"/>
                    <a:ea typeface="MS Mincho" pitchFamily="49" charset="-128"/>
                    <a:cs typeface="MS Mincho" pitchFamily="49" charset="-128"/>
                  </a:rPr>
                  <a:t>Acoustic </a:t>
                </a:r>
                <a:r>
                  <a:rPr lang="en-US" altLang="ja-JP" sz="1200" b="1" dirty="0" smtClean="0">
                    <a:solidFill>
                      <a:srgbClr val="000000"/>
                    </a:solidFill>
                    <a:latin typeface="Arial" pitchFamily="-65" charset="0"/>
                    <a:ea typeface="MS Mincho" pitchFamily="49" charset="-128"/>
                    <a:cs typeface="MS Mincho" pitchFamily="49" charset="-128"/>
                  </a:rPr>
                  <a:t>modems to </a:t>
                </a:r>
                <a:r>
                  <a:rPr lang="en-US" altLang="ja-JP" sz="1200" b="1" dirty="0">
                    <a:solidFill>
                      <a:srgbClr val="000000"/>
                    </a:solidFill>
                    <a:latin typeface="Arial" pitchFamily="-65" charset="0"/>
                    <a:ea typeface="MS Mincho" pitchFamily="49" charset="-128"/>
                    <a:cs typeface="MS Mincho" pitchFamily="49" charset="-128"/>
                  </a:rPr>
                  <a:t>retrieve sensor data</a:t>
                </a:r>
                <a:endParaRPr lang="en-US" altLang="ja-JP" sz="1200" dirty="0">
                  <a:latin typeface="Arial" pitchFamily="-65" charset="0"/>
                  <a:ea typeface="宋体" pitchFamily="-65" charset="-122"/>
                  <a:cs typeface="宋体" pitchFamily="-65" charset="-122"/>
                </a:endParaRPr>
              </a:p>
            </p:txBody>
          </p:sp>
          <p:cxnSp>
            <p:nvCxnSpPr>
              <p:cNvPr id="201" name="Straight Arrow Connector 200"/>
              <p:cNvCxnSpPr>
                <a:cxnSpLocks noChangeShapeType="1"/>
                <a:stCxn id="196" idx="2"/>
              </p:cNvCxnSpPr>
              <p:nvPr/>
            </p:nvCxnSpPr>
            <p:spPr bwMode="auto">
              <a:xfrm rot="5400000">
                <a:off x="3378815" y="4184626"/>
                <a:ext cx="825103" cy="71164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210" name="Straight Arrow Connector 209"/>
              <p:cNvCxnSpPr>
                <a:cxnSpLocks noChangeShapeType="1"/>
                <a:stCxn id="196" idx="0"/>
                <a:endCxn id="188" idx="1"/>
              </p:cNvCxnSpPr>
              <p:nvPr/>
            </p:nvCxnSpPr>
            <p:spPr bwMode="auto">
              <a:xfrm rot="5400000" flipH="1" flipV="1">
                <a:off x="3909160" y="2752631"/>
                <a:ext cx="533400" cy="5734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211" name="Straight Arrow Connector 210"/>
              <p:cNvCxnSpPr>
                <a:cxnSpLocks noChangeShapeType="1"/>
                <a:stCxn id="196" idx="1"/>
              </p:cNvCxnSpPr>
              <p:nvPr/>
            </p:nvCxnSpPr>
            <p:spPr bwMode="auto">
              <a:xfrm rot="10800000">
                <a:off x="613133" y="3352802"/>
                <a:ext cx="2724710" cy="23515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
            <p:nvSpPr>
              <p:cNvPr id="212" name="Rectangle 358"/>
              <p:cNvSpPr>
                <a:spLocks noChangeArrowheads="1"/>
              </p:cNvSpPr>
              <p:nvPr/>
            </p:nvSpPr>
            <p:spPr bwMode="auto">
              <a:xfrm>
                <a:off x="104383" y="5204935"/>
                <a:ext cx="1567376" cy="1079898"/>
              </a:xfrm>
              <a:prstGeom prst="rect">
                <a:avLst/>
              </a:prstGeom>
              <a:noFill/>
              <a:ln w="9525">
                <a:noFill/>
                <a:miter lim="800000"/>
                <a:headEnd/>
                <a:tailEnd/>
              </a:ln>
            </p:spPr>
            <p:txBody>
              <a:bodyPr wrap="square">
                <a:prstTxWarp prst="textNoShape">
                  <a:avLst/>
                </a:prstTxWarp>
                <a:spAutoFit/>
              </a:bodyPr>
              <a:lstStyle/>
              <a:p>
                <a:pPr algn="ctr"/>
                <a:r>
                  <a:rPr lang="en-US" altLang="ja-JP" sz="1200" b="1" dirty="0" smtClean="0">
                    <a:solidFill>
                      <a:srgbClr val="000000"/>
                    </a:solidFill>
                    <a:latin typeface="Arial" pitchFamily="-65" charset="0"/>
                    <a:ea typeface="MS Mincho" pitchFamily="49" charset="-128"/>
                    <a:cs typeface="MS Mincho" pitchFamily="49" charset="-128"/>
                  </a:rPr>
                  <a:t>Camera for object detection and avoidance</a:t>
                </a:r>
                <a:endParaRPr lang="en-US" altLang="ja-JP" sz="1200" dirty="0">
                  <a:latin typeface="Arial" pitchFamily="-65" charset="0"/>
                  <a:ea typeface="宋体" pitchFamily="-65" charset="-122"/>
                  <a:cs typeface="宋体" pitchFamily="-65" charset="-122"/>
                </a:endParaRPr>
              </a:p>
            </p:txBody>
          </p:sp>
          <p:cxnSp>
            <p:nvCxnSpPr>
              <p:cNvPr id="213" name="Straight Arrow Connector 212"/>
              <p:cNvCxnSpPr>
                <a:cxnSpLocks noChangeShapeType="1"/>
                <a:stCxn id="212" idx="0"/>
                <a:endCxn id="191" idx="1"/>
              </p:cNvCxnSpPr>
              <p:nvPr/>
            </p:nvCxnSpPr>
            <p:spPr bwMode="auto">
              <a:xfrm rot="16200000" flipV="1">
                <a:off x="544795" y="4861658"/>
                <a:ext cx="326701" cy="359854"/>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
            <p:nvSpPr>
              <p:cNvPr id="215" name="Rectangle 186"/>
              <p:cNvSpPr>
                <a:spLocks noChangeArrowheads="1"/>
              </p:cNvSpPr>
              <p:nvPr/>
            </p:nvSpPr>
            <p:spPr bwMode="auto">
              <a:xfrm>
                <a:off x="155933" y="1838980"/>
                <a:ext cx="1404423" cy="839920"/>
              </a:xfrm>
              <a:prstGeom prst="rect">
                <a:avLst/>
              </a:prstGeom>
              <a:noFill/>
              <a:ln w="9525">
                <a:noFill/>
                <a:miter lim="800000"/>
                <a:headEnd/>
                <a:tailEnd/>
              </a:ln>
            </p:spPr>
            <p:txBody>
              <a:bodyPr wrap="square">
                <a:prstTxWarp prst="textNoShape">
                  <a:avLst/>
                </a:prstTxWarp>
                <a:spAutoFit/>
              </a:bodyPr>
              <a:lstStyle/>
              <a:p>
                <a:pPr algn="ctr"/>
                <a:r>
                  <a:rPr lang="en-US" altLang="ja-JP" sz="1200" b="1" dirty="0" smtClean="0">
                    <a:solidFill>
                      <a:srgbClr val="000000"/>
                    </a:solidFill>
                    <a:latin typeface="Arial" pitchFamily="-65" charset="0"/>
                    <a:ea typeface="MS Mincho" pitchFamily="49" charset="-128"/>
                    <a:cs typeface="MS Mincho" pitchFamily="49" charset="-128"/>
                  </a:rPr>
                  <a:t>High powered </a:t>
                </a:r>
                <a:r>
                  <a:rPr lang="en-US" altLang="ja-JP" sz="1200" b="1" dirty="0" err="1" smtClean="0">
                    <a:solidFill>
                      <a:srgbClr val="000000"/>
                    </a:solidFill>
                    <a:latin typeface="Arial" pitchFamily="-65" charset="0"/>
                    <a:ea typeface="MS Mincho" pitchFamily="49" charset="-128"/>
                    <a:cs typeface="MS Mincho" pitchFamily="49" charset="-128"/>
                  </a:rPr>
                  <a:t>LEDs</a:t>
                </a:r>
                <a:endParaRPr lang="en-US" altLang="ja-JP" sz="1200" b="1" dirty="0">
                  <a:latin typeface="Arial" pitchFamily="-65" charset="0"/>
                  <a:ea typeface="宋体" pitchFamily="-65" charset="-122"/>
                  <a:cs typeface="宋体" pitchFamily="-65" charset="-122"/>
                </a:endParaRPr>
              </a:p>
            </p:txBody>
          </p:sp>
          <p:cxnSp>
            <p:nvCxnSpPr>
              <p:cNvPr id="216" name="Straight Arrow Connector 215"/>
              <p:cNvCxnSpPr>
                <a:cxnSpLocks noChangeShapeType="1"/>
                <a:stCxn id="215" idx="2"/>
                <a:endCxn id="192" idx="1"/>
              </p:cNvCxnSpPr>
              <p:nvPr/>
            </p:nvCxnSpPr>
            <p:spPr bwMode="auto">
              <a:xfrm rot="5400000">
                <a:off x="133232" y="2777803"/>
                <a:ext cx="823815" cy="62601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217" name="Straight Arrow Connector 216"/>
              <p:cNvCxnSpPr>
                <a:cxnSpLocks noChangeShapeType="1"/>
                <a:stCxn id="215" idx="2"/>
                <a:endCxn id="189" idx="1"/>
              </p:cNvCxnSpPr>
              <p:nvPr/>
            </p:nvCxnSpPr>
            <p:spPr bwMode="auto">
              <a:xfrm rot="16200000" flipH="1">
                <a:off x="383908" y="3153136"/>
                <a:ext cx="2581550" cy="163307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grpSp>
        <p:pic>
          <p:nvPicPr>
            <p:cNvPr id="186" name="Picture 2" descr="E:\My Documents\My Pictures\Sub\ibotics AUSI 2008\100PENTX\_IGP1345.JPG"/>
            <p:cNvPicPr>
              <a:picLocks noChangeAspect="1" noChangeArrowheads="1"/>
            </p:cNvPicPr>
            <p:nvPr/>
          </p:nvPicPr>
          <p:blipFill>
            <a:blip r:embed="rId6" cstate="print"/>
            <a:srcRect/>
            <a:stretch>
              <a:fillRect/>
            </a:stretch>
          </p:blipFill>
          <p:spPr bwMode="auto">
            <a:xfrm>
              <a:off x="1676400" y="4294835"/>
              <a:ext cx="2938161" cy="1953565"/>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Fish Detection</a:t>
            </a:r>
            <a:endParaRPr lang="en-US" dirty="0"/>
          </a:p>
        </p:txBody>
      </p:sp>
      <p:pic>
        <p:nvPicPr>
          <p:cNvPr id="4" name="ButterflyFish.AVI">
            <a:hlinkClick r:id="" action="ppaction://media"/>
          </p:cNvPr>
          <p:cNvPicPr/>
          <p:nvPr>
            <p:ph idx="1"/>
            <a:videoFile r:link="rId1"/>
          </p:nvPr>
        </p:nvPicPr>
        <p:blipFill>
          <a:blip r:embed="rId3"/>
          <a:stretch>
            <a:fillRect/>
          </a:stretch>
        </p:blipFill>
        <p:spPr>
          <a:xfrm>
            <a:off x="4648199" y="1793081"/>
            <a:ext cx="4416425" cy="3312319"/>
          </a:xfrm>
        </p:spPr>
      </p:pic>
      <p:sp>
        <p:nvSpPr>
          <p:cNvPr id="5" name="Content Placeholder 2"/>
          <p:cNvSpPr txBox="1">
            <a:spLocks/>
          </p:cNvSpPr>
          <p:nvPr/>
        </p:nvSpPr>
        <p:spPr bwMode="auto">
          <a:xfrm>
            <a:off x="228600" y="1143000"/>
            <a:ext cx="4419599" cy="5051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007F"/>
              </a:buClr>
              <a:buSzPct val="75000"/>
              <a:buFont typeface="Wingdings" charset="2"/>
              <a:buChar char="v"/>
              <a:tabLst/>
              <a:defRPr/>
            </a:pPr>
            <a:r>
              <a:rPr lang="en-US" sz="2400" kern="0" dirty="0" smtClean="0">
                <a:latin typeface="+mn-lt"/>
              </a:rPr>
              <a:t>Much time and resources spent to count and identify fish</a:t>
            </a:r>
          </a:p>
          <a:p>
            <a:pPr marL="800100" lvl="1" indent="-342900">
              <a:spcBef>
                <a:spcPct val="20000"/>
              </a:spcBef>
              <a:buClr>
                <a:srgbClr val="00007F"/>
              </a:buClr>
              <a:buSzPct val="75000"/>
              <a:buFont typeface="Wingdings" charset="2"/>
              <a:buChar char="v"/>
              <a:defRPr/>
            </a:pPr>
            <a:r>
              <a:rPr lang="en-US" sz="2400" kern="0" dirty="0" smtClean="0">
                <a:latin typeface="+mn-lt"/>
              </a:rPr>
              <a:t>Boats, divers  = $$$</a:t>
            </a:r>
          </a:p>
          <a:p>
            <a:pPr marL="800100" lvl="1" indent="-342900">
              <a:spcBef>
                <a:spcPct val="20000"/>
              </a:spcBef>
              <a:buClr>
                <a:srgbClr val="00007F"/>
              </a:buClr>
              <a:buSzPct val="75000"/>
              <a:buFont typeface="Wingdings" charset="2"/>
              <a:buChar char="v"/>
              <a:defRPr/>
            </a:pPr>
            <a:r>
              <a:rPr lang="en-US" sz="2400" kern="0" dirty="0" smtClean="0">
                <a:latin typeface="+mn-lt"/>
              </a:rPr>
              <a:t>1/3 of budget in ecological research sites used for data gathering</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007F"/>
              </a:buClr>
              <a:buSzPct val="75000"/>
              <a:buFont typeface="Wingdings" charset="2"/>
              <a:buChar char="v"/>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Research questions:</a:t>
            </a:r>
          </a:p>
          <a:p>
            <a:pPr marL="800100" lvl="1" indent="-342900">
              <a:spcBef>
                <a:spcPct val="20000"/>
              </a:spcBef>
              <a:buClr>
                <a:srgbClr val="00007F"/>
              </a:buClr>
              <a:buSzPct val="75000"/>
              <a:buFont typeface="Wingdings" charset="2"/>
              <a:buChar char="v"/>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Can</a:t>
            </a:r>
            <a:r>
              <a:rPr kumimoji="0" lang="en-US" sz="2400" b="0" i="0" u="none" strike="noStrike" kern="0" cap="none" spc="0" normalizeH="0" noProof="0" dirty="0" smtClean="0">
                <a:ln>
                  <a:noFill/>
                </a:ln>
                <a:solidFill>
                  <a:schemeClr val="tx1"/>
                </a:solidFill>
                <a:effectLst/>
                <a:uLnTx/>
                <a:uFillTx/>
                <a:latin typeface="+mn-lt"/>
                <a:ea typeface="+mn-ea"/>
                <a:cs typeface="+mn-cs"/>
              </a:rPr>
              <a:t> we do it automatically?</a:t>
            </a:r>
          </a:p>
          <a:p>
            <a:pPr marL="800100" lvl="1" indent="-342900">
              <a:spcBef>
                <a:spcPct val="20000"/>
              </a:spcBef>
              <a:buClr>
                <a:srgbClr val="00007F"/>
              </a:buClr>
              <a:buSzPct val="75000"/>
              <a:buFont typeface="Wingdings" charset="2"/>
              <a:buChar char="v"/>
              <a:defRPr/>
            </a:pPr>
            <a:r>
              <a:rPr lang="en-US" sz="2400" kern="0" noProof="0" dirty="0" smtClean="0">
                <a:latin typeface="+mn-lt"/>
              </a:rPr>
              <a:t>What features to train?</a:t>
            </a:r>
          </a:p>
          <a:p>
            <a:pPr marL="800100" lvl="1" indent="-342900">
              <a:spcBef>
                <a:spcPct val="20000"/>
              </a:spcBef>
              <a:buClr>
                <a:srgbClr val="00007F"/>
              </a:buClr>
              <a:buSzPct val="75000"/>
              <a:buFont typeface="Wingdings" charset="2"/>
              <a:buChar char="v"/>
              <a:defRPr/>
            </a:pPr>
            <a:r>
              <a:rPr lang="en-US" sz="2400" kern="0" dirty="0" smtClean="0">
                <a:latin typeface="+mn-lt"/>
              </a:rPr>
              <a:t>Types of fish to track?</a:t>
            </a:r>
          </a:p>
          <a:p>
            <a:pPr marL="800100" lvl="1" indent="-342900">
              <a:spcBef>
                <a:spcPct val="20000"/>
              </a:spcBef>
              <a:buClr>
                <a:srgbClr val="00007F"/>
              </a:buClr>
              <a:buSzPct val="75000"/>
              <a:buFont typeface="Wingdings" charset="2"/>
              <a:buChar char="v"/>
              <a:defRPr/>
            </a:pPr>
            <a:r>
              <a:rPr lang="en-US" sz="2400" kern="0" dirty="0" smtClean="0">
                <a:latin typeface="+mn-lt"/>
              </a:rPr>
              <a:t>Number of fish per frame?</a:t>
            </a:r>
          </a:p>
          <a:p>
            <a:pPr marL="800100" lvl="1" indent="-342900">
              <a:spcBef>
                <a:spcPct val="20000"/>
              </a:spcBef>
              <a:buClr>
                <a:srgbClr val="00007F"/>
              </a:buClr>
              <a:buSzPct val="75000"/>
              <a:buFont typeface="Wingdings" charset="2"/>
              <a:buChar char="v"/>
              <a:defRPr/>
            </a:pPr>
            <a:r>
              <a:rPr lang="en-US" sz="2400" kern="0" dirty="0" smtClean="0">
                <a:latin typeface="+mn-lt"/>
              </a:rPr>
              <a:t>Requires fast processing</a:t>
            </a:r>
          </a:p>
          <a:p>
            <a:pPr marL="342900" marR="0" lvl="0" indent="-342900" algn="l" defTabSz="914400" rtl="0" eaLnBrk="0" fontAlgn="base" latinLnBrk="0" hangingPunct="0">
              <a:lnSpc>
                <a:spcPct val="100000"/>
              </a:lnSpc>
              <a:spcBef>
                <a:spcPct val="20000"/>
              </a:spcBef>
              <a:spcAft>
                <a:spcPct val="0"/>
              </a:spcAft>
              <a:buClr>
                <a:srgbClr val="00007F"/>
              </a:buClr>
              <a:buSzPct val="75000"/>
              <a:buFont typeface="Wingdings" charset="2"/>
              <a:buChar char="v"/>
              <a:tabLst/>
              <a:defRPr/>
            </a:pPr>
            <a:endParaRPr lang="en-US" sz="2400" kern="0" noProof="0" dirty="0" smtClean="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Processing Applications</a:t>
            </a:r>
            <a:endParaRPr lang="en-US" dirty="0"/>
          </a:p>
        </p:txBody>
      </p:sp>
      <p:pic>
        <p:nvPicPr>
          <p:cNvPr id="4" name="Picture 13" descr="C:\Documents and Settings\ichead\Local Settings\Temporary Internet Files\Content.IE5\T4UBCGMG\MCj04247920000[1].wmf"/>
          <p:cNvPicPr>
            <a:picLocks noChangeAspect="1" noChangeArrowheads="1"/>
          </p:cNvPicPr>
          <p:nvPr/>
        </p:nvPicPr>
        <p:blipFill>
          <a:blip r:embed="rId2"/>
          <a:srcRect/>
          <a:stretch>
            <a:fillRect/>
          </a:stretch>
        </p:blipFill>
        <p:spPr bwMode="auto">
          <a:xfrm>
            <a:off x="500034" y="2652714"/>
            <a:ext cx="2353219" cy="2563818"/>
          </a:xfrm>
          <a:prstGeom prst="rect">
            <a:avLst/>
          </a:prstGeom>
          <a:noFill/>
        </p:spPr>
      </p:pic>
      <p:sp>
        <p:nvSpPr>
          <p:cNvPr id="5" name="내용 개체 틀 2"/>
          <p:cNvSpPr>
            <a:spLocks noGrp="1"/>
          </p:cNvSpPr>
          <p:nvPr>
            <p:ph idx="1"/>
          </p:nvPr>
        </p:nvSpPr>
        <p:spPr>
          <a:xfrm>
            <a:off x="457200" y="1143000"/>
            <a:ext cx="8229600" cy="4876800"/>
          </a:xfrm>
        </p:spPr>
        <p:txBody>
          <a:bodyPr/>
          <a:lstStyle/>
          <a:p>
            <a:r>
              <a:rPr lang="en-US" altLang="ko-KR" dirty="0" smtClean="0"/>
              <a:t>Computation of a large number of repetitive operations</a:t>
            </a:r>
            <a:endParaRPr lang="ko-KR" altLang="en-US" dirty="0"/>
          </a:p>
        </p:txBody>
      </p:sp>
      <p:pic>
        <p:nvPicPr>
          <p:cNvPr id="6" name="Picture 10" descr="C:\Documents and Settings\ichead\Local Settings\Temporary Internet Files\Content.IE5\X6AJY8Z9\MCj02805460000[1].wmf"/>
          <p:cNvPicPr>
            <a:picLocks noChangeAspect="1" noChangeArrowheads="1"/>
          </p:cNvPicPr>
          <p:nvPr/>
        </p:nvPicPr>
        <p:blipFill>
          <a:blip r:embed="rId3"/>
          <a:srcRect/>
          <a:stretch>
            <a:fillRect/>
          </a:stretch>
        </p:blipFill>
        <p:spPr bwMode="auto">
          <a:xfrm>
            <a:off x="1071538" y="3652846"/>
            <a:ext cx="2228661" cy="1594919"/>
          </a:xfrm>
          <a:prstGeom prst="rect">
            <a:avLst/>
          </a:prstGeom>
          <a:noFill/>
        </p:spPr>
      </p:pic>
      <p:sp>
        <p:nvSpPr>
          <p:cNvPr id="7" name="사각형 설명선 19"/>
          <p:cNvSpPr/>
          <p:nvPr/>
        </p:nvSpPr>
        <p:spPr bwMode="auto">
          <a:xfrm>
            <a:off x="3643306" y="2795590"/>
            <a:ext cx="1500198" cy="1143008"/>
          </a:xfrm>
          <a:prstGeom prst="wedgeRectCallout">
            <a:avLst>
              <a:gd name="adj1" fmla="val -119947"/>
              <a:gd name="adj2" fmla="val 88695"/>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pic>
        <p:nvPicPr>
          <p:cNvPr id="8" name="Picture 101" descr="MCj00902090000[1]"/>
          <p:cNvPicPr>
            <a:picLocks noChangeAspect="1" noChangeArrowheads="1"/>
          </p:cNvPicPr>
          <p:nvPr/>
        </p:nvPicPr>
        <p:blipFill>
          <a:blip r:embed="rId4"/>
          <a:srcRect/>
          <a:stretch>
            <a:fillRect/>
          </a:stretch>
        </p:blipFill>
        <p:spPr bwMode="auto">
          <a:xfrm>
            <a:off x="3714744" y="2867028"/>
            <a:ext cx="1357322" cy="973385"/>
          </a:xfrm>
          <a:prstGeom prst="rect">
            <a:avLst/>
          </a:prstGeom>
          <a:noFill/>
        </p:spPr>
      </p:pic>
      <p:sp>
        <p:nvSpPr>
          <p:cNvPr id="9" name="위로 구부러진 화살표 13"/>
          <p:cNvSpPr/>
          <p:nvPr/>
        </p:nvSpPr>
        <p:spPr bwMode="auto">
          <a:xfrm>
            <a:off x="3500430" y="3367094"/>
            <a:ext cx="1928826" cy="785818"/>
          </a:xfrm>
          <a:prstGeom prst="curvedUp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0" name="위로 구부러진 화살표 21"/>
          <p:cNvSpPr/>
          <p:nvPr/>
        </p:nvSpPr>
        <p:spPr bwMode="auto">
          <a:xfrm rot="10800000">
            <a:off x="3357554" y="2509838"/>
            <a:ext cx="1928826" cy="785818"/>
          </a:xfrm>
          <a:prstGeom prst="curvedUp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1" name="오른쪽 화살표 22"/>
          <p:cNvSpPr/>
          <p:nvPr/>
        </p:nvSpPr>
        <p:spPr bwMode="auto">
          <a:xfrm>
            <a:off x="5572132" y="3081342"/>
            <a:ext cx="857256" cy="642942"/>
          </a:xfrm>
          <a:prstGeom prst="rightArrow">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grpSp>
        <p:nvGrpSpPr>
          <p:cNvPr id="3" name="그룹 98"/>
          <p:cNvGrpSpPr/>
          <p:nvPr/>
        </p:nvGrpSpPr>
        <p:grpSpPr>
          <a:xfrm>
            <a:off x="6572264" y="2438400"/>
            <a:ext cx="2071702" cy="2214578"/>
            <a:chOff x="6572264" y="2857496"/>
            <a:chExt cx="2071702" cy="2214578"/>
          </a:xfrm>
        </p:grpSpPr>
        <p:pic>
          <p:nvPicPr>
            <p:cNvPr id="13" name="Picture 14" descr="C:\Documents and Settings\ichead\Local Settings\Temporary Internet Files\Content.IE5\X6AJY8Z9\MCj04242360000[1].wmf"/>
            <p:cNvPicPr>
              <a:picLocks noChangeAspect="1" noChangeArrowheads="1"/>
            </p:cNvPicPr>
            <p:nvPr/>
          </p:nvPicPr>
          <p:blipFill>
            <a:blip r:embed="rId5"/>
            <a:srcRect/>
            <a:stretch>
              <a:fillRect/>
            </a:stretch>
          </p:blipFill>
          <p:spPr bwMode="auto">
            <a:xfrm>
              <a:off x="6572264" y="2857496"/>
              <a:ext cx="2071702" cy="2214578"/>
            </a:xfrm>
            <a:prstGeom prst="rect">
              <a:avLst/>
            </a:prstGeom>
            <a:noFill/>
          </p:spPr>
        </p:pic>
        <p:pic>
          <p:nvPicPr>
            <p:cNvPr id="14" name="Picture 101" descr="MCj00902090000[1]"/>
            <p:cNvPicPr>
              <a:picLocks noChangeAspect="1" noChangeArrowheads="1"/>
            </p:cNvPicPr>
            <p:nvPr/>
          </p:nvPicPr>
          <p:blipFill>
            <a:blip r:embed="rId4"/>
            <a:srcRect/>
            <a:stretch>
              <a:fillRect/>
            </a:stretch>
          </p:blipFill>
          <p:spPr bwMode="auto">
            <a:xfrm>
              <a:off x="6715140" y="3000372"/>
              <a:ext cx="1793082" cy="1285884"/>
            </a:xfrm>
            <a:prstGeom prst="rect">
              <a:avLst/>
            </a:prstGeom>
            <a:noFill/>
          </p:spPr>
        </p:pic>
        <p:sp>
          <p:nvSpPr>
            <p:cNvPr id="15" name="직사각형 24"/>
            <p:cNvSpPr/>
            <p:nvPr/>
          </p:nvSpPr>
          <p:spPr bwMode="auto">
            <a:xfrm>
              <a:off x="7104698" y="3143248"/>
              <a:ext cx="285752" cy="28575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6" name="직사각형 25"/>
            <p:cNvSpPr/>
            <p:nvPr/>
          </p:nvSpPr>
          <p:spPr bwMode="auto">
            <a:xfrm>
              <a:off x="7643834" y="3229480"/>
              <a:ext cx="357190" cy="357190"/>
            </a:xfrm>
            <a:prstGeom prst="rect">
              <a:avLst/>
            </a:pr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grpSp>
      <p:sp>
        <p:nvSpPr>
          <p:cNvPr id="17" name="오른쪽 화살표 27"/>
          <p:cNvSpPr/>
          <p:nvPr/>
        </p:nvSpPr>
        <p:spPr bwMode="auto">
          <a:xfrm>
            <a:off x="714348" y="5499093"/>
            <a:ext cx="500066" cy="357190"/>
          </a:xfrm>
          <a:prstGeom prst="rightArrow">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8" name="TextBox 17"/>
          <p:cNvSpPr txBox="1"/>
          <p:nvPr/>
        </p:nvSpPr>
        <p:spPr>
          <a:xfrm>
            <a:off x="1214414" y="5410200"/>
            <a:ext cx="6572296" cy="461665"/>
          </a:xfrm>
          <a:prstGeom prst="rect">
            <a:avLst/>
          </a:prstGeom>
          <a:noFill/>
        </p:spPr>
        <p:txBody>
          <a:bodyPr wrap="square" rtlCol="0">
            <a:spAutoFit/>
          </a:bodyPr>
          <a:lstStyle/>
          <a:p>
            <a:r>
              <a:rPr lang="en-US" altLang="ko-KR" sz="2400" b="1" dirty="0" smtClean="0">
                <a:latin typeface="+mn-lt"/>
              </a:rPr>
              <a:t>Complex and expensive computation</a:t>
            </a:r>
            <a:endParaRPr lang="ko-KR" altLang="en-US" sz="24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Left)">
                                      <p:cBhvr>
                                        <p:cTn id="7" dur="500"/>
                                        <p:tgtEl>
                                          <p:spTgt spid="17"/>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lide(fromRigh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Processing Applications</a:t>
            </a:r>
            <a:endParaRPr lang="en-US" dirty="0"/>
          </a:p>
        </p:txBody>
      </p:sp>
      <p:sp>
        <p:nvSpPr>
          <p:cNvPr id="17" name="순서도: 처리 5"/>
          <p:cNvSpPr/>
          <p:nvPr/>
        </p:nvSpPr>
        <p:spPr bwMode="auto">
          <a:xfrm>
            <a:off x="3357554" y="1828800"/>
            <a:ext cx="1643074" cy="928694"/>
          </a:xfrm>
          <a:prstGeom prst="flowChartProcess">
            <a:avLst/>
          </a:prstGeom>
          <a:gradFill rotWithShape="1">
            <a:gsLst>
              <a:gs pos="0">
                <a:srgbClr val="3399FF">
                  <a:shade val="51000"/>
                  <a:satMod val="130000"/>
                </a:srgbClr>
              </a:gs>
              <a:gs pos="80000">
                <a:srgbClr val="3399FF">
                  <a:shade val="93000"/>
                  <a:satMod val="130000"/>
                </a:srgbClr>
              </a:gs>
              <a:gs pos="100000">
                <a:srgbClr val="3399F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8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rPr>
              <a:t>Low</a:t>
            </a:r>
            <a:r>
              <a:rPr kumimoji="0" lang="en-US" altLang="ko-KR" sz="18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a:ea typeface="+mn-ea"/>
                <a:cs typeface="+mn-cs"/>
              </a:rPr>
              <a:t>-Level Processing</a:t>
            </a:r>
            <a:endParaRPr kumimoji="0" lang="ko-KR" altLang="en-US" sz="18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endParaRPr>
          </a:p>
        </p:txBody>
      </p:sp>
      <p:sp>
        <p:nvSpPr>
          <p:cNvPr id="18" name="순서도: 저장 데이터 6"/>
          <p:cNvSpPr/>
          <p:nvPr/>
        </p:nvSpPr>
        <p:spPr bwMode="auto">
          <a:xfrm>
            <a:off x="3357554" y="3328998"/>
            <a:ext cx="1643074" cy="928694"/>
          </a:xfrm>
          <a:prstGeom prst="flowChartOnlineStorage">
            <a:avLst/>
          </a:prstGeom>
          <a:gradFill rotWithShape="1">
            <a:gsLst>
              <a:gs pos="0">
                <a:srgbClr val="3399FF">
                  <a:shade val="51000"/>
                  <a:satMod val="130000"/>
                </a:srgbClr>
              </a:gs>
              <a:gs pos="80000">
                <a:srgbClr val="3399FF">
                  <a:shade val="93000"/>
                  <a:satMod val="130000"/>
                </a:srgbClr>
              </a:gs>
              <a:gs pos="100000">
                <a:srgbClr val="3399F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8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rPr>
              <a:t>Image Data</a:t>
            </a:r>
            <a:endParaRPr kumimoji="0" lang="ko-KR" altLang="en-US" sz="12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endParaRPr>
          </a:p>
        </p:txBody>
      </p:sp>
      <p:sp>
        <p:nvSpPr>
          <p:cNvPr id="19" name="순서도: 화면 표시 8"/>
          <p:cNvSpPr/>
          <p:nvPr/>
        </p:nvSpPr>
        <p:spPr bwMode="auto">
          <a:xfrm>
            <a:off x="5572132" y="3328998"/>
            <a:ext cx="1643074" cy="928694"/>
          </a:xfrm>
          <a:prstGeom prst="flowChartDisplay">
            <a:avLst/>
          </a:prstGeom>
          <a:gradFill rotWithShape="1">
            <a:gsLst>
              <a:gs pos="0">
                <a:srgbClr val="3399FF">
                  <a:shade val="51000"/>
                  <a:satMod val="130000"/>
                </a:srgbClr>
              </a:gs>
              <a:gs pos="80000">
                <a:srgbClr val="3399FF">
                  <a:shade val="93000"/>
                  <a:satMod val="130000"/>
                </a:srgbClr>
              </a:gs>
              <a:gs pos="100000">
                <a:srgbClr val="3399F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8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rPr>
              <a:t>Display Image</a:t>
            </a:r>
            <a:endParaRPr kumimoji="0" lang="ko-KR" altLang="en-US" sz="12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endParaRPr>
          </a:p>
        </p:txBody>
      </p:sp>
      <p:sp>
        <p:nvSpPr>
          <p:cNvPr id="20" name="순서도: 처리 10"/>
          <p:cNvSpPr/>
          <p:nvPr/>
        </p:nvSpPr>
        <p:spPr bwMode="auto">
          <a:xfrm>
            <a:off x="5572132" y="1828800"/>
            <a:ext cx="1643074" cy="928694"/>
          </a:xfrm>
          <a:prstGeom prst="flowChartProcess">
            <a:avLst/>
          </a:prstGeom>
          <a:gradFill rotWithShape="1">
            <a:gsLst>
              <a:gs pos="0">
                <a:srgbClr val="3399FF">
                  <a:shade val="51000"/>
                  <a:satMod val="130000"/>
                </a:srgbClr>
              </a:gs>
              <a:gs pos="80000">
                <a:srgbClr val="3399FF">
                  <a:shade val="93000"/>
                  <a:satMod val="130000"/>
                </a:srgbClr>
              </a:gs>
              <a:gs pos="100000">
                <a:srgbClr val="3399F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8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rPr>
              <a:t>High</a:t>
            </a:r>
            <a:r>
              <a:rPr kumimoji="0" lang="en-US" altLang="ko-KR" sz="18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a:ea typeface="+mn-ea"/>
                <a:cs typeface="+mn-cs"/>
              </a:rPr>
              <a:t>-Level Processing</a:t>
            </a:r>
            <a:endParaRPr kumimoji="0" lang="ko-KR" altLang="en-US" sz="12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endParaRPr>
          </a:p>
        </p:txBody>
      </p:sp>
      <p:sp>
        <p:nvSpPr>
          <p:cNvPr id="21" name="순서도: 수행의 시작/종료 11"/>
          <p:cNvSpPr/>
          <p:nvPr/>
        </p:nvSpPr>
        <p:spPr bwMode="auto">
          <a:xfrm>
            <a:off x="1142976" y="1828800"/>
            <a:ext cx="1643074" cy="928694"/>
          </a:xfrm>
          <a:prstGeom prst="flowChartTerminator">
            <a:avLst/>
          </a:prstGeom>
          <a:gradFill rotWithShape="1">
            <a:gsLst>
              <a:gs pos="0">
                <a:srgbClr val="3399FF">
                  <a:shade val="51000"/>
                  <a:satMod val="130000"/>
                </a:srgbClr>
              </a:gs>
              <a:gs pos="80000">
                <a:srgbClr val="3399FF">
                  <a:shade val="93000"/>
                  <a:satMod val="130000"/>
                </a:srgbClr>
              </a:gs>
              <a:gs pos="100000">
                <a:srgbClr val="3399FF">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8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rPr>
              <a:t>Start</a:t>
            </a:r>
            <a:endParaRPr kumimoji="0" lang="ko-KR" altLang="en-US" sz="12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endParaRPr>
          </a:p>
        </p:txBody>
      </p:sp>
      <p:sp>
        <p:nvSpPr>
          <p:cNvPr id="22" name="오른쪽 화살표 13"/>
          <p:cNvSpPr/>
          <p:nvPr/>
        </p:nvSpPr>
        <p:spPr bwMode="auto">
          <a:xfrm>
            <a:off x="2857488" y="2185990"/>
            <a:ext cx="428628" cy="285752"/>
          </a:xfrm>
          <a:prstGeom prst="rightArrow">
            <a:avLst/>
          </a:prstGeom>
          <a:gradFill rotWithShape="1">
            <a:gsLst>
              <a:gs pos="0">
                <a:srgbClr val="2B166E">
                  <a:shade val="51000"/>
                  <a:satMod val="130000"/>
                </a:srgbClr>
              </a:gs>
              <a:gs pos="80000">
                <a:srgbClr val="2B166E">
                  <a:shade val="93000"/>
                  <a:satMod val="130000"/>
                </a:srgbClr>
              </a:gs>
              <a:gs pos="100000">
                <a:srgbClr val="2B166E">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0" i="0" u="none" strike="noStrike" kern="0" cap="none" spc="0" normalizeH="0" baseline="0" noProof="0" smtClean="0">
              <a:ln>
                <a:noFill/>
              </a:ln>
              <a:solidFill>
                <a:srgbClr val="2B166E"/>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23" name="오른쪽 화살표 14"/>
          <p:cNvSpPr/>
          <p:nvPr/>
        </p:nvSpPr>
        <p:spPr bwMode="auto">
          <a:xfrm>
            <a:off x="5072066" y="2185990"/>
            <a:ext cx="428628" cy="285752"/>
          </a:xfrm>
          <a:prstGeom prst="rightArrow">
            <a:avLst/>
          </a:prstGeom>
          <a:gradFill rotWithShape="1">
            <a:gsLst>
              <a:gs pos="0">
                <a:srgbClr val="2B166E">
                  <a:shade val="51000"/>
                  <a:satMod val="130000"/>
                </a:srgbClr>
              </a:gs>
              <a:gs pos="80000">
                <a:srgbClr val="2B166E">
                  <a:shade val="93000"/>
                  <a:satMod val="130000"/>
                </a:srgbClr>
              </a:gs>
              <a:gs pos="100000">
                <a:srgbClr val="2B166E">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0" i="0" u="none" strike="noStrike" kern="0" cap="none" spc="0" normalizeH="0" baseline="0" noProof="0" smtClean="0">
              <a:ln>
                <a:noFill/>
              </a:ln>
              <a:solidFill>
                <a:srgbClr val="2B166E"/>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24" name="위쪽/아래쪽 화살표 15"/>
          <p:cNvSpPr/>
          <p:nvPr/>
        </p:nvSpPr>
        <p:spPr bwMode="auto">
          <a:xfrm>
            <a:off x="4000496" y="2828932"/>
            <a:ext cx="285752" cy="428628"/>
          </a:xfrm>
          <a:prstGeom prst="upDownArrow">
            <a:avLst/>
          </a:prstGeom>
          <a:gradFill rotWithShape="1">
            <a:gsLst>
              <a:gs pos="0">
                <a:srgbClr val="2B166E">
                  <a:shade val="51000"/>
                  <a:satMod val="130000"/>
                </a:srgbClr>
              </a:gs>
              <a:gs pos="80000">
                <a:srgbClr val="2B166E">
                  <a:shade val="93000"/>
                  <a:satMod val="130000"/>
                </a:srgbClr>
              </a:gs>
              <a:gs pos="100000">
                <a:srgbClr val="2B166E">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0" i="0" u="none" strike="noStrike" kern="0" cap="none" spc="0" normalizeH="0" baseline="0" noProof="0" smtClean="0">
              <a:ln>
                <a:noFill/>
              </a:ln>
              <a:solidFill>
                <a:srgbClr val="2B166E"/>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25" name="오른쪽 화살표 16"/>
          <p:cNvSpPr/>
          <p:nvPr/>
        </p:nvSpPr>
        <p:spPr bwMode="auto">
          <a:xfrm rot="5400000">
            <a:off x="6143636" y="2900370"/>
            <a:ext cx="428628" cy="285752"/>
          </a:xfrm>
          <a:prstGeom prst="rightArrow">
            <a:avLst/>
          </a:prstGeom>
          <a:gradFill rotWithShape="1">
            <a:gsLst>
              <a:gs pos="0">
                <a:srgbClr val="2B166E">
                  <a:shade val="51000"/>
                  <a:satMod val="130000"/>
                </a:srgbClr>
              </a:gs>
              <a:gs pos="80000">
                <a:srgbClr val="2B166E">
                  <a:shade val="93000"/>
                  <a:satMod val="130000"/>
                </a:srgbClr>
              </a:gs>
              <a:gs pos="100000">
                <a:srgbClr val="2B166E">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0" i="0" u="none" strike="noStrike" kern="0" cap="none" spc="0" normalizeH="0" baseline="0" noProof="0" smtClean="0">
              <a:ln>
                <a:noFill/>
              </a:ln>
              <a:solidFill>
                <a:srgbClr val="2B166E"/>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26" name="사각형 설명선 17"/>
          <p:cNvSpPr/>
          <p:nvPr/>
        </p:nvSpPr>
        <p:spPr bwMode="auto">
          <a:xfrm>
            <a:off x="1142976" y="3281370"/>
            <a:ext cx="1857388" cy="1214446"/>
          </a:xfrm>
          <a:prstGeom prst="wedgeRectCallout">
            <a:avLst>
              <a:gd name="adj1" fmla="val 85958"/>
              <a:gd name="adj2" fmla="val -138251"/>
            </a:avLst>
          </a:prstGeom>
          <a:gradFill rotWithShape="1">
            <a:gsLst>
              <a:gs pos="0">
                <a:srgbClr val="5BCD81">
                  <a:shade val="51000"/>
                  <a:satMod val="130000"/>
                </a:srgbClr>
              </a:gs>
              <a:gs pos="80000">
                <a:srgbClr val="5BCD81">
                  <a:shade val="93000"/>
                  <a:satMod val="130000"/>
                </a:srgbClr>
              </a:gs>
              <a:gs pos="100000">
                <a:srgbClr val="5BCD81">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ko-KR" sz="1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rPr>
              <a:t>Large amounts of low-level processing on massive amount of data</a:t>
            </a:r>
            <a:endParaRPr kumimoji="0" lang="ko-KR" altLang="en-US" sz="14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endParaRPr>
          </a:p>
        </p:txBody>
      </p:sp>
      <p:pic>
        <p:nvPicPr>
          <p:cNvPr id="27" name="Picture 4" descr="http://www.copyblogger.com/images/bottleneck.jpg"/>
          <p:cNvPicPr>
            <a:picLocks noChangeAspect="1" noChangeArrowheads="1"/>
          </p:cNvPicPr>
          <p:nvPr/>
        </p:nvPicPr>
        <p:blipFill>
          <a:blip r:embed="rId2"/>
          <a:srcRect/>
          <a:stretch>
            <a:fillRect/>
          </a:stretch>
        </p:blipFill>
        <p:spPr bwMode="auto">
          <a:xfrm>
            <a:off x="5214942" y="4495816"/>
            <a:ext cx="3120390" cy="1333500"/>
          </a:xfrm>
          <a:prstGeom prst="rect">
            <a:avLst/>
          </a:prstGeom>
          <a:noFill/>
        </p:spPr>
      </p:pic>
      <p:sp>
        <p:nvSpPr>
          <p:cNvPr id="28" name="TextBox 27"/>
          <p:cNvSpPr txBox="1"/>
          <p:nvPr/>
        </p:nvSpPr>
        <p:spPr>
          <a:xfrm>
            <a:off x="1371600" y="4805370"/>
            <a:ext cx="3714776"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smtClean="0">
                <a:ln>
                  <a:noFill/>
                </a:ln>
                <a:solidFill>
                  <a:sysClr val="windowText" lastClr="000000"/>
                </a:solidFill>
                <a:effectLst/>
                <a:uLnTx/>
                <a:uFillTx/>
                <a:latin typeface="Verdana"/>
                <a:cs typeface="Verdana"/>
              </a:rPr>
              <a:t>Bottleneck of</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smtClean="0">
                <a:ln>
                  <a:noFill/>
                </a:ln>
                <a:solidFill>
                  <a:sysClr val="windowText" lastClr="000000"/>
                </a:solidFill>
                <a:effectLst/>
                <a:uLnTx/>
                <a:uFillTx/>
                <a:latin typeface="Verdana"/>
                <a:cs typeface="Verdana"/>
              </a:rPr>
              <a:t>real-time operation</a:t>
            </a:r>
            <a:endParaRPr kumimoji="0" lang="ko-KR" altLang="en-US" sz="2400" b="1" i="0" u="none" strike="noStrike" kern="0" cap="none" spc="0" normalizeH="0" baseline="0" noProof="0" dirty="0">
              <a:ln>
                <a:noFill/>
              </a:ln>
              <a:solidFill>
                <a:sysClr val="windowText" lastClr="000000"/>
              </a:solidFill>
              <a:effectLst/>
              <a:uLnTx/>
              <a:uFillTx/>
              <a:latin typeface="Verdana"/>
              <a:cs typeface="Verdana"/>
            </a:endParaRPr>
          </a:p>
        </p:txBody>
      </p:sp>
      <p:sp>
        <p:nvSpPr>
          <p:cNvPr id="29" name="위쪽/아래쪽 화살표 15"/>
          <p:cNvSpPr/>
          <p:nvPr/>
        </p:nvSpPr>
        <p:spPr bwMode="auto">
          <a:xfrm rot="2794102">
            <a:off x="5086844" y="2854061"/>
            <a:ext cx="285752" cy="428628"/>
          </a:xfrm>
          <a:prstGeom prst="upDownArrow">
            <a:avLst/>
          </a:prstGeom>
          <a:gradFill rotWithShape="1">
            <a:gsLst>
              <a:gs pos="0">
                <a:srgbClr val="2B166E">
                  <a:shade val="51000"/>
                  <a:satMod val="130000"/>
                </a:srgbClr>
              </a:gs>
              <a:gs pos="80000">
                <a:srgbClr val="2B166E">
                  <a:shade val="93000"/>
                  <a:satMod val="130000"/>
                </a:srgbClr>
              </a:gs>
              <a:gs pos="100000">
                <a:srgbClr val="2B166E">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200" b="0" i="0" u="none" strike="noStrike" kern="0" cap="none" spc="0" normalizeH="0" baseline="0" noProof="0" smtClean="0">
              <a:ln>
                <a:noFill/>
              </a:ln>
              <a:solidFill>
                <a:srgbClr val="2B166E"/>
              </a:solidFill>
              <a:effectLst>
                <a:outerShdw blurRad="38100" dist="38100" dir="2700000" algn="tl">
                  <a:srgbClr val="000000">
                    <a:alpha val="43137"/>
                  </a:srgbClr>
                </a:outerShdw>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lide(fromRight)">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Processing</a:t>
            </a:r>
            <a:endParaRPr lang="en-US" dirty="0"/>
          </a:p>
        </p:txBody>
      </p:sp>
      <p:sp>
        <p:nvSpPr>
          <p:cNvPr id="4" name="내용 개체 틀 2"/>
          <p:cNvSpPr>
            <a:spLocks noGrp="1"/>
          </p:cNvSpPr>
          <p:nvPr>
            <p:ph idx="1"/>
          </p:nvPr>
        </p:nvSpPr>
        <p:spPr>
          <a:xfrm>
            <a:off x="457200" y="1447800"/>
            <a:ext cx="8229600" cy="4876800"/>
          </a:xfrm>
        </p:spPr>
        <p:txBody>
          <a:bodyPr/>
          <a:lstStyle/>
          <a:p>
            <a:r>
              <a:rPr lang="en-US" altLang="ko-KR" dirty="0" smtClean="0"/>
              <a:t>Important Design Factors</a:t>
            </a:r>
          </a:p>
          <a:p>
            <a:pPr lvl="1"/>
            <a:r>
              <a:rPr lang="en-US" altLang="ko-KR" dirty="0" smtClean="0"/>
              <a:t>Process the incoming pixel on the fly</a:t>
            </a:r>
          </a:p>
          <a:p>
            <a:pPr lvl="1">
              <a:buNone/>
            </a:pPr>
            <a:endParaRPr lang="ko-KR" altLang="en-US" dirty="0"/>
          </a:p>
        </p:txBody>
      </p:sp>
      <p:sp>
        <p:nvSpPr>
          <p:cNvPr id="5" name="자유형 6"/>
          <p:cNvSpPr/>
          <p:nvPr/>
        </p:nvSpPr>
        <p:spPr bwMode="auto">
          <a:xfrm>
            <a:off x="1804524" y="2925271"/>
            <a:ext cx="1974457" cy="2128205"/>
          </a:xfrm>
          <a:custGeom>
            <a:avLst/>
            <a:gdLst>
              <a:gd name="connsiteX0" fmla="*/ 0 w 1974457"/>
              <a:gd name="connsiteY0" fmla="*/ 861802 h 2128205"/>
              <a:gd name="connsiteX1" fmla="*/ 817295 w 1974457"/>
              <a:gd name="connsiteY1" fmla="*/ 173979 h 2128205"/>
              <a:gd name="connsiteX2" fmla="*/ 614995 w 1974457"/>
              <a:gd name="connsiteY2" fmla="*/ 1905674 h 2128205"/>
              <a:gd name="connsiteX3" fmla="*/ 1974457 w 1974457"/>
              <a:gd name="connsiteY3" fmla="*/ 1509164 h 2128205"/>
            </a:gdLst>
            <a:ahLst/>
            <a:cxnLst>
              <a:cxn ang="0">
                <a:pos x="connsiteX0" y="connsiteY0"/>
              </a:cxn>
              <a:cxn ang="0">
                <a:pos x="connsiteX1" y="connsiteY1"/>
              </a:cxn>
              <a:cxn ang="0">
                <a:pos x="connsiteX2" y="connsiteY2"/>
              </a:cxn>
              <a:cxn ang="0">
                <a:pos x="connsiteX3" y="connsiteY3"/>
              </a:cxn>
            </a:cxnLst>
            <a:rect l="l" t="t" r="r" b="b"/>
            <a:pathLst>
              <a:path w="1974457" h="2128205">
                <a:moveTo>
                  <a:pt x="0" y="861802"/>
                </a:moveTo>
                <a:cubicBezTo>
                  <a:pt x="357398" y="430901"/>
                  <a:pt x="714796" y="0"/>
                  <a:pt x="817295" y="173979"/>
                </a:cubicBezTo>
                <a:cubicBezTo>
                  <a:pt x="919794" y="347958"/>
                  <a:pt x="422135" y="1683143"/>
                  <a:pt x="614995" y="1905674"/>
                </a:cubicBezTo>
                <a:cubicBezTo>
                  <a:pt x="807855" y="2128205"/>
                  <a:pt x="1391156" y="1818684"/>
                  <a:pt x="1974457" y="1509164"/>
                </a:cubicBezTo>
              </a:path>
            </a:pathLst>
          </a:custGeom>
          <a:ln>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graphicFrame>
        <p:nvGraphicFramePr>
          <p:cNvPr id="6" name="개체 10"/>
          <p:cNvGraphicFramePr>
            <a:graphicFrameLocks noChangeAspect="1"/>
          </p:cNvGraphicFramePr>
          <p:nvPr/>
        </p:nvGraphicFramePr>
        <p:xfrm>
          <a:off x="3714744" y="5214950"/>
          <a:ext cx="1295400" cy="914400"/>
        </p:xfrm>
        <a:graphic>
          <a:graphicData uri="http://schemas.openxmlformats.org/presentationml/2006/ole">
            <p:oleObj spid="_x0000_s507906" name="Equation" r:id="rId3" imgW="647640" imgH="457200" progId="">
              <p:embed/>
            </p:oleObj>
          </a:graphicData>
        </a:graphic>
      </p:graphicFrame>
      <p:cxnSp>
        <p:nvCxnSpPr>
          <p:cNvPr id="7" name="직선 화살표 연결선 14"/>
          <p:cNvCxnSpPr/>
          <p:nvPr/>
        </p:nvCxnSpPr>
        <p:spPr bwMode="auto">
          <a:xfrm rot="5400000" flipH="1" flipV="1">
            <a:off x="5750727" y="4536289"/>
            <a:ext cx="1072364"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직선 화살표 연결선 16"/>
          <p:cNvCxnSpPr/>
          <p:nvPr/>
        </p:nvCxnSpPr>
        <p:spPr bwMode="auto">
          <a:xfrm>
            <a:off x="6287306" y="5072074"/>
            <a:ext cx="1500198"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직사각형 17"/>
          <p:cNvSpPr/>
          <p:nvPr/>
        </p:nvSpPr>
        <p:spPr bwMode="auto">
          <a:xfrm>
            <a:off x="6430182" y="4643446"/>
            <a:ext cx="142082" cy="428628"/>
          </a:xfrm>
          <a:prstGeom prst="rect">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0" name="직사각형 18"/>
          <p:cNvSpPr/>
          <p:nvPr/>
        </p:nvSpPr>
        <p:spPr bwMode="auto">
          <a:xfrm>
            <a:off x="6573058" y="4357694"/>
            <a:ext cx="142876" cy="714380"/>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1" name="직사각형 19"/>
          <p:cNvSpPr/>
          <p:nvPr/>
        </p:nvSpPr>
        <p:spPr bwMode="auto">
          <a:xfrm>
            <a:off x="6715934" y="4214818"/>
            <a:ext cx="142876" cy="857256"/>
          </a:xfrm>
          <a:prstGeom prst="rect">
            <a:avLst/>
          </a:prstGeom>
          <a:solidFill>
            <a:srgbClr val="33CC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2" name="직사각형 20"/>
          <p:cNvSpPr/>
          <p:nvPr/>
        </p:nvSpPr>
        <p:spPr bwMode="auto">
          <a:xfrm>
            <a:off x="6858810" y="4357694"/>
            <a:ext cx="142082" cy="714380"/>
          </a:xfrm>
          <a:prstGeom prst="rect">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3" name="직사각형 21"/>
          <p:cNvSpPr/>
          <p:nvPr/>
        </p:nvSpPr>
        <p:spPr bwMode="auto">
          <a:xfrm>
            <a:off x="7001686" y="4643446"/>
            <a:ext cx="142876" cy="428628"/>
          </a:xfrm>
          <a:prstGeom prst="rect">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4" name="직사각형 22"/>
          <p:cNvSpPr/>
          <p:nvPr/>
        </p:nvSpPr>
        <p:spPr bwMode="auto">
          <a:xfrm>
            <a:off x="7144562" y="4500570"/>
            <a:ext cx="142876" cy="571504"/>
          </a:xfrm>
          <a:prstGeom prst="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5" name="직사각형 29"/>
          <p:cNvSpPr/>
          <p:nvPr/>
        </p:nvSpPr>
        <p:spPr bwMode="auto">
          <a:xfrm>
            <a:off x="6287306" y="4643446"/>
            <a:ext cx="142082" cy="428628"/>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6" name="직사각형 34"/>
          <p:cNvSpPr/>
          <p:nvPr/>
        </p:nvSpPr>
        <p:spPr bwMode="auto">
          <a:xfrm>
            <a:off x="2000232" y="3500438"/>
            <a:ext cx="71438" cy="71438"/>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7" name="직사각형 35"/>
          <p:cNvSpPr/>
          <p:nvPr/>
        </p:nvSpPr>
        <p:spPr bwMode="auto">
          <a:xfrm>
            <a:off x="6429388" y="4500570"/>
            <a:ext cx="142876" cy="571504"/>
          </a:xfrm>
          <a:prstGeom prst="rect">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8" name="직사각형 38"/>
          <p:cNvSpPr/>
          <p:nvPr/>
        </p:nvSpPr>
        <p:spPr bwMode="auto">
          <a:xfrm>
            <a:off x="2000232" y="3500438"/>
            <a:ext cx="71438" cy="71438"/>
          </a:xfrm>
          <a:prstGeom prst="rect">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19" name="직사각형 39"/>
          <p:cNvSpPr/>
          <p:nvPr/>
        </p:nvSpPr>
        <p:spPr bwMode="auto">
          <a:xfrm>
            <a:off x="2000232" y="3500438"/>
            <a:ext cx="71438" cy="71438"/>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0" name="직사각형 40"/>
          <p:cNvSpPr/>
          <p:nvPr/>
        </p:nvSpPr>
        <p:spPr bwMode="auto">
          <a:xfrm>
            <a:off x="7000892" y="4500570"/>
            <a:ext cx="142876" cy="571504"/>
          </a:xfrm>
          <a:prstGeom prst="rect">
            <a:avLst/>
          </a:prstGeom>
          <a:solidFill>
            <a:srgbClr val="99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1" name="직사각형 41"/>
          <p:cNvSpPr/>
          <p:nvPr/>
        </p:nvSpPr>
        <p:spPr bwMode="auto">
          <a:xfrm>
            <a:off x="7286644" y="4500570"/>
            <a:ext cx="142876" cy="57150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sp>
        <p:nvSpPr>
          <p:cNvPr id="22" name="직사각형 24"/>
          <p:cNvSpPr/>
          <p:nvPr/>
        </p:nvSpPr>
        <p:spPr bwMode="auto">
          <a:xfrm>
            <a:off x="7286644" y="4357694"/>
            <a:ext cx="142876" cy="71438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ko-KR" altLang="en-US" sz="1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endParaRPr>
          </a:p>
        </p:txBody>
      </p:sp>
      <p:pic>
        <p:nvPicPr>
          <p:cNvPr id="23" name="그림 9" descr="xc-55.png"/>
          <p:cNvPicPr>
            <a:picLocks noChangeAspect="1"/>
          </p:cNvPicPr>
          <p:nvPr/>
        </p:nvPicPr>
        <p:blipFill>
          <a:blip r:embed="rId4"/>
          <a:stretch>
            <a:fillRect/>
          </a:stretch>
        </p:blipFill>
        <p:spPr>
          <a:xfrm>
            <a:off x="928662" y="3357562"/>
            <a:ext cx="1238096" cy="1123810"/>
          </a:xfrm>
          <a:prstGeom prst="rect">
            <a:avLst/>
          </a:prstGeom>
        </p:spPr>
      </p:pic>
      <p:pic>
        <p:nvPicPr>
          <p:cNvPr id="24" name="Picture 107" descr="MCj02502790000[1]"/>
          <p:cNvPicPr>
            <a:picLocks noChangeAspect="1" noChangeArrowheads="1"/>
          </p:cNvPicPr>
          <p:nvPr/>
        </p:nvPicPr>
        <p:blipFill>
          <a:blip r:embed="rId5"/>
          <a:srcRect/>
          <a:stretch>
            <a:fillRect/>
          </a:stretch>
        </p:blipFill>
        <p:spPr bwMode="auto">
          <a:xfrm>
            <a:off x="3357554" y="3571876"/>
            <a:ext cx="2476500" cy="170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556E-7 -0.00694 C 0.0151 -0.02891 0.03038 -0.05066 0.04062 -0.06014 C 0.05087 -0.06963 0.05799 -0.06778 0.06181 -0.06361 C 0.06562 -0.05945 0.06788 -0.06847 0.06371 -0.03516 C 0.05955 -0.00185 0.04097 0.09924 0.03715 0.13694 C 0.03333 0.17465 0.03437 0.18043 0.04062 0.19107 C 0.04687 0.20171 0.05521 0.20634 0.07517 0.20056 C 0.09514 0.19477 0.14514 0.16285 0.16007 0.15684 " pathEditMode="relative" rAng="0" ptsTypes="aaaaaaaA">
                                      <p:cBhvr>
                                        <p:cTn id="6" dur="2000" fill="hold"/>
                                        <p:tgtEl>
                                          <p:spTgt spid="16"/>
                                        </p:tgtEl>
                                        <p:attrNameLst>
                                          <p:attrName>ppt_x</p:attrName>
                                          <p:attrName>ppt_y</p:attrName>
                                        </p:attrNameLst>
                                      </p:cBhvr>
                                      <p:rCtr x="80" y="75"/>
                                    </p:animMotion>
                                  </p:childTnLst>
                                </p:cTn>
                              </p:par>
                            </p:childTnLst>
                          </p:cTn>
                        </p:par>
                        <p:par>
                          <p:cTn id="7" fill="hold">
                            <p:stCondLst>
                              <p:cond delay="2000"/>
                            </p:stCondLst>
                            <p:childTnLst>
                              <p:par>
                                <p:cTn id="8" presetID="12" presetClass="entr" presetSubtype="4"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slide(fromBottom)">
                                      <p:cBhvr>
                                        <p:cTn id="10" dur="500"/>
                                        <p:tgtEl>
                                          <p:spTgt spid="17"/>
                                        </p:tgtEl>
                                      </p:cBhvr>
                                    </p:animEffect>
                                  </p:childTnLst>
                                </p:cTn>
                              </p:par>
                            </p:childTnLst>
                          </p:cTn>
                        </p:par>
                        <p:par>
                          <p:cTn id="11" fill="hold">
                            <p:stCondLst>
                              <p:cond delay="2500"/>
                            </p:stCondLst>
                            <p:childTnLst>
                              <p:par>
                                <p:cTn id="12" presetID="0" presetClass="path" presetSubtype="0" accel="50000" decel="50000" fill="hold" grpId="0" nodeType="afterEffect">
                                  <p:stCondLst>
                                    <p:cond delay="0"/>
                                  </p:stCondLst>
                                  <p:childTnLst>
                                    <p:animMotion origin="layout" path="M 5.55556E-7 -0.00694 C 0.0151 -0.02891 0.03038 -0.05066 0.04062 -0.06014 C 0.05087 -0.06963 0.05799 -0.06778 0.06181 -0.06361 C 0.06562 -0.05945 0.06788 -0.06847 0.06371 -0.03516 C 0.05955 -0.00185 0.04097 0.09924 0.03715 0.13694 C 0.03333 0.17465 0.03437 0.18043 0.04062 0.19107 C 0.04687 0.20171 0.05521 0.20634 0.07517 0.20056 C 0.09514 0.19477 0.14514 0.16285 0.16007 0.15684 " pathEditMode="relative" rAng="0" ptsTypes="aaaaaaaA">
                                      <p:cBhvr>
                                        <p:cTn id="13" dur="2000" fill="hold"/>
                                        <p:tgtEl>
                                          <p:spTgt spid="18"/>
                                        </p:tgtEl>
                                        <p:attrNameLst>
                                          <p:attrName>ppt_x</p:attrName>
                                          <p:attrName>ppt_y</p:attrName>
                                        </p:attrNameLst>
                                      </p:cBhvr>
                                      <p:rCtr x="80" y="75"/>
                                    </p:animMotion>
                                  </p:childTnLst>
                                </p:cTn>
                              </p:par>
                            </p:childTnLst>
                          </p:cTn>
                        </p:par>
                        <p:par>
                          <p:cTn id="14" fill="hold">
                            <p:stCondLst>
                              <p:cond delay="4500"/>
                            </p:stCondLst>
                            <p:childTnLst>
                              <p:par>
                                <p:cTn id="15" presetID="1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lide(fromBottom)">
                                      <p:cBhvr>
                                        <p:cTn id="17" dur="500"/>
                                        <p:tgtEl>
                                          <p:spTgt spid="20"/>
                                        </p:tgtEl>
                                      </p:cBhvr>
                                    </p:animEffect>
                                  </p:childTnLst>
                                </p:cTn>
                              </p:par>
                            </p:childTnLst>
                          </p:cTn>
                        </p:par>
                        <p:par>
                          <p:cTn id="18" fill="hold">
                            <p:stCondLst>
                              <p:cond delay="5000"/>
                            </p:stCondLst>
                            <p:childTnLst>
                              <p:par>
                                <p:cTn id="19" presetID="0" presetClass="path" presetSubtype="0" accel="50000" decel="50000" fill="hold" grpId="0" nodeType="afterEffect">
                                  <p:stCondLst>
                                    <p:cond delay="0"/>
                                  </p:stCondLst>
                                  <p:childTnLst>
                                    <p:animMotion origin="layout" path="M 5.55556E-7 -0.00694 C 0.0151 -0.02891 0.03038 -0.05066 0.04062 -0.06014 C 0.05087 -0.06963 0.05799 -0.06778 0.06181 -0.06361 C 0.06562 -0.05945 0.06788 -0.06847 0.06371 -0.03516 C 0.05955 -0.00185 0.04097 0.09924 0.03715 0.13694 C 0.03333 0.17465 0.03437 0.18043 0.04062 0.19107 C 0.04687 0.20171 0.05521 0.20634 0.07517 0.20056 C 0.09514 0.19477 0.14514 0.16285 0.16007 0.15684 " pathEditMode="relative" rAng="0" ptsTypes="aaaaaaaA">
                                      <p:cBhvr>
                                        <p:cTn id="20" dur="2000" fill="hold"/>
                                        <p:tgtEl>
                                          <p:spTgt spid="19"/>
                                        </p:tgtEl>
                                        <p:attrNameLst>
                                          <p:attrName>ppt_x</p:attrName>
                                          <p:attrName>ppt_y</p:attrName>
                                        </p:attrNameLst>
                                      </p:cBhvr>
                                      <p:rCtr x="80" y="75"/>
                                    </p:animMotion>
                                  </p:childTnLst>
                                </p:cTn>
                              </p:par>
                            </p:childTnLst>
                          </p:cTn>
                        </p:par>
                        <p:par>
                          <p:cTn id="21" fill="hold">
                            <p:stCondLst>
                              <p:cond delay="7000"/>
                            </p:stCondLst>
                            <p:childTnLst>
                              <p:par>
                                <p:cTn id="22" presetID="1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lide(fromBottom)">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2" grpId="0" animBg="1"/>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Filtering and Edge Detection</a:t>
            </a:r>
            <a:endParaRPr lang="en-US" dirty="0"/>
          </a:p>
        </p:txBody>
      </p:sp>
      <p:pic>
        <p:nvPicPr>
          <p:cNvPr id="4" name="Filtering and Edge Detection.wmv">
            <a:hlinkClick r:id="" action="ppaction://media"/>
          </p:cNvPr>
          <p:cNvPicPr/>
          <p:nvPr>
            <p:ph idx="1"/>
            <a:videoFile r:link="rId1"/>
          </p:nvPr>
        </p:nvPicPr>
        <p:blipFill>
          <a:blip r:embed="rId3"/>
          <a:stretch>
            <a:fillRect/>
          </a:stretch>
        </p:blipFill>
        <p:spPr>
          <a:xfrm>
            <a:off x="1143000" y="1752600"/>
            <a:ext cx="685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 Equalization</a:t>
            </a:r>
            <a:endParaRPr lang="en-US" dirty="0"/>
          </a:p>
        </p:txBody>
      </p:sp>
      <p:sp>
        <p:nvSpPr>
          <p:cNvPr id="10" name="Rectangle 9"/>
          <p:cNvSpPr>
            <a:spLocks noChangeArrowheads="1"/>
          </p:cNvSpPr>
          <p:nvPr/>
        </p:nvSpPr>
        <p:spPr bwMode="auto">
          <a:xfrm>
            <a:off x="4572000" y="1572372"/>
            <a:ext cx="4427538" cy="4066428"/>
          </a:xfrm>
          <a:prstGeom prst="rect">
            <a:avLst/>
          </a:prstGeom>
          <a:gradFill rotWithShape="1">
            <a:gsLst>
              <a:gs pos="0">
                <a:srgbClr val="3399FF">
                  <a:shade val="51000"/>
                  <a:satMod val="130000"/>
                </a:srgbClr>
              </a:gs>
              <a:gs pos="80000">
                <a:srgbClr val="3399FF">
                  <a:shade val="93000"/>
                  <a:satMod val="130000"/>
                </a:srgbClr>
              </a:gs>
              <a:gs pos="100000">
                <a:srgbClr val="3399FF">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FFFFFF"/>
              </a:solidFill>
              <a:effectLst/>
              <a:uLnTx/>
              <a:uFillTx/>
              <a:latin typeface="Verdana"/>
              <a:ea typeface="+mn-ea"/>
              <a:cs typeface="+mn-cs"/>
            </a:endParaRPr>
          </a:p>
        </p:txBody>
      </p:sp>
      <p:sp>
        <p:nvSpPr>
          <p:cNvPr id="11" name="Rectangle 10"/>
          <p:cNvSpPr>
            <a:spLocks noChangeArrowheads="1"/>
          </p:cNvSpPr>
          <p:nvPr/>
        </p:nvSpPr>
        <p:spPr bwMode="auto">
          <a:xfrm>
            <a:off x="107950" y="1572372"/>
            <a:ext cx="4392613" cy="4066428"/>
          </a:xfrm>
          <a:prstGeom prst="rect">
            <a:avLst/>
          </a:prstGeom>
          <a:gradFill rotWithShape="1">
            <a:gsLst>
              <a:gs pos="0">
                <a:srgbClr val="3399FF">
                  <a:shade val="51000"/>
                  <a:satMod val="130000"/>
                </a:srgbClr>
              </a:gs>
              <a:gs pos="80000">
                <a:srgbClr val="3399FF">
                  <a:shade val="93000"/>
                  <a:satMod val="130000"/>
                </a:srgbClr>
              </a:gs>
              <a:gs pos="100000">
                <a:srgbClr val="3399FF">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defTabSz="914400" eaLnBrk="0" fontAlgn="auto" latinLnBrk="0" hangingPunct="0">
              <a:lnSpc>
                <a:spcPct val="100000"/>
              </a:lnSpc>
              <a:spcBef>
                <a:spcPct val="20000"/>
              </a:spcBef>
              <a:spcAft>
                <a:spcPts val="0"/>
              </a:spcAft>
              <a:buClr>
                <a:srgbClr val="3F9D6C"/>
              </a:buClr>
              <a:buSzPct val="80000"/>
              <a:buFontTx/>
              <a:buNone/>
              <a:tabLst/>
              <a:defRPr/>
            </a:pPr>
            <a:endParaRPr kumimoji="0" lang="ko-KR" altLang="ko-KR" sz="1600" b="1" i="0" u="none" strike="noStrike" kern="0" cap="none" spc="0" normalizeH="0" baseline="0" noProof="0">
              <a:ln>
                <a:noFill/>
              </a:ln>
              <a:solidFill>
                <a:srgbClr val="FFFFFF"/>
              </a:solidFill>
              <a:effectLst/>
              <a:uLnTx/>
              <a:uFillTx/>
              <a:latin typeface="Arial" charset="0"/>
              <a:ea typeface="굴림체" pitchFamily="49" charset="-127"/>
              <a:cs typeface="+mn-cs"/>
            </a:endParaRPr>
          </a:p>
        </p:txBody>
      </p:sp>
      <p:sp>
        <p:nvSpPr>
          <p:cNvPr id="12" name="Rectangle 11"/>
          <p:cNvSpPr>
            <a:spLocks noChangeArrowheads="1"/>
          </p:cNvSpPr>
          <p:nvPr/>
        </p:nvSpPr>
        <p:spPr bwMode="auto">
          <a:xfrm>
            <a:off x="179388" y="1643810"/>
            <a:ext cx="4248150" cy="361950"/>
          </a:xfrm>
          <a:prstGeom prst="rect">
            <a:avLst/>
          </a:prstGeom>
          <a:gradFill rotWithShape="1">
            <a:gsLst>
              <a:gs pos="0">
                <a:srgbClr val="5BCD81">
                  <a:shade val="51000"/>
                  <a:satMod val="130000"/>
                </a:srgbClr>
              </a:gs>
              <a:gs pos="80000">
                <a:srgbClr val="5BCD81">
                  <a:shade val="93000"/>
                  <a:satMod val="130000"/>
                </a:srgbClr>
              </a:gs>
              <a:gs pos="100000">
                <a:srgbClr val="5BCD81">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defTabSz="914400" eaLnBrk="0" fontAlgn="auto" latinLnBrk="0" hangingPunct="0">
              <a:lnSpc>
                <a:spcPct val="100000"/>
              </a:lnSpc>
              <a:spcBef>
                <a:spcPct val="20000"/>
              </a:spcBef>
              <a:spcAft>
                <a:spcPts val="0"/>
              </a:spcAft>
              <a:buClr>
                <a:srgbClr val="3F9D6C"/>
              </a:buClr>
              <a:buSzPct val="80000"/>
              <a:buFontTx/>
              <a:buNone/>
              <a:tabLst/>
              <a:defRPr/>
            </a:pPr>
            <a:r>
              <a:rPr kumimoji="0" lang="en-US" altLang="ko-KR" sz="16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굴림체" pitchFamily="49" charset="-127"/>
                <a:cs typeface="+mn-cs"/>
              </a:rPr>
              <a:t>Raw</a:t>
            </a:r>
          </a:p>
        </p:txBody>
      </p:sp>
      <p:sp>
        <p:nvSpPr>
          <p:cNvPr id="13" name="Rectangle 12"/>
          <p:cNvSpPr>
            <a:spLocks noChangeArrowheads="1"/>
          </p:cNvSpPr>
          <p:nvPr/>
        </p:nvSpPr>
        <p:spPr bwMode="auto">
          <a:xfrm>
            <a:off x="4643438" y="1643810"/>
            <a:ext cx="4249737" cy="361950"/>
          </a:xfrm>
          <a:prstGeom prst="rect">
            <a:avLst/>
          </a:prstGeom>
          <a:gradFill rotWithShape="1">
            <a:gsLst>
              <a:gs pos="0">
                <a:srgbClr val="5BCD81">
                  <a:shade val="51000"/>
                  <a:satMod val="130000"/>
                </a:srgbClr>
              </a:gs>
              <a:gs pos="80000">
                <a:srgbClr val="5BCD81">
                  <a:shade val="93000"/>
                  <a:satMod val="130000"/>
                </a:srgbClr>
              </a:gs>
              <a:gs pos="100000">
                <a:srgbClr val="5BCD81">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marL="0" marR="0" lvl="0" indent="0" defTabSz="914400" eaLnBrk="0" fontAlgn="auto" latinLnBrk="0" hangingPunct="0">
              <a:lnSpc>
                <a:spcPct val="100000"/>
              </a:lnSpc>
              <a:spcBef>
                <a:spcPct val="20000"/>
              </a:spcBef>
              <a:spcAft>
                <a:spcPts val="0"/>
              </a:spcAft>
              <a:buClr>
                <a:srgbClr val="3F9D6C"/>
              </a:buClr>
              <a:buSzPct val="80000"/>
              <a:buFontTx/>
              <a:buNone/>
              <a:tabLst/>
              <a:defRPr/>
            </a:pPr>
            <a:r>
              <a:rPr kumimoji="0" lang="en-US" altLang="ko-KR" sz="16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굴림체" pitchFamily="49" charset="-127"/>
                <a:cs typeface="+mn-cs"/>
              </a:rPr>
              <a:t>Histogram Equalization with AGC</a:t>
            </a:r>
          </a:p>
        </p:txBody>
      </p:sp>
      <p:pic>
        <p:nvPicPr>
          <p:cNvPr id="9" name="experiment_raw.mpg">
            <a:hlinkClick r:id="" action="ppaction://media"/>
          </p:cNvPr>
          <p:cNvPicPr/>
          <p:nvPr>
            <a:videoFile r:link="rId1"/>
          </p:nvPr>
        </p:nvPicPr>
        <p:blipFill>
          <a:blip r:embed="rId4"/>
          <a:stretch>
            <a:fillRect/>
          </a:stretch>
        </p:blipFill>
        <p:spPr>
          <a:xfrm>
            <a:off x="168078" y="2037120"/>
            <a:ext cx="4259460" cy="3549550"/>
          </a:xfrm>
          <a:prstGeom prst="rect">
            <a:avLst/>
          </a:prstGeom>
        </p:spPr>
      </p:pic>
      <p:pic>
        <p:nvPicPr>
          <p:cNvPr id="16" name="experiment_he.mpg">
            <a:hlinkClick r:id="" action="ppaction://media"/>
          </p:cNvPr>
          <p:cNvPicPr/>
          <p:nvPr>
            <a:videoFile r:link="rId2"/>
          </p:nvPr>
        </p:nvPicPr>
        <p:blipFill>
          <a:blip r:embed="rId5"/>
          <a:stretch>
            <a:fillRect/>
          </a:stretch>
        </p:blipFill>
        <p:spPr>
          <a:xfrm>
            <a:off x="4619033" y="2029749"/>
            <a:ext cx="4312045" cy="35933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00" fill="hold"/>
                                        <p:tgtEl>
                                          <p:spTgt spid="9"/>
                                        </p:tgtEl>
                                      </p:cBhvr>
                                    </p:cmd>
                                  </p:childTnLst>
                                </p:cTn>
                              </p:par>
                            </p:childTnLst>
                          </p:cTn>
                        </p:par>
                        <p:par>
                          <p:cTn id="7" fill="hold">
                            <p:stCondLst>
                              <p:cond delay="46500"/>
                            </p:stCondLst>
                            <p:childTnLst>
                              <p:par>
                                <p:cTn id="8" presetID="1" presetClass="mediacall" presetSubtype="0" fill="hold" nodeType="afterEffect">
                                  <p:stCondLst>
                                    <p:cond delay="0"/>
                                  </p:stCondLst>
                                  <p:childTnLst>
                                    <p:cmd type="call" cmd="playFrom(0.0)">
                                      <p:cBhvr>
                                        <p:cTn id="9" dur="465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p:cTn id="16" fill="hold" display="0">
                  <p:stCondLst>
                    <p:cond delay="indefinite"/>
                  </p:stCondLst>
                  <p:endCondLst>
                    <p:cond evt="onNext" delay="0">
                      <p:tgtEl>
                        <p:sldTgt/>
                      </p:tgtEl>
                    </p:cond>
                    <p:cond evt="onPrev" delay="0">
                      <p:tgtEl>
                        <p:sldTgt/>
                      </p:tgtEl>
                    </p:cond>
                  </p:endCondLst>
                </p:cTn>
                <p:tgtEl>
                  <p:spTgt spid="16"/>
                </p:tgtEl>
              </p:cMediaNode>
            </p:video>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 Equalization</a:t>
            </a:r>
            <a:endParaRPr lang="en-US" dirty="0"/>
          </a:p>
        </p:txBody>
      </p:sp>
      <p:pic>
        <p:nvPicPr>
          <p:cNvPr id="6" name="Content Placeholder 5" descr="Histogram.png"/>
          <p:cNvPicPr>
            <a:picLocks noGrp="1" noChangeAspect="1"/>
          </p:cNvPicPr>
          <p:nvPr>
            <p:ph idx="1"/>
          </p:nvPr>
        </p:nvPicPr>
        <p:blipFill>
          <a:blip r:embed="rId2"/>
          <a:srcRect t="-14841" b="-14841"/>
          <a:stretch>
            <a:fillRect/>
          </a:stretch>
        </p:blipFill>
        <p:spPr>
          <a:xfrm>
            <a:off x="5486400" y="2667000"/>
            <a:ext cx="3124200" cy="1816740"/>
          </a:xfrm>
        </p:spPr>
      </p:pic>
      <p:pic>
        <p:nvPicPr>
          <p:cNvPr id="10" name="Picture 9" descr="matrix.png"/>
          <p:cNvPicPr>
            <a:picLocks noChangeAspect="1"/>
          </p:cNvPicPr>
          <p:nvPr/>
        </p:nvPicPr>
        <p:blipFill>
          <a:blip r:embed="rId3"/>
          <a:stretch>
            <a:fillRect/>
          </a:stretch>
        </p:blipFill>
        <p:spPr>
          <a:xfrm>
            <a:off x="0" y="1066800"/>
            <a:ext cx="4281268" cy="2514600"/>
          </a:xfrm>
          <a:prstGeom prst="rect">
            <a:avLst/>
          </a:prstGeom>
        </p:spPr>
      </p:pic>
      <p:pic>
        <p:nvPicPr>
          <p:cNvPr id="11" name="Picture 10" descr="400px-JPEG_example_subimage.png"/>
          <p:cNvPicPr>
            <a:picLocks noChangeAspect="1"/>
          </p:cNvPicPr>
          <p:nvPr/>
        </p:nvPicPr>
        <p:blipFill>
          <a:blip r:embed="rId4"/>
          <a:stretch>
            <a:fillRect/>
          </a:stretch>
        </p:blipFill>
        <p:spPr>
          <a:xfrm>
            <a:off x="4486275" y="1025915"/>
            <a:ext cx="1838325" cy="1838325"/>
          </a:xfrm>
          <a:prstGeom prst="rect">
            <a:avLst/>
          </a:prstGeom>
        </p:spPr>
      </p:pic>
      <p:pic>
        <p:nvPicPr>
          <p:cNvPr id="12" name="Picture 11" descr="21348c07d20f6fb0e64d7e27c1a269d2.png"/>
          <p:cNvPicPr>
            <a:picLocks noChangeAspect="1"/>
          </p:cNvPicPr>
          <p:nvPr/>
        </p:nvPicPr>
        <p:blipFill>
          <a:blip r:embed="rId5"/>
          <a:stretch>
            <a:fillRect/>
          </a:stretch>
        </p:blipFill>
        <p:spPr>
          <a:xfrm>
            <a:off x="-25401" y="3886200"/>
            <a:ext cx="5048740" cy="2590800"/>
          </a:xfrm>
          <a:prstGeom prst="rect">
            <a:avLst/>
          </a:prstGeom>
        </p:spPr>
      </p:pic>
      <p:pic>
        <p:nvPicPr>
          <p:cNvPr id="13" name="Picture 12" descr="200px-JPEG_example_subimage_-_equalized.png"/>
          <p:cNvPicPr>
            <a:picLocks noChangeAspect="1"/>
          </p:cNvPicPr>
          <p:nvPr/>
        </p:nvPicPr>
        <p:blipFill>
          <a:blip r:embed="rId6"/>
          <a:stretch>
            <a:fillRect/>
          </a:stretch>
        </p:blipFill>
        <p:spPr>
          <a:xfrm>
            <a:off x="5638800" y="4343400"/>
            <a:ext cx="2057400" cy="2057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of Computing</a:t>
            </a:r>
            <a:endParaRPr lang="en-US" dirty="0"/>
          </a:p>
        </p:txBody>
      </p:sp>
      <p:sp>
        <p:nvSpPr>
          <p:cNvPr id="3" name="Content Placeholder 2"/>
          <p:cNvSpPr>
            <a:spLocks noGrp="1"/>
          </p:cNvSpPr>
          <p:nvPr>
            <p:ph idx="1"/>
          </p:nvPr>
        </p:nvSpPr>
        <p:spPr>
          <a:xfrm>
            <a:off x="228600" y="968495"/>
            <a:ext cx="5867400" cy="2993905"/>
          </a:xfrm>
        </p:spPr>
        <p:txBody>
          <a:bodyPr/>
          <a:lstStyle/>
          <a:p>
            <a:r>
              <a:rPr lang="en-US" dirty="0" smtClean="0"/>
              <a:t>Computers are cheap, embedded everywhere</a:t>
            </a:r>
          </a:p>
          <a:p>
            <a:r>
              <a:rPr lang="en-US" dirty="0" smtClean="0"/>
              <a:t>Transition from how to we build computers to how to we use computers</a:t>
            </a:r>
          </a:p>
        </p:txBody>
      </p:sp>
      <p:pic>
        <p:nvPicPr>
          <p:cNvPr id="4" name="Picture 2" descr="ComputerDecay"/>
          <p:cNvPicPr>
            <a:picLocks noChangeAspect="1" noChangeArrowheads="1"/>
          </p:cNvPicPr>
          <p:nvPr/>
        </p:nvPicPr>
        <p:blipFill>
          <a:blip r:embed="rId2"/>
          <a:srcRect/>
          <a:stretch>
            <a:fillRect/>
          </a:stretch>
        </p:blipFill>
        <p:spPr bwMode="auto">
          <a:xfrm>
            <a:off x="6172200" y="838200"/>
            <a:ext cx="2959852" cy="3222505"/>
          </a:xfrm>
          <a:prstGeom prst="rect">
            <a:avLst/>
          </a:prstGeom>
          <a:noFill/>
        </p:spPr>
      </p:pic>
      <p:grpSp>
        <p:nvGrpSpPr>
          <p:cNvPr id="7" name="Group 6"/>
          <p:cNvGrpSpPr>
            <a:grpSpLocks noChangeAspect="1"/>
          </p:cNvGrpSpPr>
          <p:nvPr/>
        </p:nvGrpSpPr>
        <p:grpSpPr>
          <a:xfrm>
            <a:off x="1012064" y="968495"/>
            <a:ext cx="7076832" cy="5279905"/>
            <a:chOff x="1371600" y="1694695"/>
            <a:chExt cx="6576886" cy="4906904"/>
          </a:xfrm>
        </p:grpSpPr>
        <p:pic>
          <p:nvPicPr>
            <p:cNvPr id="5" name="Picture 4"/>
            <p:cNvPicPr>
              <a:picLocks noChangeAspect="1"/>
            </p:cNvPicPr>
            <p:nvPr/>
          </p:nvPicPr>
          <p:blipFill>
            <a:blip r:embed="rId3"/>
            <a:stretch>
              <a:fillRect/>
            </a:stretch>
          </p:blipFill>
          <p:spPr>
            <a:xfrm>
              <a:off x="1371600" y="1694695"/>
              <a:ext cx="6536770" cy="4884420"/>
            </a:xfrm>
            <a:prstGeom prst="rect">
              <a:avLst/>
            </a:prstGeom>
          </p:spPr>
        </p:pic>
        <p:sp>
          <p:nvSpPr>
            <p:cNvPr id="6" name="Text Box 7"/>
            <p:cNvSpPr txBox="1">
              <a:spLocks noChangeArrowheads="1"/>
            </p:cNvSpPr>
            <p:nvPr/>
          </p:nvSpPr>
          <p:spPr bwMode="auto">
            <a:xfrm>
              <a:off x="5257800" y="6324600"/>
              <a:ext cx="2690686"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chemeClr val="bg1"/>
                  </a:solidFill>
                </a:rPr>
                <a:t>Source: Alberto </a:t>
              </a:r>
              <a:r>
                <a:rPr lang="en-US" sz="1200" dirty="0" err="1">
                  <a:solidFill>
                    <a:schemeClr val="bg1"/>
                  </a:solidFill>
                </a:rPr>
                <a:t>Sangiovanni-Vincentelli</a:t>
              </a:r>
              <a:r>
                <a:rPr lang="en-US" sz="1200" dirty="0" err="1">
                  <a:solidFill>
                    <a:schemeClr val="bg1"/>
                  </a:solidFill>
                  <a:sym typeface="Symbol" charset="2"/>
                </a:rPr>
                <a:t></a:t>
              </a:r>
              <a:endParaRPr lang="en-US" sz="1200" dirty="0">
                <a:solidFill>
                  <a:schemeClr val="bg1"/>
                </a:solidFill>
                <a:sym typeface="Symbol"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 Equalization</a:t>
            </a:r>
            <a:endParaRPr lang="en-US" dirty="0"/>
          </a:p>
        </p:txBody>
      </p:sp>
      <p:pic>
        <p:nvPicPr>
          <p:cNvPr id="4" name="Picture 3" descr="300px-Unequalized_Hawkes_Bay_NZ.jpg"/>
          <p:cNvPicPr>
            <a:picLocks noChangeAspect="1"/>
          </p:cNvPicPr>
          <p:nvPr/>
        </p:nvPicPr>
        <p:blipFill>
          <a:blip r:embed="rId2"/>
          <a:stretch>
            <a:fillRect/>
          </a:stretch>
        </p:blipFill>
        <p:spPr>
          <a:xfrm>
            <a:off x="289122" y="1041400"/>
            <a:ext cx="4054278" cy="2702852"/>
          </a:xfrm>
          <a:prstGeom prst="rect">
            <a:avLst/>
          </a:prstGeom>
        </p:spPr>
      </p:pic>
      <p:pic>
        <p:nvPicPr>
          <p:cNvPr id="5" name="Picture 4" descr="712px-Unequalized_Histogram.png"/>
          <p:cNvPicPr>
            <a:picLocks noChangeAspect="1"/>
          </p:cNvPicPr>
          <p:nvPr/>
        </p:nvPicPr>
        <p:blipFill>
          <a:blip r:embed="rId3"/>
          <a:stretch>
            <a:fillRect/>
          </a:stretch>
        </p:blipFill>
        <p:spPr>
          <a:xfrm>
            <a:off x="4495800" y="990599"/>
            <a:ext cx="4648200" cy="2905125"/>
          </a:xfrm>
          <a:prstGeom prst="rect">
            <a:avLst/>
          </a:prstGeom>
        </p:spPr>
      </p:pic>
      <p:pic>
        <p:nvPicPr>
          <p:cNvPr id="6" name="Picture 5" descr="800px-Equalized_Hawkes_Bay_NZ.jpg"/>
          <p:cNvPicPr>
            <a:picLocks noChangeAspect="1"/>
          </p:cNvPicPr>
          <p:nvPr/>
        </p:nvPicPr>
        <p:blipFill>
          <a:blip r:embed="rId4"/>
          <a:stretch>
            <a:fillRect/>
          </a:stretch>
        </p:blipFill>
        <p:spPr>
          <a:xfrm>
            <a:off x="289122" y="3847534"/>
            <a:ext cx="4054277" cy="2705666"/>
          </a:xfrm>
          <a:prstGeom prst="rect">
            <a:avLst/>
          </a:prstGeom>
        </p:spPr>
      </p:pic>
      <p:pic>
        <p:nvPicPr>
          <p:cNvPr id="7" name="Picture 6" descr="300px-Equalized_Histogram.png"/>
          <p:cNvPicPr>
            <a:picLocks noChangeAspect="1"/>
          </p:cNvPicPr>
          <p:nvPr/>
        </p:nvPicPr>
        <p:blipFill>
          <a:blip r:embed="rId5"/>
          <a:stretch>
            <a:fillRect/>
          </a:stretch>
        </p:blipFill>
        <p:spPr>
          <a:xfrm>
            <a:off x="4648199" y="3886200"/>
            <a:ext cx="4502727" cy="297180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Detection</a:t>
            </a:r>
            <a:endParaRPr lang="en-US" dirty="0"/>
          </a:p>
        </p:txBody>
      </p:sp>
      <p:sp>
        <p:nvSpPr>
          <p:cNvPr id="3" name="Content Placeholder 2"/>
          <p:cNvSpPr>
            <a:spLocks noGrp="1"/>
          </p:cNvSpPr>
          <p:nvPr>
            <p:ph idx="1"/>
          </p:nvPr>
        </p:nvSpPr>
        <p:spPr>
          <a:xfrm>
            <a:off x="152400" y="990600"/>
            <a:ext cx="8686800" cy="685800"/>
          </a:xfrm>
        </p:spPr>
        <p:txBody>
          <a:bodyPr/>
          <a:lstStyle/>
          <a:p>
            <a:pPr algn="ctr">
              <a:buNone/>
            </a:pPr>
            <a:r>
              <a:rPr lang="en-US" sz="2800" b="1" dirty="0" smtClean="0">
                <a:solidFill>
                  <a:srgbClr val="000090"/>
                </a:solidFill>
              </a:rPr>
              <a:t>Working Example: Face Detection using </a:t>
            </a:r>
            <a:r>
              <a:rPr lang="en-US" sz="2800" b="1" dirty="0" err="1" smtClean="0">
                <a:solidFill>
                  <a:srgbClr val="000090"/>
                </a:solidFill>
              </a:rPr>
              <a:t>Haar</a:t>
            </a:r>
            <a:r>
              <a:rPr lang="en-US" sz="2800" b="1" dirty="0" smtClean="0">
                <a:solidFill>
                  <a:srgbClr val="000090"/>
                </a:solidFill>
              </a:rPr>
              <a:t> Features</a:t>
            </a:r>
            <a:endParaRPr lang="en-US" sz="2800" b="1" dirty="0">
              <a:solidFill>
                <a:srgbClr val="000090"/>
              </a:solidFill>
            </a:endParaRPr>
          </a:p>
        </p:txBody>
      </p:sp>
      <p:pic>
        <p:nvPicPr>
          <p:cNvPr id="5" name="Picture 4" descr="block.tiff"/>
          <p:cNvPicPr>
            <a:picLocks noChangeAspect="1"/>
          </p:cNvPicPr>
          <p:nvPr/>
        </p:nvPicPr>
        <p:blipFill>
          <a:blip r:embed="rId3"/>
          <a:stretch>
            <a:fillRect/>
          </a:stretch>
        </p:blipFill>
        <p:spPr>
          <a:xfrm>
            <a:off x="1" y="3429000"/>
            <a:ext cx="4572000" cy="2976563"/>
          </a:xfrm>
          <a:prstGeom prst="rect">
            <a:avLst/>
          </a:prstGeom>
        </p:spPr>
      </p:pic>
      <p:pic>
        <p:nvPicPr>
          <p:cNvPr id="6" name="Picture 5" descr="jason.tiff"/>
          <p:cNvPicPr>
            <a:picLocks noChangeAspect="1"/>
          </p:cNvPicPr>
          <p:nvPr/>
        </p:nvPicPr>
        <p:blipFill>
          <a:blip r:embed="rId4"/>
          <a:stretch>
            <a:fillRect/>
          </a:stretch>
        </p:blipFill>
        <p:spPr>
          <a:xfrm>
            <a:off x="285750" y="1749243"/>
            <a:ext cx="3905250" cy="1367285"/>
          </a:xfrm>
          <a:prstGeom prst="rect">
            <a:avLst/>
          </a:prstGeom>
        </p:spPr>
      </p:pic>
      <p:pic>
        <p:nvPicPr>
          <p:cNvPr id="7" name="Face_Detection_System.wmv">
            <a:hlinkClick r:id="" action="ppaction://media"/>
          </p:cNvPr>
          <p:cNvPicPr/>
          <p:nvPr>
            <a:videoFile r:link="rId1"/>
          </p:nvPr>
        </p:nvPicPr>
        <p:blipFill>
          <a:blip r:embed="rId5"/>
          <a:stretch>
            <a:fillRect/>
          </a:stretch>
        </p:blipFill>
        <p:spPr>
          <a:xfrm>
            <a:off x="4622799" y="2152649"/>
            <a:ext cx="4445001" cy="33337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0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228600" y="1120775"/>
            <a:ext cx="8686800" cy="5051425"/>
          </a:xfrm>
        </p:spPr>
        <p:txBody>
          <a:bodyPr/>
          <a:lstStyle/>
          <a:p>
            <a:r>
              <a:rPr lang="en-US" sz="2800" dirty="0" smtClean="0"/>
              <a:t>Embedded Systems are starting revolutions in variety of multidisciplinary fields</a:t>
            </a:r>
          </a:p>
          <a:p>
            <a:pPr lvl="1"/>
            <a:r>
              <a:rPr lang="en-US" sz="2400" dirty="0" smtClean="0"/>
              <a:t>Vision, communications, autonomous vehicles, bioengineering, …</a:t>
            </a:r>
          </a:p>
          <a:p>
            <a:r>
              <a:rPr lang="en-US" sz="2800" dirty="0" smtClean="0"/>
              <a:t>Much work done here at UCSD</a:t>
            </a:r>
          </a:p>
          <a:p>
            <a:pPr lvl="1"/>
            <a:r>
              <a:rPr lang="en-US" sz="2400" dirty="0" smtClean="0"/>
              <a:t>Scripps, CalIT2, CSE, ECE, MAE, etc.</a:t>
            </a:r>
          </a:p>
          <a:p>
            <a:pPr lvl="1"/>
            <a:r>
              <a:rPr lang="en-US" sz="2400" dirty="0" smtClean="0"/>
              <a:t>Get involved!</a:t>
            </a:r>
          </a:p>
          <a:p>
            <a:r>
              <a:rPr lang="en-US" sz="2800" dirty="0" smtClean="0"/>
              <a:t>For more information</a:t>
            </a:r>
          </a:p>
          <a:p>
            <a:pPr lvl="1"/>
            <a:r>
              <a:rPr lang="en-US" sz="2400" dirty="0" smtClean="0"/>
              <a:t>Talk to me email (</a:t>
            </a:r>
            <a:r>
              <a:rPr lang="en-US" sz="2400" dirty="0" smtClean="0">
                <a:hlinkClick r:id="rId2"/>
              </a:rPr>
              <a:t>kastner@ucsd.edu</a:t>
            </a:r>
            <a:r>
              <a:rPr lang="en-US" sz="2400" dirty="0" smtClean="0"/>
              <a:t>) or in person (2112)</a:t>
            </a:r>
          </a:p>
          <a:p>
            <a:pPr lvl="1"/>
            <a:r>
              <a:rPr lang="en-US" sz="2400" dirty="0" smtClean="0"/>
              <a:t>Stingray: </a:t>
            </a:r>
            <a:r>
              <a:rPr lang="en-US" sz="2400" dirty="0" err="1" smtClean="0"/>
              <a:t>www.sdibotics.org</a:t>
            </a:r>
            <a:endParaRPr lang="en-US" sz="2400" dirty="0" smtClean="0"/>
          </a:p>
          <a:p>
            <a:pPr lvl="1"/>
            <a:endParaRPr lang="en-US" sz="24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a:t>More Embedded Systems</a:t>
            </a:r>
          </a:p>
        </p:txBody>
      </p:sp>
      <p:pic>
        <p:nvPicPr>
          <p:cNvPr id="25603" name="Picture 3" descr="[ The 'camera on a chip' is the size &#10;of a US quarter ]"/>
          <p:cNvPicPr>
            <a:picLocks noChangeAspect="1" noChangeArrowheads="1"/>
          </p:cNvPicPr>
          <p:nvPr/>
        </p:nvPicPr>
        <p:blipFill>
          <a:blip r:embed="rId3"/>
          <a:srcRect/>
          <a:stretch>
            <a:fillRect/>
          </a:stretch>
        </p:blipFill>
        <p:spPr bwMode="auto">
          <a:xfrm>
            <a:off x="536575" y="2190750"/>
            <a:ext cx="3810000" cy="3619500"/>
          </a:xfrm>
          <a:prstGeom prst="rect">
            <a:avLst/>
          </a:prstGeom>
          <a:noFill/>
          <a:ln w="9525">
            <a:noFill/>
            <a:miter lim="800000"/>
            <a:headEnd/>
            <a:tailEnd/>
          </a:ln>
        </p:spPr>
      </p:pic>
      <p:sp>
        <p:nvSpPr>
          <p:cNvPr id="25604" name="Text Box 4"/>
          <p:cNvSpPr txBox="1">
            <a:spLocks noChangeArrowheads="1"/>
          </p:cNvSpPr>
          <p:nvPr/>
        </p:nvSpPr>
        <p:spPr bwMode="auto">
          <a:xfrm>
            <a:off x="534988" y="6140450"/>
            <a:ext cx="3200400" cy="336550"/>
          </a:xfrm>
          <a:prstGeom prst="rect">
            <a:avLst/>
          </a:prstGeom>
          <a:noFill/>
          <a:ln w="9525">
            <a:noFill/>
            <a:miter lim="800000"/>
            <a:headEnd/>
            <a:tailEnd/>
          </a:ln>
        </p:spPr>
        <p:txBody>
          <a:bodyPr>
            <a:prstTxWarp prst="textNoShape">
              <a:avLst/>
            </a:prstTxWarp>
            <a:spAutoFit/>
          </a:bodyPr>
          <a:lstStyle/>
          <a:p>
            <a:pPr algn="ctr"/>
            <a:r>
              <a:rPr kumimoji="1" lang="en-US" sz="1600" dirty="0">
                <a:solidFill>
                  <a:srgbClr val="FF00FF"/>
                </a:solidFill>
                <a:latin typeface="Arial" charset="0"/>
              </a:rPr>
              <a:t>Camera-on-chip (Bell Labs)</a:t>
            </a:r>
          </a:p>
        </p:txBody>
      </p:sp>
      <p:pic>
        <p:nvPicPr>
          <p:cNvPr id="25605" name="Picture 5" descr="GolemDustPenny_small"/>
          <p:cNvPicPr>
            <a:picLocks noChangeAspect="1" noChangeArrowheads="1"/>
          </p:cNvPicPr>
          <p:nvPr/>
        </p:nvPicPr>
        <p:blipFill>
          <a:blip r:embed="rId4"/>
          <a:srcRect/>
          <a:stretch>
            <a:fillRect/>
          </a:stretch>
        </p:blipFill>
        <p:spPr bwMode="auto">
          <a:xfrm>
            <a:off x="4725988" y="2038350"/>
            <a:ext cx="4037012" cy="3792538"/>
          </a:xfrm>
          <a:prstGeom prst="rect">
            <a:avLst/>
          </a:prstGeom>
          <a:noFill/>
          <a:ln w="9525">
            <a:noFill/>
            <a:miter lim="800000"/>
            <a:headEnd/>
            <a:tailEnd/>
          </a:ln>
        </p:spPr>
      </p:pic>
      <p:sp>
        <p:nvSpPr>
          <p:cNvPr id="25606" name="Text Box 6"/>
          <p:cNvSpPr txBox="1">
            <a:spLocks noChangeArrowheads="1"/>
          </p:cNvSpPr>
          <p:nvPr/>
        </p:nvSpPr>
        <p:spPr bwMode="auto">
          <a:xfrm>
            <a:off x="4876800" y="6140450"/>
            <a:ext cx="4038600" cy="336550"/>
          </a:xfrm>
          <a:prstGeom prst="rect">
            <a:avLst/>
          </a:prstGeom>
          <a:noFill/>
          <a:ln w="9525">
            <a:noFill/>
            <a:miter lim="800000"/>
            <a:headEnd/>
            <a:tailEnd/>
          </a:ln>
        </p:spPr>
        <p:txBody>
          <a:bodyPr>
            <a:prstTxWarp prst="textNoShape">
              <a:avLst/>
            </a:prstTxWarp>
            <a:spAutoFit/>
          </a:bodyPr>
          <a:lstStyle/>
          <a:p>
            <a:pPr algn="ctr"/>
            <a:r>
              <a:rPr kumimoji="1" lang="en-US" sz="1600">
                <a:solidFill>
                  <a:srgbClr val="FF00FF"/>
                </a:solidFill>
                <a:latin typeface="Arial" charset="0"/>
              </a:rPr>
              <a:t>Solar-power Wireless Sensor (Berkeley)</a:t>
            </a:r>
          </a:p>
        </p:txBody>
      </p:sp>
      <p:sp>
        <p:nvSpPr>
          <p:cNvPr id="25607" name="Text Box 7"/>
          <p:cNvSpPr txBox="1">
            <a:spLocks noChangeArrowheads="1"/>
          </p:cNvSpPr>
          <p:nvPr/>
        </p:nvSpPr>
        <p:spPr bwMode="auto">
          <a:xfrm>
            <a:off x="7508523" y="6581001"/>
            <a:ext cx="1711677"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Mani </a:t>
            </a:r>
            <a:r>
              <a:rPr lang="en-US" sz="1200" dirty="0" err="1">
                <a:solidFill>
                  <a:srgbClr val="000000"/>
                </a:solidFill>
              </a:rPr>
              <a:t>Srivastava</a:t>
            </a:r>
            <a:r>
              <a:rPr lang="en-US" sz="1200" dirty="0" err="1">
                <a:solidFill>
                  <a:srgbClr val="000000"/>
                </a:solidFill>
                <a:sym typeface="Symbol" charset="2"/>
              </a:rPr>
              <a:t></a:t>
            </a:r>
            <a:endParaRPr lang="en-US" sz="1200" dirty="0">
              <a:solidFill>
                <a:srgbClr val="000000"/>
              </a:solidFill>
              <a:sym typeface="Symbol" charset="2"/>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Car Controls</a:t>
            </a:r>
            <a:endParaRPr lang="en-US" dirty="0"/>
          </a:p>
        </p:txBody>
      </p:sp>
      <p:pic>
        <p:nvPicPr>
          <p:cNvPr id="3" name="Picture 2"/>
          <p:cNvPicPr>
            <a:picLocks noChangeAspect="1"/>
          </p:cNvPicPr>
          <p:nvPr/>
        </p:nvPicPr>
        <p:blipFill>
          <a:blip r:embed="rId2"/>
          <a:stretch>
            <a:fillRect/>
          </a:stretch>
        </p:blipFill>
        <p:spPr>
          <a:xfrm>
            <a:off x="304800" y="1333500"/>
            <a:ext cx="7480300" cy="4914900"/>
          </a:xfrm>
          <a:prstGeom prst="rect">
            <a:avLst/>
          </a:prstGeom>
        </p:spPr>
      </p:pic>
      <p:sp>
        <p:nvSpPr>
          <p:cNvPr id="4" name="Text Box 7"/>
          <p:cNvSpPr txBox="1">
            <a:spLocks noChangeArrowheads="1"/>
          </p:cNvSpPr>
          <p:nvPr/>
        </p:nvSpPr>
        <p:spPr bwMode="auto">
          <a:xfrm>
            <a:off x="6529514" y="6581001"/>
            <a:ext cx="2690686"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Alberto </a:t>
            </a:r>
            <a:r>
              <a:rPr lang="en-US" sz="1200" dirty="0" err="1">
                <a:solidFill>
                  <a:srgbClr val="000000"/>
                </a:solidFill>
              </a:rPr>
              <a:t>Sangiovanni-Vincentelli</a:t>
            </a:r>
            <a:r>
              <a:rPr lang="en-US" sz="1200" dirty="0" err="1">
                <a:solidFill>
                  <a:srgbClr val="000000"/>
                </a:solidFill>
                <a:sym typeface="Symbol" charset="2"/>
              </a:rPr>
              <a:t></a:t>
            </a:r>
            <a:endParaRPr lang="en-US" sz="1200" dirty="0">
              <a:solidFill>
                <a:srgbClr val="000000"/>
              </a:solidFill>
              <a:sym typeface="Symbol" charset="2"/>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t>Transmission Power: FSK vs DSSS</a:t>
            </a:r>
          </a:p>
        </p:txBody>
      </p:sp>
      <p:pic>
        <p:nvPicPr>
          <p:cNvPr id="28675" name="Picture 2"/>
          <p:cNvPicPr>
            <a:picLocks noChangeAspect="1" noChangeArrowheads="1"/>
          </p:cNvPicPr>
          <p:nvPr/>
        </p:nvPicPr>
        <p:blipFill>
          <a:blip r:embed="rId3"/>
          <a:srcRect/>
          <a:stretch>
            <a:fillRect/>
          </a:stretch>
        </p:blipFill>
        <p:spPr bwMode="auto">
          <a:xfrm>
            <a:off x="1049338" y="1028700"/>
            <a:ext cx="702945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408738" y="879475"/>
            <a:ext cx="169862" cy="250825"/>
          </a:xfrm>
          <a:prstGeom prst="rect">
            <a:avLst/>
          </a:prstGeom>
          <a:noFill/>
          <a:ln w="9525">
            <a:noFill/>
            <a:miter lim="800000"/>
            <a:headEnd/>
            <a:tailEnd/>
          </a:ln>
        </p:spPr>
        <p:txBody>
          <a:bodyPr wrap="none" anchor="ctr">
            <a:prstTxWarp prst="textNoShape">
              <a:avLst/>
            </a:prstTxWarp>
          </a:bodyPr>
          <a:lstStyle/>
          <a:p>
            <a:endParaRPr lang="en-US"/>
          </a:p>
        </p:txBody>
      </p:sp>
      <p:sp>
        <p:nvSpPr>
          <p:cNvPr id="27651" name="Rectangle 3"/>
          <p:cNvSpPr>
            <a:spLocks noChangeArrowheads="1"/>
          </p:cNvSpPr>
          <p:nvPr/>
        </p:nvSpPr>
        <p:spPr bwMode="auto">
          <a:xfrm>
            <a:off x="2609850" y="909638"/>
            <a:ext cx="2203450" cy="885825"/>
          </a:xfrm>
          <a:prstGeom prst="rect">
            <a:avLst/>
          </a:prstGeom>
          <a:noFill/>
          <a:ln w="9525">
            <a:noFill/>
            <a:miter lim="800000"/>
            <a:headEnd/>
            <a:tailEnd/>
          </a:ln>
        </p:spPr>
        <p:txBody>
          <a:bodyPr lIns="92075" tIns="46038" rIns="92075" bIns="46038">
            <a:prstTxWarp prst="textNoShape">
              <a:avLst/>
            </a:prstTxWarp>
            <a:spAutoFit/>
          </a:bodyPr>
          <a:lstStyle/>
          <a:p>
            <a:pPr defTabSz="762000">
              <a:lnSpc>
                <a:spcPct val="87000"/>
              </a:lnSpc>
            </a:pPr>
            <a:endParaRPr lang="en-GB" sz="1200">
              <a:latin typeface="Arial" charset="0"/>
            </a:endParaRPr>
          </a:p>
          <a:p>
            <a:pPr defTabSz="762000">
              <a:lnSpc>
                <a:spcPct val="87000"/>
              </a:lnSpc>
            </a:pPr>
            <a:endParaRPr lang="en-GB" sz="1200">
              <a:latin typeface="Arial" charset="0"/>
            </a:endParaRPr>
          </a:p>
          <a:p>
            <a:pPr defTabSz="762000">
              <a:lnSpc>
                <a:spcPct val="87000"/>
              </a:lnSpc>
            </a:pPr>
            <a:endParaRPr lang="en-GB" sz="1200">
              <a:latin typeface="Arial" charset="0"/>
            </a:endParaRPr>
          </a:p>
          <a:p>
            <a:pPr defTabSz="762000">
              <a:lnSpc>
                <a:spcPct val="87000"/>
              </a:lnSpc>
            </a:pPr>
            <a:endParaRPr lang="en-GB" sz="1200" b="1">
              <a:latin typeface="Arial" charset="0"/>
            </a:endParaRPr>
          </a:p>
          <a:p>
            <a:pPr defTabSz="762000">
              <a:lnSpc>
                <a:spcPct val="87000"/>
              </a:lnSpc>
            </a:pPr>
            <a:endParaRPr lang="en-GB" sz="1200" b="1">
              <a:latin typeface="Arial" charset="0"/>
            </a:endParaRPr>
          </a:p>
        </p:txBody>
      </p:sp>
      <p:sp>
        <p:nvSpPr>
          <p:cNvPr id="27652" name="Rectangle 4"/>
          <p:cNvSpPr>
            <a:spLocks noGrp="1" noChangeArrowheads="1"/>
          </p:cNvSpPr>
          <p:nvPr>
            <p:ph type="title"/>
          </p:nvPr>
        </p:nvSpPr>
        <p:spPr>
          <a:xfrm>
            <a:off x="762000" y="304800"/>
            <a:ext cx="7561263" cy="420687"/>
          </a:xfrm>
          <a:noFill/>
        </p:spPr>
        <p:txBody>
          <a:bodyPr/>
          <a:lstStyle/>
          <a:p>
            <a:pPr eaLnBrk="1" hangingPunct="1"/>
            <a:r>
              <a:rPr lang="en-GB" dirty="0"/>
              <a:t>Electronics and the Car</a:t>
            </a:r>
            <a:endParaRPr lang="en-US" dirty="0"/>
          </a:p>
        </p:txBody>
      </p:sp>
      <p:sp>
        <p:nvSpPr>
          <p:cNvPr id="27653" name="Text Box 5"/>
          <p:cNvSpPr txBox="1">
            <a:spLocks noChangeArrowheads="1"/>
          </p:cNvSpPr>
          <p:nvPr/>
        </p:nvSpPr>
        <p:spPr bwMode="auto">
          <a:xfrm>
            <a:off x="1055688" y="1066800"/>
            <a:ext cx="7183437" cy="822325"/>
          </a:xfrm>
          <a:prstGeom prst="rect">
            <a:avLst/>
          </a:prstGeom>
          <a:noFill/>
          <a:ln w="25400">
            <a:noFill/>
            <a:miter lim="800000"/>
            <a:headEnd type="none" w="sm" len="sm"/>
            <a:tailEnd type="none" w="sm" len="sm"/>
          </a:ln>
        </p:spPr>
        <p:txBody>
          <a:bodyPr wrap="none">
            <a:prstTxWarp prst="textNoShape">
              <a:avLst/>
            </a:prstTxWarp>
            <a:spAutoFit/>
          </a:bodyPr>
          <a:lstStyle/>
          <a:p>
            <a:pPr>
              <a:buFontTx/>
              <a:buChar char="•"/>
            </a:pPr>
            <a:r>
              <a:rPr lang="en-US" sz="2400" b="1">
                <a:solidFill>
                  <a:srgbClr val="FF0000"/>
                </a:solidFill>
                <a:latin typeface="Times New Roman" charset="0"/>
              </a:rPr>
              <a:t>More than 30% of the cost of a car is now in Electronics</a:t>
            </a:r>
          </a:p>
          <a:p>
            <a:pPr>
              <a:buFontTx/>
              <a:buChar char="•"/>
            </a:pPr>
            <a:r>
              <a:rPr lang="en-US" sz="2400" b="1">
                <a:solidFill>
                  <a:srgbClr val="FF0000"/>
                </a:solidFill>
                <a:latin typeface="Times New Roman" charset="0"/>
              </a:rPr>
              <a:t>90% of all innovations will be based on electronic systems</a:t>
            </a:r>
          </a:p>
        </p:txBody>
      </p:sp>
      <p:pic>
        <p:nvPicPr>
          <p:cNvPr id="27654" name="Picture 6" descr="untitled1"/>
          <p:cNvPicPr>
            <a:picLocks noChangeAspect="1" noChangeArrowheads="1"/>
          </p:cNvPicPr>
          <p:nvPr/>
        </p:nvPicPr>
        <p:blipFill>
          <a:blip r:embed="rId3"/>
          <a:srcRect/>
          <a:stretch>
            <a:fillRect/>
          </a:stretch>
        </p:blipFill>
        <p:spPr bwMode="auto">
          <a:xfrm>
            <a:off x="1125538" y="1905000"/>
            <a:ext cx="6751637" cy="4003675"/>
          </a:xfrm>
          <a:prstGeom prst="rect">
            <a:avLst/>
          </a:prstGeom>
          <a:noFill/>
          <a:ln w="9525">
            <a:noFill/>
            <a:miter lim="800000"/>
            <a:headEnd/>
            <a:tailEnd/>
          </a:ln>
        </p:spPr>
      </p:pic>
      <p:sp>
        <p:nvSpPr>
          <p:cNvPr id="27655" name="Text Box 7"/>
          <p:cNvSpPr txBox="1">
            <a:spLocks noChangeArrowheads="1"/>
          </p:cNvSpPr>
          <p:nvPr/>
        </p:nvSpPr>
        <p:spPr bwMode="auto">
          <a:xfrm>
            <a:off x="6529514" y="6581001"/>
            <a:ext cx="2690686"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000000"/>
                </a:solidFill>
              </a:rPr>
              <a:t>Source: Alberto </a:t>
            </a:r>
            <a:r>
              <a:rPr lang="en-US" sz="1200" dirty="0" err="1">
                <a:solidFill>
                  <a:srgbClr val="000000"/>
                </a:solidFill>
              </a:rPr>
              <a:t>Sangiovanni-Vincentelli</a:t>
            </a:r>
            <a:r>
              <a:rPr lang="en-US" sz="1200" dirty="0" err="1">
                <a:solidFill>
                  <a:srgbClr val="000000"/>
                </a:solidFill>
                <a:sym typeface="Symbol" charset="2"/>
              </a:rPr>
              <a:t></a:t>
            </a:r>
            <a:endParaRPr lang="en-US" sz="1200" dirty="0">
              <a:solidFill>
                <a:srgbClr val="000000"/>
              </a:solidFill>
              <a:sym typeface="Symbol" charset="2"/>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FINEDINNAVIGATOR" val="False"/>
  <p:tag name="HOTSPOTTYPE" val="NextSlide"/>
  <p:tag name="BRANCHTO" val="0"/>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y_8(n)&#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52"/>
  <p:tag name="PICTUREFILESIZE" val="3967"/>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sum_{k=1}^8 b_1 (k)y_k(n)&#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41"/>
  <p:tag name="PICTUREFILESIZE" val="12845"/>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sum_{k=1}^8 b_2 (k)y_k(n)&#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41"/>
  <p:tag name="PICTUREFILESIZE" val="13171"/>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sum_{k=1}^8 b_7 (k)y_k(n)&#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41"/>
  <p:tag name="PICTUREFILESIZE" val="13023"/>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sum_{k=1}^8 b_8 (k)y_k(n)&#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41"/>
  <p:tag name="PICTUREFILESIZE" val="13369"/>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y_7(n)&#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52"/>
  <p:tag name="PICTUREFILESIZE" val="3613"/>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10;\begin{document}&#10;\[&#10;{\bf b}_i(1)&#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49"/>
  <p:tag name="PICTUREFILESIZE" val="2766"/>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10;\begin{document}&#10;\[&#10;{\bf b}_i(2)&#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49"/>
  <p:tag name="PICTUREFILESIZE" val="3327"/>
</p:tagLst>
</file>

<file path=ppt/tags/tag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10;\begin{document}&#10;\[&#10;{\bf b}_i(8)&#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49"/>
  <p:tag name="PICTUREFILESIZE" val="3496"/>
</p:tagLst>
</file>

<file path=ppt/tags/tag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 {\bf c}&#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0"/>
  <p:tag name="PICTUREFILESIZE" val="63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hat{b}_i&#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5"/>
  <p:tag name="PICTUREFILESIZE" val="1487"/>
</p:tagLst>
</file>

<file path=ppt/tags/tag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 {\bf c}&#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0"/>
  <p:tag name="PICTUREFILESIZE" val="635"/>
</p:tagLst>
</file>

<file path=ppt/tags/tag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 {\bf c}&#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0"/>
  <p:tag name="PICTUREFILESIZE" val="635"/>
</p:tagLst>
</file>

<file path=ppt/tags/tag2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c} = [1 1 1 -1 -1 1 -1]&#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217"/>
  <p:tag name="PICTUREFILESIZE" val="3436"/>
</p:tagLst>
</file>

<file path=ppt/tags/tag2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b}_i^T {\bf b}_j = 0, \mbox{  } i \neq j&#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55"/>
  <p:tag name="PICTUREFILESIZE" val="7258"/>
</p:tagLst>
</file>

<file path=ppt/tags/tag2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b}_i \in \{ \pm 1 \}^8, i = 1,2,...,8&#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236"/>
  <p:tag name="PICTUREFILESIZE" val="9543"/>
</p:tagLst>
</file>

<file path=ppt/tags/tag2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10;\pagestyle{empty}&#10;&#10;\begin{document}&#10;\[&#10;T_{sym} = 11 \mbox{msec.}&#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58"/>
  <p:tag name="PICTUREFILESIZE" val="6596"/>
</p:tagLst>
</file>

<file path=ppt/tags/tag2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b}_\mathsf{m})_2 = -1&#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13"/>
  <p:tag name="PICTUREFILESIZE" val="4286"/>
</p:tagLst>
</file>

<file path=ppt/tags/tag2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b}_\mathsf{m})_1 = 1&#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96"/>
  <p:tag name="PICTUREFILESIZE" val="3538"/>
</p:tagLst>
</file>

<file path=ppt/tags/tag2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b}_\mathsf{m})_8 = 1&#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96"/>
  <p:tag name="PICTUREFILESIZE" val="4311"/>
</p:tagLst>
</file>

<file path=ppt/tags/tag2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c}&#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0"/>
  <p:tag name="PICTUREFILESIZE" val="635"/>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r} =&#10;\]&#10;\[&#10;\left[&#10;\begin{array}{l}&#10;r(0) \\&#10;r(1) \\&#10;\vdots \\&#10;r(223)&#10;\end{array}&#10;\right]&#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96"/>
  <p:tag name="PICTUREFILESIZE" val="12522"/>
</p:tagLst>
</file>

<file path=ppt/tags/tag3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c}&#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0"/>
  <p:tag name="PICTUREFILESIZE" val="635"/>
</p:tagLst>
</file>

<file path=ppt/tags/tag3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c}&#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0"/>
  <p:tag name="PICTUREFILESIZE" val="635"/>
</p:tagLst>
</file>

<file path=ppt/tags/tag3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d}_{\mathsf{m}(n)}&#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51"/>
  <p:tag name="PICTUREFILESIZE" val="2807"/>
</p:tagLst>
</file>

<file path=ppt/tags/tag3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d}_{\mathsf{m}(n+2)}&#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77"/>
  <p:tag name="PICTUREFILESIZE" val="4037"/>
</p:tagLst>
</file>

<file path=ppt/tags/tag3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d}_{\mathsf{m}(n+1)}&#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77"/>
  <p:tag name="PICTUREFILESIZE" val="3489"/>
</p:tagLst>
</file>

<file path=ppt/tags/tag3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10;\pagestyle{empty}&#10;&#10;\begin{document}&#10;\[&#10;T_{sym} = 11 \mbox{msec.}&#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58"/>
  <p:tag name="PICTUREFILESIZE" val="6596"/>
</p:tagLst>
</file>

<file path=ppt/tags/tag3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10;\pagestyle{empty}&#10;&#10;\begin{document}&#10;\[&#10;T_{g} = 11 \mbox{msec.}&#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34"/>
  <p:tag name="PICTUREFILESIZE" val="5171"/>
</p:tagLst>
</file>

<file path=ppt/tags/tag3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t&#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8"/>
  <p:tag name="PICTUREFILESIZE" val="550"/>
</p:tagLst>
</file>

<file path=ppt/tags/tag3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d}_\mathsf{m} = {\bf b}_\mathsf{m}\otimes {\bf c}&#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19"/>
  <p:tag name="PICTUREFILESIZE" val="4794"/>
</p:tagLst>
</file>

<file path=ppt/tags/tag3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10;\pagestyle{empty}&#10;&#10;\begin{document}&#10;\[&#10;T_{sym} = 11 \mbox{msec.}&#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58"/>
  <p:tag name="PICTUREFILESIZE" val="6596"/>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y_1(n)&#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52"/>
  <p:tag name="PICTUREFILESIZE" val="3438"/>
</p:tagLst>
</file>

<file path=ppt/tags/tag4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b}_\mathsf{m})_2 = -1&#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13"/>
  <p:tag name="PICTUREFILESIZE" val="4286"/>
</p:tagLst>
</file>

<file path=ppt/tags/tag4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b}_\mathsf{m})_1 = 1&#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96"/>
  <p:tag name="PICTUREFILESIZE" val="3538"/>
</p:tagLst>
</file>

<file path=ppt/tags/tag4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b}_\mathsf{m})_8 = 1&#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96"/>
  <p:tag name="PICTUREFILESIZE" val="4311"/>
</p:tagLst>
</file>

<file path=ppt/tags/tag4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c}&#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0"/>
  <p:tag name="PICTUREFILESIZE" val="635"/>
</p:tagLst>
</file>

<file path=ppt/tags/tag4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c}&#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0"/>
  <p:tag name="PICTUREFILESIZE" val="635"/>
</p:tagLst>
</file>

<file path=ppt/tags/tag4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c}&#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0"/>
  <p:tag name="PICTUREFILESIZE" val="635"/>
</p:tagLst>
</file>

<file path=ppt/tags/tag4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bf d}_\mathsf{m} = {\bf b}_\mathsf{m}\otimes {\bf c}&#10;\]&#10;&#10;\end{document}&#10;"/>
  <p:tag name="EXTERNALNAME" val="txp_fig"/>
  <p:tag name="BLEND" val="False"/>
  <p:tag name="TRANSPARENT" val="False"/>
  <p:tag name="KEEPFILES" val="False"/>
  <p:tag name="DEBUGPAUSE" val="False"/>
  <p:tag name="RESOLUTION" val="1200"/>
  <p:tag name="TIMEOUT" val="(none)"/>
  <p:tag name="BOXWIDTH" val="430"/>
  <p:tag name="BOXHEIGHT" val="311"/>
  <p:tag name="BOXFONT" val="10"/>
  <p:tag name="BOXWRAP" val="False"/>
  <p:tag name="WORKAROUNDTRANSPARENCYBUG" val="False"/>
  <p:tag name="ALLOWFONTSUBSTITUTION" val="False"/>
  <p:tag name="BITMAPFORMAT" val="pngmono"/>
  <p:tag name="ORIGWIDTH" val="119"/>
  <p:tag name="PICTUREFILESIZE" val="4794"/>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sum_{k=0}^{6} r(k+n)c(k)&#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59"/>
  <p:tag name="PICTUREFILESIZE" val="13391"/>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sum_{k=7}^{13} r(k+n)c(k)&#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59"/>
  <p:tag name="PICTUREFILESIZE" val="13226"/>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sum_{k=98}^{104} r(k+n)c(k)&#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70"/>
  <p:tag name="PICTUREFILESIZE" val="14843"/>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sum_{k=105}^{111} r(k+n)c(k)&#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181"/>
  <p:tag name="PICTUREFILESIZE" val="13919"/>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begin{document}&#10;\[&#10;y_2(n)&#10;\]&#10;&#10;\end{document}&#10;"/>
  <p:tag name="EXTERNALNAME" val="txp_fig"/>
  <p:tag name="BLEND" val="False"/>
  <p:tag name="TRANSPARENT" val="False"/>
  <p:tag name="KEEPFILES" val="False"/>
  <p:tag name="DEBUGPAUSE" val="False"/>
  <p:tag name="RESOLUTION" val="1200"/>
  <p:tag name="TIMEOUT" val="(none)"/>
  <p:tag name="BOXWIDTH" val="399"/>
  <p:tag name="BOXHEIGHT" val="230"/>
  <p:tag name="BOXFONT" val="10"/>
  <p:tag name="BOXWRAP" val="False"/>
  <p:tag name="WORKAROUNDTRANSPARENCYBUG" val="False"/>
  <p:tag name="ALLOWFONTSUBSTITUTION" val="False"/>
  <p:tag name="BITMAPFORMAT" val="pngmono"/>
  <p:tag name="ORIGWIDTH" val="52"/>
  <p:tag name="PICTUREFILESIZE" val="3788"/>
</p:tagLst>
</file>

<file path=ppt/theme/theme1.xml><?xml version="1.0" encoding="utf-8"?>
<a:theme xmlns:a="http://schemas.openxmlformats.org/drawingml/2006/main" name="express">
  <a:themeElements>
    <a:clrScheme name="expres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express">
      <a:majorFont>
        <a:latin typeface="Lucida Sans Unicode"/>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65" charset="0"/>
          </a:defRPr>
        </a:defPPr>
      </a:lstStyle>
    </a:lnDef>
  </a:objectDefaults>
  <a:extraClrSchemeLst>
    <a:extraClrScheme>
      <a:clrScheme name="expres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expres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expres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expres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expres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expres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7055</TotalTime>
  <Words>4002</Words>
  <Application>Microsoft PowerPoint 7.0</Application>
  <PresentationFormat>Letter Paper (8.5x11 in)</PresentationFormat>
  <Paragraphs>761</Paragraphs>
  <Slides>86</Slides>
  <Notes>41</Notes>
  <HiddenSlides>0</HiddenSlides>
  <MMClips>6</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86</vt:i4>
      </vt:variant>
    </vt:vector>
  </HeadingPairs>
  <TitlesOfParts>
    <vt:vector size="89" baseType="lpstr">
      <vt:lpstr>express</vt:lpstr>
      <vt:lpstr>Equation</vt:lpstr>
      <vt:lpstr>Slide</vt:lpstr>
      <vt:lpstr>Overview of Embedded Computing  Systems</vt:lpstr>
      <vt:lpstr>What is an Embedded Computing System?</vt:lpstr>
      <vt:lpstr>Characteristics of Embedded Systems</vt:lpstr>
      <vt:lpstr>More Characteristics of Embedded Systems</vt:lpstr>
      <vt:lpstr>Key Recent Trends</vt:lpstr>
      <vt:lpstr>Embedded Everywhere</vt:lpstr>
      <vt:lpstr>State of Computing</vt:lpstr>
      <vt:lpstr>State of Computing</vt:lpstr>
      <vt:lpstr>Electronics and the Car</vt:lpstr>
      <vt:lpstr>Typical Car Controls</vt:lpstr>
      <vt:lpstr>Engine Controls</vt:lpstr>
      <vt:lpstr>Seismic Building Monitoring</vt:lpstr>
      <vt:lpstr>Seismic Building Monitoring</vt:lpstr>
      <vt:lpstr>HVAC Building Monitoring</vt:lpstr>
      <vt:lpstr>Biotechnology</vt:lpstr>
      <vt:lpstr>Biotechnology</vt:lpstr>
      <vt:lpstr>International Infrastructures</vt:lpstr>
      <vt:lpstr>More Examples…</vt:lpstr>
      <vt:lpstr>Ecological Monitoring</vt:lpstr>
      <vt:lpstr>Duck Island Petrol Monitoring</vt:lpstr>
      <vt:lpstr>Crop Monitoring and Control</vt:lpstr>
      <vt:lpstr>Computers Underwater</vt:lpstr>
      <vt:lpstr>Underwater Ecological Research</vt:lpstr>
      <vt:lpstr>Monitoring Realities</vt:lpstr>
      <vt:lpstr>Monitoring in the Santa Barbara Channel (SBC)</vt:lpstr>
      <vt:lpstr>Typical Instrumentation: SBC mooring</vt:lpstr>
      <vt:lpstr>Existing SBC Moorings</vt:lpstr>
      <vt:lpstr>Santa Barbara Channel Moorings</vt:lpstr>
      <vt:lpstr>CHARM</vt:lpstr>
      <vt:lpstr>Adaptive Sampling for Moored Systems</vt:lpstr>
      <vt:lpstr>Mooring Modem Specifications</vt:lpstr>
      <vt:lpstr>Energy Efficient Mooring Transmission</vt:lpstr>
      <vt:lpstr>CHARM Optimizations</vt:lpstr>
      <vt:lpstr>Ecological Research Programs</vt:lpstr>
      <vt:lpstr>Monitoring in Moorea</vt:lpstr>
      <vt:lpstr>Vision for Underwater Monitoring in Moorea</vt:lpstr>
      <vt:lpstr>Drogues</vt:lpstr>
      <vt:lpstr>Vision for Underwater Networking in Moorea</vt:lpstr>
      <vt:lpstr>AquaNode</vt:lpstr>
      <vt:lpstr>AquaNode Hardware Platform</vt:lpstr>
      <vt:lpstr>Hardware Platform Interfaces</vt:lpstr>
      <vt:lpstr>Design Considerations for Moorea Modem</vt:lpstr>
      <vt:lpstr>Moorea Modem Specifications</vt:lpstr>
      <vt:lpstr>Moorea Modem Receiver Specification</vt:lpstr>
      <vt:lpstr>Walsh/m-Sequence Waveforms</vt:lpstr>
      <vt:lpstr>Transmitted Signal</vt:lpstr>
      <vt:lpstr>Walsh/m-sequence Signal Parameters</vt:lpstr>
      <vt:lpstr>8 Walsh Symbols</vt:lpstr>
      <vt:lpstr>Evolution of AquaNode</vt:lpstr>
      <vt:lpstr>Unanchored Transducers: Cook’s Bay Test</vt:lpstr>
      <vt:lpstr>Unanchored Transducers: Cook’s Bay Test</vt:lpstr>
      <vt:lpstr>Anchored Transducers: Viapahu Lagoon Test</vt:lpstr>
      <vt:lpstr>Anchored Testing - Viapahu Lagoon Test (125m)</vt:lpstr>
      <vt:lpstr>Viapahu Lagoon Test (280 m)</vt:lpstr>
      <vt:lpstr>Viapahu Lagoon Test (330 m, 440 m)</vt:lpstr>
      <vt:lpstr>Viapahu Lagoon Test (50 m, Bommies)</vt:lpstr>
      <vt:lpstr>Results summary</vt:lpstr>
      <vt:lpstr>Vision for Underwater Monitoring in Moorea</vt:lpstr>
      <vt:lpstr>The Stingray</vt:lpstr>
      <vt:lpstr>Hull</vt:lpstr>
      <vt:lpstr>Waterproofing</vt:lpstr>
      <vt:lpstr>Propulsion</vt:lpstr>
      <vt:lpstr>Devices &amp; Instruments</vt:lpstr>
      <vt:lpstr>Electronic Housing</vt:lpstr>
      <vt:lpstr>Electronics</vt:lpstr>
      <vt:lpstr>2008 Hardware and Sensors</vt:lpstr>
      <vt:lpstr>Motor Control</vt:lpstr>
      <vt:lpstr>Onboard Instrumentation</vt:lpstr>
      <vt:lpstr>Power Systems and Motor Control</vt:lpstr>
      <vt:lpstr>Lighting  </vt:lpstr>
      <vt:lpstr>Cameras </vt:lpstr>
      <vt:lpstr>Vision for Underwater Monitoring in Moorea</vt:lpstr>
      <vt:lpstr>Automatic Fish Detection</vt:lpstr>
      <vt:lpstr>Image Processing Applications</vt:lpstr>
      <vt:lpstr>Image Processing Applications</vt:lpstr>
      <vt:lpstr>Image Processing</vt:lpstr>
      <vt:lpstr>Filtering and Edge Detection</vt:lpstr>
      <vt:lpstr>Histogram Equalization</vt:lpstr>
      <vt:lpstr>Histogram Equalization</vt:lpstr>
      <vt:lpstr>Histogram Equalization</vt:lpstr>
      <vt:lpstr>Object Detection</vt:lpstr>
      <vt:lpstr>Conclusions</vt:lpstr>
      <vt:lpstr>Extra Slides</vt:lpstr>
      <vt:lpstr>More Embedded Systems</vt:lpstr>
      <vt:lpstr>Advanced Car Controls</vt:lpstr>
      <vt:lpstr>Transmission Power: FSK vs DSSS</vt:lpstr>
    </vt:vector>
  </TitlesOfParts>
  <Manager/>
  <Company>UCSD</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Embedded Computing  Systems</dc:title>
  <dc:subject/>
  <dc:creator>Ryan Kastner</dc:creator>
  <cp:keywords/>
  <dc:description/>
  <cp:lastModifiedBy>Ryan Kastner</cp:lastModifiedBy>
  <cp:revision>223</cp:revision>
  <cp:lastPrinted>2002-10-08T04:18:19Z</cp:lastPrinted>
  <dcterms:created xsi:type="dcterms:W3CDTF">2009-03-31T18:27:38Z</dcterms:created>
  <dcterms:modified xsi:type="dcterms:W3CDTF">2009-03-31T18:59:24Z</dcterms:modified>
  <cp:category/>
</cp:coreProperties>
</file>