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72" r:id="rId13"/>
    <p:sldId id="273" r:id="rId14"/>
    <p:sldId id="274" r:id="rId15"/>
    <p:sldId id="275" r:id="rId16"/>
    <p:sldId id="268" r:id="rId17"/>
    <p:sldId id="276" r:id="rId18"/>
    <p:sldId id="269" r:id="rId19"/>
    <p:sldId id="270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80683" autoAdjust="0"/>
  </p:normalViewPr>
  <p:slideViewPr>
    <p:cSldViewPr>
      <p:cViewPr varScale="1">
        <p:scale>
          <a:sx n="87" d="100"/>
          <a:sy n="87" d="100"/>
        </p:scale>
        <p:origin x="-158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D6BF7E-E8AC-48A0-A3ED-AC3E48E798C1}" type="datetimeFigureOut">
              <a:rPr lang="en-US" smtClean="0"/>
              <a:pPr/>
              <a:t>7/12/2010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C7125D-B5F0-4F28-B088-72A7A27D3B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08217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B5B67520-27EE-D341-9802-A17C6553D704}" type="datetime1">
              <a:rPr lang="en-US">
                <a:solidFill>
                  <a:prstClr val="black"/>
                </a:solidFill>
                <a:latin typeface="Times New Roman" charset="0"/>
              </a:rPr>
              <a:pPr/>
              <a:t>7/12/2010</a:t>
            </a:fld>
            <a:endParaRPr lang="en-US">
              <a:solidFill>
                <a:prstClr val="black"/>
              </a:solidFill>
              <a:latin typeface="Times New Roman" charset="0"/>
            </a:endParaRPr>
          </a:p>
        </p:txBody>
      </p:sp>
      <p:sp>
        <p:nvSpPr>
          <p:cNvPr id="18435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F5C223-E7E8-BA4D-861E-339C4367B585}" type="slidenum">
              <a:rPr lang="en-US">
                <a:solidFill>
                  <a:prstClr val="black"/>
                </a:solidFill>
                <a:latin typeface="Times New Roman" charset="0"/>
              </a:rPr>
              <a:pPr/>
              <a:t>1</a:t>
            </a:fld>
            <a:endParaRPr lang="en-US">
              <a:solidFill>
                <a:prstClr val="black"/>
              </a:solidFill>
              <a:latin typeface="Times New Roman" charset="0"/>
            </a:endParaRPr>
          </a:p>
        </p:txBody>
      </p:sp>
      <p:sp>
        <p:nvSpPr>
          <p:cNvPr id="184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5114E36-B457-CE47-B65C-DEA02B0BBCFF}" type="datetime1">
              <a:rPr lang="en-US">
                <a:solidFill>
                  <a:prstClr val="black"/>
                </a:solidFill>
                <a:latin typeface="Times New Roman" charset="0"/>
              </a:rPr>
              <a:pPr/>
              <a:t>7/12/2010</a:t>
            </a:fld>
            <a:endParaRPr lang="en-US">
              <a:solidFill>
                <a:prstClr val="black"/>
              </a:solidFill>
              <a:latin typeface="Times New Roman" charset="0"/>
            </a:endParaRPr>
          </a:p>
        </p:txBody>
      </p:sp>
      <p:sp>
        <p:nvSpPr>
          <p:cNvPr id="20483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C49DC3-F7FB-0B4B-B5ED-29C0BF77A75A}" type="slidenum">
              <a:rPr lang="en-US">
                <a:solidFill>
                  <a:prstClr val="black"/>
                </a:solidFill>
                <a:latin typeface="Times New Roman" charset="0"/>
              </a:rPr>
              <a:pPr/>
              <a:t>2</a:t>
            </a:fld>
            <a:endParaRPr lang="en-US">
              <a:solidFill>
                <a:prstClr val="black"/>
              </a:solidFill>
              <a:latin typeface="Times New Roman" charset="0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pictureList</a:t>
            </a:r>
            <a:r>
              <a:rPr lang="en-US" dirty="0" smtClean="0"/>
              <a:t> = []</a:t>
            </a:r>
          </a:p>
          <a:p>
            <a:r>
              <a:rPr lang="en-US" dirty="0" smtClean="0"/>
              <a:t>for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</a:t>
            </a:r>
            <a:r>
              <a:rPr lang="en-US" baseline="0" dirty="0" smtClean="0"/>
              <a:t> in range (15):</a:t>
            </a:r>
          </a:p>
          <a:p>
            <a:r>
              <a:rPr lang="en-US" baseline="0" dirty="0" smtClean="0"/>
              <a:t>    </a:t>
            </a:r>
            <a:r>
              <a:rPr lang="en-US" baseline="0" dirty="0" err="1" smtClean="0"/>
              <a:t>pic</a:t>
            </a:r>
            <a:r>
              <a:rPr lang="en-US" baseline="0" dirty="0" smtClean="0"/>
              <a:t> = </a:t>
            </a:r>
            <a:r>
              <a:rPr lang="en-US" baseline="0" dirty="0" err="1" smtClean="0"/>
              <a:t>takePicture</a:t>
            </a:r>
            <a:r>
              <a:rPr lang="en-US" baseline="0" dirty="0" smtClean="0"/>
              <a:t>()</a:t>
            </a:r>
          </a:p>
          <a:p>
            <a:r>
              <a:rPr lang="en-US" baseline="0" dirty="0" smtClean="0"/>
              <a:t>    </a:t>
            </a:r>
            <a:r>
              <a:rPr lang="en-US" baseline="0" dirty="0" err="1" smtClean="0"/>
              <a:t>pictureList</a:t>
            </a:r>
            <a:r>
              <a:rPr lang="en-US" baseline="0" dirty="0" smtClean="0"/>
              <a:t> = </a:t>
            </a:r>
            <a:r>
              <a:rPr lang="en-US" baseline="0" dirty="0" err="1" smtClean="0"/>
              <a:t>pictureList</a:t>
            </a:r>
            <a:r>
              <a:rPr lang="en-US" baseline="0" dirty="0" smtClean="0"/>
              <a:t> + [</a:t>
            </a:r>
            <a:r>
              <a:rPr lang="en-US" baseline="0" dirty="0" err="1" smtClean="0"/>
              <a:t>pic</a:t>
            </a:r>
            <a:r>
              <a:rPr lang="en-US" baseline="0" dirty="0" smtClean="0"/>
              <a:t>]   #append the new picture</a:t>
            </a:r>
          </a:p>
          <a:p>
            <a:r>
              <a:rPr lang="en-US" baseline="0" dirty="0" smtClean="0"/>
              <a:t>    </a:t>
            </a:r>
            <a:r>
              <a:rPr lang="en-US" baseline="0" dirty="0" err="1" smtClean="0"/>
              <a:t>turnLeft</a:t>
            </a:r>
            <a:r>
              <a:rPr lang="en-US" baseline="0" dirty="0" smtClean="0"/>
              <a:t>(0.5, 0.1)</a:t>
            </a:r>
          </a:p>
          <a:p>
            <a:endParaRPr lang="en-US" baseline="0" dirty="0" smtClean="0"/>
          </a:p>
          <a:p>
            <a:r>
              <a:rPr lang="en-US" baseline="0" dirty="0" err="1" smtClean="0"/>
              <a:t>savePicture</a:t>
            </a:r>
            <a:r>
              <a:rPr lang="en-US" baseline="0" dirty="0" smtClean="0"/>
              <a:t>(</a:t>
            </a:r>
            <a:r>
              <a:rPr lang="en-US" baseline="0" dirty="0" err="1" smtClean="0"/>
              <a:t>pictureList</a:t>
            </a:r>
            <a:r>
              <a:rPr lang="en-US" baseline="0" dirty="0" smtClean="0"/>
              <a:t>, “rotatingMovie.gif”)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C7125D-B5F0-4F28-B088-72A7A27D3BF6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Takes too much time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C7125D-B5F0-4F28-B088-72A7A27D3BF6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gray">
          <a:xfrm>
            <a:off x="0" y="3390900"/>
            <a:ext cx="9144000" cy="76200"/>
          </a:xfrm>
          <a:prstGeom prst="rect">
            <a:avLst/>
          </a:prstGeom>
          <a:gradFill rotWithShape="1">
            <a:gsLst>
              <a:gs pos="0">
                <a:srgbClr val="FFCC00">
                  <a:alpha val="80000"/>
                </a:srgbClr>
              </a:gs>
              <a:gs pos="50000">
                <a:srgbClr val="00007F"/>
              </a:gs>
              <a:gs pos="100000">
                <a:srgbClr val="FFCC00">
                  <a:alpha val="80000"/>
                </a:srgbClr>
              </a:gs>
            </a:gsLst>
            <a:lin ang="0" scaled="1"/>
          </a:gradFill>
          <a:ln w="381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2400">
              <a:solidFill>
                <a:srgbClr val="000000"/>
              </a:solidFill>
              <a:latin typeface="Tahoma" pitchFamily="-65" charset="0"/>
            </a:endParaRPr>
          </a:p>
        </p:txBody>
      </p:sp>
      <p:pic>
        <p:nvPicPr>
          <p:cNvPr id="5" name="Picture 2" descr="C:\Users\Ryan Kastner\Desktop\images.jp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4214813" y="3071813"/>
            <a:ext cx="7143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89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066800"/>
            <a:ext cx="7772400" cy="1919288"/>
          </a:xfrm>
        </p:spPr>
        <p:txBody>
          <a:bodyPr anchor="ctr" anchorCtr="1"/>
          <a:lstStyle>
            <a:lvl1pPr>
              <a:defRPr/>
            </a:lvl1pPr>
          </a:lstStyle>
          <a:p>
            <a:r>
              <a:rPr lang="en-US" altLang="zh-CN"/>
              <a:t>UC Santa Barbara</a:t>
            </a:r>
          </a:p>
        </p:txBody>
      </p:sp>
      <p:sp>
        <p:nvSpPr>
          <p:cNvPr id="5089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733800"/>
            <a:ext cx="6400800" cy="1752600"/>
          </a:xfrm>
        </p:spPr>
        <p:txBody>
          <a:bodyPr anchor="ctr" anchorCtr="1"/>
          <a:lstStyle>
            <a:lvl1pPr marL="0" indent="0" algn="ctr">
              <a:buFont typeface="Wingdings" pitchFamily="-65" charset="2"/>
              <a:buNone/>
              <a:defRPr sz="1900" b="1" baseline="0">
                <a:solidFill>
                  <a:srgbClr val="00007F"/>
                </a:solidFill>
                <a:latin typeface="Lucida Sans Unicode" pitchFamily="-65" charset="-52"/>
              </a:defRPr>
            </a:lvl1pPr>
          </a:lstStyle>
          <a:p>
            <a:r>
              <a:rPr lang="en-US" altLang="zh-CN" smtClean="0"/>
              <a:t>Click to edit Master subtitle style</a:t>
            </a:r>
            <a:endParaRPr lang="en-US" altLang="zh-CN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 wrap="square" anchor="b"/>
          <a:lstStyle>
            <a:lvl1pPr algn="l">
              <a:defRPr sz="1400">
                <a:solidFill>
                  <a:schemeClr val="bg2"/>
                </a:solidFill>
                <a:latin typeface="Tahoma" pitchFamily="-65" charset="0"/>
              </a:defRPr>
            </a:lvl1pPr>
          </a:lstStyle>
          <a:p>
            <a:pPr>
              <a:defRPr/>
            </a:pPr>
            <a:endParaRPr lang="en-US" altLang="zh-CN">
              <a:solidFill>
                <a:srgbClr val="1C1C1C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 lIns="91440"/>
          <a:lstStyle>
            <a:lvl1pPr algn="ctr">
              <a:defRPr sz="1400">
                <a:solidFill>
                  <a:schemeClr val="bg2"/>
                </a:solidFill>
                <a:latin typeface="Tahoma" pitchFamily="-65" charset="0"/>
              </a:defRPr>
            </a:lvl1pPr>
          </a:lstStyle>
          <a:p>
            <a:pPr>
              <a:defRPr/>
            </a:pPr>
            <a:endParaRPr lang="en-US" altLang="zh-CN">
              <a:solidFill>
                <a:srgbClr val="1C1C1C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 sz="1400" b="0">
                <a:solidFill>
                  <a:schemeClr val="bg2"/>
                </a:solidFill>
                <a:latin typeface="Tahoma" pitchFamily="-65" charset="0"/>
              </a:defRPr>
            </a:lvl1pPr>
          </a:lstStyle>
          <a:p>
            <a:pPr>
              <a:defRPr/>
            </a:pPr>
            <a:fld id="{F7311429-4344-C04D-AE7A-548889C7339C}" type="slidenum">
              <a:rPr lang="zh-CN" altLang="en-US">
                <a:solidFill>
                  <a:srgbClr val="1C1C1C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1C1C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09526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764BB2-13D1-AF4F-B63B-DDA7203B4234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07437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138113"/>
            <a:ext cx="2171700" cy="60563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38113"/>
            <a:ext cx="6362700" cy="60563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8D5AEE-0A1F-A445-9C28-B8F778074983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39964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38113"/>
            <a:ext cx="8686800" cy="700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1143000"/>
            <a:ext cx="8686800" cy="24495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3744913"/>
            <a:ext cx="8686800" cy="2449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5FD65F-1646-3A4A-A4AB-2F0399C2CCFE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693346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38113"/>
            <a:ext cx="8686800" cy="700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143000"/>
            <a:ext cx="4267200" cy="50514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143000"/>
            <a:ext cx="4267200" cy="50514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C82058-E523-D945-95B9-6F57E156EB57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57617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0FC815-9222-574C-BFFC-DE63CEA65581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06225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98D3AB-970C-E740-9EEA-E22AE0F38D3C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19904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143000"/>
            <a:ext cx="4267200" cy="5051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267200" cy="5051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F7046-F24B-114D-B22F-56B6FC120F6B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98058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605FDC-A667-2347-9889-D494C885559D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54415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FDB3BA-2FB2-0B4C-8131-6A39E244F1FA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46457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DF30E0-4883-474E-9467-A802CC51A59B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32710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7BF696-9839-BF4B-8691-8FF079C0FBAF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7723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5BF418-0FD1-3F4F-ADB4-A7D9D2DF2737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56210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906" name="Rectangle 2"/>
          <p:cNvSpPr>
            <a:spLocks noChangeArrowheads="1"/>
          </p:cNvSpPr>
          <p:nvPr/>
        </p:nvSpPr>
        <p:spPr bwMode="gray">
          <a:xfrm>
            <a:off x="0" y="914400"/>
            <a:ext cx="9144000" cy="76200"/>
          </a:xfrm>
          <a:prstGeom prst="rect">
            <a:avLst/>
          </a:prstGeom>
          <a:gradFill rotWithShape="1">
            <a:gsLst>
              <a:gs pos="0">
                <a:srgbClr val="FFCC00">
                  <a:alpha val="80000"/>
                </a:srgbClr>
              </a:gs>
              <a:gs pos="50000">
                <a:srgbClr val="00007F"/>
              </a:gs>
              <a:gs pos="100000">
                <a:srgbClr val="FFCC00">
                  <a:alpha val="80000"/>
                </a:srgbClr>
              </a:gs>
            </a:gsLst>
            <a:lin ang="0" scaled="1"/>
          </a:gradFill>
          <a:ln w="381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2400">
              <a:solidFill>
                <a:srgbClr val="000000"/>
              </a:solidFill>
              <a:latin typeface="Tahoma" pitchFamily="-65" charset="0"/>
            </a:endParaRP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38113"/>
            <a:ext cx="8686800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3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143000"/>
            <a:ext cx="8686800" cy="505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50790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13625" y="6613525"/>
            <a:ext cx="8794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ctr" eaLnBrk="1" hangingPunct="1">
              <a:defRPr sz="1000">
                <a:latin typeface="+mj-lt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079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39750" y="6334125"/>
            <a:ext cx="6259513" cy="30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j-lt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079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3425" y="6334125"/>
            <a:ext cx="1905000" cy="30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latin typeface="+mj-lt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78292C4-BE7E-EA43-AC16-636CD6FB4B14}" type="slidenum">
              <a:rPr lang="zh-CN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07912" name="Rectangle 8"/>
          <p:cNvSpPr>
            <a:spLocks noChangeArrowheads="1"/>
          </p:cNvSpPr>
          <p:nvPr/>
        </p:nvSpPr>
        <p:spPr bwMode="gray">
          <a:xfrm>
            <a:off x="0" y="6580188"/>
            <a:ext cx="9144000" cy="36512"/>
          </a:xfrm>
          <a:prstGeom prst="rect">
            <a:avLst/>
          </a:prstGeom>
          <a:gradFill rotWithShape="1">
            <a:gsLst>
              <a:gs pos="0">
                <a:srgbClr val="FFCC00">
                  <a:alpha val="80000"/>
                </a:srgbClr>
              </a:gs>
              <a:gs pos="50000">
                <a:srgbClr val="00007F"/>
              </a:gs>
              <a:gs pos="100000">
                <a:srgbClr val="FFCC00">
                  <a:alpha val="80000"/>
                </a:srgbClr>
              </a:gs>
            </a:gsLst>
            <a:lin ang="0" scaled="1"/>
          </a:gradFill>
          <a:ln w="381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2400">
              <a:solidFill>
                <a:srgbClr val="000000"/>
              </a:solidFill>
              <a:latin typeface="Tahoma" pitchFamily="-65" charset="0"/>
            </a:endParaRPr>
          </a:p>
        </p:txBody>
      </p:sp>
      <p:pic>
        <p:nvPicPr>
          <p:cNvPr id="1037" name="Picture 15" descr="C:\Users\Ryan Kastner\Desktop\ucsdlogoh.tif"/>
          <p:cNvPicPr>
            <a:picLocks noChangeAspect="1" noChangeArrowheads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0" y="6629400"/>
            <a:ext cx="13906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9482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7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7F"/>
          </a:solidFill>
          <a:latin typeface="Lucida Sans Unicode" pitchFamily="-65" charset="-52"/>
          <a:ea typeface="宋体" pitchFamily="-65" charset="-122"/>
          <a:cs typeface="宋体" pitchFamily="-65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7F"/>
          </a:solidFill>
          <a:latin typeface="Lucida Sans Unicode" pitchFamily="-65" charset="-52"/>
          <a:ea typeface="宋体" pitchFamily="-65" charset="-122"/>
          <a:cs typeface="宋体" pitchFamily="-65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7F"/>
          </a:solidFill>
          <a:latin typeface="Lucida Sans Unicode" pitchFamily="-65" charset="-52"/>
          <a:ea typeface="宋体" pitchFamily="-65" charset="-122"/>
          <a:cs typeface="宋体" pitchFamily="-65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7F"/>
          </a:solidFill>
          <a:latin typeface="Lucida Sans Unicode" pitchFamily="-65" charset="-52"/>
          <a:ea typeface="宋体" pitchFamily="-65" charset="-122"/>
          <a:cs typeface="宋体" pitchFamily="-65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rgbClr val="00007F"/>
          </a:solidFill>
          <a:latin typeface="Lucida Sans Unicode" pitchFamily="-65" charset="-52"/>
          <a:ea typeface="宋体" pitchFamily="-65" charset="-122"/>
          <a:cs typeface="宋体" pitchFamily="-65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rgbClr val="00007F"/>
          </a:solidFill>
          <a:latin typeface="Lucida Sans Unicode" pitchFamily="-65" charset="-52"/>
          <a:ea typeface="宋体" pitchFamily="-65" charset="-122"/>
          <a:cs typeface="宋体" pitchFamily="-65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rgbClr val="00007F"/>
          </a:solidFill>
          <a:latin typeface="Lucida Sans Unicode" pitchFamily="-65" charset="-52"/>
          <a:ea typeface="宋体" pitchFamily="-65" charset="-122"/>
          <a:cs typeface="宋体" pitchFamily="-65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rgbClr val="00007F"/>
          </a:solidFill>
          <a:latin typeface="Lucida Sans Unicode" pitchFamily="-65" charset="-52"/>
          <a:ea typeface="宋体" pitchFamily="-65" charset="-122"/>
          <a:cs typeface="宋体" pitchFamily="-65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7F"/>
        </a:buClr>
        <a:buSzPct val="75000"/>
        <a:buFont typeface="Wingdings" charset="2"/>
        <a:buChar char="v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SzPct val="75000"/>
        <a:buFont typeface="Wingdings" charset="2"/>
        <a:buChar char="v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007F"/>
        </a:buClr>
        <a:buSzPct val="75000"/>
        <a:buFont typeface="Wingdings" charset="2"/>
        <a:buChar char="v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SzPct val="75000"/>
        <a:buFont typeface="Wingdings" charset="2"/>
        <a:buChar char="v"/>
        <a:defRPr sz="2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007F"/>
        </a:buClr>
        <a:buSzPct val="75000"/>
        <a:buFont typeface="Wingdings" charset="2"/>
        <a:buChar char="v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00007F"/>
        </a:buClr>
        <a:buSzPct val="75000"/>
        <a:buFont typeface="Wingdings" pitchFamily="-65" charset="2"/>
        <a:buChar char="v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0007F"/>
        </a:buClr>
        <a:buSzPct val="75000"/>
        <a:buFont typeface="Wingdings" pitchFamily="-65" charset="2"/>
        <a:buChar char="v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0007F"/>
        </a:buClr>
        <a:buSzPct val="75000"/>
        <a:buFont typeface="Wingdings" pitchFamily="-65" charset="2"/>
        <a:buChar char="v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0007F"/>
        </a:buClr>
        <a:buSzPct val="75000"/>
        <a:buFont typeface="Wingdings" pitchFamily="-65" charset="2"/>
        <a:buChar char="v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6800" y="1250950"/>
            <a:ext cx="7086600" cy="1430338"/>
          </a:xfrm>
        </p:spPr>
        <p:txBody>
          <a:bodyPr/>
          <a:lstStyle/>
          <a:p>
            <a:pPr eaLnBrk="1" hangingPunct="1"/>
            <a:r>
              <a:rPr lang="en-US" sz="3200" dirty="0" smtClean="0"/>
              <a:t>Robot Vision and Image </a:t>
            </a:r>
            <a:r>
              <a:rPr lang="en-US" sz="3200" dirty="0" smtClean="0"/>
              <a:t>Processing</a:t>
            </a:r>
            <a:endParaRPr lang="en-US" sz="3200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3886200"/>
            <a:ext cx="7086600" cy="1752600"/>
          </a:xfrm>
        </p:spPr>
        <p:txBody>
          <a:bodyPr/>
          <a:lstStyle/>
          <a:p>
            <a:pPr eaLnBrk="1" hangingPunct="1">
              <a:buFont typeface="Wingdings" charset="2"/>
              <a:buNone/>
            </a:pPr>
            <a:r>
              <a:rPr lang="en-US" dirty="0" smtClean="0">
                <a:latin typeface="Lucida Sans Unicode" charset="-52"/>
              </a:rPr>
              <a:t>Week #9</a:t>
            </a:r>
          </a:p>
          <a:p>
            <a:pPr eaLnBrk="1" hangingPunct="1">
              <a:buFont typeface="Wingdings" charset="2"/>
              <a:buNone/>
            </a:pPr>
            <a:r>
              <a:rPr lang="en-US" dirty="0" smtClean="0">
                <a:latin typeface="Lucida Sans Unicode" charset="-52"/>
              </a:rPr>
              <a:t>Prof. Ryan Kastner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311429-4344-C04D-AE7A-548889C7339C}" type="slidenum">
              <a:rPr lang="zh-CN" altLang="en-US" smtClean="0">
                <a:solidFill>
                  <a:srgbClr val="1C1C1C"/>
                </a:solidFill>
              </a:rPr>
              <a:pPr>
                <a:defRPr/>
              </a:pPr>
              <a:t>1</a:t>
            </a:fld>
            <a:endParaRPr lang="en-US" altLang="zh-CN">
              <a:solidFill>
                <a:srgbClr val="1C1C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99262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Pictures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can also make your own pictures</a:t>
            </a:r>
          </a:p>
          <a:p>
            <a:r>
              <a:rPr lang="en-US" dirty="0" smtClean="0"/>
              <a:t>Try this:</a:t>
            </a:r>
          </a:p>
          <a:p>
            <a:pPr marL="914400" lvl="2" indent="0">
              <a:buNone/>
            </a:pPr>
            <a:r>
              <a:rPr lang="en-US" i="1" dirty="0"/>
              <a:t>W = H = 100</a:t>
            </a:r>
          </a:p>
          <a:p>
            <a:pPr marL="914400" lvl="2" indent="0">
              <a:buNone/>
            </a:pPr>
            <a:r>
              <a:rPr lang="en-US" i="1" dirty="0" err="1"/>
              <a:t>newPic</a:t>
            </a:r>
            <a:r>
              <a:rPr lang="en-US" i="1" dirty="0"/>
              <a:t> = </a:t>
            </a:r>
            <a:r>
              <a:rPr lang="en-US" i="1" dirty="0" err="1"/>
              <a:t>makePicture</a:t>
            </a:r>
            <a:r>
              <a:rPr lang="en-US" i="1" dirty="0"/>
              <a:t>(W, H, black)</a:t>
            </a:r>
          </a:p>
          <a:p>
            <a:pPr marL="914400" lvl="2" indent="0">
              <a:buNone/>
            </a:pPr>
            <a:r>
              <a:rPr lang="en-US" i="1" dirty="0"/>
              <a:t>show(</a:t>
            </a:r>
            <a:r>
              <a:rPr lang="en-US" i="1" dirty="0" err="1"/>
              <a:t>newPic</a:t>
            </a:r>
            <a:r>
              <a:rPr lang="en-US" i="1" dirty="0" smtClean="0"/>
              <a:t>)</a:t>
            </a:r>
          </a:p>
          <a:p>
            <a:pPr marL="571500" indent="-457200"/>
            <a:r>
              <a:rPr lang="en-US" dirty="0" smtClean="0"/>
              <a:t>Try this:</a:t>
            </a:r>
          </a:p>
          <a:p>
            <a:pPr marL="914400" lvl="2" indent="0">
              <a:buNone/>
            </a:pPr>
            <a:r>
              <a:rPr lang="en-US" i="1" dirty="0"/>
              <a:t>for x in range(W)</a:t>
            </a:r>
          </a:p>
          <a:p>
            <a:pPr marL="1371600" lvl="3" indent="0">
              <a:buNone/>
            </a:pPr>
            <a:r>
              <a:rPr lang="en-US" sz="2400" i="1" dirty="0"/>
              <a:t>for y in range(H):</a:t>
            </a:r>
          </a:p>
          <a:p>
            <a:pPr marL="1828800" lvl="4" indent="0">
              <a:buNone/>
            </a:pPr>
            <a:r>
              <a:rPr lang="en-US" sz="2400" i="1" dirty="0"/>
              <a:t>pixel = </a:t>
            </a:r>
            <a:r>
              <a:rPr lang="en-US" sz="2400" i="1" dirty="0" err="1"/>
              <a:t>getPixel</a:t>
            </a:r>
            <a:r>
              <a:rPr lang="en-US" sz="2400" i="1" dirty="0"/>
              <a:t>(</a:t>
            </a:r>
            <a:r>
              <a:rPr lang="en-US" sz="2400" i="1" dirty="0" err="1"/>
              <a:t>newPic</a:t>
            </a:r>
            <a:r>
              <a:rPr lang="en-US" sz="2400" i="1" dirty="0"/>
              <a:t>, x, y)</a:t>
            </a:r>
          </a:p>
          <a:p>
            <a:pPr marL="1828800" lvl="4" indent="0">
              <a:buNone/>
            </a:pPr>
            <a:r>
              <a:rPr lang="en-US" sz="2400" i="1" dirty="0" err="1"/>
              <a:t>setColor</a:t>
            </a:r>
            <a:r>
              <a:rPr lang="en-US" sz="2400" i="1" dirty="0"/>
              <a:t>(pixel, white)</a:t>
            </a:r>
          </a:p>
          <a:p>
            <a:pPr marL="914400" lvl="2" indent="0">
              <a:buNone/>
            </a:pPr>
            <a:r>
              <a:rPr lang="en-US" i="1" dirty="0"/>
              <a:t>repaint(</a:t>
            </a:r>
            <a:r>
              <a:rPr lang="en-US" i="1" dirty="0" err="1"/>
              <a:t>newPic</a:t>
            </a:r>
            <a:r>
              <a:rPr lang="en-US" i="1" dirty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10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37692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Selecting Colors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can </a:t>
            </a:r>
          </a:p>
          <a:p>
            <a:pPr lvl="1"/>
            <a:r>
              <a:rPr lang="en-US" dirty="0" smtClean="0"/>
              <a:t>Set a color: </a:t>
            </a:r>
            <a:r>
              <a:rPr lang="en-US" i="1" dirty="0" err="1"/>
              <a:t>setColor</a:t>
            </a:r>
            <a:r>
              <a:rPr lang="en-US" i="1" dirty="0"/>
              <a:t>(pixel, white</a:t>
            </a:r>
            <a:r>
              <a:rPr lang="en-US" i="1" dirty="0" smtClean="0"/>
              <a:t>)</a:t>
            </a:r>
            <a:endParaRPr lang="en-US" i="1" dirty="0"/>
          </a:p>
          <a:p>
            <a:pPr lvl="1"/>
            <a:r>
              <a:rPr lang="en-US" dirty="0" smtClean="0"/>
              <a:t>Create a new color if you know the RGB values of the color: </a:t>
            </a:r>
            <a:r>
              <a:rPr lang="en-US" i="1" dirty="0" err="1"/>
              <a:t>myRed</a:t>
            </a:r>
            <a:r>
              <a:rPr lang="en-US" i="1" dirty="0"/>
              <a:t> = </a:t>
            </a:r>
            <a:r>
              <a:rPr lang="en-US" i="1" dirty="0" err="1"/>
              <a:t>makeColor</a:t>
            </a:r>
            <a:r>
              <a:rPr lang="en-US" i="1" dirty="0"/>
              <a:t>(255, 0, 0</a:t>
            </a:r>
            <a:r>
              <a:rPr lang="en-US" i="1" dirty="0" smtClean="0"/>
              <a:t>)</a:t>
            </a:r>
          </a:p>
          <a:p>
            <a:pPr lvl="1"/>
            <a:r>
              <a:rPr lang="en-US" dirty="0" smtClean="0"/>
              <a:t>Visually select a color: </a:t>
            </a:r>
            <a:r>
              <a:rPr lang="en-US" i="1" dirty="0" err="1"/>
              <a:t>myColor</a:t>
            </a:r>
            <a:r>
              <a:rPr lang="en-US" i="1" dirty="0"/>
              <a:t> = </a:t>
            </a:r>
            <a:r>
              <a:rPr lang="en-US" i="1" dirty="0" err="1"/>
              <a:t>pickAColor</a:t>
            </a:r>
            <a:r>
              <a:rPr lang="en-US" i="1" dirty="0" smtClean="0"/>
              <a:t>()</a:t>
            </a:r>
            <a:endParaRPr lang="en-US" i="1" dirty="0"/>
          </a:p>
          <a:p>
            <a:r>
              <a:rPr lang="en-US" dirty="0"/>
              <a:t>The repaint command refreshes the displayed </a:t>
            </a:r>
            <a:r>
              <a:rPr lang="en-US" dirty="0" smtClean="0"/>
              <a:t>image:    </a:t>
            </a:r>
            <a:r>
              <a:rPr lang="en-US" sz="2400" i="1" dirty="0" smtClean="0"/>
              <a:t>for </a:t>
            </a:r>
            <a:r>
              <a:rPr lang="en-US" sz="2400" i="1" dirty="0"/>
              <a:t>x in range(W)</a:t>
            </a:r>
          </a:p>
          <a:p>
            <a:pPr marL="2286000" lvl="5" indent="0">
              <a:buNone/>
            </a:pPr>
            <a:r>
              <a:rPr lang="en-US" sz="2400" i="1" dirty="0"/>
              <a:t>for y in range(H):</a:t>
            </a:r>
          </a:p>
          <a:p>
            <a:pPr marL="2743200" lvl="6" indent="0">
              <a:buNone/>
            </a:pPr>
            <a:r>
              <a:rPr lang="en-US" sz="2400" i="1" dirty="0"/>
              <a:t>pixel = </a:t>
            </a:r>
            <a:r>
              <a:rPr lang="en-US" sz="2400" i="1" dirty="0" err="1"/>
              <a:t>getPixel</a:t>
            </a:r>
            <a:r>
              <a:rPr lang="en-US" sz="2400" i="1" dirty="0"/>
              <a:t>(</a:t>
            </a:r>
            <a:r>
              <a:rPr lang="en-US" sz="2400" i="1" dirty="0" err="1"/>
              <a:t>newPic</a:t>
            </a:r>
            <a:r>
              <a:rPr lang="en-US" sz="2400" i="1" dirty="0"/>
              <a:t>, x, y)</a:t>
            </a:r>
          </a:p>
          <a:p>
            <a:pPr marL="2743200" lvl="6" indent="0">
              <a:buNone/>
            </a:pPr>
            <a:r>
              <a:rPr lang="en-US" sz="2400" i="1" dirty="0" err="1"/>
              <a:t>setColor</a:t>
            </a:r>
            <a:r>
              <a:rPr lang="en-US" sz="2400" i="1" dirty="0"/>
              <a:t>(pixel, </a:t>
            </a:r>
            <a:r>
              <a:rPr lang="en-US" sz="2400" i="1" dirty="0" smtClean="0"/>
              <a:t>white)</a:t>
            </a:r>
          </a:p>
          <a:p>
            <a:pPr marL="2743200" lvl="6" indent="-969963">
              <a:buNone/>
            </a:pPr>
            <a:r>
              <a:rPr lang="en-US" sz="2400" i="1" dirty="0" smtClean="0"/>
              <a:t>repaint(</a:t>
            </a:r>
            <a:r>
              <a:rPr lang="en-US" sz="2400" i="1" dirty="0" err="1" smtClean="0"/>
              <a:t>newPic</a:t>
            </a:r>
            <a:r>
              <a:rPr lang="en-US" sz="2400" i="1" dirty="0"/>
              <a:t>)</a:t>
            </a:r>
            <a:endParaRPr lang="en-US" sz="2400" i="1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11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76800" y="4191000"/>
            <a:ext cx="426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C00000"/>
                </a:solidFill>
              </a:rPr>
              <a:t>Do you see any problems?</a:t>
            </a:r>
            <a:endParaRPr lang="en-US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63454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Image Processing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534400" cy="5051425"/>
          </a:xfrm>
        </p:spPr>
        <p:txBody>
          <a:bodyPr/>
          <a:lstStyle/>
          <a:p>
            <a:r>
              <a:rPr lang="en-US" dirty="0" smtClean="0"/>
              <a:t>Way of taking existing images and transforming them in interesting ways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You access an individual pixel and its color value, and transform it in any way you like</a:t>
            </a:r>
          </a:p>
          <a:p>
            <a:endParaRPr lang="en-US" dirty="0" smtClean="0"/>
          </a:p>
          <a:p>
            <a:r>
              <a:rPr lang="en-US" dirty="0" smtClean="0"/>
              <a:t>Examples: Shrinking &amp; Enlarging, Blurring &amp; Sharpening, Negative &amp; Embossing and Object Detection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12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59082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Shrinking &amp; Enlarging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534400" cy="5051425"/>
          </a:xfrm>
        </p:spPr>
        <p:txBody>
          <a:bodyPr/>
          <a:lstStyle/>
          <a:p>
            <a:r>
              <a:rPr lang="en-US" dirty="0" smtClean="0"/>
              <a:t>Write a program that will take an input image and shrink it by a factor, say F</a:t>
            </a:r>
          </a:p>
          <a:p>
            <a:endParaRPr lang="en-US" dirty="0" smtClean="0"/>
          </a:p>
          <a:p>
            <a:r>
              <a:rPr lang="en-US" dirty="0" smtClean="0"/>
              <a:t>For example: if the original image is 3000×3000 pixels and we shrink it by a factor of 10, we would end up with an image </a:t>
            </a:r>
            <a:r>
              <a:rPr lang="en-US" dirty="0" smtClean="0"/>
              <a:t>of </a:t>
            </a:r>
            <a:r>
              <a:rPr lang="en-US" dirty="0" smtClean="0"/>
              <a:t>300×300 pixels</a:t>
            </a:r>
          </a:p>
          <a:p>
            <a:endParaRPr lang="en-US" dirty="0" smtClean="0"/>
          </a:p>
          <a:p>
            <a:pPr>
              <a:buNone/>
            </a:pPr>
            <a:r>
              <a:rPr lang="en-US" i="1" dirty="0" smtClean="0"/>
              <a:t>New pixel at x, y is a copy of the old pixel x*F, y*F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59082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Shrinking &amp; Enlarging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14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90600" y="990600"/>
            <a:ext cx="70866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def main():</a:t>
            </a:r>
          </a:p>
          <a:p>
            <a:r>
              <a:rPr lang="en-US" dirty="0" smtClean="0"/>
              <a:t>     # </a:t>
            </a:r>
            <a:r>
              <a:rPr lang="en-US" dirty="0" smtClean="0"/>
              <a:t>read an image and display it</a:t>
            </a:r>
          </a:p>
          <a:p>
            <a:r>
              <a:rPr lang="en-US" dirty="0" smtClean="0"/>
              <a:t>     </a:t>
            </a:r>
            <a:r>
              <a:rPr lang="en-US" dirty="0" err="1" smtClean="0"/>
              <a:t>oldPic</a:t>
            </a:r>
            <a:r>
              <a:rPr lang="en-US" dirty="0" smtClean="0"/>
              <a:t> </a:t>
            </a:r>
            <a:r>
              <a:rPr lang="en-US" dirty="0" smtClean="0"/>
              <a:t>= </a:t>
            </a:r>
            <a:r>
              <a:rPr lang="en-US" dirty="0" err="1" smtClean="0"/>
              <a:t>makePicture</a:t>
            </a:r>
            <a:r>
              <a:rPr lang="en-US" dirty="0" smtClean="0"/>
              <a:t>(</a:t>
            </a:r>
            <a:r>
              <a:rPr lang="en-US" dirty="0" err="1" smtClean="0"/>
              <a:t>pickAFile</a:t>
            </a:r>
            <a:r>
              <a:rPr lang="en-US" dirty="0" smtClean="0"/>
              <a:t>())</a:t>
            </a:r>
          </a:p>
          <a:p>
            <a:r>
              <a:rPr lang="en-US" dirty="0" smtClean="0"/>
              <a:t>     show(</a:t>
            </a:r>
            <a:r>
              <a:rPr lang="en-US" dirty="0" err="1" smtClean="0"/>
              <a:t>myPic</a:t>
            </a:r>
            <a:r>
              <a:rPr lang="en-US" dirty="0" smtClean="0"/>
              <a:t>, "Before")</a:t>
            </a:r>
          </a:p>
          <a:p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smtClean="0"/>
              <a:t>    X </a:t>
            </a:r>
            <a:r>
              <a:rPr lang="en-US" dirty="0" smtClean="0"/>
              <a:t>= </a:t>
            </a:r>
            <a:r>
              <a:rPr lang="en-US" dirty="0" err="1" smtClean="0"/>
              <a:t>getWidth</a:t>
            </a:r>
            <a:r>
              <a:rPr lang="en-US" dirty="0" smtClean="0"/>
              <a:t>(</a:t>
            </a:r>
            <a:r>
              <a:rPr lang="en-US" dirty="0" err="1" smtClean="0"/>
              <a:t>oldPic</a:t>
            </a:r>
            <a:r>
              <a:rPr lang="en-US" dirty="0" smtClean="0"/>
              <a:t>)</a:t>
            </a:r>
          </a:p>
          <a:p>
            <a:r>
              <a:rPr lang="en-US" dirty="0" smtClean="0"/>
              <a:t>     Y </a:t>
            </a:r>
            <a:r>
              <a:rPr lang="en-US" dirty="0" smtClean="0"/>
              <a:t>= </a:t>
            </a:r>
            <a:r>
              <a:rPr lang="en-US" dirty="0" err="1" smtClean="0"/>
              <a:t>getHeight</a:t>
            </a:r>
            <a:r>
              <a:rPr lang="en-US" dirty="0" smtClean="0"/>
              <a:t>(</a:t>
            </a:r>
            <a:r>
              <a:rPr lang="en-US" dirty="0" err="1" smtClean="0"/>
              <a:t>oldPic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smtClean="0"/>
              <a:t>    # </a:t>
            </a:r>
            <a:r>
              <a:rPr lang="en-US" dirty="0" smtClean="0"/>
              <a:t>Input the shrink factor and computer size of new image</a:t>
            </a:r>
          </a:p>
          <a:p>
            <a:r>
              <a:rPr lang="en-US" dirty="0" smtClean="0"/>
              <a:t>     F </a:t>
            </a:r>
            <a:r>
              <a:rPr lang="en-US" dirty="0" smtClean="0"/>
              <a:t>= </a:t>
            </a:r>
            <a:r>
              <a:rPr lang="en-US" dirty="0" err="1" smtClean="0"/>
              <a:t>int</a:t>
            </a:r>
            <a:r>
              <a:rPr lang="en-US" dirty="0" smtClean="0"/>
              <a:t>(ask("Enter the shrink factor."))</a:t>
            </a:r>
          </a:p>
          <a:p>
            <a:r>
              <a:rPr lang="en-US" dirty="0" smtClean="0"/>
              <a:t>     </a:t>
            </a:r>
            <a:r>
              <a:rPr lang="en-US" dirty="0" err="1" smtClean="0"/>
              <a:t>newx</a:t>
            </a:r>
            <a:r>
              <a:rPr lang="en-US" dirty="0" smtClean="0"/>
              <a:t> </a:t>
            </a:r>
            <a:r>
              <a:rPr lang="en-US" dirty="0" smtClean="0"/>
              <a:t>= X/F</a:t>
            </a:r>
          </a:p>
          <a:p>
            <a:r>
              <a:rPr lang="en-US" dirty="0" smtClean="0"/>
              <a:t>     </a:t>
            </a:r>
            <a:r>
              <a:rPr lang="en-US" dirty="0" err="1" smtClean="0"/>
              <a:t>newy</a:t>
            </a:r>
            <a:r>
              <a:rPr lang="en-US" dirty="0" smtClean="0"/>
              <a:t> </a:t>
            </a:r>
            <a:r>
              <a:rPr lang="en-US" dirty="0" smtClean="0"/>
              <a:t>= Y/F</a:t>
            </a:r>
          </a:p>
          <a:p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smtClean="0"/>
              <a:t>    # </a:t>
            </a:r>
            <a:r>
              <a:rPr lang="en-US" dirty="0" smtClean="0"/>
              <a:t>create the new image</a:t>
            </a:r>
          </a:p>
          <a:p>
            <a:r>
              <a:rPr lang="en-US" dirty="0" smtClean="0"/>
              <a:t>     </a:t>
            </a:r>
            <a:r>
              <a:rPr lang="en-US" dirty="0" err="1" smtClean="0"/>
              <a:t>newPic</a:t>
            </a:r>
            <a:r>
              <a:rPr lang="en-US" dirty="0" smtClean="0"/>
              <a:t> </a:t>
            </a:r>
            <a:r>
              <a:rPr lang="en-US" dirty="0" smtClean="0"/>
              <a:t>= </a:t>
            </a:r>
            <a:r>
              <a:rPr lang="en-US" dirty="0" err="1" smtClean="0"/>
              <a:t>makePicture</a:t>
            </a:r>
            <a:r>
              <a:rPr lang="en-US" dirty="0" smtClean="0"/>
              <a:t>(</a:t>
            </a:r>
            <a:r>
              <a:rPr lang="en-US" dirty="0" err="1" smtClean="0"/>
              <a:t>newx</a:t>
            </a:r>
            <a:r>
              <a:rPr lang="en-US" dirty="0" smtClean="0"/>
              <a:t>, </a:t>
            </a:r>
            <a:r>
              <a:rPr lang="en-US" dirty="0" err="1" smtClean="0"/>
              <a:t>newy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smtClean="0"/>
              <a:t>    for </a:t>
            </a:r>
            <a:r>
              <a:rPr lang="en-US" dirty="0" smtClean="0"/>
              <a:t>x in range(</a:t>
            </a:r>
            <a:r>
              <a:rPr lang="en-US" dirty="0" err="1" smtClean="0"/>
              <a:t>newx</a:t>
            </a:r>
            <a:r>
              <a:rPr lang="en-US" dirty="0" smtClean="0"/>
              <a:t>):</a:t>
            </a:r>
          </a:p>
          <a:p>
            <a:r>
              <a:rPr lang="en-US" dirty="0" smtClean="0"/>
              <a:t>          for </a:t>
            </a:r>
            <a:r>
              <a:rPr lang="en-US" dirty="0" smtClean="0"/>
              <a:t>y in range(</a:t>
            </a:r>
            <a:r>
              <a:rPr lang="en-US" dirty="0" err="1" smtClean="0"/>
              <a:t>newy</a:t>
            </a:r>
            <a:r>
              <a:rPr lang="en-US" dirty="0" smtClean="0"/>
              <a:t>):</a:t>
            </a:r>
          </a:p>
          <a:p>
            <a:r>
              <a:rPr lang="en-US" dirty="0" smtClean="0"/>
              <a:t>                </a:t>
            </a:r>
            <a:r>
              <a:rPr lang="en-US" dirty="0" err="1" smtClean="0"/>
              <a:t>setPixel</a:t>
            </a:r>
            <a:r>
              <a:rPr lang="en-US" dirty="0" smtClean="0"/>
              <a:t>(</a:t>
            </a:r>
            <a:r>
              <a:rPr lang="en-US" dirty="0" err="1" smtClean="0"/>
              <a:t>newPic</a:t>
            </a:r>
            <a:r>
              <a:rPr lang="en-US" dirty="0" smtClean="0"/>
              <a:t>, x, y, </a:t>
            </a:r>
            <a:r>
              <a:rPr lang="en-US" dirty="0" err="1" smtClean="0"/>
              <a:t>getPixel</a:t>
            </a:r>
            <a:r>
              <a:rPr lang="en-US" dirty="0" smtClean="0"/>
              <a:t>(</a:t>
            </a:r>
            <a:r>
              <a:rPr lang="en-US" dirty="0" err="1" smtClean="0"/>
              <a:t>myPic</a:t>
            </a:r>
            <a:r>
              <a:rPr lang="en-US" dirty="0" smtClean="0"/>
              <a:t>, x*F, y*F))</a:t>
            </a:r>
          </a:p>
          <a:p>
            <a:r>
              <a:rPr lang="en-US" dirty="0" smtClean="0"/>
              <a:t>     show(</a:t>
            </a:r>
            <a:r>
              <a:rPr lang="en-US" dirty="0" err="1" smtClean="0"/>
              <a:t>newPic</a:t>
            </a:r>
            <a:r>
              <a:rPr lang="en-US" dirty="0" smtClean="0"/>
              <a:t>, "After")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59082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Image Processing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1"/>
            <a:ext cx="8610600" cy="2286000"/>
          </a:xfrm>
        </p:spPr>
        <p:txBody>
          <a:bodyPr/>
          <a:lstStyle/>
          <a:p>
            <a:r>
              <a:rPr lang="en-US" dirty="0" smtClean="0"/>
              <a:t>How does Scribbler recognize a ball</a:t>
            </a:r>
            <a:r>
              <a:rPr lang="en-US" dirty="0" smtClean="0"/>
              <a:t>?</a:t>
            </a:r>
          </a:p>
          <a:p>
            <a:endParaRPr lang="en-US" dirty="0" smtClean="0"/>
          </a:p>
          <a:p>
            <a:r>
              <a:rPr lang="en-US" dirty="0" smtClean="0"/>
              <a:t>Once it recognizes it, can it follow the ball wherever it goes?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15</a:t>
            </a:fld>
            <a:endParaRPr lang="en-US" altLang="zh-CN">
              <a:solidFill>
                <a:srgbClr val="000000"/>
              </a:solidFill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95600" y="3733800"/>
            <a:ext cx="2971800" cy="2737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259082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Image Processing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5943600" cy="5051425"/>
          </a:xfrm>
        </p:spPr>
        <p:txBody>
          <a:bodyPr/>
          <a:lstStyle/>
          <a:p>
            <a:r>
              <a:rPr lang="en-US" dirty="0" smtClean="0"/>
              <a:t>To identify an object on an image, click on the image to get the RGB values</a:t>
            </a:r>
          </a:p>
          <a:p>
            <a:r>
              <a:rPr lang="en-US" dirty="0" smtClean="0"/>
              <a:t>Set the remaining pixels to 0</a:t>
            </a:r>
          </a:p>
          <a:p>
            <a:r>
              <a:rPr lang="en-US" dirty="0" smtClean="0"/>
              <a:t>Thus the robot can identify the object as in the image shown below</a:t>
            </a:r>
          </a:p>
          <a:p>
            <a:r>
              <a:rPr lang="en-US" dirty="0" smtClean="0"/>
              <a:t>Change the threshold values to get more refined identification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16</a:t>
            </a:fld>
            <a:endParaRPr lang="en-US" altLang="zh-CN">
              <a:solidFill>
                <a:srgbClr val="000000"/>
              </a:solidFill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143000"/>
            <a:ext cx="2533650" cy="2333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48400" y="3733800"/>
            <a:ext cx="2533650" cy="2333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259082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Image Processing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382000" cy="5051425"/>
          </a:xfrm>
        </p:spPr>
        <p:txBody>
          <a:bodyPr/>
          <a:lstStyle/>
          <a:p>
            <a:pPr marL="914400" lvl="2" indent="-914400">
              <a:buNone/>
            </a:pPr>
            <a:r>
              <a:rPr lang="en-US" sz="2800" i="1" dirty="0" smtClean="0"/>
              <a:t>for pixel in </a:t>
            </a:r>
            <a:r>
              <a:rPr lang="en-US" sz="2800" i="1" dirty="0" err="1" smtClean="0"/>
              <a:t>getPixels</a:t>
            </a:r>
            <a:r>
              <a:rPr lang="en-US" sz="2800" i="1" dirty="0" smtClean="0"/>
              <a:t>(p):</a:t>
            </a:r>
          </a:p>
          <a:p>
            <a:pPr marL="914400" lvl="2" indent="-914400">
              <a:buNone/>
            </a:pPr>
            <a:r>
              <a:rPr lang="en-US" sz="2800" i="1" dirty="0" smtClean="0"/>
              <a:t>	r, g, b = </a:t>
            </a:r>
            <a:r>
              <a:rPr lang="en-US" sz="2800" i="1" dirty="0" err="1" smtClean="0"/>
              <a:t>getRGB</a:t>
            </a:r>
            <a:r>
              <a:rPr lang="en-US" sz="2800" i="1" dirty="0" smtClean="0"/>
              <a:t>(pixel)</a:t>
            </a:r>
          </a:p>
          <a:p>
            <a:pPr marL="914400" lvl="2" indent="-914400">
              <a:buNone/>
            </a:pPr>
            <a:r>
              <a:rPr lang="en-US" sz="2800" i="1" dirty="0" smtClean="0"/>
              <a:t>	if r &gt; 200 and g &lt; 100:</a:t>
            </a:r>
          </a:p>
          <a:p>
            <a:pPr marL="914400" lvl="2" indent="-914400">
              <a:buNone/>
            </a:pPr>
            <a:r>
              <a:rPr lang="en-US" sz="2800" i="1" dirty="0" smtClean="0"/>
              <a:t>		</a:t>
            </a:r>
            <a:r>
              <a:rPr lang="en-US" sz="2800" i="1" dirty="0" err="1" smtClean="0"/>
              <a:t>setRGB</a:t>
            </a:r>
            <a:r>
              <a:rPr lang="en-US" sz="2800" i="1" dirty="0" smtClean="0"/>
              <a:t>(pixel, (255, 255, 255))</a:t>
            </a:r>
          </a:p>
          <a:p>
            <a:pPr marL="914400" lvl="2" indent="-914400">
              <a:buNone/>
            </a:pPr>
            <a:r>
              <a:rPr lang="en-US" sz="2800" i="1" dirty="0" smtClean="0"/>
              <a:t>	</a:t>
            </a:r>
            <a:r>
              <a:rPr lang="en-US" sz="2800" i="1" dirty="0" smtClean="0"/>
              <a:t>else</a:t>
            </a:r>
          </a:p>
          <a:p>
            <a:pPr marL="914400" lvl="2" indent="-914400">
              <a:buNone/>
            </a:pPr>
            <a:r>
              <a:rPr lang="en-US" sz="2800" i="1" dirty="0" smtClean="0"/>
              <a:t>	</a:t>
            </a:r>
            <a:r>
              <a:rPr lang="en-US" sz="2800" i="1" dirty="0" smtClean="0"/>
              <a:t>	</a:t>
            </a:r>
            <a:r>
              <a:rPr lang="en-US" sz="2800" i="1" dirty="0" err="1" smtClean="0"/>
              <a:t>setRGB</a:t>
            </a:r>
            <a:r>
              <a:rPr lang="en-US" sz="2800" i="1" dirty="0" smtClean="0"/>
              <a:t>(pixel, (0, 0, 0))</a:t>
            </a:r>
            <a:endParaRPr lang="en-US" sz="2800" i="1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17</a:t>
            </a:fld>
            <a:endParaRPr lang="en-US" altLang="zh-CN">
              <a:solidFill>
                <a:srgbClr val="000000"/>
              </a:solidFill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2000" y="4295775"/>
            <a:ext cx="2533650" cy="2333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05400" y="4278086"/>
            <a:ext cx="2533650" cy="2333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259082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Image Processing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Once you have identified the white image in the processes image, you can find the position of the object by taking </a:t>
            </a:r>
            <a:r>
              <a:rPr lang="en-US" dirty="0"/>
              <a:t>the average of the </a:t>
            </a:r>
            <a:r>
              <a:rPr lang="en-US" i="1" dirty="0"/>
              <a:t>x-</a:t>
            </a:r>
            <a:r>
              <a:rPr lang="en-US" dirty="0"/>
              <a:t> </a:t>
            </a:r>
            <a:r>
              <a:rPr lang="en-US" dirty="0" smtClean="0"/>
              <a:t>locations</a:t>
            </a:r>
          </a:p>
          <a:p>
            <a:r>
              <a:rPr lang="en-US" dirty="0" smtClean="0"/>
              <a:t>What is the purpose of this function: </a:t>
            </a:r>
            <a:endParaRPr lang="en-US" dirty="0" smtClean="0"/>
          </a:p>
          <a:p>
            <a:pPr>
              <a:buNone/>
            </a:pPr>
            <a:r>
              <a:rPr lang="en-US" sz="2000" i="1" dirty="0" smtClean="0"/>
              <a:t>d</a:t>
            </a:r>
            <a:r>
              <a:rPr lang="en-US" sz="2000" i="1" dirty="0" smtClean="0"/>
              <a:t>ef ?(picture)</a:t>
            </a:r>
          </a:p>
          <a:p>
            <a:pPr>
              <a:buNone/>
            </a:pPr>
            <a:r>
              <a:rPr lang="en-US" sz="2000" i="1" dirty="0" smtClean="0"/>
              <a:t>	</a:t>
            </a:r>
            <a:r>
              <a:rPr lang="en-US" sz="2000" i="1" dirty="0" smtClean="0"/>
              <a:t>	</a:t>
            </a:r>
            <a:r>
              <a:rPr lang="en-US" sz="2000" i="1" dirty="0" err="1" smtClean="0"/>
              <a:t>tot_x</a:t>
            </a:r>
            <a:r>
              <a:rPr lang="en-US" sz="2000" i="1" dirty="0" smtClean="0"/>
              <a:t> = 0</a:t>
            </a:r>
          </a:p>
          <a:p>
            <a:pPr>
              <a:buNone/>
            </a:pPr>
            <a:r>
              <a:rPr lang="en-US" sz="2000" i="1" dirty="0" smtClean="0"/>
              <a:t>	</a:t>
            </a:r>
            <a:r>
              <a:rPr lang="en-US" sz="2000" i="1" dirty="0" smtClean="0"/>
              <a:t>	count = 0 </a:t>
            </a:r>
          </a:p>
          <a:p>
            <a:pPr marL="914400" lvl="2" indent="0">
              <a:buNone/>
            </a:pPr>
            <a:r>
              <a:rPr lang="en-US" sz="2000" i="1" dirty="0" smtClean="0"/>
              <a:t>for </a:t>
            </a:r>
            <a:r>
              <a:rPr lang="en-US" sz="2000" i="1" dirty="0"/>
              <a:t>pixel in </a:t>
            </a:r>
            <a:r>
              <a:rPr lang="en-US" sz="2000" i="1" dirty="0" err="1"/>
              <a:t>getPixels</a:t>
            </a:r>
            <a:r>
              <a:rPr lang="en-US" sz="2000" i="1" dirty="0"/>
              <a:t>(p):</a:t>
            </a:r>
          </a:p>
          <a:p>
            <a:pPr marL="914400" lvl="2" indent="0">
              <a:buNone/>
            </a:pPr>
            <a:r>
              <a:rPr lang="en-US" sz="2000" i="1" dirty="0" smtClean="0"/>
              <a:t>	r</a:t>
            </a:r>
            <a:r>
              <a:rPr lang="en-US" sz="2000" i="1" dirty="0"/>
              <a:t>, g, b = </a:t>
            </a:r>
            <a:r>
              <a:rPr lang="en-US" sz="2000" i="1" dirty="0" err="1"/>
              <a:t>getRGB</a:t>
            </a:r>
            <a:r>
              <a:rPr lang="en-US" sz="2000" i="1" dirty="0"/>
              <a:t>(pixel)</a:t>
            </a:r>
          </a:p>
          <a:p>
            <a:pPr marL="914400" lvl="2" indent="0">
              <a:buNone/>
            </a:pPr>
            <a:r>
              <a:rPr lang="en-US" sz="2000" i="1" dirty="0" smtClean="0"/>
              <a:t>	if </a:t>
            </a:r>
            <a:r>
              <a:rPr lang="en-US" sz="2000" i="1" dirty="0"/>
              <a:t>r &gt; 200 and g &lt; 100:</a:t>
            </a:r>
          </a:p>
          <a:p>
            <a:pPr marL="914400" lvl="2" indent="0">
              <a:buNone/>
            </a:pPr>
            <a:r>
              <a:rPr lang="en-US" sz="2000" i="1" dirty="0" smtClean="0"/>
              <a:t>		</a:t>
            </a:r>
            <a:r>
              <a:rPr lang="en-US" sz="2000" i="1" dirty="0" err="1" smtClean="0"/>
              <a:t>tot_x</a:t>
            </a:r>
            <a:r>
              <a:rPr lang="en-US" sz="2000" i="1" dirty="0" smtClean="0"/>
              <a:t> </a:t>
            </a:r>
            <a:r>
              <a:rPr lang="en-US" sz="2000" i="1" dirty="0"/>
              <a:t>= </a:t>
            </a:r>
            <a:r>
              <a:rPr lang="en-US" sz="2000" i="1" dirty="0" err="1"/>
              <a:t>tot_x</a:t>
            </a:r>
            <a:r>
              <a:rPr lang="en-US" sz="2000" i="1" dirty="0"/>
              <a:t> + </a:t>
            </a:r>
            <a:r>
              <a:rPr lang="en-US" sz="2000" i="1" dirty="0" err="1"/>
              <a:t>getX</a:t>
            </a:r>
            <a:r>
              <a:rPr lang="en-US" sz="2000" i="1" dirty="0"/>
              <a:t>(pixel)</a:t>
            </a:r>
          </a:p>
          <a:p>
            <a:pPr marL="914400" lvl="2" indent="0">
              <a:buNone/>
            </a:pPr>
            <a:r>
              <a:rPr lang="en-US" sz="2000" i="1" dirty="0" smtClean="0"/>
              <a:t>		count </a:t>
            </a:r>
            <a:r>
              <a:rPr lang="en-US" sz="2000" i="1" dirty="0"/>
              <a:t>= count + </a:t>
            </a:r>
            <a:r>
              <a:rPr lang="en-US" sz="2000" i="1" dirty="0" smtClean="0"/>
              <a:t>1</a:t>
            </a:r>
          </a:p>
          <a:p>
            <a:pPr marL="914400" lvl="2" indent="0">
              <a:buNone/>
            </a:pPr>
            <a:r>
              <a:rPr lang="en-US" sz="2000" i="1" dirty="0" smtClean="0"/>
              <a:t>r</a:t>
            </a:r>
            <a:r>
              <a:rPr lang="en-US" sz="2000" i="1" dirty="0" smtClean="0"/>
              <a:t>eturn </a:t>
            </a:r>
            <a:r>
              <a:rPr lang="en-US" sz="2000" i="1" dirty="0" err="1" smtClean="0"/>
              <a:t>tot_x</a:t>
            </a:r>
            <a:r>
              <a:rPr lang="en-US" sz="2000" i="1" dirty="0" smtClean="0"/>
              <a:t>/count</a:t>
            </a:r>
            <a:endParaRPr lang="en-US" sz="20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18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90690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Image Processing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can use the </a:t>
            </a:r>
            <a:r>
              <a:rPr lang="en-US" i="1" dirty="0" smtClean="0"/>
              <a:t>count</a:t>
            </a:r>
            <a:r>
              <a:rPr lang="en-US" dirty="0" smtClean="0"/>
              <a:t> value and make the robot follow the movement of the ball</a:t>
            </a:r>
          </a:p>
          <a:p>
            <a:pPr marL="914400" lvl="2" indent="0">
              <a:buNone/>
            </a:pPr>
            <a:r>
              <a:rPr lang="en-US" sz="2000" i="1" dirty="0"/>
              <a:t>while </a:t>
            </a:r>
            <a:r>
              <a:rPr lang="en-US" sz="2000" i="1" dirty="0" err="1"/>
              <a:t>timeTemaining</a:t>
            </a:r>
            <a:r>
              <a:rPr lang="en-US" sz="2000" i="1" dirty="0"/>
              <a:t>(T):</a:t>
            </a:r>
          </a:p>
          <a:p>
            <a:pPr marL="914400" lvl="2" indent="0">
              <a:buNone/>
            </a:pPr>
            <a:r>
              <a:rPr lang="en-US" sz="2000" i="1" dirty="0" smtClean="0"/>
              <a:t>	# </a:t>
            </a:r>
            <a:r>
              <a:rPr lang="en-US" sz="2000" i="1" dirty="0"/>
              <a:t>take picture and locate the ball</a:t>
            </a:r>
          </a:p>
          <a:p>
            <a:pPr marL="914400" lvl="2" indent="0">
              <a:buNone/>
            </a:pPr>
            <a:r>
              <a:rPr lang="en-US" sz="2000" i="1" dirty="0" smtClean="0"/>
              <a:t>	</a:t>
            </a:r>
            <a:r>
              <a:rPr lang="en-US" sz="2000" i="1" dirty="0" err="1" smtClean="0"/>
              <a:t>pic</a:t>
            </a:r>
            <a:r>
              <a:rPr lang="en-US" sz="2000" i="1" dirty="0" smtClean="0"/>
              <a:t> </a:t>
            </a:r>
            <a:r>
              <a:rPr lang="en-US" sz="2000" i="1" dirty="0"/>
              <a:t>= </a:t>
            </a:r>
            <a:r>
              <a:rPr lang="en-US" sz="2000" i="1" dirty="0" err="1"/>
              <a:t>takePicture</a:t>
            </a:r>
            <a:r>
              <a:rPr lang="en-US" sz="2000" i="1" dirty="0"/>
              <a:t>()</a:t>
            </a:r>
          </a:p>
          <a:p>
            <a:pPr marL="914400" lvl="2" indent="0">
              <a:buNone/>
            </a:pPr>
            <a:r>
              <a:rPr lang="en-US" sz="2000" i="1" dirty="0" smtClean="0"/>
              <a:t>	</a:t>
            </a:r>
            <a:r>
              <a:rPr lang="en-US" sz="2000" i="1" dirty="0" err="1" smtClean="0"/>
              <a:t>ballLocation</a:t>
            </a:r>
            <a:r>
              <a:rPr lang="en-US" sz="2000" i="1" dirty="0" smtClean="0"/>
              <a:t> </a:t>
            </a:r>
            <a:r>
              <a:rPr lang="en-US" sz="2000" i="1" dirty="0"/>
              <a:t>= </a:t>
            </a:r>
            <a:r>
              <a:rPr lang="en-US" sz="2000" i="1" dirty="0" err="1"/>
              <a:t>locateBall</a:t>
            </a:r>
            <a:r>
              <a:rPr lang="en-US" sz="2000" i="1" dirty="0"/>
              <a:t>(pic)</a:t>
            </a:r>
          </a:p>
          <a:p>
            <a:pPr marL="914400" lvl="2" indent="0">
              <a:buNone/>
            </a:pPr>
            <a:endParaRPr lang="en-US" sz="2000" i="1" dirty="0" smtClean="0"/>
          </a:p>
          <a:p>
            <a:pPr marL="914400" lvl="2" indent="0">
              <a:buNone/>
            </a:pPr>
            <a:r>
              <a:rPr lang="en-US" sz="2000" i="1" dirty="0" smtClean="0"/>
              <a:t>	if </a:t>
            </a:r>
            <a:r>
              <a:rPr lang="en-US" sz="2000" i="1" dirty="0" err="1"/>
              <a:t>ballLocation</a:t>
            </a:r>
            <a:r>
              <a:rPr lang="en-US" sz="2000" i="1" dirty="0"/>
              <a:t> &lt;= 85:</a:t>
            </a:r>
          </a:p>
          <a:p>
            <a:pPr marL="914400" lvl="2" indent="0">
              <a:buNone/>
            </a:pPr>
            <a:r>
              <a:rPr lang="en-US" sz="2000" i="1" dirty="0" smtClean="0"/>
              <a:t>		</a:t>
            </a:r>
            <a:r>
              <a:rPr lang="en-US" sz="2000" i="1" dirty="0" err="1" smtClean="0"/>
              <a:t>turnLeft</a:t>
            </a:r>
            <a:r>
              <a:rPr lang="en-US" sz="2000" i="1" dirty="0" smtClean="0"/>
              <a:t>(</a:t>
            </a:r>
            <a:r>
              <a:rPr lang="en-US" sz="2000" i="1" dirty="0" err="1" smtClean="0"/>
              <a:t>cruiseSpeed</a:t>
            </a:r>
            <a:r>
              <a:rPr lang="en-US" sz="2000" i="1" dirty="0"/>
              <a:t>)</a:t>
            </a:r>
          </a:p>
          <a:p>
            <a:pPr marL="914400" lvl="2" indent="0">
              <a:buNone/>
            </a:pPr>
            <a:r>
              <a:rPr lang="en-US" sz="2000" i="1" dirty="0" smtClean="0"/>
              <a:t>	</a:t>
            </a:r>
            <a:r>
              <a:rPr lang="en-US" sz="2000" i="1" dirty="0" err="1" smtClean="0"/>
              <a:t>elif</a:t>
            </a:r>
            <a:r>
              <a:rPr lang="en-US" sz="2000" i="1" dirty="0" smtClean="0"/>
              <a:t> </a:t>
            </a:r>
            <a:r>
              <a:rPr lang="en-US" sz="2000" i="1" dirty="0" err="1"/>
              <a:t>ballLocation</a:t>
            </a:r>
            <a:r>
              <a:rPr lang="en-US" sz="2000" i="1" dirty="0"/>
              <a:t> &lt;= 170:</a:t>
            </a:r>
          </a:p>
          <a:p>
            <a:pPr marL="914400" lvl="2" indent="0">
              <a:buNone/>
            </a:pPr>
            <a:r>
              <a:rPr lang="en-US" sz="2000" i="1" dirty="0" smtClean="0"/>
              <a:t>		forward(</a:t>
            </a:r>
            <a:r>
              <a:rPr lang="en-US" sz="2000" i="1" dirty="0" err="1" smtClean="0"/>
              <a:t>cruiseSpeed</a:t>
            </a:r>
            <a:r>
              <a:rPr lang="en-US" sz="2000" i="1" dirty="0"/>
              <a:t>)</a:t>
            </a:r>
          </a:p>
          <a:p>
            <a:pPr marL="914400" lvl="2" indent="0">
              <a:buNone/>
            </a:pPr>
            <a:r>
              <a:rPr lang="en-US" sz="2000" i="1" dirty="0" smtClean="0"/>
              <a:t>	else</a:t>
            </a:r>
            <a:r>
              <a:rPr lang="en-US" sz="2000" i="1" dirty="0"/>
              <a:t>:</a:t>
            </a:r>
          </a:p>
          <a:p>
            <a:pPr marL="914400" lvl="2" indent="0">
              <a:buNone/>
            </a:pPr>
            <a:r>
              <a:rPr lang="en-US" sz="2000" i="1" dirty="0" smtClean="0"/>
              <a:t>		</a:t>
            </a:r>
            <a:r>
              <a:rPr lang="en-US" sz="2000" i="1" dirty="0" err="1" smtClean="0"/>
              <a:t>turnRight</a:t>
            </a:r>
            <a:r>
              <a:rPr lang="en-US" sz="2000" i="1" dirty="0" smtClean="0"/>
              <a:t>(</a:t>
            </a:r>
            <a:r>
              <a:rPr lang="en-US" sz="2000" i="1" dirty="0" err="1" smtClean="0"/>
              <a:t>cruiseSpeed</a:t>
            </a:r>
            <a:r>
              <a:rPr lang="en-US" sz="2000" i="1" dirty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19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86400" y="5830669"/>
            <a:ext cx="2514600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Here </a:t>
            </a:r>
            <a:r>
              <a:rPr lang="en-US" dirty="0" err="1" smtClean="0"/>
              <a:t>ballLocation</a:t>
            </a:r>
            <a:r>
              <a:rPr lang="en-US" dirty="0" smtClean="0"/>
              <a:t> contains </a:t>
            </a:r>
            <a:r>
              <a:rPr lang="en-US" i="1" dirty="0" smtClean="0"/>
              <a:t>count</a:t>
            </a:r>
            <a:r>
              <a:rPr lang="en-US" dirty="0" smtClean="0"/>
              <a:t> value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15200" y="1981200"/>
            <a:ext cx="14478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15200" y="3276600"/>
            <a:ext cx="1447800" cy="10433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15200" y="4724400"/>
            <a:ext cx="1480335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888564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Robot Vision</a:t>
            </a:r>
            <a:endParaRPr lang="en-US" sz="3200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1"/>
            <a:ext cx="8458200" cy="1066799"/>
          </a:xfrm>
        </p:spPr>
        <p:txBody>
          <a:bodyPr/>
          <a:lstStyle/>
          <a:p>
            <a:pPr eaLnBrk="1" hangingPunct="1"/>
            <a:r>
              <a:rPr lang="en-US" dirty="0" smtClean="0"/>
              <a:t>The Scribbler has a small digital camera</a:t>
            </a:r>
          </a:p>
          <a:p>
            <a:pPr eaLnBrk="1" hangingPunct="1"/>
            <a:r>
              <a:rPr lang="en-US" dirty="0" smtClean="0"/>
              <a:t>Pictures taken by the camera is called </a:t>
            </a:r>
            <a:r>
              <a:rPr lang="en-US" i="1" dirty="0" smtClean="0"/>
              <a:t>image</a:t>
            </a:r>
          </a:p>
          <a:p>
            <a:pPr eaLnBrk="1" hangingPunct="1"/>
            <a:r>
              <a:rPr lang="en-US" dirty="0" smtClean="0"/>
              <a:t>We can perform computation on images</a:t>
            </a:r>
          </a:p>
          <a:p>
            <a:pPr lvl="1" eaLnBrk="1" hangingPunct="1"/>
            <a:r>
              <a:rPr lang="en-US" dirty="0" smtClean="0"/>
              <a:t>e.g</a:t>
            </a:r>
            <a:r>
              <a:rPr lang="en-US" dirty="0" smtClean="0"/>
              <a:t>. Face Detection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228600" y="5410200"/>
            <a:ext cx="8686800" cy="76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defRPr/>
            </a:pPr>
            <a:endParaRPr lang="en-US" sz="3200" kern="0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 altLang="zh-CN">
              <a:solidFill>
                <a:srgbClr val="000000"/>
              </a:solidFill>
            </a:endParaRPr>
          </a:p>
        </p:txBody>
      </p:sp>
      <p:pic>
        <p:nvPicPr>
          <p:cNvPr id="3" name="Picture 2" descr="http://t3.gstatic.com/images?q=tbn:bNz_88c4SQ8cGM:http://www.x360soft.com/products/tiffprocessor/tiffprocesso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" y="3429000"/>
            <a:ext cx="2536065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xmlns:mc="http://schemas.openxmlformats.org/markup-compatibility/2006" val="FFFFFF" mc:Ignorable=""/>
                </a:solidFill>
              </a14:hiddenFill>
            </a:ext>
          </a:extLst>
        </p:spPr>
      </p:pic>
      <p:pic>
        <p:nvPicPr>
          <p:cNvPr id="1028" name="Picture 4" descr="http://www.cse.ucsd.edu/~kastner/sites/default/files/color_classification_0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57588" y="3429000"/>
            <a:ext cx="2028824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xmlns:mc="http://schemas.openxmlformats.org/markup-compatibility/2006" val="FFFFFF" mc:Ignorable=""/>
                </a:solidFill>
              </a14:hiddenFill>
            </a:ext>
          </a:extLst>
        </p:spPr>
      </p:pic>
      <p:pic>
        <p:nvPicPr>
          <p:cNvPr id="1030" name="Picture 6" descr="http://www.cse.ucsd.edu/~kastner/sites/default/files/face_detection_03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94047" y="3352800"/>
            <a:ext cx="2726053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xmlns:mc="http://schemas.openxmlformats.org/markup-compatibility/2006" val="FFFFFF" mc:Ignorable="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97170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Robot Vision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image taken by a camera can serve as the eye of the Robot</a:t>
            </a:r>
          </a:p>
          <a:p>
            <a:pPr marL="914400" lvl="2" indent="0">
              <a:buNone/>
            </a:pPr>
            <a:endParaRPr lang="en-US" i="1" dirty="0" smtClean="0"/>
          </a:p>
          <a:p>
            <a:pPr marL="914400" lvl="2" indent="0">
              <a:buNone/>
            </a:pPr>
            <a:r>
              <a:rPr lang="en-US" i="1" dirty="0" err="1" smtClean="0"/>
              <a:t>pic</a:t>
            </a:r>
            <a:r>
              <a:rPr lang="en-US" i="1" dirty="0" smtClean="0"/>
              <a:t> </a:t>
            </a:r>
            <a:r>
              <a:rPr lang="en-US" i="1" dirty="0"/>
              <a:t>= </a:t>
            </a:r>
            <a:r>
              <a:rPr lang="en-US" i="1" dirty="0" err="1"/>
              <a:t>takePicture</a:t>
            </a:r>
            <a:r>
              <a:rPr lang="en-US" i="1" dirty="0"/>
              <a:t>()</a:t>
            </a:r>
          </a:p>
          <a:p>
            <a:pPr marL="914400" lvl="2" indent="0">
              <a:buNone/>
            </a:pPr>
            <a:r>
              <a:rPr lang="en-US" i="1" dirty="0"/>
              <a:t>show(pic</a:t>
            </a:r>
            <a:r>
              <a:rPr lang="en-US" i="1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a color image, each pixel contains color information which is </a:t>
            </a:r>
            <a:r>
              <a:rPr lang="en-US" dirty="0" smtClean="0"/>
              <a:t>made up </a:t>
            </a:r>
            <a:r>
              <a:rPr lang="en-US" dirty="0"/>
              <a:t>of the amount of red, green, and blue (also called, RGB) </a:t>
            </a:r>
            <a:r>
              <a:rPr lang="en-US" dirty="0" smtClean="0"/>
              <a:t>values</a:t>
            </a:r>
          </a:p>
          <a:p>
            <a:pPr lvl="1"/>
            <a:r>
              <a:rPr lang="en-US" dirty="0"/>
              <a:t>V</a:t>
            </a:r>
            <a:r>
              <a:rPr lang="en-US" dirty="0" smtClean="0"/>
              <a:t>alues </a:t>
            </a:r>
            <a:r>
              <a:rPr lang="en-US" dirty="0"/>
              <a:t>can be in the range [0..255]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altLang="zh-CN">
              <a:solidFill>
                <a:srgbClr val="00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676400"/>
            <a:ext cx="2533650" cy="2333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888479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 err="1"/>
              <a:t>grayscale</a:t>
            </a:r>
            <a:r>
              <a:rPr lang="en-US" dirty="0"/>
              <a:t> </a:t>
            </a:r>
            <a:r>
              <a:rPr lang="en-US" dirty="0" smtClean="0"/>
              <a:t>image contains only </a:t>
            </a:r>
            <a:r>
              <a:rPr lang="en-US" dirty="0"/>
              <a:t>the level of gray in a </a:t>
            </a:r>
            <a:r>
              <a:rPr lang="en-US" dirty="0" smtClean="0"/>
              <a:t>pixel</a:t>
            </a:r>
          </a:p>
          <a:p>
            <a:pPr lvl="1"/>
            <a:r>
              <a:rPr lang="en-US" dirty="0" smtClean="0"/>
              <a:t>Takes a single byte between 0 (white) and 255 (black)</a:t>
            </a:r>
          </a:p>
          <a:p>
            <a:pPr lvl="2"/>
            <a:r>
              <a:rPr lang="en-US" dirty="0" smtClean="0"/>
              <a:t>How many bits in a byte?</a:t>
            </a:r>
          </a:p>
          <a:p>
            <a:r>
              <a:rPr lang="en-US" dirty="0"/>
              <a:t>I</a:t>
            </a:r>
            <a:r>
              <a:rPr lang="en-US" dirty="0" smtClean="0"/>
              <a:t>mage </a:t>
            </a:r>
            <a:r>
              <a:rPr lang="en-US" dirty="0"/>
              <a:t>is just a 2-dimensional array of </a:t>
            </a:r>
            <a:r>
              <a:rPr lang="en-US" dirty="0" smtClean="0"/>
              <a:t>pixels</a:t>
            </a:r>
          </a:p>
          <a:p>
            <a:r>
              <a:rPr lang="en-US" dirty="0" smtClean="0"/>
              <a:t>Images </a:t>
            </a:r>
            <a:r>
              <a:rPr lang="en-US" dirty="0"/>
              <a:t>obtained from </a:t>
            </a:r>
            <a:r>
              <a:rPr lang="en-US" dirty="0" smtClean="0"/>
              <a:t>the </a:t>
            </a:r>
            <a:r>
              <a:rPr lang="en-US" dirty="0"/>
              <a:t>Scribbler have </a:t>
            </a:r>
            <a:r>
              <a:rPr lang="en-US" dirty="0" smtClean="0"/>
              <a:t>256×192 </a:t>
            </a:r>
            <a:r>
              <a:rPr lang="en-US" dirty="0"/>
              <a:t>(</a:t>
            </a:r>
            <a:r>
              <a:rPr lang="en-US" dirty="0" err="1"/>
              <a:t>WxH</a:t>
            </a:r>
            <a:r>
              <a:rPr lang="en-US" dirty="0" smtClean="0"/>
              <a:t>)</a:t>
            </a:r>
          </a:p>
          <a:p>
            <a:r>
              <a:rPr lang="en-US" dirty="0"/>
              <a:t>49,152 </a:t>
            </a:r>
            <a:r>
              <a:rPr lang="en-US" dirty="0" smtClean="0"/>
              <a:t>pixels</a:t>
            </a:r>
          </a:p>
          <a:p>
            <a:r>
              <a:rPr lang="en-US" dirty="0" smtClean="0"/>
              <a:t>Each pixel is 3 bytes. So, scribbler images are </a:t>
            </a:r>
            <a:r>
              <a:rPr lang="en-US" dirty="0"/>
              <a:t>147,456 </a:t>
            </a:r>
            <a:r>
              <a:rPr lang="en-US" dirty="0" smtClean="0"/>
              <a:t>bytes in size</a:t>
            </a:r>
          </a:p>
          <a:p>
            <a:pPr lvl="2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16433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Pixels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digital cameras are sold by </a:t>
            </a:r>
            <a:r>
              <a:rPr lang="en-US" dirty="0" smtClean="0"/>
              <a:t>specifying the </a:t>
            </a:r>
            <a:r>
              <a:rPr lang="en-US" dirty="0"/>
              <a:t>number of </a:t>
            </a:r>
            <a:r>
              <a:rPr lang="en-US" dirty="0" smtClean="0"/>
              <a:t>megapixels</a:t>
            </a:r>
          </a:p>
          <a:p>
            <a:r>
              <a:rPr lang="en-US" dirty="0" smtClean="0"/>
              <a:t>A camera is referred by the size of the largest image it can take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 altLang="zh-CN">
              <a:solidFill>
                <a:srgbClr val="0000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19600" y="2895600"/>
            <a:ext cx="4286250" cy="3162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04800" y="3352800"/>
            <a:ext cx="3962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800" dirty="0"/>
              <a:t>The Scribbler camera, </a:t>
            </a:r>
            <a:r>
              <a:rPr lang="en-US" sz="2800" dirty="0" smtClean="0"/>
              <a:t>has an image </a:t>
            </a:r>
            <a:r>
              <a:rPr lang="en-US" sz="2800" dirty="0"/>
              <a:t>size of 147,456 </a:t>
            </a:r>
            <a:r>
              <a:rPr lang="en-US" sz="2800" dirty="0" smtClean="0"/>
              <a:t>bytes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It is only about </a:t>
            </a:r>
            <a:r>
              <a:rPr lang="en-US" sz="2800" dirty="0"/>
              <a:t>0.14 megapixels</a:t>
            </a:r>
          </a:p>
        </p:txBody>
      </p:sp>
    </p:spTree>
    <p:extLst>
      <p:ext uri="{BB962C8B-B14F-4D97-AF65-F5344CB8AC3E}">
        <p14:creationId xmlns:p14="http://schemas.microsoft.com/office/powerpoint/2010/main" xmlns="" val="3962467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Saving Images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Electronic storage and transfer can be made by compressing the data in the image</a:t>
            </a:r>
          </a:p>
          <a:p>
            <a:r>
              <a:rPr lang="en-US" dirty="0" smtClean="0"/>
              <a:t>Compressed Formats: </a:t>
            </a:r>
            <a:r>
              <a:rPr lang="en-US" dirty="0"/>
              <a:t>JPEG, GIF, </a:t>
            </a:r>
            <a:r>
              <a:rPr lang="en-US" dirty="0" smtClean="0"/>
              <a:t>PNG etc.</a:t>
            </a:r>
          </a:p>
          <a:p>
            <a:r>
              <a:rPr lang="en-US" dirty="0" smtClean="0"/>
              <a:t>Scribbler supports JPEG and GIF</a:t>
            </a:r>
          </a:p>
          <a:p>
            <a:r>
              <a:rPr lang="en-US" dirty="0" smtClean="0"/>
              <a:t>Image Functions: Try this</a:t>
            </a:r>
          </a:p>
          <a:p>
            <a:pPr marL="914400" lvl="2" indent="0">
              <a:buNone/>
            </a:pPr>
            <a:r>
              <a:rPr lang="en-US" i="1" dirty="0" err="1" smtClean="0"/>
              <a:t>picWidth</a:t>
            </a:r>
            <a:r>
              <a:rPr lang="en-US" i="1" dirty="0" smtClean="0"/>
              <a:t> = </a:t>
            </a:r>
            <a:r>
              <a:rPr lang="en-US" i="1" dirty="0" err="1" smtClean="0"/>
              <a:t>getWidth</a:t>
            </a:r>
            <a:r>
              <a:rPr lang="en-US" i="1" dirty="0" smtClean="0"/>
              <a:t>(pic)</a:t>
            </a:r>
          </a:p>
          <a:p>
            <a:pPr marL="914400" lvl="2" indent="0">
              <a:buNone/>
            </a:pPr>
            <a:r>
              <a:rPr lang="en-US" i="1" dirty="0" err="1" smtClean="0"/>
              <a:t>picHeight</a:t>
            </a:r>
            <a:r>
              <a:rPr lang="en-US" i="1" dirty="0" smtClean="0"/>
              <a:t> = </a:t>
            </a:r>
            <a:r>
              <a:rPr lang="en-US" i="1" dirty="0" err="1" smtClean="0"/>
              <a:t>getHeight</a:t>
            </a:r>
            <a:r>
              <a:rPr lang="en-US" i="1" dirty="0" smtClean="0"/>
              <a:t>(pic)</a:t>
            </a:r>
          </a:p>
          <a:p>
            <a:pPr marL="914400" lvl="2" indent="0">
              <a:buNone/>
            </a:pPr>
            <a:r>
              <a:rPr lang="en-US" i="1" dirty="0" smtClean="0"/>
              <a:t>print "Image </a:t>
            </a:r>
            <a:r>
              <a:rPr lang="en-US" i="1" dirty="0" err="1" smtClean="0"/>
              <a:t>WxH</a:t>
            </a:r>
            <a:r>
              <a:rPr lang="en-US" i="1" dirty="0" smtClean="0"/>
              <a:t> is", </a:t>
            </a:r>
            <a:r>
              <a:rPr lang="en-US" i="1" dirty="0" err="1" smtClean="0"/>
              <a:t>picWidth</a:t>
            </a:r>
            <a:r>
              <a:rPr lang="en-US" i="1" dirty="0" smtClean="0"/>
              <a:t>, "x", </a:t>
            </a:r>
            <a:r>
              <a:rPr lang="en-US" i="1" dirty="0" err="1" smtClean="0"/>
              <a:t>picHeight</a:t>
            </a:r>
            <a:r>
              <a:rPr lang="en-US" i="1" dirty="0" smtClean="0"/>
              <a:t>, “pixels.”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61514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Saving Images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lvl="2" indent="0">
              <a:buNone/>
            </a:pPr>
            <a:r>
              <a:rPr lang="en-US" i="1" dirty="0" err="1"/>
              <a:t>savePicture</a:t>
            </a:r>
            <a:r>
              <a:rPr lang="en-US" i="1" dirty="0"/>
              <a:t>(pic, "OfficeScene.jpg</a:t>
            </a:r>
            <a:r>
              <a:rPr lang="en-US" i="1" dirty="0" smtClean="0"/>
              <a:t>")</a:t>
            </a:r>
          </a:p>
          <a:p>
            <a:pPr marL="914400" lvl="2" indent="0">
              <a:buNone/>
            </a:pPr>
            <a:r>
              <a:rPr lang="en-US" i="1" dirty="0" err="1"/>
              <a:t>savePicture</a:t>
            </a:r>
            <a:r>
              <a:rPr lang="en-US" i="1" dirty="0"/>
              <a:t>(pic, "OfficeScene.gif</a:t>
            </a:r>
            <a:r>
              <a:rPr lang="en-US" i="1" dirty="0" smtClean="0"/>
              <a:t>")</a:t>
            </a:r>
          </a:p>
          <a:p>
            <a:pPr marL="571500" indent="-457200"/>
            <a:r>
              <a:rPr lang="en-US" dirty="0" smtClean="0"/>
              <a:t>Loading from disk:</a:t>
            </a:r>
          </a:p>
          <a:p>
            <a:pPr marL="914400" lvl="2" indent="0">
              <a:buNone/>
            </a:pPr>
            <a:r>
              <a:rPr lang="en-US" i="1" dirty="0" err="1"/>
              <a:t>mySavedPicture</a:t>
            </a:r>
            <a:r>
              <a:rPr lang="en-US" i="1" dirty="0"/>
              <a:t> = </a:t>
            </a:r>
            <a:r>
              <a:rPr lang="en-US" i="1" dirty="0" err="1" smtClean="0"/>
              <a:t>makePicture</a:t>
            </a:r>
            <a:r>
              <a:rPr lang="en-US" i="1" dirty="0"/>
              <a:t>("OfficeScene.jpg")</a:t>
            </a:r>
          </a:p>
          <a:p>
            <a:pPr marL="914400" lvl="2" indent="0">
              <a:buNone/>
            </a:pPr>
            <a:r>
              <a:rPr lang="en-US" i="1" dirty="0"/>
              <a:t>show(</a:t>
            </a:r>
            <a:r>
              <a:rPr lang="en-US" i="1" dirty="0" err="1"/>
              <a:t>mySavedPicture</a:t>
            </a:r>
            <a:r>
              <a:rPr lang="en-US" i="1" dirty="0"/>
              <a:t>)</a:t>
            </a:r>
            <a:endParaRPr lang="en-US" i="1" dirty="0" smtClean="0"/>
          </a:p>
          <a:p>
            <a:pPr marL="571500" indent="-457200"/>
            <a:r>
              <a:rPr lang="en-US" dirty="0" smtClean="0"/>
              <a:t>Try this:</a:t>
            </a:r>
          </a:p>
          <a:p>
            <a:pPr marL="914400" lvl="2" indent="0">
              <a:buNone/>
            </a:pPr>
            <a:r>
              <a:rPr lang="en-US" i="1" dirty="0" err="1"/>
              <a:t>mySavedPicture</a:t>
            </a:r>
            <a:r>
              <a:rPr lang="en-US" i="1" dirty="0"/>
              <a:t> = </a:t>
            </a:r>
            <a:r>
              <a:rPr lang="en-US" i="1" dirty="0" err="1"/>
              <a:t>makePicture</a:t>
            </a:r>
            <a:r>
              <a:rPr lang="en-US" i="1" dirty="0"/>
              <a:t>(</a:t>
            </a:r>
            <a:r>
              <a:rPr lang="en-US" i="1" dirty="0" err="1"/>
              <a:t>pickAFile</a:t>
            </a:r>
            <a:r>
              <a:rPr lang="en-US" i="1" dirty="0"/>
              <a:t>())</a:t>
            </a:r>
          </a:p>
          <a:p>
            <a:pPr marL="914400" lvl="2" indent="0">
              <a:buNone/>
            </a:pPr>
            <a:r>
              <a:rPr lang="en-US" i="1" dirty="0"/>
              <a:t>show(</a:t>
            </a:r>
            <a:r>
              <a:rPr lang="en-US" i="1" dirty="0" err="1"/>
              <a:t>mySavedPicture</a:t>
            </a:r>
            <a:r>
              <a:rPr lang="en-US" i="1" dirty="0"/>
              <a:t>)</a:t>
            </a:r>
          </a:p>
          <a:p>
            <a:pPr marL="914400" lvl="2" indent="0">
              <a:buNone/>
            </a:pPr>
            <a:r>
              <a:rPr lang="en-US" dirty="0"/>
              <a:t>Gives a navigational dialog </a:t>
            </a:r>
            <a:r>
              <a:rPr lang="en-US" dirty="0" smtClean="0"/>
              <a:t>box</a:t>
            </a:r>
          </a:p>
          <a:p>
            <a:r>
              <a:rPr lang="en-US" dirty="0" smtClean="0"/>
              <a:t>Click on the picture, what do you get?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19644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Robot Explorer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Taking gray-scale picture is faster than taking a color picture</a:t>
            </a:r>
          </a:p>
          <a:p>
            <a:pPr lvl="2"/>
            <a:r>
              <a:rPr lang="en-US" dirty="0" smtClean="0"/>
              <a:t>You can update the images faster and also use as a camera</a:t>
            </a:r>
          </a:p>
          <a:p>
            <a:r>
              <a:rPr lang="en-US" dirty="0" smtClean="0"/>
              <a:t>Try this:</a:t>
            </a:r>
          </a:p>
          <a:p>
            <a:pPr marL="914400" lvl="2" indent="0">
              <a:buNone/>
            </a:pPr>
            <a:r>
              <a:rPr lang="en-US" i="1" dirty="0" err="1"/>
              <a:t>joyStick</a:t>
            </a:r>
            <a:r>
              <a:rPr lang="en-US" i="1" dirty="0"/>
              <a:t>()</a:t>
            </a:r>
          </a:p>
          <a:p>
            <a:pPr marL="914400" lvl="2" indent="0">
              <a:buNone/>
            </a:pPr>
            <a:r>
              <a:rPr lang="en-US" i="1" dirty="0"/>
              <a:t>for i in range(25):</a:t>
            </a:r>
          </a:p>
          <a:p>
            <a:pPr marL="1371600" lvl="3" indent="0">
              <a:buNone/>
            </a:pPr>
            <a:r>
              <a:rPr lang="en-US" sz="2400" i="1" dirty="0"/>
              <a:t>pic = </a:t>
            </a:r>
            <a:r>
              <a:rPr lang="en-US" sz="2400" i="1" dirty="0" err="1"/>
              <a:t>takePicture</a:t>
            </a:r>
            <a:r>
              <a:rPr lang="en-US" sz="2400" i="1" dirty="0"/>
              <a:t>("gray")</a:t>
            </a:r>
          </a:p>
          <a:p>
            <a:pPr marL="1371600" lvl="3" indent="0">
              <a:buNone/>
            </a:pPr>
            <a:r>
              <a:rPr lang="en-US" sz="2400" i="1" dirty="0"/>
              <a:t>show(pic)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54942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5051425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i="1" dirty="0" err="1" smtClean="0"/>
              <a:t>savePicture</a:t>
            </a:r>
            <a:r>
              <a:rPr lang="en-US" i="1" dirty="0" smtClean="0"/>
              <a:t>()</a:t>
            </a:r>
            <a:r>
              <a:rPr lang="en-US" dirty="0" smtClean="0"/>
              <a:t> function allows make animated GIF which in a browser shows several images one after the other</a:t>
            </a:r>
          </a:p>
          <a:p>
            <a:pPr marL="914400" lvl="2" indent="0">
              <a:buNone/>
            </a:pPr>
            <a:r>
              <a:rPr lang="en-US" i="1" dirty="0"/>
              <a:t>pic1 = </a:t>
            </a:r>
            <a:r>
              <a:rPr lang="en-US" i="1" dirty="0" err="1"/>
              <a:t>takePicture</a:t>
            </a:r>
            <a:r>
              <a:rPr lang="en-US" i="1" dirty="0"/>
              <a:t>()</a:t>
            </a:r>
          </a:p>
          <a:p>
            <a:pPr marL="914400" lvl="2" indent="0">
              <a:buNone/>
            </a:pPr>
            <a:r>
              <a:rPr lang="en-US" i="1" dirty="0" err="1"/>
              <a:t>turnLeft</a:t>
            </a:r>
            <a:r>
              <a:rPr lang="en-US" i="1" dirty="0"/>
              <a:t>(0.5,0.25)</a:t>
            </a:r>
          </a:p>
          <a:p>
            <a:pPr marL="914400" lvl="2" indent="0">
              <a:buNone/>
            </a:pPr>
            <a:r>
              <a:rPr lang="en-US" i="1" dirty="0"/>
              <a:t>pic2 = </a:t>
            </a:r>
            <a:r>
              <a:rPr lang="en-US" i="1" dirty="0" err="1"/>
              <a:t>takePicture</a:t>
            </a:r>
            <a:r>
              <a:rPr lang="en-US" i="1" dirty="0"/>
              <a:t>()</a:t>
            </a:r>
          </a:p>
          <a:p>
            <a:pPr marL="914400" lvl="2" indent="0">
              <a:buNone/>
            </a:pPr>
            <a:r>
              <a:rPr lang="en-US" i="1" dirty="0" err="1"/>
              <a:t>turnLeft</a:t>
            </a:r>
            <a:r>
              <a:rPr lang="en-US" i="1" dirty="0"/>
              <a:t>(0.5,0.25)</a:t>
            </a:r>
          </a:p>
          <a:p>
            <a:pPr marL="914400" lvl="2" indent="0">
              <a:buNone/>
            </a:pPr>
            <a:r>
              <a:rPr lang="en-US" i="1" dirty="0"/>
              <a:t>pic3 = </a:t>
            </a:r>
            <a:r>
              <a:rPr lang="en-US" i="1" dirty="0" err="1"/>
              <a:t>takePicture</a:t>
            </a:r>
            <a:r>
              <a:rPr lang="en-US" i="1" dirty="0"/>
              <a:t>()</a:t>
            </a:r>
          </a:p>
          <a:p>
            <a:pPr marL="914400" lvl="2" indent="0">
              <a:buNone/>
            </a:pPr>
            <a:r>
              <a:rPr lang="en-US" i="1" dirty="0" err="1"/>
              <a:t>turnLeft</a:t>
            </a:r>
            <a:r>
              <a:rPr lang="en-US" i="1" dirty="0"/>
              <a:t>(0.5,0.25)</a:t>
            </a:r>
          </a:p>
          <a:p>
            <a:pPr marL="914400" lvl="2" indent="0">
              <a:buNone/>
            </a:pPr>
            <a:r>
              <a:rPr lang="en-US" i="1" dirty="0"/>
              <a:t>pic4 = </a:t>
            </a:r>
            <a:r>
              <a:rPr lang="en-US" i="1" dirty="0" err="1"/>
              <a:t>takePicture</a:t>
            </a:r>
            <a:r>
              <a:rPr lang="en-US" i="1" dirty="0"/>
              <a:t>()</a:t>
            </a:r>
          </a:p>
          <a:p>
            <a:pPr marL="914400" lvl="2" indent="0">
              <a:buNone/>
            </a:pPr>
            <a:r>
              <a:rPr lang="en-US" i="1" dirty="0" err="1"/>
              <a:t>listOfPictures</a:t>
            </a:r>
            <a:r>
              <a:rPr lang="en-US" i="1" dirty="0"/>
              <a:t> = [pic1, pic2, pic3, pic4</a:t>
            </a:r>
            <a:r>
              <a:rPr lang="en-US" i="1" dirty="0" smtClean="0"/>
              <a:t>]</a:t>
            </a:r>
          </a:p>
          <a:p>
            <a:pPr marL="914400" lvl="2" indent="0">
              <a:buNone/>
            </a:pPr>
            <a:r>
              <a:rPr lang="en-US" i="1" dirty="0" err="1"/>
              <a:t>savePicture</a:t>
            </a:r>
            <a:r>
              <a:rPr lang="en-US" i="1" dirty="0"/>
              <a:t>(</a:t>
            </a:r>
            <a:r>
              <a:rPr lang="en-US" i="1" dirty="0" err="1"/>
              <a:t>listOfPictures</a:t>
            </a:r>
            <a:r>
              <a:rPr lang="en-US" i="1" dirty="0"/>
              <a:t>, "turningMovie.gif")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95800" y="2895600"/>
            <a:ext cx="4267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C00000"/>
                </a:solidFill>
              </a:rPr>
              <a:t>Can you write this program </a:t>
            </a:r>
          </a:p>
          <a:p>
            <a:pPr algn="ctr"/>
            <a:r>
              <a:rPr lang="en-US" sz="2800" dirty="0" smtClean="0">
                <a:solidFill>
                  <a:srgbClr val="C00000"/>
                </a:solidFill>
              </a:rPr>
              <a:t>using a for loop?</a:t>
            </a:r>
            <a:endParaRPr lang="en-US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54505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xpress">
  <a:themeElements>
    <a:clrScheme name="expres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express">
      <a:majorFont>
        <a:latin typeface="Lucida Sans Unicode"/>
        <a:ea typeface="宋体"/>
        <a:cs typeface="宋体"/>
      </a:majorFont>
      <a:minorFont>
        <a:latin typeface="Times New Roman"/>
        <a:ea typeface="宋体"/>
        <a:cs typeface="宋体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Garamond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Garamond" pitchFamily="-65" charset="0"/>
          </a:defRPr>
        </a:defPPr>
      </a:lstStyle>
    </a:lnDef>
  </a:objectDefaults>
  <a:extraClrSchemeLst>
    <a:extraClrScheme>
      <a:clrScheme name="expres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xpres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xpres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xpres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xpres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xpres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</TotalTime>
  <Words>1003</Words>
  <Application>Microsoft Office PowerPoint</Application>
  <PresentationFormat>On-screen Show (4:3)</PresentationFormat>
  <Paragraphs>200</Paragraphs>
  <Slides>19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express</vt:lpstr>
      <vt:lpstr>Robot Vision and Image Processing</vt:lpstr>
      <vt:lpstr>Robot Vision</vt:lpstr>
      <vt:lpstr>Robot Vision</vt:lpstr>
      <vt:lpstr>Image</vt:lpstr>
      <vt:lpstr>Pixels</vt:lpstr>
      <vt:lpstr>Saving Images</vt:lpstr>
      <vt:lpstr>Saving Images</vt:lpstr>
      <vt:lpstr>Robot Explorer</vt:lpstr>
      <vt:lpstr>Movies</vt:lpstr>
      <vt:lpstr>Making Pictures</vt:lpstr>
      <vt:lpstr>Selecting Colors</vt:lpstr>
      <vt:lpstr>Image Processing</vt:lpstr>
      <vt:lpstr>Shrinking &amp; Enlarging</vt:lpstr>
      <vt:lpstr>Shrinking &amp; Enlarging</vt:lpstr>
      <vt:lpstr>Image Processing</vt:lpstr>
      <vt:lpstr>Image Processing</vt:lpstr>
      <vt:lpstr>Image Processing</vt:lpstr>
      <vt:lpstr>Image Processing</vt:lpstr>
      <vt:lpstr>Image Processing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Designing a Robot Behavior</dc:title>
  <dc:creator>Tinku</dc:creator>
  <cp:lastModifiedBy>Ali Irturk</cp:lastModifiedBy>
  <cp:revision>27</cp:revision>
  <dcterms:created xsi:type="dcterms:W3CDTF">2010-07-11T18:20:42Z</dcterms:created>
  <dcterms:modified xsi:type="dcterms:W3CDTF">2010-07-12T19:31:20Z</dcterms:modified>
</cp:coreProperties>
</file>