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notesSlides/notesSlide17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25"/>
  </p:notesMasterIdLst>
  <p:handoutMasterIdLst>
    <p:handoutMasterId r:id="rId26"/>
  </p:handoutMasterIdLst>
  <p:sldIdLst>
    <p:sldId id="256" r:id="rId2"/>
    <p:sldId id="382" r:id="rId3"/>
    <p:sldId id="383" r:id="rId4"/>
    <p:sldId id="384" r:id="rId5"/>
    <p:sldId id="385" r:id="rId6"/>
    <p:sldId id="388" r:id="rId7"/>
    <p:sldId id="387" r:id="rId8"/>
    <p:sldId id="386" r:id="rId9"/>
    <p:sldId id="389" r:id="rId10"/>
    <p:sldId id="390" r:id="rId11"/>
    <p:sldId id="391" r:id="rId12"/>
    <p:sldId id="392" r:id="rId13"/>
    <p:sldId id="393" r:id="rId14"/>
    <p:sldId id="394" r:id="rId15"/>
    <p:sldId id="395" r:id="rId16"/>
    <p:sldId id="396" r:id="rId17"/>
    <p:sldId id="397" r:id="rId18"/>
    <p:sldId id="398" r:id="rId19"/>
    <p:sldId id="399" r:id="rId20"/>
    <p:sldId id="400" r:id="rId21"/>
    <p:sldId id="401" r:id="rId22"/>
    <p:sldId id="402" r:id="rId23"/>
    <p:sldId id="403" r:id="rId24"/>
  </p:sldIdLst>
  <p:sldSz cx="9144000" cy="6858000" type="letter"/>
  <p:notesSz cx="9601200" cy="7315200"/>
  <p:custDataLst>
    <p:tags r:id="rId27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charset="0"/>
        <a:ea typeface="+mn-ea"/>
        <a:cs typeface="+mn-cs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Garamond" charset="0"/>
        <a:ea typeface="+mn-ea"/>
        <a:cs typeface="+mn-cs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Garamond" charset="0"/>
        <a:ea typeface="+mn-ea"/>
        <a:cs typeface="+mn-cs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Garamond" charset="0"/>
        <a:ea typeface="+mn-ea"/>
        <a:cs typeface="+mn-cs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Garamond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</p:showPr>
  <p:clrMru>
    <a:srgbClr val="003399"/>
    <a:srgbClr val="336699"/>
    <a:srgbClr val="008080"/>
    <a:srgbClr val="009999"/>
    <a:srgbClr val="FFCCCC"/>
    <a:srgbClr val="00FFFF"/>
    <a:srgbClr val="B2B2B2"/>
    <a:srgbClr val="FF00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napToObjects="1">
      <p:cViewPr varScale="1">
        <p:scale>
          <a:sx n="103" d="100"/>
          <a:sy n="103" d="100"/>
        </p:scale>
        <p:origin x="-1134" y="-102"/>
      </p:cViewPr>
      <p:guideLst>
        <p:guide orient="horz" pos="2304"/>
        <p:guide pos="268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Objects="1">
      <p:cViewPr varScale="1">
        <p:scale>
          <a:sx n="54" d="100"/>
          <a:sy n="54" d="100"/>
        </p:scale>
        <p:origin x="-1500" y="-96"/>
      </p:cViewPr>
      <p:guideLst>
        <p:guide orient="horz" pos="2304"/>
        <p:guide pos="3024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gs" Target="tags/tag1.xml"/><Relationship Id="rId30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16083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5335" tIns="47668" rIns="95335" bIns="47668" numCol="1" anchor="t" anchorCtr="0" compatLnSpc="1">
            <a:prstTxWarp prst="textNoShape">
              <a:avLst/>
            </a:prstTxWarp>
          </a:bodyPr>
          <a:lstStyle>
            <a:lvl1pPr defTabSz="954088">
              <a:defRPr sz="1300">
                <a:latin typeface="Times New Roman" pitchFamily="-65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440363" y="0"/>
            <a:ext cx="4160837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5335" tIns="47668" rIns="95335" bIns="47668" numCol="1" anchor="t" anchorCtr="0" compatLnSpc="1">
            <a:prstTxWarp prst="textNoShape">
              <a:avLst/>
            </a:prstTxWarp>
          </a:bodyPr>
          <a:lstStyle>
            <a:lvl1pPr algn="r" defTabSz="954088">
              <a:defRPr sz="1300">
                <a:latin typeface="Times New Roman" pitchFamily="-65" charset="0"/>
              </a:defRPr>
            </a:lvl1pPr>
          </a:lstStyle>
          <a:p>
            <a:pPr>
              <a:defRPr/>
            </a:pPr>
            <a:fld id="{FF16E298-8718-D54D-A455-2B9E917F797D}" type="datetime1">
              <a:rPr lang="en-US"/>
              <a:pPr>
                <a:defRPr/>
              </a:pPr>
              <a:t>7/9/2010</a:t>
            </a:fld>
            <a:endParaRPr lang="en-US"/>
          </a:p>
        </p:txBody>
      </p:sp>
      <p:sp>
        <p:nvSpPr>
          <p:cNvPr id="1434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948488"/>
            <a:ext cx="4160838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5335" tIns="47668" rIns="95335" bIns="47668" numCol="1" anchor="b" anchorCtr="0" compatLnSpc="1">
            <a:prstTxWarp prst="textNoShape">
              <a:avLst/>
            </a:prstTxWarp>
          </a:bodyPr>
          <a:lstStyle>
            <a:lvl1pPr defTabSz="954088">
              <a:defRPr sz="1300">
                <a:latin typeface="Times New Roman" pitchFamily="-65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4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440363" y="6948488"/>
            <a:ext cx="416083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5335" tIns="47668" rIns="95335" bIns="47668" numCol="1" anchor="b" anchorCtr="0" compatLnSpc="1">
            <a:prstTxWarp prst="textNoShape">
              <a:avLst/>
            </a:prstTxWarp>
          </a:bodyPr>
          <a:lstStyle>
            <a:lvl1pPr algn="r" defTabSz="954088">
              <a:defRPr sz="1300">
                <a:latin typeface="Times New Roman" pitchFamily="-65" charset="0"/>
              </a:defRPr>
            </a:lvl1pPr>
          </a:lstStyle>
          <a:p>
            <a:pPr>
              <a:defRPr/>
            </a:pPr>
            <a:fld id="{8AFDA8BE-9F59-F749-835F-296EBE7F2CA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6" name="Rectangle 8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16083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5335" tIns="47668" rIns="95335" bIns="47668" numCol="1" anchor="t" anchorCtr="0" compatLnSpc="1">
            <a:prstTxWarp prst="textNoShape">
              <a:avLst/>
            </a:prstTxWarp>
          </a:bodyPr>
          <a:lstStyle>
            <a:lvl1pPr defTabSz="954088">
              <a:defRPr sz="1300">
                <a:latin typeface="Times New Roman" pitchFamily="-65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387" name="Rectangle 9"/>
          <p:cNvSpPr>
            <a:spLocks noGrp="1" noRot="1" noChangeAspect="1" noChangeArrowheads="1"/>
          </p:cNvSpPr>
          <p:nvPr>
            <p:ph type="sldImg" idx="2"/>
          </p:nvPr>
        </p:nvSpPr>
        <p:spPr bwMode="auto">
          <a:xfrm>
            <a:off x="2973388" y="549275"/>
            <a:ext cx="3656012" cy="274161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58" name="Rectangle 10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1279525" y="3473450"/>
            <a:ext cx="7042150" cy="3292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5335" tIns="47668" rIns="95335" bIns="4766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2059" name="Rectangle 11"/>
          <p:cNvSpPr>
            <a:spLocks noGrp="1" noChangeArrowheads="1"/>
          </p:cNvSpPr>
          <p:nvPr>
            <p:ph type="dt" idx="1"/>
          </p:nvPr>
        </p:nvSpPr>
        <p:spPr bwMode="auto">
          <a:xfrm>
            <a:off x="5440363" y="0"/>
            <a:ext cx="4160837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5335" tIns="47668" rIns="95335" bIns="47668" numCol="1" anchor="t" anchorCtr="0" compatLnSpc="1">
            <a:prstTxWarp prst="textNoShape">
              <a:avLst/>
            </a:prstTxWarp>
          </a:bodyPr>
          <a:lstStyle>
            <a:lvl1pPr algn="r" defTabSz="954088">
              <a:defRPr sz="1300">
                <a:latin typeface="Times New Roman" pitchFamily="-65" charset="0"/>
              </a:defRPr>
            </a:lvl1pPr>
          </a:lstStyle>
          <a:p>
            <a:pPr>
              <a:defRPr/>
            </a:pPr>
            <a:fld id="{EEC3073E-DAB8-8248-B4F9-94E1B70232CA}" type="datetime1">
              <a:rPr lang="en-US"/>
              <a:pPr>
                <a:defRPr/>
              </a:pPr>
              <a:t>7/9/2010</a:t>
            </a:fld>
            <a:endParaRPr lang="en-US"/>
          </a:p>
        </p:txBody>
      </p:sp>
      <p:sp>
        <p:nvSpPr>
          <p:cNvPr id="2060" name="Rectangle 12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948488"/>
            <a:ext cx="4160838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5335" tIns="47668" rIns="95335" bIns="47668" numCol="1" anchor="b" anchorCtr="0" compatLnSpc="1">
            <a:prstTxWarp prst="textNoShape">
              <a:avLst/>
            </a:prstTxWarp>
          </a:bodyPr>
          <a:lstStyle>
            <a:lvl1pPr defTabSz="954088">
              <a:defRPr sz="1300">
                <a:latin typeface="Times New Roman" pitchFamily="-65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61" name="Rectangle 13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440363" y="6948488"/>
            <a:ext cx="416083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5335" tIns="47668" rIns="95335" bIns="47668" numCol="1" anchor="b" anchorCtr="0" compatLnSpc="1">
            <a:prstTxWarp prst="textNoShape">
              <a:avLst/>
            </a:prstTxWarp>
          </a:bodyPr>
          <a:lstStyle>
            <a:lvl1pPr algn="r" defTabSz="954088">
              <a:defRPr sz="1300">
                <a:latin typeface="Times New Roman" pitchFamily="-65" charset="0"/>
              </a:defRPr>
            </a:lvl1pPr>
          </a:lstStyle>
          <a:p>
            <a:pPr>
              <a:defRPr/>
            </a:pPr>
            <a:fld id="{FF47D0A0-13C0-DB40-B768-5FBA6F392ED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itchFamily="-65" charset="0"/>
        <a:ea typeface="ＭＳ Ｐゴシック" pitchFamily="-65" charset="-128"/>
        <a:cs typeface="ＭＳ Ｐゴシック" pitchFamily="-65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itchFamily="-65" charset="0"/>
        <a:ea typeface="ＭＳ Ｐゴシック" pitchFamily="-65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itchFamily="-65" charset="0"/>
        <a:ea typeface="ＭＳ Ｐゴシック" pitchFamily="-65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itchFamily="-65" charset="0"/>
        <a:ea typeface="ＭＳ Ｐゴシック" pitchFamily="-65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itchFamily="-65" charset="0"/>
        <a:ea typeface="ＭＳ Ｐゴシック" pitchFamily="-65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11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fld id="{B5B67520-27EE-D341-9802-A17C6553D704}" type="datetime1">
              <a:rPr lang="en-US">
                <a:latin typeface="Times New Roman" charset="0"/>
              </a:rPr>
              <a:pPr/>
              <a:t>7/9/2010</a:t>
            </a:fld>
            <a:endParaRPr lang="en-US">
              <a:latin typeface="Times New Roman" charset="0"/>
            </a:endParaRPr>
          </a:p>
        </p:txBody>
      </p:sp>
      <p:sp>
        <p:nvSpPr>
          <p:cNvPr id="18435" name="Rectangle 13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BF5C223-E7E8-BA4D-861E-339C4367B585}" type="slidenum">
              <a:rPr lang="en-US">
                <a:latin typeface="Times New Roman" charset="0"/>
              </a:rPr>
              <a:pPr/>
              <a:t>1</a:t>
            </a:fld>
            <a:endParaRPr lang="en-US">
              <a:latin typeface="Times New Roman" charset="0"/>
            </a:endParaRPr>
          </a:p>
        </p:txBody>
      </p:sp>
      <p:sp>
        <p:nvSpPr>
          <p:cNvPr id="1843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11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fld id="{75114E36-B457-CE47-B65C-DEA02B0BBCFF}" type="datetime1">
              <a:rPr lang="en-US">
                <a:latin typeface="Times New Roman" charset="0"/>
              </a:rPr>
              <a:pPr/>
              <a:t>7/9/2010</a:t>
            </a:fld>
            <a:endParaRPr lang="en-US">
              <a:latin typeface="Times New Roman" charset="0"/>
            </a:endParaRPr>
          </a:p>
        </p:txBody>
      </p:sp>
      <p:sp>
        <p:nvSpPr>
          <p:cNvPr id="20483" name="Rectangle 13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EC49DC3-F7FB-0B4B-B5ED-29C0BF77A75A}" type="slidenum">
              <a:rPr lang="en-US">
                <a:latin typeface="Times New Roman" charset="0"/>
              </a:rPr>
              <a:pPr/>
              <a:t>10</a:t>
            </a:fld>
            <a:endParaRPr lang="en-US">
              <a:latin typeface="Times New Roman" charset="0"/>
            </a:endParaRPr>
          </a:p>
        </p:txBody>
      </p:sp>
      <p:sp>
        <p:nvSpPr>
          <p:cNvPr id="2048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11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fld id="{75114E36-B457-CE47-B65C-DEA02B0BBCFF}" type="datetime1">
              <a:rPr lang="en-US">
                <a:latin typeface="Times New Roman" charset="0"/>
              </a:rPr>
              <a:pPr/>
              <a:t>7/9/2010</a:t>
            </a:fld>
            <a:endParaRPr lang="en-US">
              <a:latin typeface="Times New Roman" charset="0"/>
            </a:endParaRPr>
          </a:p>
        </p:txBody>
      </p:sp>
      <p:sp>
        <p:nvSpPr>
          <p:cNvPr id="20483" name="Rectangle 13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EC49DC3-F7FB-0B4B-B5ED-29C0BF77A75A}" type="slidenum">
              <a:rPr lang="en-US">
                <a:latin typeface="Times New Roman" charset="0"/>
              </a:rPr>
              <a:pPr/>
              <a:t>11</a:t>
            </a:fld>
            <a:endParaRPr lang="en-US">
              <a:latin typeface="Times New Roman" charset="0"/>
            </a:endParaRPr>
          </a:p>
        </p:txBody>
      </p:sp>
      <p:sp>
        <p:nvSpPr>
          <p:cNvPr id="2048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11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fld id="{75114E36-B457-CE47-B65C-DEA02B0BBCFF}" type="datetime1">
              <a:rPr lang="en-US">
                <a:latin typeface="Times New Roman" charset="0"/>
              </a:rPr>
              <a:pPr/>
              <a:t>7/9/2010</a:t>
            </a:fld>
            <a:endParaRPr lang="en-US">
              <a:latin typeface="Times New Roman" charset="0"/>
            </a:endParaRPr>
          </a:p>
        </p:txBody>
      </p:sp>
      <p:sp>
        <p:nvSpPr>
          <p:cNvPr id="20483" name="Rectangle 13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EC49DC3-F7FB-0B4B-B5ED-29C0BF77A75A}" type="slidenum">
              <a:rPr lang="en-US">
                <a:latin typeface="Times New Roman" charset="0"/>
              </a:rPr>
              <a:pPr/>
              <a:t>12</a:t>
            </a:fld>
            <a:endParaRPr lang="en-US">
              <a:latin typeface="Times New Roman" charset="0"/>
            </a:endParaRPr>
          </a:p>
        </p:txBody>
      </p:sp>
      <p:sp>
        <p:nvSpPr>
          <p:cNvPr id="2048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11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fld id="{75114E36-B457-CE47-B65C-DEA02B0BBCFF}" type="datetime1">
              <a:rPr lang="en-US">
                <a:latin typeface="Times New Roman" charset="0"/>
              </a:rPr>
              <a:pPr/>
              <a:t>7/9/2010</a:t>
            </a:fld>
            <a:endParaRPr lang="en-US">
              <a:latin typeface="Times New Roman" charset="0"/>
            </a:endParaRPr>
          </a:p>
        </p:txBody>
      </p:sp>
      <p:sp>
        <p:nvSpPr>
          <p:cNvPr id="20483" name="Rectangle 13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EC49DC3-F7FB-0B4B-B5ED-29C0BF77A75A}" type="slidenum">
              <a:rPr lang="en-US">
                <a:latin typeface="Times New Roman" charset="0"/>
              </a:rPr>
              <a:pPr/>
              <a:t>13</a:t>
            </a:fld>
            <a:endParaRPr lang="en-US">
              <a:latin typeface="Times New Roman" charset="0"/>
            </a:endParaRPr>
          </a:p>
        </p:txBody>
      </p:sp>
      <p:sp>
        <p:nvSpPr>
          <p:cNvPr id="2048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dirty="0" smtClean="0">
                <a:latin typeface="Arial" charset="0"/>
                <a:ea typeface="ＭＳ Ｐゴシック" charset="-128"/>
                <a:cs typeface="ＭＳ Ｐゴシック" charset="-128"/>
              </a:rPr>
              <a:t>Look at the scopes of the variables</a:t>
            </a:r>
            <a:r>
              <a:rPr lang="en-US" baseline="0" dirty="0" smtClean="0">
                <a:latin typeface="Arial" charset="0"/>
                <a:ea typeface="ＭＳ Ｐゴシック" charset="-128"/>
                <a:cs typeface="ＭＳ Ｐゴシック" charset="-128"/>
              </a:rPr>
              <a:t> and discuss them</a:t>
            </a:r>
            <a:endParaRPr lang="en-US" dirty="0"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11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fld id="{75114E36-B457-CE47-B65C-DEA02B0BBCFF}" type="datetime1">
              <a:rPr lang="en-US">
                <a:latin typeface="Times New Roman" charset="0"/>
              </a:rPr>
              <a:pPr/>
              <a:t>7/9/2010</a:t>
            </a:fld>
            <a:endParaRPr lang="en-US">
              <a:latin typeface="Times New Roman" charset="0"/>
            </a:endParaRPr>
          </a:p>
        </p:txBody>
      </p:sp>
      <p:sp>
        <p:nvSpPr>
          <p:cNvPr id="20483" name="Rectangle 13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EC49DC3-F7FB-0B4B-B5ED-29C0BF77A75A}" type="slidenum">
              <a:rPr lang="en-US">
                <a:latin typeface="Times New Roman" charset="0"/>
              </a:rPr>
              <a:pPr/>
              <a:t>14</a:t>
            </a:fld>
            <a:endParaRPr lang="en-US">
              <a:latin typeface="Times New Roman" charset="0"/>
            </a:endParaRPr>
          </a:p>
        </p:txBody>
      </p:sp>
      <p:sp>
        <p:nvSpPr>
          <p:cNvPr id="2048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11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fld id="{75114E36-B457-CE47-B65C-DEA02B0BBCFF}" type="datetime1">
              <a:rPr lang="en-US">
                <a:latin typeface="Times New Roman" charset="0"/>
              </a:rPr>
              <a:pPr/>
              <a:t>7/9/2010</a:t>
            </a:fld>
            <a:endParaRPr lang="en-US">
              <a:latin typeface="Times New Roman" charset="0"/>
            </a:endParaRPr>
          </a:p>
        </p:txBody>
      </p:sp>
      <p:sp>
        <p:nvSpPr>
          <p:cNvPr id="20483" name="Rectangle 13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EC49DC3-F7FB-0B4B-B5ED-29C0BF77A75A}" type="slidenum">
              <a:rPr lang="en-US">
                <a:latin typeface="Times New Roman" charset="0"/>
              </a:rPr>
              <a:pPr/>
              <a:t>15</a:t>
            </a:fld>
            <a:endParaRPr lang="en-US">
              <a:latin typeface="Times New Roman" charset="0"/>
            </a:endParaRPr>
          </a:p>
        </p:txBody>
      </p:sp>
      <p:sp>
        <p:nvSpPr>
          <p:cNvPr id="2048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11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fld id="{75114E36-B457-CE47-B65C-DEA02B0BBCFF}" type="datetime1">
              <a:rPr lang="en-US">
                <a:latin typeface="Times New Roman" charset="0"/>
              </a:rPr>
              <a:pPr/>
              <a:t>7/9/2010</a:t>
            </a:fld>
            <a:endParaRPr lang="en-US">
              <a:latin typeface="Times New Roman" charset="0"/>
            </a:endParaRPr>
          </a:p>
        </p:txBody>
      </p:sp>
      <p:sp>
        <p:nvSpPr>
          <p:cNvPr id="20483" name="Rectangle 13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EC49DC3-F7FB-0B4B-B5ED-29C0BF77A75A}" type="slidenum">
              <a:rPr lang="en-US">
                <a:latin typeface="Times New Roman" charset="0"/>
              </a:rPr>
              <a:pPr/>
              <a:t>16</a:t>
            </a:fld>
            <a:endParaRPr lang="en-US">
              <a:latin typeface="Times New Roman" charset="0"/>
            </a:endParaRPr>
          </a:p>
        </p:txBody>
      </p:sp>
      <p:sp>
        <p:nvSpPr>
          <p:cNvPr id="2048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11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fld id="{75114E36-B457-CE47-B65C-DEA02B0BBCFF}" type="datetime1">
              <a:rPr lang="en-US">
                <a:latin typeface="Times New Roman" charset="0"/>
              </a:rPr>
              <a:pPr/>
              <a:t>7/9/2010</a:t>
            </a:fld>
            <a:endParaRPr lang="en-US">
              <a:latin typeface="Times New Roman" charset="0"/>
            </a:endParaRPr>
          </a:p>
        </p:txBody>
      </p:sp>
      <p:sp>
        <p:nvSpPr>
          <p:cNvPr id="20483" name="Rectangle 13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EC49DC3-F7FB-0B4B-B5ED-29C0BF77A75A}" type="slidenum">
              <a:rPr lang="en-US">
                <a:latin typeface="Times New Roman" charset="0"/>
              </a:rPr>
              <a:pPr/>
              <a:t>17</a:t>
            </a:fld>
            <a:endParaRPr lang="en-US">
              <a:latin typeface="Times New Roman" charset="0"/>
            </a:endParaRPr>
          </a:p>
        </p:txBody>
      </p:sp>
      <p:sp>
        <p:nvSpPr>
          <p:cNvPr id="2048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11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fld id="{75114E36-B457-CE47-B65C-DEA02B0BBCFF}" type="datetime1">
              <a:rPr lang="en-US">
                <a:latin typeface="Times New Roman" charset="0"/>
              </a:rPr>
              <a:pPr/>
              <a:t>7/9/2010</a:t>
            </a:fld>
            <a:endParaRPr lang="en-US">
              <a:latin typeface="Times New Roman" charset="0"/>
            </a:endParaRPr>
          </a:p>
        </p:txBody>
      </p:sp>
      <p:sp>
        <p:nvSpPr>
          <p:cNvPr id="20483" name="Rectangle 13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EC49DC3-F7FB-0B4B-B5ED-29C0BF77A75A}" type="slidenum">
              <a:rPr lang="en-US">
                <a:latin typeface="Times New Roman" charset="0"/>
              </a:rPr>
              <a:pPr/>
              <a:t>18</a:t>
            </a:fld>
            <a:endParaRPr lang="en-US">
              <a:latin typeface="Times New Roman" charset="0"/>
            </a:endParaRPr>
          </a:p>
        </p:txBody>
      </p:sp>
      <p:sp>
        <p:nvSpPr>
          <p:cNvPr id="2048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11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fld id="{75114E36-B457-CE47-B65C-DEA02B0BBCFF}" type="datetime1">
              <a:rPr lang="en-US">
                <a:latin typeface="Times New Roman" charset="0"/>
              </a:rPr>
              <a:pPr/>
              <a:t>7/9/2010</a:t>
            </a:fld>
            <a:endParaRPr lang="en-US">
              <a:latin typeface="Times New Roman" charset="0"/>
            </a:endParaRPr>
          </a:p>
        </p:txBody>
      </p:sp>
      <p:sp>
        <p:nvSpPr>
          <p:cNvPr id="20483" name="Rectangle 13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EC49DC3-F7FB-0B4B-B5ED-29C0BF77A75A}" type="slidenum">
              <a:rPr lang="en-US">
                <a:latin typeface="Times New Roman" charset="0"/>
              </a:rPr>
              <a:pPr/>
              <a:t>19</a:t>
            </a:fld>
            <a:endParaRPr lang="en-US">
              <a:latin typeface="Times New Roman" charset="0"/>
            </a:endParaRPr>
          </a:p>
        </p:txBody>
      </p:sp>
      <p:sp>
        <p:nvSpPr>
          <p:cNvPr id="2048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11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fld id="{75114E36-B457-CE47-B65C-DEA02B0BBCFF}" type="datetime1">
              <a:rPr lang="en-US">
                <a:latin typeface="Times New Roman" charset="0"/>
              </a:rPr>
              <a:pPr/>
              <a:t>7/9/2010</a:t>
            </a:fld>
            <a:endParaRPr lang="en-US">
              <a:latin typeface="Times New Roman" charset="0"/>
            </a:endParaRPr>
          </a:p>
        </p:txBody>
      </p:sp>
      <p:sp>
        <p:nvSpPr>
          <p:cNvPr id="20483" name="Rectangle 13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EC49DC3-F7FB-0B4B-B5ED-29C0BF77A75A}" type="slidenum">
              <a:rPr lang="en-US">
                <a:latin typeface="Times New Roman" charset="0"/>
              </a:rPr>
              <a:pPr/>
              <a:t>2</a:t>
            </a:fld>
            <a:endParaRPr lang="en-US">
              <a:latin typeface="Times New Roman" charset="0"/>
            </a:endParaRPr>
          </a:p>
        </p:txBody>
      </p:sp>
      <p:sp>
        <p:nvSpPr>
          <p:cNvPr id="2048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11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fld id="{75114E36-B457-CE47-B65C-DEA02B0BBCFF}" type="datetime1">
              <a:rPr lang="en-US">
                <a:latin typeface="Times New Roman" charset="0"/>
              </a:rPr>
              <a:pPr/>
              <a:t>7/9/2010</a:t>
            </a:fld>
            <a:endParaRPr lang="en-US">
              <a:latin typeface="Times New Roman" charset="0"/>
            </a:endParaRPr>
          </a:p>
        </p:txBody>
      </p:sp>
      <p:sp>
        <p:nvSpPr>
          <p:cNvPr id="20483" name="Rectangle 13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EC49DC3-F7FB-0B4B-B5ED-29C0BF77A75A}" type="slidenum">
              <a:rPr lang="en-US">
                <a:latin typeface="Times New Roman" charset="0"/>
              </a:rPr>
              <a:pPr/>
              <a:t>20</a:t>
            </a:fld>
            <a:endParaRPr lang="en-US">
              <a:latin typeface="Times New Roman" charset="0"/>
            </a:endParaRPr>
          </a:p>
        </p:txBody>
      </p:sp>
      <p:sp>
        <p:nvSpPr>
          <p:cNvPr id="2048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11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fld id="{75114E36-B457-CE47-B65C-DEA02B0BBCFF}" type="datetime1">
              <a:rPr lang="en-US">
                <a:latin typeface="Times New Roman" charset="0"/>
              </a:rPr>
              <a:pPr/>
              <a:t>7/9/2010</a:t>
            </a:fld>
            <a:endParaRPr lang="en-US">
              <a:latin typeface="Times New Roman" charset="0"/>
            </a:endParaRPr>
          </a:p>
        </p:txBody>
      </p:sp>
      <p:sp>
        <p:nvSpPr>
          <p:cNvPr id="20483" name="Rectangle 13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EC49DC3-F7FB-0B4B-B5ED-29C0BF77A75A}" type="slidenum">
              <a:rPr lang="en-US">
                <a:latin typeface="Times New Roman" charset="0"/>
              </a:rPr>
              <a:pPr/>
              <a:t>21</a:t>
            </a:fld>
            <a:endParaRPr lang="en-US">
              <a:latin typeface="Times New Roman" charset="0"/>
            </a:endParaRPr>
          </a:p>
        </p:txBody>
      </p:sp>
      <p:sp>
        <p:nvSpPr>
          <p:cNvPr id="2048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11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fld id="{75114E36-B457-CE47-B65C-DEA02B0BBCFF}" type="datetime1">
              <a:rPr lang="en-US">
                <a:latin typeface="Times New Roman" charset="0"/>
              </a:rPr>
              <a:pPr/>
              <a:t>7/9/2010</a:t>
            </a:fld>
            <a:endParaRPr lang="en-US">
              <a:latin typeface="Times New Roman" charset="0"/>
            </a:endParaRPr>
          </a:p>
        </p:txBody>
      </p:sp>
      <p:sp>
        <p:nvSpPr>
          <p:cNvPr id="20483" name="Rectangle 13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EC49DC3-F7FB-0B4B-B5ED-29C0BF77A75A}" type="slidenum">
              <a:rPr lang="en-US">
                <a:latin typeface="Times New Roman" charset="0"/>
              </a:rPr>
              <a:pPr/>
              <a:t>22</a:t>
            </a:fld>
            <a:endParaRPr lang="en-US">
              <a:latin typeface="Times New Roman" charset="0"/>
            </a:endParaRPr>
          </a:p>
        </p:txBody>
      </p:sp>
      <p:sp>
        <p:nvSpPr>
          <p:cNvPr id="2048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11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fld id="{75114E36-B457-CE47-B65C-DEA02B0BBCFF}" type="datetime1">
              <a:rPr lang="en-US">
                <a:latin typeface="Times New Roman" charset="0"/>
              </a:rPr>
              <a:pPr/>
              <a:t>7/9/2010</a:t>
            </a:fld>
            <a:endParaRPr lang="en-US">
              <a:latin typeface="Times New Roman" charset="0"/>
            </a:endParaRPr>
          </a:p>
        </p:txBody>
      </p:sp>
      <p:sp>
        <p:nvSpPr>
          <p:cNvPr id="20483" name="Rectangle 13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EC49DC3-F7FB-0B4B-B5ED-29C0BF77A75A}" type="slidenum">
              <a:rPr lang="en-US">
                <a:latin typeface="Times New Roman" charset="0"/>
              </a:rPr>
              <a:pPr/>
              <a:t>23</a:t>
            </a:fld>
            <a:endParaRPr lang="en-US">
              <a:latin typeface="Times New Roman" charset="0"/>
            </a:endParaRPr>
          </a:p>
        </p:txBody>
      </p:sp>
      <p:sp>
        <p:nvSpPr>
          <p:cNvPr id="2048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11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fld id="{75114E36-B457-CE47-B65C-DEA02B0BBCFF}" type="datetime1">
              <a:rPr lang="en-US">
                <a:latin typeface="Times New Roman" charset="0"/>
              </a:rPr>
              <a:pPr/>
              <a:t>7/9/2010</a:t>
            </a:fld>
            <a:endParaRPr lang="en-US">
              <a:latin typeface="Times New Roman" charset="0"/>
            </a:endParaRPr>
          </a:p>
        </p:txBody>
      </p:sp>
      <p:sp>
        <p:nvSpPr>
          <p:cNvPr id="20483" name="Rectangle 13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EC49DC3-F7FB-0B4B-B5ED-29C0BF77A75A}" type="slidenum">
              <a:rPr lang="en-US">
                <a:latin typeface="Times New Roman" charset="0"/>
              </a:rPr>
              <a:pPr/>
              <a:t>3</a:t>
            </a:fld>
            <a:endParaRPr lang="en-US">
              <a:latin typeface="Times New Roman" charset="0"/>
            </a:endParaRPr>
          </a:p>
        </p:txBody>
      </p:sp>
      <p:sp>
        <p:nvSpPr>
          <p:cNvPr id="2048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11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fld id="{75114E36-B457-CE47-B65C-DEA02B0BBCFF}" type="datetime1">
              <a:rPr lang="en-US">
                <a:latin typeface="Times New Roman" charset="0"/>
              </a:rPr>
              <a:pPr/>
              <a:t>7/9/2010</a:t>
            </a:fld>
            <a:endParaRPr lang="en-US">
              <a:latin typeface="Times New Roman" charset="0"/>
            </a:endParaRPr>
          </a:p>
        </p:txBody>
      </p:sp>
      <p:sp>
        <p:nvSpPr>
          <p:cNvPr id="20483" name="Rectangle 13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EC49DC3-F7FB-0B4B-B5ED-29C0BF77A75A}" type="slidenum">
              <a:rPr lang="en-US">
                <a:latin typeface="Times New Roman" charset="0"/>
              </a:rPr>
              <a:pPr/>
              <a:t>4</a:t>
            </a:fld>
            <a:endParaRPr lang="en-US">
              <a:latin typeface="Times New Roman" charset="0"/>
            </a:endParaRPr>
          </a:p>
        </p:txBody>
      </p:sp>
      <p:sp>
        <p:nvSpPr>
          <p:cNvPr id="2048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11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fld id="{75114E36-B457-CE47-B65C-DEA02B0BBCFF}" type="datetime1">
              <a:rPr lang="en-US">
                <a:latin typeface="Times New Roman" charset="0"/>
              </a:rPr>
              <a:pPr/>
              <a:t>7/9/2010</a:t>
            </a:fld>
            <a:endParaRPr lang="en-US">
              <a:latin typeface="Times New Roman" charset="0"/>
            </a:endParaRPr>
          </a:p>
        </p:txBody>
      </p:sp>
      <p:sp>
        <p:nvSpPr>
          <p:cNvPr id="20483" name="Rectangle 13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EC49DC3-F7FB-0B4B-B5ED-29C0BF77A75A}" type="slidenum">
              <a:rPr lang="en-US">
                <a:latin typeface="Times New Roman" charset="0"/>
              </a:rPr>
              <a:pPr/>
              <a:t>5</a:t>
            </a:fld>
            <a:endParaRPr lang="en-US">
              <a:latin typeface="Times New Roman" charset="0"/>
            </a:endParaRPr>
          </a:p>
        </p:txBody>
      </p:sp>
      <p:sp>
        <p:nvSpPr>
          <p:cNvPr id="2048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11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fld id="{75114E36-B457-CE47-B65C-DEA02B0BBCFF}" type="datetime1">
              <a:rPr lang="en-US">
                <a:latin typeface="Times New Roman" charset="0"/>
              </a:rPr>
              <a:pPr/>
              <a:t>7/9/2010</a:t>
            </a:fld>
            <a:endParaRPr lang="en-US">
              <a:latin typeface="Times New Roman" charset="0"/>
            </a:endParaRPr>
          </a:p>
        </p:txBody>
      </p:sp>
      <p:sp>
        <p:nvSpPr>
          <p:cNvPr id="20483" name="Rectangle 13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EC49DC3-F7FB-0B4B-B5ED-29C0BF77A75A}" type="slidenum">
              <a:rPr lang="en-US">
                <a:latin typeface="Times New Roman" charset="0"/>
              </a:rPr>
              <a:pPr/>
              <a:t>6</a:t>
            </a:fld>
            <a:endParaRPr lang="en-US">
              <a:latin typeface="Times New Roman" charset="0"/>
            </a:endParaRPr>
          </a:p>
        </p:txBody>
      </p:sp>
      <p:sp>
        <p:nvSpPr>
          <p:cNvPr id="2048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11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fld id="{75114E36-B457-CE47-B65C-DEA02B0BBCFF}" type="datetime1">
              <a:rPr lang="en-US">
                <a:latin typeface="Times New Roman" charset="0"/>
              </a:rPr>
              <a:pPr/>
              <a:t>7/9/2010</a:t>
            </a:fld>
            <a:endParaRPr lang="en-US">
              <a:latin typeface="Times New Roman" charset="0"/>
            </a:endParaRPr>
          </a:p>
        </p:txBody>
      </p:sp>
      <p:sp>
        <p:nvSpPr>
          <p:cNvPr id="20483" name="Rectangle 13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EC49DC3-F7FB-0B4B-B5ED-29C0BF77A75A}" type="slidenum">
              <a:rPr lang="en-US">
                <a:latin typeface="Times New Roman" charset="0"/>
              </a:rPr>
              <a:pPr/>
              <a:t>7</a:t>
            </a:fld>
            <a:endParaRPr lang="en-US">
              <a:latin typeface="Times New Roman" charset="0"/>
            </a:endParaRPr>
          </a:p>
        </p:txBody>
      </p:sp>
      <p:sp>
        <p:nvSpPr>
          <p:cNvPr id="2048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11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fld id="{75114E36-B457-CE47-B65C-DEA02B0BBCFF}" type="datetime1">
              <a:rPr lang="en-US">
                <a:latin typeface="Times New Roman" charset="0"/>
              </a:rPr>
              <a:pPr/>
              <a:t>7/9/2010</a:t>
            </a:fld>
            <a:endParaRPr lang="en-US">
              <a:latin typeface="Times New Roman" charset="0"/>
            </a:endParaRPr>
          </a:p>
        </p:txBody>
      </p:sp>
      <p:sp>
        <p:nvSpPr>
          <p:cNvPr id="20483" name="Rectangle 13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EC49DC3-F7FB-0B4B-B5ED-29C0BF77A75A}" type="slidenum">
              <a:rPr lang="en-US">
                <a:latin typeface="Times New Roman" charset="0"/>
              </a:rPr>
              <a:pPr/>
              <a:t>8</a:t>
            </a:fld>
            <a:endParaRPr lang="en-US">
              <a:latin typeface="Times New Roman" charset="0"/>
            </a:endParaRPr>
          </a:p>
        </p:txBody>
      </p:sp>
      <p:sp>
        <p:nvSpPr>
          <p:cNvPr id="2048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11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fld id="{75114E36-B457-CE47-B65C-DEA02B0BBCFF}" type="datetime1">
              <a:rPr lang="en-US">
                <a:latin typeface="Times New Roman" charset="0"/>
              </a:rPr>
              <a:pPr/>
              <a:t>7/9/2010</a:t>
            </a:fld>
            <a:endParaRPr lang="en-US">
              <a:latin typeface="Times New Roman" charset="0"/>
            </a:endParaRPr>
          </a:p>
        </p:txBody>
      </p:sp>
      <p:sp>
        <p:nvSpPr>
          <p:cNvPr id="20483" name="Rectangle 13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EC49DC3-F7FB-0B4B-B5ED-29C0BF77A75A}" type="slidenum">
              <a:rPr lang="en-US">
                <a:latin typeface="Times New Roman" charset="0"/>
              </a:rPr>
              <a:pPr/>
              <a:t>9</a:t>
            </a:fld>
            <a:endParaRPr lang="en-US">
              <a:latin typeface="Times New Roman" charset="0"/>
            </a:endParaRPr>
          </a:p>
        </p:txBody>
      </p:sp>
      <p:sp>
        <p:nvSpPr>
          <p:cNvPr id="2048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dirty="0" smtClean="0">
                <a:latin typeface="Arial" charset="0"/>
                <a:ea typeface="ＭＳ Ｐゴシック" charset="-128"/>
                <a:cs typeface="ＭＳ Ｐゴシック" charset="-128"/>
              </a:rPr>
              <a:t>Not including</a:t>
            </a:r>
            <a:r>
              <a:rPr lang="en-US" baseline="0" dirty="0" smtClean="0">
                <a:latin typeface="Arial" charset="0"/>
                <a:ea typeface="ＭＳ Ｐゴシック" charset="-128"/>
                <a:cs typeface="ＭＳ Ｐゴシック" charset="-128"/>
              </a:rPr>
              <a:t> 200</a:t>
            </a:r>
            <a:endParaRPr lang="en-US" dirty="0"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7"/>
          <p:cNvSpPr>
            <a:spLocks noChangeArrowheads="1"/>
          </p:cNvSpPr>
          <p:nvPr/>
        </p:nvSpPr>
        <p:spPr bwMode="gray">
          <a:xfrm>
            <a:off x="0" y="3390900"/>
            <a:ext cx="9144000" cy="76200"/>
          </a:xfrm>
          <a:prstGeom prst="rect">
            <a:avLst/>
          </a:prstGeom>
          <a:gradFill rotWithShape="1">
            <a:gsLst>
              <a:gs pos="0">
                <a:srgbClr val="FFCC00">
                  <a:alpha val="80000"/>
                </a:srgbClr>
              </a:gs>
              <a:gs pos="50000">
                <a:srgbClr val="00007F"/>
              </a:gs>
              <a:gs pos="100000">
                <a:srgbClr val="FFCC00">
                  <a:alpha val="80000"/>
                </a:srgbClr>
              </a:gs>
            </a:gsLst>
            <a:lin ang="0" scaled="1"/>
          </a:gradFill>
          <a:ln w="381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 eaLnBrk="1" hangingPunct="1">
              <a:defRPr/>
            </a:pPr>
            <a:endParaRPr kumimoji="1" lang="zh-CN" altLang="en-US" sz="2400">
              <a:latin typeface="Tahoma" pitchFamily="-65" charset="0"/>
            </a:endParaRPr>
          </a:p>
        </p:txBody>
      </p:sp>
      <p:pic>
        <p:nvPicPr>
          <p:cNvPr id="5" name="Picture 2" descr="C:\Users\Ryan Kastner\Desktop\images.jpg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4214813" y="3071813"/>
            <a:ext cx="714375" cy="714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0893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066800"/>
            <a:ext cx="7772400" cy="1919288"/>
          </a:xfrm>
        </p:spPr>
        <p:txBody>
          <a:bodyPr anchor="ctr" anchorCtr="1"/>
          <a:lstStyle>
            <a:lvl1pPr>
              <a:defRPr/>
            </a:lvl1pPr>
          </a:lstStyle>
          <a:p>
            <a:r>
              <a:rPr lang="en-US" altLang="zh-CN"/>
              <a:t>UC Santa Barbara</a:t>
            </a:r>
          </a:p>
        </p:txBody>
      </p:sp>
      <p:sp>
        <p:nvSpPr>
          <p:cNvPr id="50893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733800"/>
            <a:ext cx="6400800" cy="1752600"/>
          </a:xfrm>
        </p:spPr>
        <p:txBody>
          <a:bodyPr anchor="ctr" anchorCtr="1"/>
          <a:lstStyle>
            <a:lvl1pPr marL="0" indent="0" algn="ctr">
              <a:buFont typeface="Wingdings" pitchFamily="-65" charset="2"/>
              <a:buNone/>
              <a:defRPr sz="1900" b="1" baseline="0">
                <a:solidFill>
                  <a:srgbClr val="00007F"/>
                </a:solidFill>
                <a:latin typeface="Lucida Sans Unicode" pitchFamily="-65" charset="-52"/>
              </a:defRPr>
            </a:lvl1pPr>
          </a:lstStyle>
          <a:p>
            <a:r>
              <a:rPr lang="en-US" altLang="zh-CN" smtClean="0"/>
              <a:t>Click to edit Master subtitle style</a:t>
            </a:r>
            <a:endParaRPr lang="en-US" altLang="zh-CN" dirty="0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 wrap="square" anchor="b"/>
          <a:lstStyle>
            <a:lvl1pPr algn="l">
              <a:defRPr sz="1400">
                <a:solidFill>
                  <a:schemeClr val="bg2"/>
                </a:solidFill>
                <a:latin typeface="Tahoma" pitchFamily="-65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 lIns="91440"/>
          <a:lstStyle>
            <a:lvl1pPr algn="ctr">
              <a:defRPr sz="1400">
                <a:solidFill>
                  <a:schemeClr val="bg2"/>
                </a:solidFill>
                <a:latin typeface="Tahoma" pitchFamily="-65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 sz="1400" b="0">
                <a:solidFill>
                  <a:schemeClr val="bg2"/>
                </a:solidFill>
                <a:latin typeface="Tahoma" pitchFamily="-65" charset="0"/>
              </a:defRPr>
            </a:lvl1pPr>
          </a:lstStyle>
          <a:p>
            <a:pPr>
              <a:defRPr/>
            </a:pPr>
            <a:fld id="{F7311429-4344-C04D-AE7A-548889C7339C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764BB2-13D1-AF4F-B63B-DDA7203B4234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43700" y="138113"/>
            <a:ext cx="2171700" cy="60563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8600" y="138113"/>
            <a:ext cx="6362700" cy="60563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8D5AEE-0A1F-A445-9C28-B8F778074983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 preserve="1">
  <p:cSld name="Title and Tex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138113"/>
            <a:ext cx="8686800" cy="70008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228600" y="1143000"/>
            <a:ext cx="8686800" cy="244951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8600" y="3744913"/>
            <a:ext cx="8686800" cy="244951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5FD65F-1646-3A4A-A4AB-2F0399C2CCFE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 preserve="1">
  <p:cSld name="Title, Conten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138113"/>
            <a:ext cx="8686800" cy="70008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8600" y="1143000"/>
            <a:ext cx="4267200" cy="50514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48200" y="1143000"/>
            <a:ext cx="4267200" cy="50514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C82058-E523-D945-95B9-6F57E156EB57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0FC815-9222-574C-BFFC-DE63CEA65581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98D3AB-970C-E740-9EEA-E22AE0F38D3C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8600" y="1143000"/>
            <a:ext cx="4267200" cy="50514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143000"/>
            <a:ext cx="4267200" cy="50514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BF7046-F24B-114D-B22F-56B6FC120F6B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605FDC-A667-2347-9889-D494C885559D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FDB3BA-2FB2-0B4C-8131-6A39E244F1FA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DF30E0-4883-474E-9467-A802CC51A59B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7BF696-9839-BF4B-8691-8FF079C0FBA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5BF418-0FD1-3F4F-ADB4-A7D9D2DF2737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7906" name="Rectangle 2"/>
          <p:cNvSpPr>
            <a:spLocks noChangeArrowheads="1"/>
          </p:cNvSpPr>
          <p:nvPr/>
        </p:nvSpPr>
        <p:spPr bwMode="gray">
          <a:xfrm>
            <a:off x="0" y="914400"/>
            <a:ext cx="9144000" cy="76200"/>
          </a:xfrm>
          <a:prstGeom prst="rect">
            <a:avLst/>
          </a:prstGeom>
          <a:gradFill rotWithShape="1">
            <a:gsLst>
              <a:gs pos="0">
                <a:srgbClr val="FFCC00">
                  <a:alpha val="80000"/>
                </a:srgbClr>
              </a:gs>
              <a:gs pos="50000">
                <a:srgbClr val="00007F"/>
              </a:gs>
              <a:gs pos="100000">
                <a:srgbClr val="FFCC00">
                  <a:alpha val="80000"/>
                </a:srgbClr>
              </a:gs>
            </a:gsLst>
            <a:lin ang="0" scaled="1"/>
          </a:gradFill>
          <a:ln w="381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 eaLnBrk="1" hangingPunct="1">
              <a:defRPr/>
            </a:pPr>
            <a:endParaRPr kumimoji="1" lang="zh-CN" altLang="en-US" sz="2400">
              <a:latin typeface="Tahoma" pitchFamily="-65" charset="0"/>
            </a:endParaRPr>
          </a:p>
        </p:txBody>
      </p:sp>
      <p:sp>
        <p:nvSpPr>
          <p:cNvPr id="1029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228600" y="138113"/>
            <a:ext cx="8686800" cy="700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/>
              <a:t>Click to edit Master title style</a:t>
            </a:r>
          </a:p>
        </p:txBody>
      </p:sp>
      <p:sp>
        <p:nvSpPr>
          <p:cNvPr id="1030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228600" y="1143000"/>
            <a:ext cx="8686800" cy="5051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/>
              <a:t>Click to edit Master text styles</a:t>
            </a:r>
          </a:p>
          <a:p>
            <a:pPr lvl="1"/>
            <a:r>
              <a:rPr lang="en-US" altLang="zh-CN"/>
              <a:t>Second level</a:t>
            </a:r>
          </a:p>
          <a:p>
            <a:pPr lvl="2"/>
            <a:r>
              <a:rPr lang="en-US" altLang="zh-CN"/>
              <a:t>Third level</a:t>
            </a:r>
          </a:p>
          <a:p>
            <a:pPr lvl="3"/>
            <a:r>
              <a:rPr lang="en-US" altLang="zh-CN"/>
              <a:t>Fourth level</a:t>
            </a:r>
          </a:p>
          <a:p>
            <a:pPr lvl="4"/>
            <a:r>
              <a:rPr lang="en-US" altLang="zh-CN"/>
              <a:t>Fifth level</a:t>
            </a:r>
          </a:p>
        </p:txBody>
      </p:sp>
      <p:sp>
        <p:nvSpPr>
          <p:cNvPr id="507909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413625" y="6613525"/>
            <a:ext cx="879475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algn="ctr" eaLnBrk="1" hangingPunct="1">
              <a:defRPr sz="1000">
                <a:latin typeface="+mj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07910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39750" y="6334125"/>
            <a:ext cx="6259513" cy="300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+mj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07911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83425" y="6334125"/>
            <a:ext cx="1905000" cy="300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b="1">
                <a:latin typeface="+mj-lt"/>
                <a:ea typeface="+mn-ea"/>
                <a:cs typeface="+mn-cs"/>
              </a:defRPr>
            </a:lvl1pPr>
          </a:lstStyle>
          <a:p>
            <a:pPr>
              <a:defRPr/>
            </a:pPr>
            <a:fld id="{178292C4-BE7E-EA43-AC16-636CD6FB4B14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  <p:sp>
        <p:nvSpPr>
          <p:cNvPr id="507912" name="Rectangle 8"/>
          <p:cNvSpPr>
            <a:spLocks noChangeArrowheads="1"/>
          </p:cNvSpPr>
          <p:nvPr/>
        </p:nvSpPr>
        <p:spPr bwMode="gray">
          <a:xfrm>
            <a:off x="0" y="6580188"/>
            <a:ext cx="9144000" cy="36512"/>
          </a:xfrm>
          <a:prstGeom prst="rect">
            <a:avLst/>
          </a:prstGeom>
          <a:gradFill rotWithShape="1">
            <a:gsLst>
              <a:gs pos="0">
                <a:srgbClr val="FFCC00">
                  <a:alpha val="80000"/>
                </a:srgbClr>
              </a:gs>
              <a:gs pos="50000">
                <a:srgbClr val="00007F"/>
              </a:gs>
              <a:gs pos="100000">
                <a:srgbClr val="FFCC00">
                  <a:alpha val="80000"/>
                </a:srgbClr>
              </a:gs>
            </a:gsLst>
            <a:lin ang="0" scaled="1"/>
          </a:gradFill>
          <a:ln w="381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 eaLnBrk="1" hangingPunct="1">
              <a:defRPr/>
            </a:pPr>
            <a:endParaRPr kumimoji="1" lang="zh-CN" altLang="en-US" sz="2400">
              <a:latin typeface="Tahoma" pitchFamily="-65" charset="0"/>
            </a:endParaRPr>
          </a:p>
        </p:txBody>
      </p:sp>
      <p:pic>
        <p:nvPicPr>
          <p:cNvPr id="1037" name="Picture 15" descr="C:\Users\Ryan Kastner\Desktop\ucsdlogoh.tif"/>
          <p:cNvPicPr>
            <a:picLocks noChangeAspect="1" noChangeArrowheads="1"/>
          </p:cNvPicPr>
          <p:nvPr userDrawn="1"/>
        </p:nvPicPr>
        <p:blipFill>
          <a:blip r:embed="rId15"/>
          <a:srcRect/>
          <a:stretch>
            <a:fillRect/>
          </a:stretch>
        </p:blipFill>
        <p:spPr bwMode="auto">
          <a:xfrm>
            <a:off x="0" y="6629400"/>
            <a:ext cx="1390650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007F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007F"/>
          </a:solidFill>
          <a:latin typeface="Lucida Sans Unicode" pitchFamily="-65" charset="-52"/>
          <a:ea typeface="宋体" pitchFamily="-65" charset="-122"/>
          <a:cs typeface="宋体" pitchFamily="-65" charset="-122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007F"/>
          </a:solidFill>
          <a:latin typeface="Lucida Sans Unicode" pitchFamily="-65" charset="-52"/>
          <a:ea typeface="宋体" pitchFamily="-65" charset="-122"/>
          <a:cs typeface="宋体" pitchFamily="-65" charset="-122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007F"/>
          </a:solidFill>
          <a:latin typeface="Lucida Sans Unicode" pitchFamily="-65" charset="-52"/>
          <a:ea typeface="宋体" pitchFamily="-65" charset="-122"/>
          <a:cs typeface="宋体" pitchFamily="-65" charset="-122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007F"/>
          </a:solidFill>
          <a:latin typeface="Lucida Sans Unicode" pitchFamily="-65" charset="-52"/>
          <a:ea typeface="宋体" pitchFamily="-65" charset="-122"/>
          <a:cs typeface="宋体" pitchFamily="-65" charset="-122"/>
        </a:defRPr>
      </a:lvl5pPr>
      <a:lvl6pPr marL="457200" algn="ctr" rtl="0" fontAlgn="base">
        <a:spcBef>
          <a:spcPct val="0"/>
        </a:spcBef>
        <a:spcAft>
          <a:spcPct val="0"/>
        </a:spcAft>
        <a:defRPr sz="3600" b="1">
          <a:solidFill>
            <a:srgbClr val="00007F"/>
          </a:solidFill>
          <a:latin typeface="Lucida Sans Unicode" pitchFamily="-65" charset="-52"/>
          <a:ea typeface="宋体" pitchFamily="-65" charset="-122"/>
          <a:cs typeface="宋体" pitchFamily="-65" charset="-122"/>
        </a:defRPr>
      </a:lvl6pPr>
      <a:lvl7pPr marL="914400" algn="ctr" rtl="0" fontAlgn="base">
        <a:spcBef>
          <a:spcPct val="0"/>
        </a:spcBef>
        <a:spcAft>
          <a:spcPct val="0"/>
        </a:spcAft>
        <a:defRPr sz="3600" b="1">
          <a:solidFill>
            <a:srgbClr val="00007F"/>
          </a:solidFill>
          <a:latin typeface="Lucida Sans Unicode" pitchFamily="-65" charset="-52"/>
          <a:ea typeface="宋体" pitchFamily="-65" charset="-122"/>
          <a:cs typeface="宋体" pitchFamily="-65" charset="-122"/>
        </a:defRPr>
      </a:lvl7pPr>
      <a:lvl8pPr marL="1371600" algn="ctr" rtl="0" fontAlgn="base">
        <a:spcBef>
          <a:spcPct val="0"/>
        </a:spcBef>
        <a:spcAft>
          <a:spcPct val="0"/>
        </a:spcAft>
        <a:defRPr sz="3600" b="1">
          <a:solidFill>
            <a:srgbClr val="00007F"/>
          </a:solidFill>
          <a:latin typeface="Lucida Sans Unicode" pitchFamily="-65" charset="-52"/>
          <a:ea typeface="宋体" pitchFamily="-65" charset="-122"/>
          <a:cs typeface="宋体" pitchFamily="-65" charset="-122"/>
        </a:defRPr>
      </a:lvl8pPr>
      <a:lvl9pPr marL="1828800" algn="ctr" rtl="0" fontAlgn="base">
        <a:spcBef>
          <a:spcPct val="0"/>
        </a:spcBef>
        <a:spcAft>
          <a:spcPct val="0"/>
        </a:spcAft>
        <a:defRPr sz="3600" b="1">
          <a:solidFill>
            <a:srgbClr val="00007F"/>
          </a:solidFill>
          <a:latin typeface="Lucida Sans Unicode" pitchFamily="-65" charset="-52"/>
          <a:ea typeface="宋体" pitchFamily="-65" charset="-122"/>
          <a:cs typeface="宋体" pitchFamily="-65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00007F"/>
        </a:buClr>
        <a:buSzPct val="75000"/>
        <a:buFont typeface="Wingdings" charset="2"/>
        <a:buChar char="v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FFCC00"/>
        </a:buClr>
        <a:buSzPct val="75000"/>
        <a:buFont typeface="Wingdings" charset="2"/>
        <a:buChar char="v"/>
        <a:defRPr sz="28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00007F"/>
        </a:buClr>
        <a:buSzPct val="75000"/>
        <a:buFont typeface="Wingdings" charset="2"/>
        <a:buChar char="v"/>
        <a:defRPr sz="24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FFCC00"/>
        </a:buClr>
        <a:buSzPct val="75000"/>
        <a:buFont typeface="Wingdings" charset="2"/>
        <a:buChar char="v"/>
        <a:defRPr sz="2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00007F"/>
        </a:buClr>
        <a:buSzPct val="75000"/>
        <a:buFont typeface="Wingdings" charset="2"/>
        <a:buChar char="v"/>
        <a:defRPr sz="20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00007F"/>
        </a:buClr>
        <a:buSzPct val="75000"/>
        <a:buFont typeface="Wingdings" pitchFamily="-65" charset="2"/>
        <a:buChar char="v"/>
        <a:defRPr sz="20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00007F"/>
        </a:buClr>
        <a:buSzPct val="75000"/>
        <a:buFont typeface="Wingdings" pitchFamily="-65" charset="2"/>
        <a:buChar char="v"/>
        <a:defRPr sz="20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00007F"/>
        </a:buClr>
        <a:buSzPct val="75000"/>
        <a:buFont typeface="Wingdings" pitchFamily="-65" charset="2"/>
        <a:buChar char="v"/>
        <a:defRPr sz="20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00007F"/>
        </a:buClr>
        <a:buSzPct val="75000"/>
        <a:buFont typeface="Wingdings" pitchFamily="-65" charset="2"/>
        <a:buChar char="v"/>
        <a:defRPr sz="20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066800" y="1250950"/>
            <a:ext cx="7086600" cy="1430338"/>
          </a:xfrm>
        </p:spPr>
        <p:txBody>
          <a:bodyPr/>
          <a:lstStyle/>
          <a:p>
            <a:pPr eaLnBrk="1" hangingPunct="1"/>
            <a:r>
              <a:rPr lang="en-US" sz="3200" dirty="0" smtClean="0"/>
              <a:t>Sights &amp; Sounds</a:t>
            </a:r>
            <a:endParaRPr lang="en-US" sz="3200" dirty="0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066800" y="3886200"/>
            <a:ext cx="7086600" cy="1752600"/>
          </a:xfrm>
        </p:spPr>
        <p:txBody>
          <a:bodyPr/>
          <a:lstStyle/>
          <a:p>
            <a:pPr eaLnBrk="1" hangingPunct="1">
              <a:buFont typeface="Wingdings" charset="2"/>
              <a:buNone/>
            </a:pPr>
            <a:r>
              <a:rPr lang="en-US" dirty="0" smtClean="0">
                <a:latin typeface="Lucida Sans Unicode" charset="-52"/>
              </a:rPr>
              <a:t>Week </a:t>
            </a:r>
            <a:r>
              <a:rPr lang="en-US" dirty="0" smtClean="0">
                <a:latin typeface="Lucida Sans Unicode" charset="-52"/>
              </a:rPr>
              <a:t>#8</a:t>
            </a:r>
            <a:endParaRPr lang="en-US" dirty="0" smtClean="0">
              <a:latin typeface="Lucida Sans Unicode" charset="-52"/>
            </a:endParaRPr>
          </a:p>
          <a:p>
            <a:pPr eaLnBrk="1" hangingPunct="1">
              <a:buFont typeface="Wingdings" charset="2"/>
              <a:buNone/>
            </a:pPr>
            <a:r>
              <a:rPr lang="en-US" dirty="0" smtClean="0">
                <a:latin typeface="Lucida Sans Unicode" charset="-52"/>
              </a:rPr>
              <a:t>Prof. Ryan Kastner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7311429-4344-C04D-AE7A-548889C7339C}" type="slidenum">
              <a:rPr lang="zh-CN" altLang="en-US" smtClean="0"/>
              <a:pPr>
                <a:defRPr/>
              </a:pPr>
              <a:t>1</a:t>
            </a:fld>
            <a:endParaRPr lang="en-US" altLang="zh-C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 dirty="0" smtClean="0"/>
              <a:t>Sights: Drawing</a:t>
            </a:r>
            <a:endParaRPr lang="en-US" sz="3200" dirty="0"/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143001"/>
            <a:ext cx="4114800" cy="685799"/>
          </a:xfrm>
        </p:spPr>
        <p:txBody>
          <a:bodyPr/>
          <a:lstStyle/>
          <a:p>
            <a:pPr eaLnBrk="1" hangingPunct="1"/>
            <a:r>
              <a:rPr lang="en-US" sz="2800" dirty="0" smtClean="0">
                <a:sym typeface="Wingdings" pitchFamily="2" charset="2"/>
              </a:rPr>
              <a:t>Try these</a:t>
            </a:r>
            <a:endParaRPr lang="en-US" sz="1800" i="1" dirty="0" smtClean="0">
              <a:solidFill>
                <a:srgbClr val="C00000"/>
              </a:solidFill>
              <a:sym typeface="Wingdings" pitchFamily="2" charset="2"/>
            </a:endParaRPr>
          </a:p>
          <a:p>
            <a:pPr eaLnBrk="1" hangingPunct="1">
              <a:buNone/>
            </a:pPr>
            <a:endParaRPr lang="en-US" sz="2200" i="1" dirty="0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90FC815-9222-574C-BFFC-DE63CEA65581}" type="slidenum">
              <a:rPr lang="zh-CN" altLang="en-US" smtClean="0"/>
              <a:pPr>
                <a:defRPr/>
              </a:pPr>
              <a:t>10</a:t>
            </a:fld>
            <a:endParaRPr lang="en-US" altLang="zh-CN"/>
          </a:p>
        </p:txBody>
      </p:sp>
      <p:sp>
        <p:nvSpPr>
          <p:cNvPr id="8" name="Rectangle 7"/>
          <p:cNvSpPr/>
          <p:nvPr/>
        </p:nvSpPr>
        <p:spPr>
          <a:xfrm>
            <a:off x="1143000" y="1828800"/>
            <a:ext cx="678180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i="1" dirty="0" smtClean="0">
                <a:latin typeface="+mn-lt"/>
              </a:rPr>
              <a:t>for n in range(0, 200, 5):</a:t>
            </a:r>
          </a:p>
          <a:p>
            <a:r>
              <a:rPr lang="en-US" sz="2800" i="1" dirty="0" smtClean="0">
                <a:latin typeface="+mn-lt"/>
              </a:rPr>
              <a:t>	L </a:t>
            </a:r>
            <a:r>
              <a:rPr lang="en-US" sz="2800" i="1" dirty="0" smtClean="0">
                <a:latin typeface="+mn-lt"/>
              </a:rPr>
              <a:t>= Line(Point(n, 25), Point(100, 100))</a:t>
            </a:r>
          </a:p>
          <a:p>
            <a:r>
              <a:rPr lang="en-US" sz="2800" i="1" dirty="0" smtClean="0">
                <a:latin typeface="+mn-lt"/>
              </a:rPr>
              <a:t>	</a:t>
            </a:r>
            <a:r>
              <a:rPr lang="en-US" sz="2800" i="1" dirty="0" err="1" smtClean="0">
                <a:latin typeface="+mn-lt"/>
              </a:rPr>
              <a:t>L.draw</a:t>
            </a:r>
            <a:r>
              <a:rPr lang="en-US" sz="2800" i="1" dirty="0" smtClean="0">
                <a:latin typeface="+mn-lt"/>
              </a:rPr>
              <a:t>(</a:t>
            </a:r>
            <a:r>
              <a:rPr lang="en-US" sz="2800" i="1" dirty="0" err="1" smtClean="0">
                <a:latin typeface="+mn-lt"/>
              </a:rPr>
              <a:t>myCanvas</a:t>
            </a:r>
            <a:r>
              <a:rPr lang="en-US" sz="2800" i="1" dirty="0" smtClean="0">
                <a:latin typeface="+mn-lt"/>
              </a:rPr>
              <a:t>)</a:t>
            </a:r>
          </a:p>
          <a:p>
            <a:r>
              <a:rPr lang="en-US" sz="2800" i="1" dirty="0" smtClean="0">
                <a:latin typeface="+mn-lt"/>
              </a:rPr>
              <a:t>	wait(0.3</a:t>
            </a:r>
            <a:r>
              <a:rPr lang="en-US" sz="2800" i="1" dirty="0" smtClean="0">
                <a:latin typeface="+mn-lt"/>
              </a:rPr>
              <a:t>)</a:t>
            </a:r>
          </a:p>
          <a:p>
            <a:r>
              <a:rPr lang="en-US" sz="2800" i="1" dirty="0" smtClean="0">
                <a:latin typeface="+mn-lt"/>
              </a:rPr>
              <a:t>	</a:t>
            </a:r>
            <a:r>
              <a:rPr lang="en-US" sz="2800" i="1" dirty="0" err="1" smtClean="0">
                <a:solidFill>
                  <a:srgbClr val="C00000"/>
                </a:solidFill>
                <a:latin typeface="+mn-lt"/>
              </a:rPr>
              <a:t>L.undraw</a:t>
            </a:r>
            <a:r>
              <a:rPr lang="en-US" sz="2800" i="1" dirty="0" smtClean="0">
                <a:solidFill>
                  <a:srgbClr val="C00000"/>
                </a:solidFill>
                <a:latin typeface="+mn-lt"/>
              </a:rPr>
              <a:t>()</a:t>
            </a:r>
            <a:endParaRPr lang="en-US" sz="2800" i="1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295400" y="4227969"/>
            <a:ext cx="678180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smtClean="0">
                <a:latin typeface="+mn-lt"/>
              </a:rPr>
              <a:t>C = Circle(</a:t>
            </a:r>
            <a:r>
              <a:rPr lang="en-US" sz="2800" dirty="0" err="1" smtClean="0">
                <a:latin typeface="+mn-lt"/>
              </a:rPr>
              <a:t>centerPoint</a:t>
            </a:r>
            <a:r>
              <a:rPr lang="en-US" sz="2800" dirty="0" smtClean="0">
                <a:latin typeface="+mn-lt"/>
              </a:rPr>
              <a:t>, radius)</a:t>
            </a:r>
          </a:p>
          <a:p>
            <a:r>
              <a:rPr lang="en-US" sz="2800" dirty="0" err="1" smtClean="0">
                <a:latin typeface="+mn-lt"/>
              </a:rPr>
              <a:t>C.draw</a:t>
            </a:r>
            <a:r>
              <a:rPr lang="en-US" sz="2800" dirty="0" smtClean="0">
                <a:latin typeface="+mn-lt"/>
              </a:rPr>
              <a:t>(</a:t>
            </a:r>
            <a:r>
              <a:rPr lang="en-US" sz="2800" dirty="0" err="1" smtClean="0">
                <a:latin typeface="+mn-lt"/>
              </a:rPr>
              <a:t>myCanvas</a:t>
            </a:r>
            <a:r>
              <a:rPr lang="en-US" sz="2800" dirty="0" smtClean="0">
                <a:latin typeface="+mn-lt"/>
              </a:rPr>
              <a:t>)</a:t>
            </a:r>
          </a:p>
          <a:p>
            <a:endParaRPr lang="en-US" sz="2800" dirty="0" smtClean="0">
              <a:latin typeface="+mn-lt"/>
            </a:endParaRPr>
          </a:p>
          <a:p>
            <a:r>
              <a:rPr lang="en-US" sz="2800" dirty="0" smtClean="0">
                <a:latin typeface="+mn-lt"/>
              </a:rPr>
              <a:t>C </a:t>
            </a:r>
            <a:r>
              <a:rPr lang="en-US" sz="2800" dirty="0" smtClean="0">
                <a:latin typeface="+mn-lt"/>
              </a:rPr>
              <a:t>= Circle(Point(100, 150), 30)</a:t>
            </a:r>
          </a:p>
          <a:p>
            <a:r>
              <a:rPr lang="en-US" sz="2800" dirty="0" err="1" smtClean="0">
                <a:latin typeface="+mn-lt"/>
              </a:rPr>
              <a:t>C</a:t>
            </a:r>
            <a:r>
              <a:rPr lang="en-US" sz="2800" dirty="0" err="1" smtClean="0">
                <a:latin typeface="+mn-lt"/>
              </a:rPr>
              <a:t>.draw</a:t>
            </a:r>
            <a:r>
              <a:rPr lang="en-US" sz="2800" dirty="0" smtClean="0">
                <a:latin typeface="+mn-lt"/>
              </a:rPr>
              <a:t>(</a:t>
            </a:r>
            <a:r>
              <a:rPr lang="en-US" sz="2800" dirty="0" err="1" smtClean="0">
                <a:latin typeface="+mn-lt"/>
              </a:rPr>
              <a:t>myCanvas</a:t>
            </a:r>
            <a:r>
              <a:rPr lang="en-US" sz="2800" dirty="0" smtClean="0">
                <a:latin typeface="+mn-lt"/>
              </a:rPr>
              <a:t>)</a:t>
            </a:r>
            <a:endParaRPr lang="en-US" sz="2800" i="1" dirty="0">
              <a:solidFill>
                <a:srgbClr val="C00000"/>
              </a:solidFill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 dirty="0" smtClean="0"/>
              <a:t>Sights: Drawing</a:t>
            </a:r>
            <a:endParaRPr lang="en-US" sz="3200" dirty="0"/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143001"/>
            <a:ext cx="4114800" cy="685799"/>
          </a:xfrm>
        </p:spPr>
        <p:txBody>
          <a:bodyPr/>
          <a:lstStyle/>
          <a:p>
            <a:pPr eaLnBrk="1" hangingPunct="1"/>
            <a:r>
              <a:rPr lang="en-US" sz="2800" dirty="0" smtClean="0">
                <a:sym typeface="Wingdings" pitchFamily="2" charset="2"/>
              </a:rPr>
              <a:t>Also try these</a:t>
            </a:r>
            <a:endParaRPr lang="en-US" sz="1800" i="1" dirty="0" smtClean="0">
              <a:solidFill>
                <a:srgbClr val="C00000"/>
              </a:solidFill>
              <a:sym typeface="Wingdings" pitchFamily="2" charset="2"/>
            </a:endParaRPr>
          </a:p>
          <a:p>
            <a:pPr eaLnBrk="1" hangingPunct="1">
              <a:buNone/>
            </a:pPr>
            <a:endParaRPr lang="en-US" sz="2200" i="1" dirty="0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90FC815-9222-574C-BFFC-DE63CEA65581}" type="slidenum">
              <a:rPr lang="zh-CN" altLang="en-US" smtClean="0"/>
              <a:pPr>
                <a:defRPr/>
              </a:pPr>
              <a:t>11</a:t>
            </a:fld>
            <a:endParaRPr lang="en-US" altLang="zh-CN"/>
          </a:p>
        </p:txBody>
      </p:sp>
      <p:sp>
        <p:nvSpPr>
          <p:cNvPr id="8" name="Rectangle 7"/>
          <p:cNvSpPr/>
          <p:nvPr/>
        </p:nvSpPr>
        <p:spPr>
          <a:xfrm>
            <a:off x="1143000" y="1828800"/>
            <a:ext cx="678180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dirty="0" smtClean="0">
                <a:latin typeface="+mn-lt"/>
              </a:rPr>
              <a:t>You can get the center point of a circle:</a:t>
            </a:r>
            <a:r>
              <a:rPr lang="en-US" sz="2800" dirty="0" smtClean="0">
                <a:latin typeface="+mn-lt"/>
              </a:rPr>
              <a:t> </a:t>
            </a:r>
          </a:p>
          <a:p>
            <a:r>
              <a:rPr lang="en-US" sz="2800" i="1" dirty="0" smtClean="0">
                <a:latin typeface="+mn-lt"/>
              </a:rPr>
              <a:t>	</a:t>
            </a:r>
          </a:p>
          <a:p>
            <a:r>
              <a:rPr lang="en-US" sz="2800" i="1" dirty="0" smtClean="0">
                <a:latin typeface="+mn-lt"/>
              </a:rPr>
              <a:t>	</a:t>
            </a:r>
            <a:r>
              <a:rPr lang="en-US" sz="2800" i="1" dirty="0" err="1" smtClean="0">
                <a:latin typeface="+mn-lt"/>
              </a:rPr>
              <a:t>centerPoint</a:t>
            </a:r>
            <a:r>
              <a:rPr lang="en-US" sz="2800" i="1" dirty="0" smtClean="0">
                <a:latin typeface="+mn-lt"/>
              </a:rPr>
              <a:t> = </a:t>
            </a:r>
            <a:r>
              <a:rPr lang="en-US" sz="2800" i="1" dirty="0" err="1" smtClean="0">
                <a:latin typeface="+mn-lt"/>
              </a:rPr>
              <a:t>C.getCenter</a:t>
            </a:r>
            <a:r>
              <a:rPr lang="en-US" sz="2800" i="1" dirty="0" smtClean="0">
                <a:latin typeface="+mn-lt"/>
              </a:rPr>
              <a:t>()</a:t>
            </a:r>
          </a:p>
        </p:txBody>
      </p:sp>
      <p:sp>
        <p:nvSpPr>
          <p:cNvPr id="9" name="Rectangle 8"/>
          <p:cNvSpPr/>
          <p:nvPr/>
        </p:nvSpPr>
        <p:spPr>
          <a:xfrm>
            <a:off x="1219200" y="3810000"/>
            <a:ext cx="6781800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dirty="0" smtClean="0">
                <a:latin typeface="+mn-lt"/>
              </a:rPr>
              <a:t>You can specify color for objects: </a:t>
            </a:r>
          </a:p>
          <a:p>
            <a:r>
              <a:rPr lang="en-US" sz="2800" i="1" dirty="0" smtClean="0">
                <a:latin typeface="+mn-lt"/>
              </a:rPr>
              <a:t>	</a:t>
            </a:r>
          </a:p>
          <a:p>
            <a:r>
              <a:rPr lang="en-US" sz="2800" i="1" dirty="0" smtClean="0">
                <a:latin typeface="+mn-lt"/>
              </a:rPr>
              <a:t>	</a:t>
            </a:r>
            <a:r>
              <a:rPr lang="en-US" sz="2800" i="1" dirty="0" smtClean="0">
                <a:latin typeface="+mn-lt"/>
              </a:rPr>
              <a:t> </a:t>
            </a:r>
            <a:r>
              <a:rPr lang="en-US" sz="2800" i="1" dirty="0" smtClean="0">
                <a:latin typeface="+mn-lt"/>
              </a:rPr>
              <a:t>C = Circle(Point(100, 150), 30)</a:t>
            </a:r>
          </a:p>
          <a:p>
            <a:r>
              <a:rPr lang="en-US" sz="2800" i="1" dirty="0" smtClean="0">
                <a:latin typeface="+mn-lt"/>
              </a:rPr>
              <a:t>		</a:t>
            </a:r>
            <a:r>
              <a:rPr lang="en-US" sz="2800" i="1" dirty="0" err="1" smtClean="0">
                <a:latin typeface="+mn-lt"/>
              </a:rPr>
              <a:t>C.draw</a:t>
            </a:r>
            <a:r>
              <a:rPr lang="en-US" sz="2800" i="1" dirty="0" smtClean="0">
                <a:latin typeface="+mn-lt"/>
              </a:rPr>
              <a:t>(</a:t>
            </a:r>
            <a:r>
              <a:rPr lang="en-US" sz="2800" i="1" dirty="0" err="1" smtClean="0">
                <a:latin typeface="+mn-lt"/>
              </a:rPr>
              <a:t>myCanvas</a:t>
            </a:r>
            <a:r>
              <a:rPr lang="en-US" sz="2800" i="1" dirty="0" smtClean="0">
                <a:latin typeface="+mn-lt"/>
              </a:rPr>
              <a:t>)</a:t>
            </a:r>
          </a:p>
          <a:p>
            <a:r>
              <a:rPr lang="en-US" sz="2800" i="1" dirty="0" smtClean="0">
                <a:latin typeface="+mn-lt"/>
              </a:rPr>
              <a:t>		</a:t>
            </a:r>
            <a:r>
              <a:rPr lang="en-US" sz="2800" i="1" dirty="0" err="1" smtClean="0">
                <a:latin typeface="+mn-lt"/>
              </a:rPr>
              <a:t>C.setOutline</a:t>
            </a:r>
            <a:r>
              <a:rPr lang="en-US" sz="2800" i="1" dirty="0" smtClean="0">
                <a:latin typeface="+mn-lt"/>
              </a:rPr>
              <a:t>(“red”)</a:t>
            </a:r>
          </a:p>
          <a:p>
            <a:r>
              <a:rPr lang="en-US" sz="2800" i="1" dirty="0" smtClean="0">
                <a:latin typeface="+mn-lt"/>
              </a:rPr>
              <a:t>		</a:t>
            </a:r>
            <a:r>
              <a:rPr lang="en-US" sz="2800" i="1" dirty="0" err="1" smtClean="0">
                <a:latin typeface="+mn-lt"/>
              </a:rPr>
              <a:t>C.setFill</a:t>
            </a:r>
            <a:r>
              <a:rPr lang="en-US" sz="2800" i="1" dirty="0" smtClean="0">
                <a:latin typeface="+mn-lt"/>
              </a:rPr>
              <a:t>(“yellow”)</a:t>
            </a:r>
            <a:endParaRPr lang="en-US" sz="2800" i="1" dirty="0" smtClean="0"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 dirty="0" smtClean="0"/>
              <a:t>Exercise</a:t>
            </a:r>
            <a:endParaRPr lang="en-US" sz="3200" dirty="0"/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143001"/>
            <a:ext cx="4114800" cy="685799"/>
          </a:xfrm>
        </p:spPr>
        <p:txBody>
          <a:bodyPr/>
          <a:lstStyle/>
          <a:p>
            <a:pPr eaLnBrk="1" hangingPunct="1"/>
            <a:r>
              <a:rPr lang="en-US" sz="2800" dirty="0" smtClean="0">
                <a:sym typeface="Wingdings" pitchFamily="2" charset="2"/>
              </a:rPr>
              <a:t>Can you draw this?</a:t>
            </a:r>
            <a:endParaRPr lang="en-US" sz="1800" i="1" dirty="0" smtClean="0">
              <a:solidFill>
                <a:srgbClr val="C00000"/>
              </a:solidFill>
              <a:sym typeface="Wingdings" pitchFamily="2" charset="2"/>
            </a:endParaRPr>
          </a:p>
          <a:p>
            <a:pPr eaLnBrk="1" hangingPunct="1">
              <a:buNone/>
            </a:pPr>
            <a:endParaRPr lang="en-US" sz="2200" i="1" dirty="0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90FC815-9222-574C-BFFC-DE63CEA65581}" type="slidenum">
              <a:rPr lang="zh-CN" altLang="en-US" smtClean="0"/>
              <a:pPr>
                <a:defRPr/>
              </a:pPr>
              <a:t>12</a:t>
            </a:fld>
            <a:endParaRPr lang="en-US" altLang="zh-CN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867025" y="1590675"/>
            <a:ext cx="3409950" cy="3676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 dirty="0" smtClean="0"/>
              <a:t>Exercise</a:t>
            </a:r>
            <a:endParaRPr lang="en-US" sz="3200" dirty="0"/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143001"/>
            <a:ext cx="4038600" cy="5191124"/>
          </a:xfrm>
        </p:spPr>
        <p:txBody>
          <a:bodyPr/>
          <a:lstStyle/>
          <a:p>
            <a:pPr>
              <a:buNone/>
            </a:pPr>
            <a:r>
              <a:rPr lang="en-US" sz="1400" dirty="0" smtClean="0"/>
              <a:t># Program to draw a bunch of # random colored circles</a:t>
            </a:r>
          </a:p>
          <a:p>
            <a:pPr>
              <a:buNone/>
            </a:pPr>
            <a:r>
              <a:rPr lang="en-US" sz="1400" dirty="0" smtClean="0"/>
              <a:t>from </a:t>
            </a:r>
            <a:r>
              <a:rPr lang="en-US" sz="1400" dirty="0" err="1" smtClean="0"/>
              <a:t>myro</a:t>
            </a:r>
            <a:r>
              <a:rPr lang="en-US" sz="1400" dirty="0" smtClean="0"/>
              <a:t> import *</a:t>
            </a:r>
          </a:p>
          <a:p>
            <a:pPr>
              <a:buNone/>
            </a:pPr>
            <a:r>
              <a:rPr lang="en-US" sz="1400" dirty="0" smtClean="0"/>
              <a:t>from random import *</a:t>
            </a:r>
          </a:p>
          <a:p>
            <a:endParaRPr lang="en-US" sz="1400" dirty="0" smtClean="0"/>
          </a:p>
          <a:p>
            <a:pPr>
              <a:buNone/>
            </a:pPr>
            <a:r>
              <a:rPr lang="en-US" sz="1400" dirty="0" smtClean="0"/>
              <a:t>def </a:t>
            </a:r>
            <a:r>
              <a:rPr lang="en-US" sz="1400" dirty="0" err="1" smtClean="0"/>
              <a:t>makeCircle</a:t>
            </a:r>
            <a:r>
              <a:rPr lang="en-US" sz="1400" dirty="0" smtClean="0"/>
              <a:t>(x, y, r):</a:t>
            </a:r>
          </a:p>
          <a:p>
            <a:pPr>
              <a:buNone/>
            </a:pPr>
            <a:r>
              <a:rPr lang="en-US" sz="1400" dirty="0" smtClean="0"/>
              <a:t>	# </a:t>
            </a:r>
            <a:r>
              <a:rPr lang="en-US" sz="1400" dirty="0" smtClean="0"/>
              <a:t>creates a Circle centered at point (x, y) of radius r</a:t>
            </a:r>
          </a:p>
          <a:p>
            <a:pPr>
              <a:buNone/>
            </a:pPr>
            <a:r>
              <a:rPr lang="en-US" sz="1400" dirty="0" smtClean="0"/>
              <a:t>	return </a:t>
            </a:r>
            <a:r>
              <a:rPr lang="en-US" sz="1400" dirty="0" smtClean="0"/>
              <a:t>Circle(Point(x, y), r)</a:t>
            </a:r>
          </a:p>
          <a:p>
            <a:endParaRPr lang="en-US" sz="1400" dirty="0" smtClean="0"/>
          </a:p>
          <a:p>
            <a:pPr>
              <a:buNone/>
            </a:pPr>
            <a:r>
              <a:rPr lang="en-US" sz="1400" dirty="0" smtClean="0"/>
              <a:t>def </a:t>
            </a:r>
            <a:r>
              <a:rPr lang="en-US" sz="1400" dirty="0" err="1" smtClean="0"/>
              <a:t>makeColor</a:t>
            </a:r>
            <a:r>
              <a:rPr lang="en-US" sz="1400" dirty="0" smtClean="0"/>
              <a:t>():</a:t>
            </a:r>
          </a:p>
          <a:p>
            <a:pPr>
              <a:buNone/>
            </a:pPr>
            <a:r>
              <a:rPr lang="en-US" sz="1400" dirty="0" smtClean="0"/>
              <a:t>	# </a:t>
            </a:r>
            <a:r>
              <a:rPr lang="en-US" sz="1400" dirty="0" smtClean="0"/>
              <a:t>creates a new color using random RGB values</a:t>
            </a:r>
          </a:p>
          <a:p>
            <a:pPr>
              <a:buNone/>
            </a:pPr>
            <a:r>
              <a:rPr lang="en-US" sz="1400" dirty="0" smtClean="0"/>
              <a:t>	red </a:t>
            </a:r>
            <a:r>
              <a:rPr lang="en-US" sz="1400" dirty="0" smtClean="0"/>
              <a:t>= </a:t>
            </a:r>
            <a:r>
              <a:rPr lang="en-US" sz="1400" dirty="0" err="1" smtClean="0"/>
              <a:t>randrange</a:t>
            </a:r>
            <a:r>
              <a:rPr lang="en-US" sz="1400" dirty="0" smtClean="0"/>
              <a:t>(0, 256)</a:t>
            </a:r>
          </a:p>
          <a:p>
            <a:pPr>
              <a:buNone/>
            </a:pPr>
            <a:r>
              <a:rPr lang="en-US" sz="1400" dirty="0" smtClean="0"/>
              <a:t>	green </a:t>
            </a:r>
            <a:r>
              <a:rPr lang="en-US" sz="1400" dirty="0" smtClean="0"/>
              <a:t>= </a:t>
            </a:r>
            <a:r>
              <a:rPr lang="en-US" sz="1400" dirty="0" err="1" smtClean="0"/>
              <a:t>randrange</a:t>
            </a:r>
            <a:r>
              <a:rPr lang="en-US" sz="1400" dirty="0" smtClean="0"/>
              <a:t>(0, 256)</a:t>
            </a:r>
          </a:p>
          <a:p>
            <a:pPr>
              <a:buNone/>
            </a:pPr>
            <a:r>
              <a:rPr lang="en-US" sz="1400" dirty="0" smtClean="0"/>
              <a:t>	blue </a:t>
            </a:r>
            <a:r>
              <a:rPr lang="en-US" sz="1400" dirty="0" smtClean="0"/>
              <a:t>= </a:t>
            </a:r>
            <a:r>
              <a:rPr lang="en-US" sz="1400" dirty="0" err="1" smtClean="0"/>
              <a:t>randrange</a:t>
            </a:r>
            <a:r>
              <a:rPr lang="en-US" sz="1400" dirty="0" smtClean="0"/>
              <a:t>(0, 256)</a:t>
            </a:r>
          </a:p>
          <a:p>
            <a:pPr>
              <a:buNone/>
            </a:pPr>
            <a:r>
              <a:rPr lang="en-US" sz="1400" dirty="0" smtClean="0"/>
              <a:t>	return </a:t>
            </a:r>
            <a:r>
              <a:rPr lang="en-US" sz="1400" dirty="0" err="1" smtClean="0"/>
              <a:t>color_rgb</a:t>
            </a:r>
            <a:r>
              <a:rPr lang="en-US" sz="1400" dirty="0" smtClean="0"/>
              <a:t>(red, </a:t>
            </a:r>
            <a:r>
              <a:rPr lang="en-US" sz="1400" dirty="0" err="1" smtClean="0"/>
              <a:t>green,blue</a:t>
            </a:r>
            <a:r>
              <a:rPr lang="en-US" sz="1400" dirty="0" smtClean="0"/>
              <a:t>)</a:t>
            </a:r>
          </a:p>
          <a:p>
            <a:endParaRPr lang="en-US" sz="1200" dirty="0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90FC815-9222-574C-BFFC-DE63CEA65581}" type="slidenum">
              <a:rPr lang="zh-CN" altLang="en-US" smtClean="0"/>
              <a:pPr>
                <a:defRPr/>
              </a:pPr>
              <a:t>13</a:t>
            </a:fld>
            <a:endParaRPr lang="en-US" altLang="zh-CN"/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4572000" y="1066800"/>
            <a:ext cx="4038600" cy="51911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buNone/>
            </a:pPr>
            <a:r>
              <a:rPr lang="en-US" sz="1200" dirty="0" smtClean="0"/>
              <a:t>def main():</a:t>
            </a:r>
          </a:p>
          <a:p>
            <a:pPr>
              <a:buNone/>
            </a:pPr>
            <a:r>
              <a:rPr lang="en-US" sz="1200" dirty="0" smtClean="0"/>
              <a:t>	# Create and display a</a:t>
            </a:r>
          </a:p>
          <a:p>
            <a:pPr>
              <a:buNone/>
            </a:pPr>
            <a:r>
              <a:rPr lang="en-US" sz="1200" dirty="0" smtClean="0"/>
              <a:t>	# graphics window</a:t>
            </a:r>
          </a:p>
          <a:p>
            <a:pPr>
              <a:buNone/>
            </a:pPr>
            <a:r>
              <a:rPr lang="en-US" sz="1200" dirty="0" smtClean="0"/>
              <a:t>	width = 500</a:t>
            </a:r>
          </a:p>
          <a:p>
            <a:pPr>
              <a:buNone/>
            </a:pPr>
            <a:r>
              <a:rPr lang="en-US" sz="1200" dirty="0" smtClean="0"/>
              <a:t>	height = 500</a:t>
            </a:r>
          </a:p>
          <a:p>
            <a:pPr>
              <a:buNone/>
            </a:pPr>
            <a:r>
              <a:rPr lang="en-US" sz="1200" dirty="0" smtClean="0"/>
              <a:t>	</a:t>
            </a:r>
            <a:r>
              <a:rPr lang="en-US" sz="1200" dirty="0" err="1" smtClean="0"/>
              <a:t>myCanvas</a:t>
            </a:r>
            <a:r>
              <a:rPr lang="en-US" sz="1200" dirty="0" smtClean="0"/>
              <a:t> =</a:t>
            </a:r>
          </a:p>
          <a:p>
            <a:pPr>
              <a:buNone/>
            </a:pPr>
            <a:r>
              <a:rPr lang="en-US" sz="1200" dirty="0" smtClean="0"/>
              <a:t>	</a:t>
            </a:r>
            <a:r>
              <a:rPr lang="en-US" sz="1200" dirty="0" err="1" smtClean="0"/>
              <a:t>GraphWin</a:t>
            </a:r>
            <a:r>
              <a:rPr lang="en-US" sz="1200" dirty="0" smtClean="0"/>
              <a:t>(‘</a:t>
            </a:r>
            <a:r>
              <a:rPr lang="en-US" sz="1200" dirty="0" err="1" smtClean="0"/>
              <a:t>Circles’,width,height</a:t>
            </a:r>
            <a:r>
              <a:rPr lang="en-US" sz="1200" dirty="0" smtClean="0"/>
              <a:t>)</a:t>
            </a:r>
          </a:p>
          <a:p>
            <a:endParaRPr lang="en-US" sz="1200" dirty="0" smtClean="0"/>
          </a:p>
          <a:p>
            <a:pPr>
              <a:buNone/>
            </a:pPr>
            <a:r>
              <a:rPr lang="en-US" sz="1200" dirty="0" smtClean="0"/>
              <a:t>	</a:t>
            </a:r>
            <a:r>
              <a:rPr lang="en-US" sz="1200" dirty="0" err="1" smtClean="0"/>
              <a:t>myCanvas.setBackground</a:t>
            </a:r>
            <a:r>
              <a:rPr lang="en-US" sz="1200" dirty="0" smtClean="0"/>
              <a:t>("white")</a:t>
            </a:r>
          </a:p>
          <a:p>
            <a:r>
              <a:rPr lang="en-US" sz="1200" dirty="0" smtClean="0">
                <a:latin typeface="+mn-lt"/>
              </a:rPr>
              <a:t>	</a:t>
            </a:r>
          </a:p>
          <a:p>
            <a:r>
              <a:rPr lang="en-US" sz="1200" dirty="0" smtClean="0">
                <a:latin typeface="+mn-lt"/>
              </a:rPr>
              <a:t>	# </a:t>
            </a:r>
            <a:r>
              <a:rPr lang="en-US" sz="1200" dirty="0" smtClean="0">
                <a:latin typeface="+mn-lt"/>
              </a:rPr>
              <a:t>draw a bunch of random</a:t>
            </a:r>
          </a:p>
          <a:p>
            <a:r>
              <a:rPr lang="en-US" sz="1200" dirty="0" smtClean="0">
                <a:latin typeface="+mn-lt"/>
              </a:rPr>
              <a:t>	# </a:t>
            </a:r>
            <a:r>
              <a:rPr lang="en-US" sz="1200" dirty="0" smtClean="0">
                <a:latin typeface="+mn-lt"/>
              </a:rPr>
              <a:t>circles with random</a:t>
            </a:r>
          </a:p>
          <a:p>
            <a:r>
              <a:rPr lang="en-US" sz="1200" dirty="0" smtClean="0">
                <a:latin typeface="+mn-lt"/>
              </a:rPr>
              <a:t>	# </a:t>
            </a:r>
            <a:r>
              <a:rPr lang="en-US" sz="1200" dirty="0" smtClean="0">
                <a:latin typeface="+mn-lt"/>
              </a:rPr>
              <a:t>colors.</a:t>
            </a:r>
          </a:p>
          <a:p>
            <a:r>
              <a:rPr lang="en-US" sz="1200" dirty="0" smtClean="0">
                <a:latin typeface="+mn-lt"/>
              </a:rPr>
              <a:t>	N </a:t>
            </a:r>
            <a:r>
              <a:rPr lang="en-US" sz="1200" dirty="0" smtClean="0">
                <a:latin typeface="+mn-lt"/>
              </a:rPr>
              <a:t>= 500</a:t>
            </a:r>
          </a:p>
          <a:p>
            <a:r>
              <a:rPr lang="en-US" sz="1200" dirty="0" smtClean="0">
                <a:latin typeface="+mn-lt"/>
              </a:rPr>
              <a:t>	for </a:t>
            </a:r>
            <a:r>
              <a:rPr lang="en-US" sz="1200" dirty="0" err="1" smtClean="0">
                <a:latin typeface="+mn-lt"/>
              </a:rPr>
              <a:t>i</a:t>
            </a:r>
            <a:r>
              <a:rPr lang="en-US" sz="1200" dirty="0" smtClean="0">
                <a:latin typeface="+mn-lt"/>
              </a:rPr>
              <a:t> in range(N):</a:t>
            </a:r>
          </a:p>
          <a:p>
            <a:r>
              <a:rPr lang="en-US" sz="1200" dirty="0" smtClean="0">
                <a:latin typeface="+mn-lt"/>
              </a:rPr>
              <a:t>		# </a:t>
            </a:r>
            <a:r>
              <a:rPr lang="en-US" sz="1200" dirty="0" smtClean="0">
                <a:latin typeface="+mn-lt"/>
              </a:rPr>
              <a:t>pick random </a:t>
            </a:r>
            <a:r>
              <a:rPr lang="en-US" sz="1200" dirty="0" smtClean="0">
                <a:latin typeface="+mn-lt"/>
              </a:rPr>
              <a:t>center</a:t>
            </a:r>
          </a:p>
          <a:p>
            <a:r>
              <a:rPr lang="en-US" sz="1200" dirty="0" smtClean="0">
                <a:latin typeface="+mn-lt"/>
              </a:rPr>
              <a:t>		# </a:t>
            </a:r>
            <a:r>
              <a:rPr lang="en-US" sz="1200" dirty="0" smtClean="0">
                <a:latin typeface="+mn-lt"/>
              </a:rPr>
              <a:t>point and radius</a:t>
            </a:r>
          </a:p>
          <a:p>
            <a:r>
              <a:rPr lang="en-US" sz="1200" dirty="0" smtClean="0">
                <a:latin typeface="+mn-lt"/>
              </a:rPr>
              <a:t>		# </a:t>
            </a:r>
            <a:r>
              <a:rPr lang="en-US" sz="1200" dirty="0" smtClean="0">
                <a:latin typeface="+mn-lt"/>
              </a:rPr>
              <a:t>in the window</a:t>
            </a:r>
          </a:p>
          <a:p>
            <a:r>
              <a:rPr lang="en-US" sz="1200" dirty="0" smtClean="0">
                <a:latin typeface="+mn-lt"/>
              </a:rPr>
              <a:t>		x </a:t>
            </a:r>
            <a:r>
              <a:rPr lang="en-US" sz="1200" dirty="0" smtClean="0">
                <a:latin typeface="+mn-lt"/>
              </a:rPr>
              <a:t>= </a:t>
            </a:r>
            <a:r>
              <a:rPr lang="en-US" sz="1200" dirty="0" err="1" smtClean="0">
                <a:latin typeface="+mn-lt"/>
              </a:rPr>
              <a:t>randrange</a:t>
            </a:r>
            <a:r>
              <a:rPr lang="en-US" sz="1200" dirty="0" smtClean="0">
                <a:latin typeface="+mn-lt"/>
              </a:rPr>
              <a:t>(0,width)</a:t>
            </a:r>
          </a:p>
          <a:p>
            <a:r>
              <a:rPr lang="en-US" sz="1200" dirty="0" smtClean="0">
                <a:latin typeface="+mn-lt"/>
              </a:rPr>
              <a:t>		y </a:t>
            </a:r>
            <a:r>
              <a:rPr lang="en-US" sz="1200" dirty="0" smtClean="0">
                <a:latin typeface="+mn-lt"/>
              </a:rPr>
              <a:t>= </a:t>
            </a:r>
            <a:r>
              <a:rPr lang="en-US" sz="1200" dirty="0" err="1" smtClean="0">
                <a:latin typeface="+mn-lt"/>
              </a:rPr>
              <a:t>randrange</a:t>
            </a:r>
            <a:r>
              <a:rPr lang="en-US" sz="1200" dirty="0" smtClean="0">
                <a:latin typeface="+mn-lt"/>
              </a:rPr>
              <a:t>(0,height)</a:t>
            </a:r>
          </a:p>
          <a:p>
            <a:r>
              <a:rPr lang="en-US" sz="1200" dirty="0" smtClean="0">
                <a:latin typeface="+mn-lt"/>
              </a:rPr>
              <a:t>		r </a:t>
            </a:r>
            <a:r>
              <a:rPr lang="en-US" sz="1200" dirty="0" smtClean="0">
                <a:latin typeface="+mn-lt"/>
              </a:rPr>
              <a:t>= </a:t>
            </a:r>
            <a:r>
              <a:rPr lang="en-US" sz="1200" dirty="0" err="1" smtClean="0">
                <a:latin typeface="+mn-lt"/>
              </a:rPr>
              <a:t>randrange</a:t>
            </a:r>
            <a:r>
              <a:rPr lang="en-US" sz="1200" dirty="0" smtClean="0">
                <a:latin typeface="+mn-lt"/>
              </a:rPr>
              <a:t>(5, 25)</a:t>
            </a:r>
          </a:p>
          <a:p>
            <a:r>
              <a:rPr lang="en-US" sz="1200" dirty="0" smtClean="0">
                <a:latin typeface="+mn-lt"/>
              </a:rPr>
              <a:t>		c </a:t>
            </a:r>
            <a:r>
              <a:rPr lang="en-US" sz="1200" dirty="0" smtClean="0">
                <a:latin typeface="+mn-lt"/>
              </a:rPr>
              <a:t>= </a:t>
            </a:r>
            <a:r>
              <a:rPr lang="en-US" sz="1200" dirty="0" err="1" smtClean="0">
                <a:latin typeface="+mn-lt"/>
              </a:rPr>
              <a:t>makeCircle</a:t>
            </a:r>
            <a:r>
              <a:rPr lang="en-US" sz="1200" dirty="0" smtClean="0">
                <a:latin typeface="+mn-lt"/>
              </a:rPr>
              <a:t>(x, y, r)</a:t>
            </a:r>
          </a:p>
          <a:p>
            <a:r>
              <a:rPr lang="en-US" sz="1200" dirty="0" smtClean="0">
                <a:latin typeface="+mn-lt"/>
              </a:rPr>
              <a:t>		# </a:t>
            </a:r>
            <a:r>
              <a:rPr lang="en-US" sz="1200" dirty="0" smtClean="0">
                <a:latin typeface="+mn-lt"/>
              </a:rPr>
              <a:t>select a random color</a:t>
            </a:r>
          </a:p>
          <a:p>
            <a:r>
              <a:rPr lang="en-US" sz="1200" dirty="0" smtClean="0">
                <a:latin typeface="+mn-lt"/>
              </a:rPr>
              <a:t>		</a:t>
            </a:r>
            <a:r>
              <a:rPr lang="en-US" sz="1200" dirty="0" err="1" smtClean="0">
                <a:latin typeface="+mn-lt"/>
              </a:rPr>
              <a:t>c.setFill</a:t>
            </a:r>
            <a:r>
              <a:rPr lang="en-US" sz="1200" dirty="0" smtClean="0">
                <a:latin typeface="+mn-lt"/>
              </a:rPr>
              <a:t>(</a:t>
            </a:r>
            <a:r>
              <a:rPr lang="en-US" sz="1200" dirty="0" err="1" smtClean="0">
                <a:latin typeface="+mn-lt"/>
              </a:rPr>
              <a:t>makeColor</a:t>
            </a:r>
            <a:r>
              <a:rPr lang="en-US" sz="1200" dirty="0" smtClean="0">
                <a:latin typeface="+mn-lt"/>
              </a:rPr>
              <a:t>())</a:t>
            </a:r>
          </a:p>
          <a:p>
            <a:endParaRPr lang="en-US" sz="1200" dirty="0" smtClean="0">
              <a:latin typeface="+mn-lt"/>
            </a:endParaRPr>
          </a:p>
          <a:p>
            <a:r>
              <a:rPr lang="en-US" sz="1200" dirty="0" smtClean="0">
                <a:latin typeface="+mn-lt"/>
              </a:rPr>
              <a:t>	</a:t>
            </a:r>
            <a:r>
              <a:rPr lang="en-US" sz="1200" dirty="0" smtClean="0">
                <a:latin typeface="+mn-lt"/>
              </a:rPr>
              <a:t>	</a:t>
            </a:r>
            <a:r>
              <a:rPr lang="en-US" sz="1200" dirty="0" err="1" smtClean="0">
                <a:latin typeface="+mn-lt"/>
              </a:rPr>
              <a:t>c.draw</a:t>
            </a:r>
            <a:r>
              <a:rPr lang="en-US" sz="1200" dirty="0" smtClean="0">
                <a:latin typeface="+mn-lt"/>
              </a:rPr>
              <a:t>(</a:t>
            </a:r>
            <a:r>
              <a:rPr lang="en-US" sz="1200" dirty="0" err="1" smtClean="0">
                <a:latin typeface="+mn-lt"/>
              </a:rPr>
              <a:t>myCanvas</a:t>
            </a:r>
            <a:r>
              <a:rPr lang="en-US" sz="1200" dirty="0" smtClean="0">
                <a:latin typeface="+mn-lt"/>
              </a:rPr>
              <a:t>)</a:t>
            </a:r>
          </a:p>
          <a:p>
            <a:r>
              <a:rPr lang="en-US" sz="1200" dirty="0" smtClean="0">
                <a:latin typeface="+mn-lt"/>
              </a:rPr>
              <a:t>main()</a:t>
            </a:r>
            <a:endParaRPr kumimoji="0" lang="en-US" sz="12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 dirty="0" smtClean="0"/>
              <a:t>Drawing Text and Images</a:t>
            </a:r>
            <a:endParaRPr lang="en-US" sz="32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90FC815-9222-574C-BFFC-DE63CEA65581}" type="slidenum">
              <a:rPr lang="zh-CN" altLang="en-US" smtClean="0"/>
              <a:pPr>
                <a:defRPr/>
              </a:pPr>
              <a:t>14</a:t>
            </a:fld>
            <a:endParaRPr lang="en-US" altLang="zh-CN"/>
          </a:p>
        </p:txBody>
      </p:sp>
      <p:sp>
        <p:nvSpPr>
          <p:cNvPr id="9" name="Rectangle 3"/>
          <p:cNvSpPr txBox="1">
            <a:spLocks noChangeArrowheads="1"/>
          </p:cNvSpPr>
          <p:nvPr/>
        </p:nvSpPr>
        <p:spPr bwMode="auto">
          <a:xfrm>
            <a:off x="228600" y="1143001"/>
            <a:ext cx="8686800" cy="46481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7F"/>
              </a:buClr>
              <a:buSzPct val="75000"/>
              <a:buFont typeface="Wingdings" charset="2"/>
              <a:buChar char="v"/>
              <a:tabLst/>
              <a:defRPr/>
            </a:pPr>
            <a:r>
              <a:rPr kumimoji="0" 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To place text in a graphics window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7F"/>
              </a:buClr>
              <a:buSzPct val="75000"/>
              <a:buFont typeface="Wingdings" charset="2"/>
              <a:buChar char="v"/>
              <a:tabLst/>
              <a:defRPr/>
            </a:pPr>
            <a:endParaRPr lang="en-US" sz="3200" kern="0" dirty="0" smtClean="0">
              <a:latin typeface="+mn-lt"/>
            </a:endParaRPr>
          </a:p>
          <a:p>
            <a:pPr marL="800100" lvl="1" indent="-342900" eaLnBrk="1" hangingPunct="1">
              <a:spcBef>
                <a:spcPct val="20000"/>
              </a:spcBef>
              <a:buClr>
                <a:srgbClr val="00007F"/>
              </a:buClr>
              <a:buSzPct val="75000"/>
            </a:pPr>
            <a:r>
              <a:rPr lang="en-US" sz="2800" i="1" kern="0" dirty="0" smtClean="0">
                <a:latin typeface="+mn-lt"/>
              </a:rPr>
              <a:t>	</a:t>
            </a:r>
            <a:r>
              <a:rPr lang="en-US" sz="2800" i="1" kern="0" dirty="0" err="1" smtClean="0">
                <a:latin typeface="+mn-lt"/>
              </a:rPr>
              <a:t>myText</a:t>
            </a:r>
            <a:r>
              <a:rPr lang="en-US" sz="2800" i="1" kern="0" dirty="0" smtClean="0">
                <a:latin typeface="+mn-lt"/>
              </a:rPr>
              <a:t> = Text (&lt;anchor point&gt;, &lt;string&gt;)</a:t>
            </a:r>
          </a:p>
          <a:p>
            <a:pPr marL="800100" lvl="1" indent="-800100" eaLnBrk="1" hangingPunct="1">
              <a:spcBef>
                <a:spcPct val="20000"/>
              </a:spcBef>
              <a:buClr>
                <a:srgbClr val="00007F"/>
              </a:buClr>
              <a:buSzPct val="75000"/>
            </a:pPr>
            <a:endParaRPr lang="en-US" sz="2800" i="1" kern="0" dirty="0" smtClean="0">
              <a:latin typeface="+mn-lt"/>
            </a:endParaRPr>
          </a:p>
          <a:p>
            <a:pPr marL="396875" lvl="1" indent="-396875" eaLnBrk="1" hangingPunct="1">
              <a:spcBef>
                <a:spcPct val="20000"/>
              </a:spcBef>
              <a:buClr>
                <a:srgbClr val="00007F"/>
              </a:buClr>
              <a:buSzPct val="75000"/>
              <a:buFont typeface="Wingdings" pitchFamily="2" charset="2"/>
              <a:buChar char="v"/>
            </a:pPr>
            <a:r>
              <a:rPr lang="en-US" sz="3200" kern="0" dirty="0" smtClean="0">
                <a:latin typeface="+mn-lt"/>
              </a:rPr>
              <a:t>To place an image in a graphics window</a:t>
            </a:r>
          </a:p>
          <a:p>
            <a:pPr marL="396875" lvl="1" indent="-396875" eaLnBrk="1" hangingPunct="1">
              <a:spcBef>
                <a:spcPct val="20000"/>
              </a:spcBef>
              <a:buClr>
                <a:srgbClr val="00007F"/>
              </a:buClr>
              <a:buSzPct val="75000"/>
              <a:buFont typeface="Wingdings" pitchFamily="2" charset="2"/>
              <a:buChar char="v"/>
            </a:pPr>
            <a:endParaRPr kumimoji="0" lang="en-US" sz="3200" b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854075" lvl="2" indent="-396875" eaLnBrk="1" hangingPunct="1">
              <a:spcBef>
                <a:spcPct val="20000"/>
              </a:spcBef>
              <a:buClr>
                <a:srgbClr val="00007F"/>
              </a:buClr>
              <a:buSzPct val="75000"/>
            </a:pPr>
            <a:r>
              <a:rPr lang="en-US" sz="2800" i="1" kern="0" dirty="0" err="1" smtClean="0">
                <a:latin typeface="+mn-lt"/>
              </a:rPr>
              <a:t>myPhoto</a:t>
            </a:r>
            <a:r>
              <a:rPr lang="en-US" sz="2800" i="1" kern="0" dirty="0" smtClean="0">
                <a:latin typeface="+mn-lt"/>
              </a:rPr>
              <a:t> = Image(&lt;center point&gt;, &lt;filename&gt;)</a:t>
            </a:r>
            <a:endParaRPr kumimoji="0" lang="en-US" sz="2800" b="0" i="1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 dirty="0" smtClean="0"/>
              <a:t>Sound</a:t>
            </a:r>
            <a:endParaRPr lang="en-US" sz="32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90FC815-9222-574C-BFFC-DE63CEA65581}" type="slidenum">
              <a:rPr lang="zh-CN" altLang="en-US" smtClean="0"/>
              <a:pPr>
                <a:defRPr/>
              </a:pPr>
              <a:t>15</a:t>
            </a:fld>
            <a:endParaRPr lang="en-US" altLang="zh-CN"/>
          </a:p>
        </p:txBody>
      </p:sp>
      <p:sp>
        <p:nvSpPr>
          <p:cNvPr id="9" name="Rectangle 3"/>
          <p:cNvSpPr txBox="1">
            <a:spLocks noChangeArrowheads="1"/>
          </p:cNvSpPr>
          <p:nvPr/>
        </p:nvSpPr>
        <p:spPr bwMode="auto">
          <a:xfrm>
            <a:off x="228600" y="1143001"/>
            <a:ext cx="8686800" cy="46481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7F"/>
              </a:buClr>
              <a:buSzPct val="75000"/>
              <a:buFont typeface="Wingdings" charset="2"/>
              <a:buChar char="v"/>
              <a:tabLst/>
              <a:defRPr/>
            </a:pPr>
            <a:r>
              <a:rPr kumimoji="0" 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Try </a:t>
            </a:r>
          </a:p>
          <a:p>
            <a:pPr marL="342900" marR="0" lvl="0" indent="-34290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7F"/>
              </a:buClr>
              <a:buSzPct val="75000"/>
              <a:tabLst/>
              <a:defRPr/>
            </a:pPr>
            <a:r>
              <a:rPr lang="en-US" sz="2800" i="1" kern="0" dirty="0" smtClean="0">
                <a:latin typeface="+mn-lt"/>
              </a:rPr>
              <a:t>beep(1, 440)</a:t>
            </a:r>
          </a:p>
          <a:p>
            <a:pPr marL="342900" marR="0" lvl="0" indent="-34290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7F"/>
              </a:buClr>
              <a:buSzPct val="75000"/>
              <a:tabLst/>
              <a:defRPr/>
            </a:pPr>
            <a:endParaRPr kumimoji="0" lang="en-US" sz="2800" b="0" i="1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7F"/>
              </a:buClr>
              <a:buSzPct val="75000"/>
              <a:buFont typeface="Wingdings" pitchFamily="2" charset="2"/>
              <a:buChar char="v"/>
              <a:tabLst/>
              <a:defRPr/>
            </a:pPr>
            <a:r>
              <a:rPr lang="en-US" sz="2800" kern="0" dirty="0" smtClean="0">
                <a:latin typeface="+mn-lt"/>
              </a:rPr>
              <a:t>This command instructs the robot to play a tone at 440Hz for 1 second</a:t>
            </a:r>
          </a:p>
          <a:p>
            <a:pPr marL="342900" marR="0" lvl="0" indent="-342900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7F"/>
              </a:buClr>
              <a:buSzPct val="75000"/>
              <a:buFont typeface="Wingdings" pitchFamily="2" charset="2"/>
              <a:buChar char="v"/>
              <a:tabLst/>
              <a:defRPr/>
            </a:pPr>
            <a:endParaRPr kumimoji="0" lang="en-US" sz="2800" b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7F"/>
              </a:buClr>
              <a:buSzPct val="75000"/>
              <a:buFont typeface="Wingdings" pitchFamily="2" charset="2"/>
              <a:buChar char="v"/>
              <a:tabLst/>
              <a:defRPr/>
            </a:pPr>
            <a:r>
              <a:rPr lang="en-US" sz="2800" kern="0" dirty="0" smtClean="0">
                <a:latin typeface="+mn-lt"/>
              </a:rPr>
              <a:t>The letters Hz are an abbreviation for Hertz</a:t>
            </a:r>
          </a:p>
          <a:p>
            <a:pPr marL="342900" marR="0" lvl="0" indent="-342900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7F"/>
              </a:buClr>
              <a:buSzPct val="75000"/>
              <a:buFont typeface="Wingdings" pitchFamily="2" charset="2"/>
              <a:buChar char="v"/>
              <a:tabLst/>
              <a:defRPr/>
            </a:pPr>
            <a:endParaRPr kumimoji="0" lang="en-US" sz="2800" b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7F"/>
              </a:buClr>
              <a:buSzPct val="75000"/>
              <a:buFont typeface="Wingdings" pitchFamily="2" charset="2"/>
              <a:buChar char="v"/>
              <a:tabLst/>
              <a:defRPr/>
            </a:pPr>
            <a:r>
              <a:rPr kumimoji="0" lang="en-US" sz="2800" b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We</a:t>
            </a:r>
            <a:r>
              <a:rPr kumimoji="0" lang="en-US" sz="2800" b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use Hertz as a unit for specifying frequencies</a:t>
            </a:r>
          </a:p>
          <a:p>
            <a:pPr marL="3086100" lvl="6" indent="-342900">
              <a:spcBef>
                <a:spcPct val="20000"/>
              </a:spcBef>
              <a:buClr>
                <a:srgbClr val="00007F"/>
              </a:buClr>
              <a:buSzPct val="75000"/>
            </a:pPr>
            <a:r>
              <a:rPr lang="en-US" sz="2800" i="1" kern="0" dirty="0" smtClean="0">
                <a:latin typeface="+mn-lt"/>
              </a:rPr>
              <a:t>1 Hertz = 1 cycle/second</a:t>
            </a:r>
            <a:r>
              <a:rPr kumimoji="0" lang="en-US" sz="2800" b="0" i="1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endParaRPr kumimoji="0" lang="en-US" sz="2800" b="0" i="1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 dirty="0" smtClean="0"/>
              <a:t>Sound</a:t>
            </a:r>
            <a:endParaRPr lang="en-US" sz="32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90FC815-9222-574C-BFFC-DE63CEA65581}" type="slidenum">
              <a:rPr lang="zh-CN" altLang="en-US" smtClean="0"/>
              <a:pPr>
                <a:defRPr/>
              </a:pPr>
              <a:t>16</a:t>
            </a:fld>
            <a:endParaRPr lang="en-US" altLang="zh-CN"/>
          </a:p>
        </p:txBody>
      </p:sp>
      <p:sp>
        <p:nvSpPr>
          <p:cNvPr id="9" name="Rectangle 3"/>
          <p:cNvSpPr txBox="1">
            <a:spLocks noChangeArrowheads="1"/>
          </p:cNvSpPr>
          <p:nvPr/>
        </p:nvSpPr>
        <p:spPr bwMode="auto">
          <a:xfrm>
            <a:off x="228600" y="1143001"/>
            <a:ext cx="8686800" cy="46481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7F"/>
              </a:buClr>
              <a:buSzPct val="75000"/>
              <a:buFont typeface="Wingdings" charset="2"/>
              <a:buChar char="v"/>
              <a:tabLst/>
              <a:defRPr/>
            </a:pPr>
            <a:r>
              <a:rPr kumimoji="0" 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The most common use of frequencies is in specifying the clock</a:t>
            </a:r>
            <a:r>
              <a:rPr kumimoji="0" lang="en-US" sz="3200" b="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speeds of computer CPU’s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7F"/>
              </a:buClr>
              <a:buSzPct val="75000"/>
              <a:buFont typeface="Wingdings" charset="2"/>
              <a:buChar char="v"/>
              <a:tabLst/>
              <a:defRPr/>
            </a:pPr>
            <a:endParaRPr lang="en-US" sz="3200" kern="0" baseline="0" dirty="0" smtClean="0">
              <a:latin typeface="+mn-lt"/>
            </a:endParaRPr>
          </a:p>
          <a:p>
            <a:pPr marL="2171700" lvl="4" indent="-342900" eaLnBrk="1" hangingPunct="1">
              <a:spcBef>
                <a:spcPct val="20000"/>
              </a:spcBef>
              <a:buClr>
                <a:srgbClr val="00007F"/>
              </a:buClr>
              <a:buSzPct val="75000"/>
            </a:pPr>
            <a:r>
              <a:rPr kumimoji="0" lang="en-US" sz="2800" b="0" i="1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 </a:t>
            </a:r>
            <a:r>
              <a:rPr kumimoji="0" lang="en-US" sz="2800" b="0" i="1" u="none" strike="noStrike" kern="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GigaHertz</a:t>
            </a:r>
            <a:r>
              <a:rPr kumimoji="0" lang="en-US" sz="2800" b="0" i="1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= 10</a:t>
            </a:r>
            <a:r>
              <a:rPr kumimoji="0" lang="en-US" sz="2800" b="0" i="1" u="none" strike="noStrike" kern="0" cap="none" spc="0" normalizeH="0" baseline="3000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9</a:t>
            </a:r>
            <a:r>
              <a:rPr kumimoji="0" lang="en-US" sz="2800" b="0" i="1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cycles/second</a:t>
            </a:r>
          </a:p>
          <a:p>
            <a:pPr marL="2171700" lvl="4" indent="-342900" eaLnBrk="1" hangingPunct="1">
              <a:spcBef>
                <a:spcPct val="20000"/>
              </a:spcBef>
              <a:buClr>
                <a:srgbClr val="00007F"/>
              </a:buClr>
              <a:buSzPct val="75000"/>
            </a:pPr>
            <a:endParaRPr lang="en-US" sz="2800" i="1" kern="0" baseline="0" dirty="0" smtClean="0">
              <a:latin typeface="+mn-lt"/>
            </a:endParaRPr>
          </a:p>
          <a:p>
            <a:pPr marL="341313" lvl="4" indent="-341313" eaLnBrk="1" hangingPunct="1">
              <a:spcBef>
                <a:spcPct val="20000"/>
              </a:spcBef>
              <a:buClr>
                <a:srgbClr val="00007F"/>
              </a:buClr>
              <a:buSzPct val="75000"/>
              <a:buFont typeface="Wingdings" pitchFamily="2" charset="2"/>
              <a:buChar char="v"/>
            </a:pPr>
            <a:r>
              <a:rPr kumimoji="0" lang="en-US" sz="2800" b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The human ear is </a:t>
            </a:r>
            <a:r>
              <a:rPr kumimoji="0" lang="en-US" sz="2800" b="0" u="none" strike="noStrike" kern="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capab</a:t>
            </a:r>
            <a:r>
              <a:rPr lang="en-US" sz="2800" kern="0" dirty="0" smtClean="0">
                <a:latin typeface="+mn-lt"/>
              </a:rPr>
              <a:t>le of distinguishing sounds that differ only by a few Hertz, as little as 1 Hz. </a:t>
            </a:r>
            <a:r>
              <a:rPr lang="en-US" sz="2800" i="1" kern="0" dirty="0" smtClean="0">
                <a:latin typeface="+mn-lt"/>
              </a:rPr>
              <a:t>Try these, can you feel the difference?</a:t>
            </a:r>
          </a:p>
          <a:p>
            <a:pPr marL="2170113" lvl="8" indent="-341313">
              <a:spcBef>
                <a:spcPct val="20000"/>
              </a:spcBef>
              <a:buClr>
                <a:srgbClr val="00007F"/>
              </a:buClr>
              <a:buSzPct val="75000"/>
            </a:pPr>
            <a:r>
              <a:rPr lang="en-US" sz="2800" i="1" kern="0" dirty="0" smtClean="0">
                <a:latin typeface="+mn-lt"/>
              </a:rPr>
              <a:t>				beep(1, 440)</a:t>
            </a:r>
          </a:p>
          <a:p>
            <a:pPr marL="2170113" lvl="8" indent="-341313">
              <a:spcBef>
                <a:spcPct val="20000"/>
              </a:spcBef>
              <a:buClr>
                <a:srgbClr val="00007F"/>
              </a:buClr>
              <a:buSzPct val="75000"/>
            </a:pPr>
            <a:r>
              <a:rPr kumimoji="0" lang="en-US" sz="2800" b="0" i="1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</a:t>
            </a:r>
            <a:r>
              <a:rPr kumimoji="0" lang="en-US" sz="2800" b="0" i="1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		beep(1, 450)</a:t>
            </a:r>
            <a:endParaRPr kumimoji="0" lang="en-US" sz="2800" b="0" i="1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 dirty="0" smtClean="0"/>
              <a:t>Musical Scales</a:t>
            </a:r>
            <a:endParaRPr lang="en-US" sz="32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90FC815-9222-574C-BFFC-DE63CEA65581}" type="slidenum">
              <a:rPr lang="zh-CN" altLang="en-US" smtClean="0"/>
              <a:pPr>
                <a:defRPr/>
              </a:pPr>
              <a:t>17</a:t>
            </a:fld>
            <a:endParaRPr lang="en-US" altLang="zh-CN"/>
          </a:p>
        </p:txBody>
      </p:sp>
      <p:sp>
        <p:nvSpPr>
          <p:cNvPr id="9" name="Rectangle 3"/>
          <p:cNvSpPr txBox="1">
            <a:spLocks noChangeArrowheads="1"/>
          </p:cNvSpPr>
          <p:nvPr/>
        </p:nvSpPr>
        <p:spPr bwMode="auto">
          <a:xfrm>
            <a:off x="228600" y="1143001"/>
            <a:ext cx="8686800" cy="46481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7F"/>
              </a:buClr>
              <a:buSzPct val="75000"/>
              <a:buFont typeface="Wingdings" charset="2"/>
              <a:buChar char="v"/>
              <a:tabLst/>
              <a:defRPr/>
            </a:pPr>
            <a:r>
              <a:rPr kumimoji="0" 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In western music, a scale is divided into 12 notes</a:t>
            </a:r>
            <a:r>
              <a:rPr kumimoji="0" lang="en-US" sz="3200" b="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(from 7 major notes: ABCDEFG). Further </a:t>
            </a:r>
            <a:r>
              <a:rPr kumimoji="0" lang="en-US" sz="3200" b="0" i="0" u="none" strike="noStrike" kern="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ther</a:t>
            </a:r>
            <a:r>
              <a:rPr lang="en-US" sz="3200" kern="0" dirty="0" smtClean="0">
                <a:latin typeface="+mn-lt"/>
              </a:rPr>
              <a:t>e are octaves. </a:t>
            </a:r>
            <a:endParaRPr lang="en-US" sz="3200" kern="0" dirty="0" smtClean="0">
              <a:latin typeface="+mn-lt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7F"/>
              </a:buClr>
              <a:buSzPct val="75000"/>
              <a:buFont typeface="Wingdings" charset="2"/>
              <a:buChar char="v"/>
              <a:tabLst/>
              <a:defRPr/>
            </a:pPr>
            <a:endParaRPr lang="en-US" sz="3200" kern="0" dirty="0" smtClean="0">
              <a:latin typeface="+mn-lt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7F"/>
              </a:buClr>
              <a:buSzPct val="75000"/>
              <a:buFont typeface="Wingdings" charset="2"/>
              <a:buChar char="v"/>
              <a:tabLst/>
              <a:defRPr/>
            </a:pPr>
            <a:r>
              <a:rPr lang="en-US" sz="3200" kern="0" dirty="0" smtClean="0">
                <a:latin typeface="+mn-lt"/>
              </a:rPr>
              <a:t>An octave in C comprises of the 12 notes:</a:t>
            </a:r>
          </a:p>
          <a:p>
            <a:pPr marL="342900" marR="0" lvl="0" indent="-34290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7F"/>
              </a:buClr>
              <a:buSzPct val="75000"/>
              <a:tabLst/>
              <a:defRPr/>
            </a:pPr>
            <a:r>
              <a:rPr lang="en-US" sz="3200" dirty="0" smtClean="0">
                <a:latin typeface="+mn-lt"/>
              </a:rPr>
              <a:t>C </a:t>
            </a:r>
            <a:r>
              <a:rPr lang="en-US" sz="3200" dirty="0" smtClean="0">
                <a:latin typeface="+mn-lt"/>
              </a:rPr>
              <a:t>C#/Db D </a:t>
            </a:r>
            <a:r>
              <a:rPr lang="en-US" sz="3200" dirty="0" err="1" smtClean="0">
                <a:latin typeface="+mn-lt"/>
              </a:rPr>
              <a:t>D</a:t>
            </a:r>
            <a:r>
              <a:rPr lang="en-US" sz="3200" dirty="0" smtClean="0">
                <a:latin typeface="+mn-lt"/>
              </a:rPr>
              <a:t>#/</a:t>
            </a:r>
            <a:r>
              <a:rPr lang="en-US" sz="3200" dirty="0" err="1" smtClean="0">
                <a:latin typeface="+mn-lt"/>
              </a:rPr>
              <a:t>Eb</a:t>
            </a:r>
            <a:r>
              <a:rPr lang="en-US" sz="3200" dirty="0" smtClean="0">
                <a:latin typeface="+mn-lt"/>
              </a:rPr>
              <a:t> E F </a:t>
            </a:r>
            <a:r>
              <a:rPr lang="en-US" sz="3200" dirty="0" err="1" smtClean="0">
                <a:latin typeface="+mn-lt"/>
              </a:rPr>
              <a:t>F</a:t>
            </a:r>
            <a:r>
              <a:rPr lang="en-US" sz="3200" dirty="0" smtClean="0">
                <a:latin typeface="+mn-lt"/>
              </a:rPr>
              <a:t>#/</a:t>
            </a:r>
            <a:r>
              <a:rPr lang="en-US" sz="3200" dirty="0" err="1" smtClean="0">
                <a:latin typeface="+mn-lt"/>
              </a:rPr>
              <a:t>Gb</a:t>
            </a:r>
            <a:r>
              <a:rPr lang="en-US" sz="3200" dirty="0" smtClean="0">
                <a:latin typeface="+mn-lt"/>
              </a:rPr>
              <a:t> G </a:t>
            </a:r>
            <a:r>
              <a:rPr lang="en-US" sz="3200" dirty="0" err="1" smtClean="0">
                <a:latin typeface="+mn-lt"/>
              </a:rPr>
              <a:t>G</a:t>
            </a:r>
            <a:r>
              <a:rPr lang="en-US" sz="3200" dirty="0" smtClean="0">
                <a:latin typeface="+mn-lt"/>
              </a:rPr>
              <a:t>#/</a:t>
            </a:r>
            <a:r>
              <a:rPr lang="en-US" sz="3200" dirty="0" err="1" smtClean="0">
                <a:latin typeface="+mn-lt"/>
              </a:rPr>
              <a:t>Ab</a:t>
            </a:r>
            <a:r>
              <a:rPr lang="en-US" sz="3200" dirty="0" smtClean="0">
                <a:latin typeface="+mn-lt"/>
              </a:rPr>
              <a:t> A </a:t>
            </a:r>
            <a:r>
              <a:rPr lang="en-US" sz="3200" dirty="0" err="1" smtClean="0">
                <a:latin typeface="+mn-lt"/>
              </a:rPr>
              <a:t>A</a:t>
            </a:r>
            <a:r>
              <a:rPr lang="en-US" sz="3200" dirty="0" smtClean="0">
                <a:latin typeface="+mn-lt"/>
              </a:rPr>
              <a:t>#/Bb B</a:t>
            </a:r>
            <a:endParaRPr lang="en-US" sz="3200" kern="0" dirty="0" smtClean="0">
              <a:latin typeface="+mn-lt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7F"/>
              </a:buClr>
              <a:buSzPct val="75000"/>
              <a:buFont typeface="Wingdings" charset="2"/>
              <a:buChar char="v"/>
              <a:tabLst/>
              <a:defRPr/>
            </a:pPr>
            <a:endParaRPr lang="en-US" sz="3200" kern="0" dirty="0" smtClean="0">
              <a:latin typeface="+mn-lt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7F"/>
              </a:buClr>
              <a:buSzPct val="75000"/>
              <a:buFont typeface="Wingdings" charset="2"/>
              <a:buChar char="v"/>
              <a:tabLst/>
              <a:defRPr/>
            </a:pPr>
            <a:r>
              <a:rPr lang="en-US" sz="3200" kern="0" dirty="0" smtClean="0">
                <a:latin typeface="+mn-lt"/>
              </a:rPr>
              <a:t> Frequencies corresponding to a specific note, say C, are multiplier (or divided) by 2 to achieve the same note in a higher (or lower) octave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 dirty="0" smtClean="0"/>
              <a:t>Musical Scales</a:t>
            </a:r>
            <a:endParaRPr lang="en-US" sz="32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90FC815-9222-574C-BFFC-DE63CEA65581}" type="slidenum">
              <a:rPr lang="zh-CN" altLang="en-US" smtClean="0"/>
              <a:pPr>
                <a:defRPr/>
              </a:pPr>
              <a:t>18</a:t>
            </a:fld>
            <a:endParaRPr lang="en-US" altLang="zh-CN"/>
          </a:p>
        </p:txBody>
      </p:sp>
      <p:sp>
        <p:nvSpPr>
          <p:cNvPr id="9" name="Rectangle 3"/>
          <p:cNvSpPr txBox="1">
            <a:spLocks noChangeArrowheads="1"/>
          </p:cNvSpPr>
          <p:nvPr/>
        </p:nvSpPr>
        <p:spPr bwMode="auto">
          <a:xfrm>
            <a:off x="228600" y="1143001"/>
            <a:ext cx="8686800" cy="46481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7F"/>
              </a:buClr>
              <a:buSzPct val="75000"/>
              <a:buFont typeface="Wingdings" charset="2"/>
              <a:buChar char="v"/>
              <a:tabLst/>
              <a:defRPr/>
            </a:pPr>
            <a:r>
              <a:rPr kumimoji="0" 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What</a:t>
            </a:r>
            <a:r>
              <a:rPr kumimoji="0" lang="en-US" sz="3200" b="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is the relationship between these two tones?</a:t>
            </a:r>
          </a:p>
          <a:p>
            <a:pPr marL="2628900" lvl="5" indent="-342900">
              <a:spcBef>
                <a:spcPct val="20000"/>
              </a:spcBef>
              <a:buClr>
                <a:srgbClr val="00007F"/>
              </a:buClr>
              <a:buSzPct val="75000"/>
            </a:pPr>
            <a:r>
              <a:rPr lang="en-US" sz="3200" i="1" kern="0" dirty="0" smtClean="0">
                <a:latin typeface="+mn-lt"/>
              </a:rPr>
              <a:t>b</a:t>
            </a:r>
            <a:r>
              <a:rPr lang="en-US" sz="3200" i="1" kern="0" dirty="0" smtClean="0">
                <a:latin typeface="+mn-lt"/>
              </a:rPr>
              <a:t>eep(1, 440)</a:t>
            </a:r>
          </a:p>
          <a:p>
            <a:pPr marL="2628900" lvl="5" indent="-342900">
              <a:spcBef>
                <a:spcPct val="20000"/>
              </a:spcBef>
              <a:buClr>
                <a:srgbClr val="00007F"/>
              </a:buClr>
              <a:buSzPct val="75000"/>
            </a:pPr>
            <a:r>
              <a:rPr lang="en-US" sz="3200" i="1" kern="0" dirty="0" smtClean="0">
                <a:latin typeface="+mn-lt"/>
              </a:rPr>
              <a:t>b</a:t>
            </a:r>
            <a:r>
              <a:rPr lang="en-US" sz="3200" i="1" kern="0" dirty="0" smtClean="0">
                <a:latin typeface="+mn-lt"/>
              </a:rPr>
              <a:t>eep(1, 880)</a:t>
            </a:r>
          </a:p>
          <a:p>
            <a:pPr marL="341313" lvl="5" indent="-341313">
              <a:spcBef>
                <a:spcPct val="20000"/>
              </a:spcBef>
              <a:buClr>
                <a:srgbClr val="00007F"/>
              </a:buClr>
              <a:buSzPct val="75000"/>
              <a:buFont typeface="Wingdings" pitchFamily="2" charset="2"/>
              <a:buChar char="v"/>
            </a:pPr>
            <a:r>
              <a:rPr lang="en-US" sz="3200" kern="0" dirty="0" smtClean="0">
                <a:latin typeface="+mn-lt"/>
              </a:rPr>
              <a:t>The second tone is exactly one octave the first. To raise a tone by an octave, you simply multiply the frequency by 2. </a:t>
            </a:r>
          </a:p>
          <a:p>
            <a:pPr marL="341313" lvl="5" indent="-341313">
              <a:spcBef>
                <a:spcPct val="20000"/>
              </a:spcBef>
              <a:buClr>
                <a:srgbClr val="00007F"/>
              </a:buClr>
              <a:buSzPct val="75000"/>
              <a:buFont typeface="Wingdings" pitchFamily="2" charset="2"/>
              <a:buChar char="v"/>
            </a:pPr>
            <a:endParaRPr lang="en-US" sz="3200" kern="0" dirty="0" smtClean="0">
              <a:latin typeface="+mn-lt"/>
            </a:endParaRPr>
          </a:p>
          <a:p>
            <a:pPr marL="341313" lvl="5" indent="-341313">
              <a:spcBef>
                <a:spcPct val="20000"/>
              </a:spcBef>
              <a:buClr>
                <a:srgbClr val="00007F"/>
              </a:buClr>
              <a:buSzPct val="75000"/>
              <a:buFont typeface="Wingdings" pitchFamily="2" charset="2"/>
              <a:buChar char="v"/>
            </a:pPr>
            <a:r>
              <a:rPr lang="en-US" sz="3200" kern="0" dirty="0" smtClean="0">
                <a:latin typeface="+mn-lt"/>
              </a:rPr>
              <a:t>To make a tone an octave lower, you divide by 2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 dirty="0" smtClean="0"/>
              <a:t>Musical Scales</a:t>
            </a:r>
            <a:endParaRPr lang="en-US" sz="32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90FC815-9222-574C-BFFC-DE63CEA65581}" type="slidenum">
              <a:rPr lang="zh-CN" altLang="en-US" smtClean="0"/>
              <a:pPr>
                <a:defRPr/>
              </a:pPr>
              <a:t>19</a:t>
            </a:fld>
            <a:endParaRPr lang="en-US" altLang="zh-CN"/>
          </a:p>
        </p:txBody>
      </p:sp>
      <p:sp>
        <p:nvSpPr>
          <p:cNvPr id="9" name="Rectangle 3"/>
          <p:cNvSpPr txBox="1">
            <a:spLocks noChangeArrowheads="1"/>
          </p:cNvSpPr>
          <p:nvPr/>
        </p:nvSpPr>
        <p:spPr bwMode="auto">
          <a:xfrm>
            <a:off x="228600" y="1143001"/>
            <a:ext cx="8686800" cy="46481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7F"/>
              </a:buClr>
              <a:buSzPct val="75000"/>
              <a:buFont typeface="Wingdings" charset="2"/>
              <a:buChar char="v"/>
              <a:tabLst/>
              <a:defRPr/>
            </a:pPr>
            <a:r>
              <a:rPr kumimoji="0" 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In common tuning the</a:t>
            </a:r>
            <a:r>
              <a:rPr kumimoji="0" lang="en-US" sz="3200" b="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12 notes are equidistant. Thus if the frequency doubles every octave, each successive note is 2</a:t>
            </a:r>
            <a:r>
              <a:rPr kumimoji="0" lang="en-US" sz="3200" b="0" i="0" u="none" strike="noStrike" kern="0" cap="none" spc="0" normalizeH="0" baseline="3000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1/2</a:t>
            </a:r>
            <a:r>
              <a:rPr kumimoji="0" lang="en-US" sz="3200" b="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apart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7F"/>
              </a:buClr>
              <a:buSzPct val="75000"/>
              <a:buFont typeface="Wingdings" charset="2"/>
              <a:buChar char="v"/>
              <a:tabLst/>
              <a:defRPr/>
            </a:pPr>
            <a:endParaRPr lang="en-US" sz="3200" kern="0" dirty="0" smtClean="0">
              <a:latin typeface="+mn-lt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7F"/>
              </a:buClr>
              <a:buSzPct val="75000"/>
              <a:buFont typeface="Wingdings" charset="2"/>
              <a:buChar char="v"/>
              <a:tabLst/>
              <a:defRPr/>
            </a:pPr>
            <a:r>
              <a:rPr lang="en-US" sz="3200" kern="0" dirty="0" smtClean="0">
                <a:latin typeface="+mn-lt"/>
              </a:rPr>
              <a:t>If C4 is 261.63 Hz, what will be C# (or Db)?	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7F"/>
              </a:buClr>
              <a:buSzPct val="75000"/>
              <a:buFont typeface="Wingdings" charset="2"/>
              <a:buChar char="v"/>
              <a:tabLst/>
              <a:defRPr/>
            </a:pPr>
            <a:endParaRPr lang="en-US" sz="3200" kern="0" dirty="0" smtClean="0">
              <a:latin typeface="+mn-lt"/>
            </a:endParaRPr>
          </a:p>
          <a:p>
            <a:pPr marL="800100" lvl="1" indent="-342900" eaLnBrk="1" hangingPunct="1">
              <a:spcBef>
                <a:spcPct val="20000"/>
              </a:spcBef>
              <a:buClr>
                <a:srgbClr val="00007F"/>
              </a:buClr>
              <a:buSzPct val="75000"/>
            </a:pPr>
            <a:r>
              <a:rPr lang="en-US" sz="3200" kern="0" dirty="0" smtClean="0">
                <a:latin typeface="+mn-lt"/>
              </a:rPr>
              <a:t>	</a:t>
            </a:r>
            <a:r>
              <a:rPr lang="en-US" sz="3200" kern="0" dirty="0" smtClean="0">
                <a:latin typeface="+mn-lt"/>
              </a:rPr>
              <a:t>	C#4/Db4 = 261.63 Hz × 2</a:t>
            </a:r>
            <a:r>
              <a:rPr lang="en-US" sz="3200" kern="0" baseline="30000" dirty="0" smtClean="0">
                <a:latin typeface="+mn-lt"/>
              </a:rPr>
              <a:t>1/2</a:t>
            </a:r>
            <a:r>
              <a:rPr lang="en-US" sz="3200" kern="0" dirty="0" smtClean="0">
                <a:latin typeface="+mn-lt"/>
              </a:rPr>
              <a:t> = 277.18 Hz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 dirty="0" smtClean="0"/>
              <a:t>More than Numerical Calculations?</a:t>
            </a:r>
            <a:endParaRPr lang="en-US" sz="3200" dirty="0"/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143001"/>
            <a:ext cx="8686800" cy="4648199"/>
          </a:xfrm>
        </p:spPr>
        <p:txBody>
          <a:bodyPr/>
          <a:lstStyle/>
          <a:p>
            <a:pPr eaLnBrk="1" hangingPunct="1"/>
            <a:r>
              <a:rPr lang="en-US" dirty="0" smtClean="0"/>
              <a:t>Notion of computation extends far beyond simple numerical calculations</a:t>
            </a:r>
          </a:p>
          <a:p>
            <a:pPr lvl="1" eaLnBrk="1" hangingPunct="1">
              <a:buNone/>
            </a:pPr>
            <a:endParaRPr lang="en-US" dirty="0" smtClean="0"/>
          </a:p>
          <a:p>
            <a:pPr eaLnBrk="1" hangingPunct="1"/>
            <a:r>
              <a:rPr lang="en-US" dirty="0" smtClean="0"/>
              <a:t>Using basic computational techniques you have learned so far, you can do computations on shapes and sounds</a:t>
            </a:r>
            <a:endParaRPr lang="en-US" dirty="0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90FC815-9222-574C-BFFC-DE63CEA65581}" type="slidenum">
              <a:rPr lang="zh-CN" altLang="en-US" smtClean="0"/>
              <a:pPr>
                <a:defRPr/>
              </a:pPr>
              <a:t>2</a:t>
            </a:fld>
            <a:endParaRPr lang="en-US" altLang="zh-C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 dirty="0" smtClean="0"/>
              <a:t>Making Music</a:t>
            </a:r>
            <a:endParaRPr lang="en-US" sz="32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90FC815-9222-574C-BFFC-DE63CEA65581}" type="slidenum">
              <a:rPr lang="zh-CN" altLang="en-US" smtClean="0"/>
              <a:pPr>
                <a:defRPr/>
              </a:pPr>
              <a:t>20</a:t>
            </a:fld>
            <a:endParaRPr lang="en-US" altLang="zh-CN"/>
          </a:p>
        </p:txBody>
      </p:sp>
      <p:sp>
        <p:nvSpPr>
          <p:cNvPr id="9" name="Rectangle 3"/>
          <p:cNvSpPr txBox="1">
            <a:spLocks noChangeArrowheads="1"/>
          </p:cNvSpPr>
          <p:nvPr/>
        </p:nvSpPr>
        <p:spPr bwMode="auto">
          <a:xfrm>
            <a:off x="228600" y="1143001"/>
            <a:ext cx="8686800" cy="46481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7F"/>
              </a:buClr>
              <a:buSzPct val="75000"/>
              <a:buFont typeface="Wingdings" charset="2"/>
              <a:buChar char="v"/>
              <a:tabLst/>
              <a:defRPr/>
            </a:pPr>
            <a:r>
              <a:rPr kumimoji="0" 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Making songs by frequency is a lot of work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7F"/>
              </a:buClr>
              <a:buSzPct val="75000"/>
              <a:buFont typeface="Wingdings" charset="2"/>
              <a:buChar char="v"/>
              <a:tabLst/>
              <a:defRPr/>
            </a:pPr>
            <a:endParaRPr lang="en-US" sz="3200" kern="0" dirty="0" smtClean="0">
              <a:latin typeface="+mn-lt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7F"/>
              </a:buClr>
              <a:buSzPct val="75000"/>
              <a:buFont typeface="Wingdings" charset="2"/>
              <a:buChar char="v"/>
              <a:tabLst/>
              <a:defRPr/>
            </a:pPr>
            <a:r>
              <a:rPr kumimoji="0" lang="en-US" sz="3200" b="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Luckily, </a:t>
            </a:r>
            <a:r>
              <a:rPr kumimoji="0" lang="en-US" sz="3200" b="0" i="0" u="none" strike="noStrike" kern="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Myro</a:t>
            </a:r>
            <a:r>
              <a:rPr kumimoji="0" lang="en-US" sz="3200" b="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contains a set of functions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7F"/>
              </a:buClr>
              <a:buSzPct val="75000"/>
              <a:buFont typeface="Wingdings" charset="2"/>
              <a:buChar char="v"/>
              <a:tabLst/>
              <a:defRPr/>
            </a:pPr>
            <a:endParaRPr lang="en-US" sz="3200" kern="0" dirty="0" smtClean="0">
              <a:latin typeface="+mn-lt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7F"/>
              </a:buClr>
              <a:buSzPct val="75000"/>
              <a:buFont typeface="Wingdings" charset="2"/>
              <a:buChar char="v"/>
              <a:tabLst/>
              <a:defRPr/>
            </a:pPr>
            <a:r>
              <a:rPr lang="en-US" sz="3200" kern="0" dirty="0" smtClean="0">
                <a:latin typeface="+mn-lt"/>
              </a:rPr>
              <a:t>A </a:t>
            </a:r>
            <a:r>
              <a:rPr lang="en-US" sz="3200" kern="0" dirty="0" err="1" smtClean="0">
                <a:latin typeface="+mn-lt"/>
              </a:rPr>
              <a:t>Myro</a:t>
            </a:r>
            <a:r>
              <a:rPr lang="en-US" sz="3200" kern="0" dirty="0" smtClean="0">
                <a:latin typeface="+mn-lt"/>
              </a:rPr>
              <a:t> song is a set of characters composed like so: </a:t>
            </a:r>
          </a:p>
          <a:p>
            <a:pPr marL="2171700" lvl="4" indent="-342900" eaLnBrk="1" hangingPunct="1">
              <a:spcBef>
                <a:spcPct val="20000"/>
              </a:spcBef>
              <a:buClr>
                <a:srgbClr val="00007F"/>
              </a:buClr>
              <a:buSzPct val="75000"/>
            </a:pPr>
            <a:r>
              <a:rPr lang="en-US" sz="2000" i="1" kern="0" dirty="0" smtClean="0">
                <a:latin typeface="+mn-lt"/>
              </a:rPr>
              <a:t>		</a:t>
            </a:r>
            <a:r>
              <a:rPr lang="en-US" sz="2000" i="1" kern="0" dirty="0" smtClean="0">
                <a:latin typeface="+mn-lt"/>
              </a:rPr>
              <a:t>NOTE1 [NOTE2] WHOLEPART</a:t>
            </a:r>
            <a:endParaRPr lang="en-US" sz="2000" i="1" kern="0" dirty="0" smtClean="0">
              <a:latin typeface="+mn-lt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609600" y="5172670"/>
            <a:ext cx="76200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 smtClean="0">
                <a:solidFill>
                  <a:srgbClr val="C00000"/>
                </a:solidFill>
                <a:latin typeface="+mn-lt"/>
              </a:rPr>
              <a:t>NOTE1 is either a frequency or a </a:t>
            </a:r>
            <a:r>
              <a:rPr lang="en-US" dirty="0" smtClean="0">
                <a:solidFill>
                  <a:srgbClr val="C00000"/>
                </a:solidFill>
                <a:latin typeface="+mn-lt"/>
              </a:rPr>
              <a:t>NOTENAME, </a:t>
            </a:r>
          </a:p>
          <a:p>
            <a:pPr algn="ctr"/>
            <a:r>
              <a:rPr lang="en-US" dirty="0" smtClean="0">
                <a:solidFill>
                  <a:srgbClr val="C00000"/>
                </a:solidFill>
                <a:latin typeface="+mn-lt"/>
              </a:rPr>
              <a:t>NOTE2 </a:t>
            </a:r>
            <a:r>
              <a:rPr lang="en-US" dirty="0" smtClean="0">
                <a:solidFill>
                  <a:srgbClr val="C00000"/>
                </a:solidFill>
                <a:latin typeface="+mn-lt"/>
              </a:rPr>
              <a:t>is the same, and optional. Use for Chords.</a:t>
            </a:r>
          </a:p>
          <a:p>
            <a:pPr algn="ctr"/>
            <a:r>
              <a:rPr lang="en-US" dirty="0" smtClean="0">
                <a:solidFill>
                  <a:srgbClr val="C00000"/>
                </a:solidFill>
                <a:latin typeface="+mn-lt"/>
              </a:rPr>
              <a:t>WHOLEPART is a number representing how much </a:t>
            </a:r>
            <a:r>
              <a:rPr lang="en-US" dirty="0" smtClean="0">
                <a:solidFill>
                  <a:srgbClr val="C00000"/>
                </a:solidFill>
                <a:latin typeface="+mn-lt"/>
              </a:rPr>
              <a:t>of a </a:t>
            </a:r>
            <a:r>
              <a:rPr lang="en-US" dirty="0" smtClean="0">
                <a:solidFill>
                  <a:srgbClr val="C00000"/>
                </a:solidFill>
                <a:latin typeface="+mn-lt"/>
              </a:rPr>
              <a:t>whole note to play.</a:t>
            </a:r>
            <a:endParaRPr lang="en-US" dirty="0">
              <a:solidFill>
                <a:srgbClr val="C00000"/>
              </a:solidFill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 dirty="0" smtClean="0"/>
              <a:t>Making Music</a:t>
            </a:r>
            <a:endParaRPr lang="en-US" sz="32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90FC815-9222-574C-BFFC-DE63CEA65581}" type="slidenum">
              <a:rPr lang="zh-CN" altLang="en-US" smtClean="0"/>
              <a:pPr>
                <a:defRPr/>
              </a:pPr>
              <a:t>21</a:t>
            </a:fld>
            <a:endParaRPr lang="en-US" altLang="zh-CN"/>
          </a:p>
        </p:txBody>
      </p:sp>
      <p:sp>
        <p:nvSpPr>
          <p:cNvPr id="9" name="Rectangle 3"/>
          <p:cNvSpPr txBox="1">
            <a:spLocks noChangeArrowheads="1"/>
          </p:cNvSpPr>
          <p:nvPr/>
        </p:nvSpPr>
        <p:spPr bwMode="auto">
          <a:xfrm>
            <a:off x="228600" y="1143001"/>
            <a:ext cx="8686800" cy="5491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buClr>
                <a:schemeClr val="tx2"/>
              </a:buClr>
              <a:buFont typeface="Wingdings" pitchFamily="2" charset="2"/>
              <a:buChar char="v"/>
            </a:pP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lang="en-US" sz="2800" dirty="0" smtClean="0">
                <a:latin typeface="+mn-lt"/>
              </a:rPr>
              <a:t>NOTENAMES are case-insensitive strings. </a:t>
            </a:r>
            <a:endParaRPr lang="en-US" sz="2800" dirty="0" smtClean="0">
              <a:latin typeface="+mn-lt"/>
            </a:endParaRPr>
          </a:p>
          <a:p>
            <a:r>
              <a:rPr lang="en-US" sz="2800" dirty="0" smtClean="0">
                <a:latin typeface="+mn-lt"/>
              </a:rPr>
              <a:t>Here </a:t>
            </a:r>
            <a:r>
              <a:rPr lang="en-US" sz="2800" dirty="0" smtClean="0">
                <a:latin typeface="+mn-lt"/>
              </a:rPr>
              <a:t>is an entire scale of NOTENAMES</a:t>
            </a:r>
            <a:r>
              <a:rPr lang="en-US" sz="2800" dirty="0" smtClean="0">
                <a:latin typeface="+mn-lt"/>
              </a:rPr>
              <a:t>:</a:t>
            </a:r>
          </a:p>
          <a:p>
            <a:endParaRPr lang="en-US" sz="2800" dirty="0" smtClean="0">
              <a:latin typeface="+mn-lt"/>
            </a:endParaRPr>
          </a:p>
          <a:p>
            <a:r>
              <a:rPr lang="en-US" sz="2000" dirty="0" smtClean="0">
                <a:latin typeface="+mn-lt"/>
              </a:rPr>
              <a:t>	C   </a:t>
            </a:r>
            <a:r>
              <a:rPr lang="en-US" sz="2000" dirty="0" err="1" smtClean="0">
                <a:latin typeface="+mn-lt"/>
              </a:rPr>
              <a:t>C</a:t>
            </a:r>
            <a:r>
              <a:rPr lang="en-US" sz="2000" dirty="0" smtClean="0">
                <a:latin typeface="+mn-lt"/>
              </a:rPr>
              <a:t>#/Db </a:t>
            </a:r>
            <a:r>
              <a:rPr lang="en-US" sz="2000" dirty="0" smtClean="0">
                <a:latin typeface="+mn-lt"/>
              </a:rPr>
              <a:t>  D   </a:t>
            </a:r>
            <a:r>
              <a:rPr lang="en-US" sz="2000" dirty="0" err="1" smtClean="0">
                <a:latin typeface="+mn-lt"/>
              </a:rPr>
              <a:t>D</a:t>
            </a:r>
            <a:r>
              <a:rPr lang="en-US" sz="2000" dirty="0" smtClean="0">
                <a:latin typeface="+mn-lt"/>
              </a:rPr>
              <a:t>#/</a:t>
            </a:r>
            <a:r>
              <a:rPr lang="en-US" sz="2000" dirty="0" err="1" smtClean="0">
                <a:latin typeface="+mn-lt"/>
              </a:rPr>
              <a:t>Eb</a:t>
            </a:r>
            <a:r>
              <a:rPr lang="en-US" sz="2000" dirty="0" smtClean="0">
                <a:latin typeface="+mn-lt"/>
              </a:rPr>
              <a:t>   E   F   </a:t>
            </a:r>
            <a:r>
              <a:rPr lang="en-US" sz="2000" dirty="0" err="1" smtClean="0">
                <a:latin typeface="+mn-lt"/>
              </a:rPr>
              <a:t>F</a:t>
            </a:r>
            <a:r>
              <a:rPr lang="en-US" sz="2000" dirty="0" smtClean="0">
                <a:latin typeface="+mn-lt"/>
              </a:rPr>
              <a:t>#/</a:t>
            </a:r>
            <a:r>
              <a:rPr lang="en-US" sz="2000" dirty="0" err="1" smtClean="0">
                <a:latin typeface="+mn-lt"/>
              </a:rPr>
              <a:t>Gb</a:t>
            </a:r>
            <a:r>
              <a:rPr lang="en-US" sz="2000" dirty="0" smtClean="0">
                <a:latin typeface="+mn-lt"/>
              </a:rPr>
              <a:t>   G   </a:t>
            </a:r>
            <a:r>
              <a:rPr lang="en-US" sz="2000" dirty="0" err="1" smtClean="0">
                <a:latin typeface="+mn-lt"/>
              </a:rPr>
              <a:t>G</a:t>
            </a:r>
            <a:r>
              <a:rPr lang="en-US" sz="2000" dirty="0" smtClean="0">
                <a:latin typeface="+mn-lt"/>
              </a:rPr>
              <a:t>#/</a:t>
            </a:r>
            <a:r>
              <a:rPr lang="en-US" sz="2000" dirty="0" err="1" smtClean="0">
                <a:latin typeface="+mn-lt"/>
              </a:rPr>
              <a:t>Ab</a:t>
            </a:r>
            <a:r>
              <a:rPr lang="en-US" sz="2000" dirty="0" smtClean="0">
                <a:latin typeface="+mn-lt"/>
              </a:rPr>
              <a:t>   A   </a:t>
            </a:r>
            <a:r>
              <a:rPr lang="en-US" sz="2000" dirty="0" err="1" smtClean="0">
                <a:latin typeface="+mn-lt"/>
              </a:rPr>
              <a:t>A</a:t>
            </a:r>
            <a:r>
              <a:rPr lang="en-US" sz="2000" dirty="0" smtClean="0">
                <a:latin typeface="+mn-lt"/>
              </a:rPr>
              <a:t>#/</a:t>
            </a:r>
            <a:r>
              <a:rPr lang="en-US" sz="2000" dirty="0" smtClean="0">
                <a:latin typeface="+mn-lt"/>
              </a:rPr>
              <a:t>Bb   B   C</a:t>
            </a:r>
            <a:endParaRPr kumimoji="0" lang="en-US" sz="20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7F"/>
              </a:buClr>
              <a:buSzPct val="75000"/>
              <a:buFont typeface="Wingdings" charset="2"/>
              <a:buChar char="v"/>
              <a:tabLst/>
              <a:defRPr/>
            </a:pPr>
            <a:endParaRPr lang="en-US" sz="3200" kern="0" dirty="0" smtClean="0">
              <a:latin typeface="+mn-lt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7F"/>
              </a:buClr>
              <a:buSzPct val="75000"/>
              <a:buFont typeface="Wingdings" charset="2"/>
              <a:buChar char="v"/>
              <a:tabLst/>
              <a:defRPr/>
            </a:pPr>
            <a:r>
              <a:rPr kumimoji="0" lang="en-US" sz="3200" b="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5</a:t>
            </a:r>
            <a:r>
              <a:rPr lang="en-US" sz="3200" kern="0" baseline="30000" dirty="0" err="1" smtClean="0">
                <a:latin typeface="+mn-lt"/>
              </a:rPr>
              <a:t>th</a:t>
            </a:r>
            <a:r>
              <a:rPr lang="en-US" sz="3200" kern="0" dirty="0" smtClean="0">
                <a:latin typeface="+mn-lt"/>
              </a:rPr>
              <a:t> octave version can be written as 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7F"/>
              </a:buClr>
              <a:buSzPct val="75000"/>
              <a:tabLst/>
              <a:defRPr/>
            </a:pPr>
            <a:endParaRPr kumimoji="0" lang="en-US" sz="3200" b="0" i="0" u="none" strike="noStrike" kern="0" cap="none" spc="0" normalizeH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algn="ctr"/>
            <a:r>
              <a:rPr lang="en-US" sz="1600" dirty="0" smtClean="0">
                <a:latin typeface="+mn-lt"/>
              </a:rPr>
              <a:t>C5   C#5/Db5   D5   D#5/Eb5   E5   F5   F#5/Gb5   G5   G#5/Ab5   A5   A#5/Bb5   B5   C6</a:t>
            </a:r>
            <a:endParaRPr lang="en-US" sz="1600" kern="0" dirty="0" smtClean="0"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 dirty="0" smtClean="0"/>
              <a:t>Making Music</a:t>
            </a:r>
            <a:endParaRPr lang="en-US" sz="32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90FC815-9222-574C-BFFC-DE63CEA65581}" type="slidenum">
              <a:rPr lang="zh-CN" altLang="en-US" smtClean="0"/>
              <a:pPr>
                <a:defRPr/>
              </a:pPr>
              <a:t>22</a:t>
            </a:fld>
            <a:endParaRPr lang="en-US" altLang="zh-CN"/>
          </a:p>
        </p:txBody>
      </p:sp>
      <p:sp>
        <p:nvSpPr>
          <p:cNvPr id="9" name="Rectangle 3"/>
          <p:cNvSpPr txBox="1">
            <a:spLocks noChangeArrowheads="1"/>
          </p:cNvSpPr>
          <p:nvPr/>
        </p:nvSpPr>
        <p:spPr bwMode="auto">
          <a:xfrm>
            <a:off x="228600" y="1143001"/>
            <a:ext cx="8686800" cy="5491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buClr>
                <a:schemeClr val="tx2"/>
              </a:buClr>
              <a:buFont typeface="Wingdings" pitchFamily="2" charset="2"/>
              <a:buChar char="v"/>
            </a:pP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lang="en-US" sz="2800" dirty="0" smtClean="0">
                <a:latin typeface="+mn-lt"/>
              </a:rPr>
              <a:t>Try this:</a:t>
            </a:r>
          </a:p>
          <a:p>
            <a:pPr algn="ctr"/>
            <a:r>
              <a:rPr lang="en-US" sz="1600" b="1" dirty="0" smtClean="0">
                <a:latin typeface="+mn-lt"/>
              </a:rPr>
              <a:t>c 1</a:t>
            </a:r>
          </a:p>
          <a:p>
            <a:pPr algn="ctr"/>
            <a:r>
              <a:rPr lang="en-US" sz="1600" b="1" dirty="0" smtClean="0">
                <a:latin typeface="+mn-lt"/>
              </a:rPr>
              <a:t>c .5</a:t>
            </a:r>
          </a:p>
          <a:p>
            <a:pPr algn="ctr"/>
            <a:r>
              <a:rPr lang="en-US" sz="1600" b="1" dirty="0" smtClean="0">
                <a:latin typeface="+mn-lt"/>
              </a:rPr>
              <a:t>c .5</a:t>
            </a:r>
          </a:p>
          <a:p>
            <a:pPr algn="ctr"/>
            <a:r>
              <a:rPr lang="en-US" sz="1600" b="1" dirty="0" smtClean="0">
                <a:latin typeface="+mn-lt"/>
              </a:rPr>
              <a:t>c 1</a:t>
            </a:r>
          </a:p>
          <a:p>
            <a:pPr algn="ctr"/>
            <a:r>
              <a:rPr lang="en-US" sz="1600" b="1" dirty="0" smtClean="0">
                <a:latin typeface="+mn-lt"/>
              </a:rPr>
              <a:t>c .5</a:t>
            </a:r>
          </a:p>
          <a:p>
            <a:pPr algn="ctr"/>
            <a:r>
              <a:rPr lang="en-US" sz="1600" b="1" dirty="0" smtClean="0">
                <a:latin typeface="+mn-lt"/>
              </a:rPr>
              <a:t>c .5</a:t>
            </a:r>
          </a:p>
          <a:p>
            <a:pPr algn="ctr"/>
            <a:r>
              <a:rPr lang="en-US" sz="1600" b="1" dirty="0" smtClean="0">
                <a:latin typeface="+mn-lt"/>
              </a:rPr>
              <a:t>e 1</a:t>
            </a:r>
          </a:p>
          <a:p>
            <a:pPr algn="ctr"/>
            <a:r>
              <a:rPr lang="en-US" sz="1600" b="1" dirty="0" smtClean="0">
                <a:latin typeface="+mn-lt"/>
              </a:rPr>
              <a:t>c .5</a:t>
            </a:r>
          </a:p>
          <a:p>
            <a:pPr algn="ctr"/>
            <a:r>
              <a:rPr lang="en-US" sz="1600" b="1" dirty="0" smtClean="0">
                <a:latin typeface="+mn-lt"/>
              </a:rPr>
              <a:t>c .5</a:t>
            </a:r>
          </a:p>
          <a:p>
            <a:pPr algn="ctr"/>
            <a:r>
              <a:rPr lang="en-US" sz="1600" b="1" dirty="0" smtClean="0">
                <a:latin typeface="+mn-lt"/>
              </a:rPr>
              <a:t>c 2</a:t>
            </a:r>
          </a:p>
          <a:p>
            <a:pPr algn="ctr"/>
            <a:r>
              <a:rPr lang="en-US" sz="1600" b="1" dirty="0" smtClean="0">
                <a:latin typeface="+mn-lt"/>
              </a:rPr>
              <a:t>e 1</a:t>
            </a:r>
          </a:p>
          <a:p>
            <a:pPr algn="ctr"/>
            <a:r>
              <a:rPr lang="en-US" sz="1600" b="1" dirty="0" smtClean="0">
                <a:latin typeface="+mn-lt"/>
              </a:rPr>
              <a:t>e .5</a:t>
            </a:r>
          </a:p>
          <a:p>
            <a:pPr algn="ctr"/>
            <a:r>
              <a:rPr lang="en-US" sz="1600" b="1" dirty="0" smtClean="0">
                <a:latin typeface="+mn-lt"/>
              </a:rPr>
              <a:t>e .5</a:t>
            </a:r>
          </a:p>
          <a:p>
            <a:pPr algn="ctr"/>
            <a:r>
              <a:rPr lang="en-US" sz="1600" b="1" dirty="0" smtClean="0">
                <a:latin typeface="+mn-lt"/>
              </a:rPr>
              <a:t>e 1</a:t>
            </a:r>
          </a:p>
          <a:p>
            <a:pPr algn="ctr"/>
            <a:r>
              <a:rPr lang="en-US" sz="1600" b="1" dirty="0" smtClean="0">
                <a:latin typeface="+mn-lt"/>
              </a:rPr>
              <a:t>e .5</a:t>
            </a:r>
          </a:p>
          <a:p>
            <a:pPr algn="ctr"/>
            <a:r>
              <a:rPr lang="en-US" sz="1600" b="1" dirty="0" smtClean="0">
                <a:latin typeface="+mn-lt"/>
              </a:rPr>
              <a:t>e .5</a:t>
            </a:r>
          </a:p>
          <a:p>
            <a:pPr algn="ctr"/>
            <a:r>
              <a:rPr lang="en-US" sz="1600" b="1" dirty="0" smtClean="0">
                <a:latin typeface="+mn-lt"/>
              </a:rPr>
              <a:t>g 1</a:t>
            </a:r>
          </a:p>
          <a:p>
            <a:pPr algn="ctr"/>
            <a:r>
              <a:rPr lang="en-US" sz="1600" b="1" dirty="0" smtClean="0">
                <a:latin typeface="+mn-lt"/>
              </a:rPr>
              <a:t>e .5</a:t>
            </a:r>
          </a:p>
          <a:p>
            <a:pPr algn="ctr"/>
            <a:r>
              <a:rPr lang="en-US" sz="1600" b="1" dirty="0" smtClean="0">
                <a:latin typeface="+mn-lt"/>
              </a:rPr>
              <a:t>e .5</a:t>
            </a:r>
          </a:p>
          <a:p>
            <a:pPr algn="ctr"/>
            <a:r>
              <a:rPr lang="en-US" sz="1600" b="1" dirty="0" smtClean="0">
                <a:latin typeface="+mn-lt"/>
              </a:rPr>
              <a:t>e 2</a:t>
            </a:r>
            <a:endParaRPr lang="en-US" sz="1600" b="1" kern="0" dirty="0" smtClean="0"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 dirty="0" smtClean="0"/>
              <a:t>Using a Song</a:t>
            </a:r>
            <a:endParaRPr lang="en-US" sz="32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90FC815-9222-574C-BFFC-DE63CEA65581}" type="slidenum">
              <a:rPr lang="zh-CN" altLang="en-US" smtClean="0"/>
              <a:pPr>
                <a:defRPr/>
              </a:pPr>
              <a:t>23</a:t>
            </a:fld>
            <a:endParaRPr lang="en-US" altLang="zh-CN"/>
          </a:p>
        </p:txBody>
      </p:sp>
      <p:sp>
        <p:nvSpPr>
          <p:cNvPr id="9" name="Rectangle 3"/>
          <p:cNvSpPr txBox="1">
            <a:spLocks noChangeArrowheads="1"/>
          </p:cNvSpPr>
          <p:nvPr/>
        </p:nvSpPr>
        <p:spPr bwMode="auto">
          <a:xfrm>
            <a:off x="228600" y="1143001"/>
            <a:ext cx="8686800" cy="5491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buClr>
                <a:schemeClr val="tx2"/>
              </a:buClr>
              <a:buSzPct val="125000"/>
              <a:buFont typeface="Wingdings" pitchFamily="2" charset="2"/>
              <a:buChar char="v"/>
            </a:pP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lang="en-US" sz="2400" dirty="0" smtClean="0">
                <a:latin typeface="+mn-lt"/>
              </a:rPr>
              <a:t>You need to initialize the robot in a different way</a:t>
            </a:r>
          </a:p>
          <a:p>
            <a:pPr lvl="3">
              <a:buClr>
                <a:schemeClr val="tx2"/>
              </a:buClr>
            </a:pPr>
            <a:r>
              <a:rPr lang="en-US" sz="2400" b="1" kern="0" dirty="0" smtClean="0">
                <a:latin typeface="+mn-lt"/>
              </a:rPr>
              <a:t>		</a:t>
            </a:r>
            <a:r>
              <a:rPr lang="en-US" sz="2400" i="1" kern="0" dirty="0" smtClean="0">
                <a:latin typeface="+mn-lt"/>
              </a:rPr>
              <a:t>Robot = scribbler ()</a:t>
            </a:r>
            <a:endParaRPr lang="en-US" sz="2400" i="1" kern="0" dirty="0" smtClean="0">
              <a:latin typeface="+mn-lt"/>
            </a:endParaRPr>
          </a:p>
          <a:p>
            <a:pPr marL="0" lvl="3">
              <a:buClr>
                <a:schemeClr val="tx2"/>
              </a:buClr>
              <a:buSzPct val="120000"/>
              <a:buFont typeface="Wingdings" pitchFamily="2" charset="2"/>
              <a:buChar char="v"/>
            </a:pPr>
            <a:endParaRPr lang="en-US" sz="2400" i="1" kern="0" dirty="0" smtClean="0">
              <a:latin typeface="+mn-lt"/>
            </a:endParaRPr>
          </a:p>
          <a:p>
            <a:pPr marL="0" lvl="3">
              <a:buClr>
                <a:schemeClr val="tx2"/>
              </a:buClr>
              <a:buSzPct val="120000"/>
              <a:buFont typeface="Wingdings" pitchFamily="2" charset="2"/>
              <a:buChar char="v"/>
            </a:pPr>
            <a:r>
              <a:rPr lang="en-US" sz="2400" kern="0" dirty="0" smtClean="0">
                <a:latin typeface="+mn-lt"/>
              </a:rPr>
              <a:t> </a:t>
            </a:r>
            <a:r>
              <a:rPr lang="en-US" sz="2400" dirty="0" smtClean="0">
                <a:latin typeface="+mn-lt"/>
              </a:rPr>
              <a:t>If your song is in a file, you can read it</a:t>
            </a:r>
          </a:p>
          <a:p>
            <a:pPr marL="1828800" lvl="7">
              <a:buClr>
                <a:schemeClr val="tx2"/>
              </a:buClr>
              <a:buSzPct val="120000"/>
            </a:pPr>
            <a:r>
              <a:rPr lang="en-US" sz="2400" dirty="0" smtClean="0">
                <a:latin typeface="+mn-lt"/>
              </a:rPr>
              <a:t>	</a:t>
            </a:r>
            <a:r>
              <a:rPr lang="en-US" sz="2400" i="1" dirty="0" smtClean="0">
                <a:latin typeface="+mn-lt"/>
              </a:rPr>
              <a:t>s = </a:t>
            </a:r>
            <a:r>
              <a:rPr lang="en-US" sz="2400" i="1" dirty="0" err="1" smtClean="0">
                <a:latin typeface="+mn-lt"/>
              </a:rPr>
              <a:t>readSong</a:t>
            </a:r>
            <a:r>
              <a:rPr lang="en-US" sz="2400" i="1" dirty="0" smtClean="0">
                <a:latin typeface="+mn-lt"/>
              </a:rPr>
              <a:t>(filename)</a:t>
            </a:r>
          </a:p>
          <a:p>
            <a:pPr marL="1828800" lvl="7">
              <a:buClr>
                <a:schemeClr val="tx2"/>
              </a:buClr>
              <a:buSzPct val="120000"/>
            </a:pPr>
            <a:endParaRPr lang="en-US" sz="2400" dirty="0" smtClean="0">
              <a:latin typeface="+mn-lt"/>
            </a:endParaRPr>
          </a:p>
          <a:p>
            <a:pPr marL="0" lvl="7">
              <a:buClr>
                <a:schemeClr val="tx2"/>
              </a:buClr>
              <a:buSzPct val="120000"/>
              <a:buFont typeface="Wingdings" pitchFamily="2" charset="2"/>
              <a:buChar char="v"/>
            </a:pPr>
            <a:r>
              <a:rPr lang="en-US" sz="2400" dirty="0" smtClean="0">
                <a:latin typeface="+mn-lt"/>
              </a:rPr>
              <a:t> The you can play it on the robot</a:t>
            </a:r>
          </a:p>
          <a:p>
            <a:pPr marL="457200" lvl="8">
              <a:buClr>
                <a:schemeClr val="tx2"/>
              </a:buClr>
              <a:buSzPct val="120000"/>
            </a:pPr>
            <a:r>
              <a:rPr lang="en-US" sz="2400" dirty="0" smtClean="0">
                <a:latin typeface="+mn-lt"/>
              </a:rPr>
              <a:t>				</a:t>
            </a:r>
            <a:r>
              <a:rPr lang="en-US" sz="2400" i="1" dirty="0" err="1" smtClean="0">
                <a:latin typeface="+mn-lt"/>
              </a:rPr>
              <a:t>robot.playSong</a:t>
            </a:r>
            <a:r>
              <a:rPr lang="en-US" sz="2400" i="1" dirty="0" smtClean="0">
                <a:latin typeface="+mn-lt"/>
              </a:rPr>
              <a:t>(s)</a:t>
            </a:r>
          </a:p>
          <a:p>
            <a:pPr marL="457200" lvl="8">
              <a:buClr>
                <a:schemeClr val="tx2"/>
              </a:buClr>
              <a:buSzPct val="120000"/>
            </a:pPr>
            <a:r>
              <a:rPr lang="en-US" sz="2400" dirty="0" smtClean="0">
                <a:latin typeface="+mn-lt"/>
              </a:rPr>
              <a:t>Or on the computer</a:t>
            </a:r>
          </a:p>
          <a:p>
            <a:pPr marL="457200" lvl="8">
              <a:buClr>
                <a:schemeClr val="tx2"/>
              </a:buClr>
              <a:buSzPct val="120000"/>
            </a:pPr>
            <a:r>
              <a:rPr lang="en-US" sz="2400" dirty="0" smtClean="0">
                <a:latin typeface="+mn-lt"/>
              </a:rPr>
              <a:t>	</a:t>
            </a:r>
            <a:r>
              <a:rPr lang="en-US" sz="2400" dirty="0" smtClean="0">
                <a:latin typeface="+mn-lt"/>
              </a:rPr>
              <a:t>			</a:t>
            </a:r>
            <a:r>
              <a:rPr lang="en-US" sz="2400" i="1" dirty="0" err="1" smtClean="0">
                <a:latin typeface="+mn-lt"/>
              </a:rPr>
              <a:t>computer.playSong</a:t>
            </a:r>
            <a:r>
              <a:rPr lang="en-US" sz="2400" i="1" dirty="0" smtClean="0">
                <a:latin typeface="+mn-lt"/>
              </a:rPr>
              <a:t>(s)</a:t>
            </a:r>
          </a:p>
          <a:p>
            <a:pPr marL="457200" lvl="8">
              <a:buClr>
                <a:schemeClr val="tx2"/>
              </a:buClr>
              <a:buSzPct val="120000"/>
            </a:pPr>
            <a:endParaRPr lang="en-US" sz="2400" i="1" dirty="0" smtClean="0">
              <a:latin typeface="+mn-lt"/>
            </a:endParaRPr>
          </a:p>
          <a:p>
            <a:pPr marL="0" lvl="8" indent="457200">
              <a:buClr>
                <a:schemeClr val="tx2"/>
              </a:buClr>
              <a:buSzPct val="120000"/>
              <a:buFont typeface="Wingdings" pitchFamily="2" charset="2"/>
              <a:buChar char="v"/>
            </a:pPr>
            <a:r>
              <a:rPr lang="en-US" sz="2400" dirty="0" smtClean="0">
                <a:latin typeface="+mn-lt"/>
              </a:rPr>
              <a:t> You can also </a:t>
            </a:r>
            <a:r>
              <a:rPr lang="en-US" sz="2400" i="1" dirty="0" err="1" smtClean="0">
                <a:latin typeface="+mn-lt"/>
              </a:rPr>
              <a:t>makesong</a:t>
            </a:r>
            <a:r>
              <a:rPr lang="en-US" sz="2400" i="1" dirty="0" smtClean="0">
                <a:latin typeface="+mn-lt"/>
              </a:rPr>
              <a:t>(text)</a:t>
            </a:r>
            <a:r>
              <a:rPr lang="en-US" sz="2400" i="1" kern="0" dirty="0" smtClean="0">
                <a:latin typeface="+mn-lt"/>
              </a:rPr>
              <a:t> </a:t>
            </a:r>
            <a:r>
              <a:rPr lang="en-US" sz="2400" kern="0" dirty="0" smtClean="0">
                <a:latin typeface="+mn-lt"/>
              </a:rPr>
              <a:t>to make a song</a:t>
            </a:r>
          </a:p>
          <a:p>
            <a:pPr marL="457200" lvl="8">
              <a:buClr>
                <a:schemeClr val="tx2"/>
              </a:buClr>
              <a:buSzPct val="120000"/>
            </a:pPr>
            <a:r>
              <a:rPr lang="en-US" sz="2400" dirty="0" smtClean="0">
                <a:latin typeface="+mn-lt"/>
              </a:rPr>
              <a:t>	</a:t>
            </a:r>
            <a:r>
              <a:rPr lang="en-US" sz="2400" i="1" dirty="0" smtClean="0">
                <a:latin typeface="+mn-lt"/>
              </a:rPr>
              <a:t>s </a:t>
            </a:r>
            <a:r>
              <a:rPr lang="en-US" sz="2400" i="1" dirty="0" smtClean="0">
                <a:latin typeface="+mn-lt"/>
              </a:rPr>
              <a:t>= </a:t>
            </a:r>
            <a:r>
              <a:rPr lang="en-US" sz="2400" i="1" dirty="0" err="1" smtClean="0">
                <a:latin typeface="+mn-lt"/>
              </a:rPr>
              <a:t>makeSong</a:t>
            </a:r>
            <a:r>
              <a:rPr lang="en-US" sz="2400" i="1" dirty="0" smtClean="0">
                <a:latin typeface="+mn-lt"/>
              </a:rPr>
              <a:t>("c 1; d 1; e 1; f 1; g 1; a 1; b 1; c7 1;")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 dirty="0" smtClean="0"/>
              <a:t>Sights: Drawing</a:t>
            </a:r>
            <a:endParaRPr lang="en-US" sz="3200" dirty="0"/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143001"/>
            <a:ext cx="8686800" cy="4648199"/>
          </a:xfrm>
        </p:spPr>
        <p:txBody>
          <a:bodyPr/>
          <a:lstStyle/>
          <a:p>
            <a:pPr eaLnBrk="1" hangingPunct="1"/>
            <a:r>
              <a:rPr lang="en-US" dirty="0" smtClean="0"/>
              <a:t>Have you ever used drawing applications on your computer?</a:t>
            </a:r>
          </a:p>
          <a:p>
            <a:pPr eaLnBrk="1" hangingPunct="1"/>
            <a:endParaRPr lang="en-US" dirty="0" smtClean="0"/>
          </a:p>
          <a:p>
            <a:pPr eaLnBrk="1" hangingPunct="1"/>
            <a:r>
              <a:rPr lang="en-US" dirty="0" smtClean="0"/>
              <a:t>To draw something using Python, you first need a place to draw it</a:t>
            </a:r>
          </a:p>
          <a:p>
            <a:pPr lvl="4" eaLnBrk="1" hangingPunct="1">
              <a:buNone/>
            </a:pPr>
            <a:endParaRPr lang="en-US" dirty="0" smtClean="0"/>
          </a:p>
          <a:p>
            <a:pPr lvl="4" eaLnBrk="1" hangingPunct="1">
              <a:buNone/>
            </a:pPr>
            <a:r>
              <a:rPr lang="en-US" dirty="0" smtClean="0"/>
              <a:t>	</a:t>
            </a:r>
            <a:r>
              <a:rPr lang="en-US" dirty="0" smtClean="0"/>
              <a:t>	</a:t>
            </a:r>
            <a:r>
              <a:rPr lang="en-US" dirty="0" err="1" smtClean="0"/>
              <a:t>myCanvas</a:t>
            </a:r>
            <a:r>
              <a:rPr lang="en-US" dirty="0" smtClean="0"/>
              <a:t> = </a:t>
            </a:r>
            <a:r>
              <a:rPr lang="en-US" dirty="0" err="1" smtClean="0"/>
              <a:t>GraphWin</a:t>
            </a:r>
            <a:r>
              <a:rPr lang="en-US" dirty="0" smtClean="0"/>
              <a:t>()</a:t>
            </a:r>
          </a:p>
          <a:p>
            <a:pPr lvl="1" eaLnBrk="1" hangingPunct="1">
              <a:buNone/>
            </a:pPr>
            <a:endParaRPr lang="en-US" dirty="0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90FC815-9222-574C-BFFC-DE63CEA65581}" type="slidenum">
              <a:rPr lang="zh-CN" altLang="en-US" smtClean="0"/>
              <a:pPr>
                <a:defRPr/>
              </a:pPr>
              <a:t>3</a:t>
            </a:fld>
            <a:endParaRPr lang="en-US" altLang="zh-CN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930469" y="3343275"/>
            <a:ext cx="2984932" cy="282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 dirty="0" smtClean="0"/>
              <a:t>Sights: Drawing</a:t>
            </a:r>
            <a:endParaRPr lang="en-US" sz="3200" dirty="0"/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143001"/>
            <a:ext cx="8686800" cy="4648199"/>
          </a:xfrm>
        </p:spPr>
        <p:txBody>
          <a:bodyPr/>
          <a:lstStyle/>
          <a:p>
            <a:pPr eaLnBrk="1" hangingPunct="1"/>
            <a:r>
              <a:rPr lang="en-US" dirty="0" smtClean="0"/>
              <a:t>To make the window go away, type</a:t>
            </a:r>
          </a:p>
          <a:p>
            <a:pPr lvl="3" eaLnBrk="1" hangingPunct="1">
              <a:buNone/>
            </a:pPr>
            <a:r>
              <a:rPr lang="en-US" dirty="0" smtClean="0"/>
              <a:t> 				</a:t>
            </a:r>
          </a:p>
          <a:p>
            <a:pPr lvl="3" eaLnBrk="1" hangingPunct="1">
              <a:buNone/>
            </a:pPr>
            <a:r>
              <a:rPr lang="en-US" i="1" dirty="0" smtClean="0"/>
              <a:t>	</a:t>
            </a:r>
            <a:r>
              <a:rPr lang="en-US" i="1" dirty="0" smtClean="0"/>
              <a:t>		</a:t>
            </a:r>
            <a:r>
              <a:rPr lang="en-US" i="1" dirty="0" err="1" smtClean="0"/>
              <a:t>myCanvas.close</a:t>
            </a:r>
            <a:r>
              <a:rPr lang="en-US" i="1" dirty="0" smtClean="0"/>
              <a:t>()</a:t>
            </a:r>
          </a:p>
          <a:p>
            <a:pPr eaLnBrk="1" hangingPunct="1"/>
            <a:endParaRPr lang="en-US" dirty="0" smtClean="0"/>
          </a:p>
          <a:p>
            <a:pPr eaLnBrk="1" hangingPunct="1"/>
            <a:r>
              <a:rPr lang="en-US" dirty="0" smtClean="0"/>
              <a:t>To create a graphics window of any size and a name that you specify, type</a:t>
            </a:r>
          </a:p>
          <a:p>
            <a:pPr eaLnBrk="1" hangingPunct="1">
              <a:buNone/>
            </a:pPr>
            <a:endParaRPr lang="en-US" sz="2200" i="1" dirty="0" smtClean="0"/>
          </a:p>
          <a:p>
            <a:pPr eaLnBrk="1" hangingPunct="1">
              <a:buNone/>
            </a:pPr>
            <a:r>
              <a:rPr lang="en-US" sz="2200" i="1" dirty="0" err="1" smtClean="0"/>
              <a:t>myCanvas</a:t>
            </a:r>
            <a:r>
              <a:rPr lang="en-US" sz="2200" i="1" dirty="0" smtClean="0"/>
              <a:t> = </a:t>
            </a:r>
            <a:r>
              <a:rPr lang="en-US" sz="2200" i="1" dirty="0" err="1" smtClean="0"/>
              <a:t>GraphWin</a:t>
            </a:r>
            <a:r>
              <a:rPr lang="en-US" sz="2200" i="1" dirty="0" smtClean="0"/>
              <a:t>(“My Masterpiece”, 200, 300)</a:t>
            </a:r>
          </a:p>
          <a:p>
            <a:pPr lvl="1" eaLnBrk="1" hangingPunct="1">
              <a:buNone/>
            </a:pPr>
            <a:endParaRPr lang="en-US" dirty="0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90FC815-9222-574C-BFFC-DE63CEA65581}" type="slidenum">
              <a:rPr lang="zh-CN" altLang="en-US" smtClean="0"/>
              <a:pPr>
                <a:defRPr/>
              </a:pPr>
              <a:t>4</a:t>
            </a:fld>
            <a:endParaRPr lang="en-US" altLang="zh-CN"/>
          </a:p>
        </p:txBody>
      </p:sp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477000" y="3657600"/>
            <a:ext cx="2590800" cy="2747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 dirty="0" smtClean="0"/>
              <a:t>Sights: Drawing</a:t>
            </a:r>
            <a:endParaRPr lang="en-US" sz="3200" dirty="0"/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143001"/>
            <a:ext cx="8686800" cy="4648199"/>
          </a:xfrm>
        </p:spPr>
        <p:txBody>
          <a:bodyPr/>
          <a:lstStyle/>
          <a:p>
            <a:pPr eaLnBrk="1" hangingPunct="1"/>
            <a:r>
              <a:rPr lang="en-US" dirty="0" smtClean="0"/>
              <a:t>To change the background color</a:t>
            </a:r>
          </a:p>
          <a:p>
            <a:pPr lvl="3" eaLnBrk="1" hangingPunct="1">
              <a:buNone/>
            </a:pPr>
            <a:r>
              <a:rPr lang="en-US" dirty="0" smtClean="0"/>
              <a:t> 				</a:t>
            </a:r>
          </a:p>
          <a:p>
            <a:pPr lvl="5">
              <a:buNone/>
            </a:pPr>
            <a:r>
              <a:rPr lang="en-US" i="1" dirty="0" err="1" smtClean="0"/>
              <a:t>myCanvas.setBackground</a:t>
            </a:r>
            <a:r>
              <a:rPr lang="en-US" i="1" dirty="0" smtClean="0"/>
              <a:t>(“white”)</a:t>
            </a:r>
          </a:p>
          <a:p>
            <a:pPr lvl="5">
              <a:buNone/>
            </a:pPr>
            <a:endParaRPr lang="en-US" dirty="0" smtClean="0"/>
          </a:p>
          <a:p>
            <a:pPr eaLnBrk="1" hangingPunct="1"/>
            <a:r>
              <a:rPr lang="en-US" dirty="0" smtClean="0"/>
              <a:t>You can even try “red”, “blue”, “yellow” or more exotic colors ranging from “</a:t>
            </a:r>
            <a:r>
              <a:rPr lang="en-US" dirty="0" err="1" smtClean="0"/>
              <a:t>AntiqueWhite</a:t>
            </a:r>
            <a:r>
              <a:rPr lang="en-US" dirty="0" smtClean="0"/>
              <a:t>” to “</a:t>
            </a:r>
            <a:r>
              <a:rPr lang="en-US" dirty="0" err="1" smtClean="0"/>
              <a:t>LavenderBlush</a:t>
            </a:r>
            <a:r>
              <a:rPr lang="en-US" dirty="0" smtClean="0"/>
              <a:t>” to “</a:t>
            </a:r>
            <a:r>
              <a:rPr lang="en-US" dirty="0" err="1" smtClean="0"/>
              <a:t>WhiteSmoke</a:t>
            </a:r>
            <a:r>
              <a:rPr lang="en-US" dirty="0" smtClean="0"/>
              <a:t>”</a:t>
            </a:r>
            <a:endParaRPr lang="en-US" sz="2200" i="1" dirty="0" smtClean="0"/>
          </a:p>
          <a:p>
            <a:pPr lvl="1" eaLnBrk="1" hangingPunct="1">
              <a:buNone/>
            </a:pPr>
            <a:endParaRPr lang="en-US" dirty="0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90FC815-9222-574C-BFFC-DE63CEA65581}" type="slidenum">
              <a:rPr lang="zh-CN" altLang="en-US" smtClean="0"/>
              <a:pPr>
                <a:defRPr/>
              </a:pPr>
              <a:t>5</a:t>
            </a:fld>
            <a:endParaRPr lang="en-US" altLang="zh-C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 dirty="0" smtClean="0"/>
              <a:t>Sights: Drawing</a:t>
            </a:r>
            <a:endParaRPr lang="en-US" sz="3200" dirty="0"/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143001"/>
            <a:ext cx="8686800" cy="4648199"/>
          </a:xfrm>
        </p:spPr>
        <p:txBody>
          <a:bodyPr/>
          <a:lstStyle/>
          <a:p>
            <a:pPr eaLnBrk="1" hangingPunct="1"/>
            <a:r>
              <a:rPr lang="en-US" dirty="0" smtClean="0"/>
              <a:t>You know how to create a canvas, and now it is time to draw in it </a:t>
            </a:r>
            <a:r>
              <a:rPr lang="en-US" dirty="0" smtClean="0">
                <a:sym typeface="Wingdings" pitchFamily="2" charset="2"/>
              </a:rPr>
              <a:t></a:t>
            </a:r>
          </a:p>
          <a:p>
            <a:pPr eaLnBrk="1" hangingPunct="1"/>
            <a:endParaRPr lang="en-US" dirty="0" smtClean="0">
              <a:sym typeface="Wingdings" pitchFamily="2" charset="2"/>
            </a:endParaRPr>
          </a:p>
          <a:p>
            <a:pPr eaLnBrk="1" hangingPunct="1"/>
            <a:r>
              <a:rPr lang="en-US" dirty="0" smtClean="0">
                <a:sym typeface="Wingdings" pitchFamily="2" charset="2"/>
              </a:rPr>
              <a:t>You can create and draw all kinds of geometrical objects: points, lines, circles, </a:t>
            </a:r>
            <a:r>
              <a:rPr lang="en-US" dirty="0" err="1" smtClean="0">
                <a:sym typeface="Wingdings" pitchFamily="2" charset="2"/>
              </a:rPr>
              <a:t>rectangel</a:t>
            </a:r>
            <a:r>
              <a:rPr lang="en-US" dirty="0" smtClean="0">
                <a:sym typeface="Wingdings" pitchFamily="2" charset="2"/>
              </a:rPr>
              <a:t>, even text and images</a:t>
            </a:r>
          </a:p>
          <a:p>
            <a:pPr eaLnBrk="1" hangingPunct="1"/>
            <a:endParaRPr lang="en-US" dirty="0" smtClean="0">
              <a:sym typeface="Wingdings" pitchFamily="2" charset="2"/>
            </a:endParaRPr>
          </a:p>
          <a:p>
            <a:pPr eaLnBrk="1" hangingPunct="1"/>
            <a:r>
              <a:rPr lang="en-US" dirty="0" smtClean="0">
                <a:sym typeface="Wingdings" pitchFamily="2" charset="2"/>
              </a:rPr>
              <a:t>To draw things:</a:t>
            </a:r>
          </a:p>
          <a:p>
            <a:pPr lvl="3" eaLnBrk="1" hangingPunct="1"/>
            <a:r>
              <a:rPr lang="en-US" dirty="0" smtClean="0">
                <a:sym typeface="Wingdings" pitchFamily="2" charset="2"/>
              </a:rPr>
              <a:t>You should first create it and then draw it</a:t>
            </a:r>
          </a:p>
          <a:p>
            <a:pPr lvl="3" eaLnBrk="1" hangingPunct="1"/>
            <a:r>
              <a:rPr lang="en-US" dirty="0" smtClean="0">
                <a:sym typeface="Wingdings" pitchFamily="2" charset="2"/>
              </a:rPr>
              <a:t>You should also know the coordinate system of the window</a:t>
            </a:r>
            <a:endParaRPr lang="en-US" dirty="0" smtClean="0"/>
          </a:p>
          <a:p>
            <a:pPr lvl="1" eaLnBrk="1" hangingPunct="1">
              <a:buNone/>
            </a:pPr>
            <a:endParaRPr lang="en-US" dirty="0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90FC815-9222-574C-BFFC-DE63CEA65581}" type="slidenum">
              <a:rPr lang="zh-CN" altLang="en-US" smtClean="0"/>
              <a:pPr>
                <a:defRPr/>
              </a:pPr>
              <a:t>6</a:t>
            </a:fld>
            <a:endParaRPr lang="en-US" altLang="zh-C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 dirty="0" smtClean="0"/>
              <a:t>Coordinates</a:t>
            </a:r>
            <a:endParaRPr lang="en-US" sz="3200" dirty="0"/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-228600" y="1143001"/>
            <a:ext cx="8686800" cy="4648199"/>
          </a:xfrm>
        </p:spPr>
        <p:txBody>
          <a:bodyPr/>
          <a:lstStyle/>
          <a:p>
            <a:pPr algn="ctr" eaLnBrk="1" hangingPunct="1"/>
            <a:r>
              <a:rPr lang="en-US" sz="2800" dirty="0" smtClean="0"/>
              <a:t>Graphics window with width, </a:t>
            </a:r>
            <a:r>
              <a:rPr lang="en-US" sz="2800" b="1" dirty="0" smtClean="0"/>
              <a:t>W</a:t>
            </a:r>
            <a:r>
              <a:rPr lang="en-US" sz="2800" dirty="0" smtClean="0"/>
              <a:t>, and height, </a:t>
            </a:r>
            <a:r>
              <a:rPr lang="en-US" sz="2800" b="1" dirty="0" smtClean="0"/>
              <a:t>H</a:t>
            </a:r>
            <a:r>
              <a:rPr lang="en-US" sz="2800" dirty="0" smtClean="0"/>
              <a:t>, has</a:t>
            </a:r>
          </a:p>
          <a:p>
            <a:pPr eaLnBrk="1" hangingPunct="1">
              <a:buNone/>
            </a:pPr>
            <a:r>
              <a:rPr lang="en-US" sz="2800" dirty="0" smtClean="0"/>
              <a:t>	</a:t>
            </a:r>
            <a:r>
              <a:rPr lang="en-US" sz="2800" dirty="0" smtClean="0"/>
              <a:t>			     </a:t>
            </a:r>
            <a:r>
              <a:rPr lang="en-US" sz="2800" b="1" dirty="0" smtClean="0"/>
              <a:t>W × H </a:t>
            </a:r>
            <a:r>
              <a:rPr lang="en-US" sz="2800" dirty="0" smtClean="0"/>
              <a:t>pixels</a:t>
            </a:r>
            <a:endParaRPr lang="en-US" sz="2200" i="1" dirty="0" smtClean="0"/>
          </a:p>
          <a:p>
            <a:pPr lvl="1" eaLnBrk="1" hangingPunct="1">
              <a:buNone/>
            </a:pPr>
            <a:endParaRPr lang="en-US" dirty="0" smtClean="0"/>
          </a:p>
          <a:p>
            <a:pPr lvl="1" eaLnBrk="1" hangingPunct="1">
              <a:buClr>
                <a:schemeClr val="tx2"/>
              </a:buClr>
              <a:buFont typeface="Wingdings" pitchFamily="2" charset="2"/>
              <a:buChar char="v"/>
            </a:pPr>
            <a:r>
              <a:rPr lang="en-US" dirty="0" smtClean="0"/>
              <a:t>The pixel  (0,0) is at the top left corner</a:t>
            </a:r>
          </a:p>
          <a:p>
            <a:pPr lvl="1" eaLnBrk="1" hangingPunct="1">
              <a:buClr>
                <a:schemeClr val="tx2"/>
              </a:buClr>
              <a:buFont typeface="Wingdings" pitchFamily="2" charset="2"/>
              <a:buChar char="v"/>
            </a:pPr>
            <a:r>
              <a:rPr lang="en-US" dirty="0" smtClean="0"/>
              <a:t>The pixel (199, 299) is at the bottom right corner</a:t>
            </a:r>
            <a:endParaRPr lang="en-US" dirty="0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90FC815-9222-574C-BFFC-DE63CEA65581}" type="slidenum">
              <a:rPr lang="zh-CN" altLang="en-US" smtClean="0"/>
              <a:pPr>
                <a:defRPr/>
              </a:pPr>
              <a:t>7</a:t>
            </a:fld>
            <a:endParaRPr lang="en-US" altLang="zh-CN"/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553200" y="3652837"/>
            <a:ext cx="2590800" cy="2747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 dirty="0" smtClean="0"/>
              <a:t>Then Create and Draw it</a:t>
            </a:r>
            <a:endParaRPr lang="en-US" sz="3200" dirty="0"/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143001"/>
            <a:ext cx="8686800" cy="3124199"/>
          </a:xfrm>
        </p:spPr>
        <p:txBody>
          <a:bodyPr/>
          <a:lstStyle/>
          <a:p>
            <a:pPr eaLnBrk="1" hangingPunct="1"/>
            <a:r>
              <a:rPr lang="en-US" sz="2800" dirty="0" smtClean="0">
                <a:sym typeface="Wingdings" pitchFamily="2" charset="2"/>
              </a:rPr>
              <a:t>The simplest object is a point</a:t>
            </a:r>
          </a:p>
          <a:p>
            <a:pPr lvl="3" eaLnBrk="1" hangingPunct="1">
              <a:buNone/>
            </a:pPr>
            <a:endParaRPr lang="en-US" sz="1800" dirty="0" smtClean="0">
              <a:sym typeface="Wingdings" pitchFamily="2" charset="2"/>
            </a:endParaRPr>
          </a:p>
          <a:p>
            <a:pPr lvl="3" eaLnBrk="1" hangingPunct="1">
              <a:buNone/>
            </a:pPr>
            <a:r>
              <a:rPr lang="en-US" sz="1800" i="1" dirty="0" smtClean="0">
                <a:sym typeface="Wingdings" pitchFamily="2" charset="2"/>
              </a:rPr>
              <a:t>p = Point(100, 50)    </a:t>
            </a:r>
            <a:r>
              <a:rPr lang="en-US" sz="1800" i="1" dirty="0" smtClean="0">
                <a:solidFill>
                  <a:srgbClr val="C00000"/>
                </a:solidFill>
                <a:sym typeface="Wingdings" pitchFamily="2" charset="2"/>
              </a:rPr>
              <a:t> CREATE WITH COORDINATES</a:t>
            </a:r>
          </a:p>
          <a:p>
            <a:pPr lvl="3" eaLnBrk="1" hangingPunct="1">
              <a:buNone/>
            </a:pPr>
            <a:r>
              <a:rPr lang="en-US" sz="1800" i="1" dirty="0" err="1" smtClean="0">
                <a:sym typeface="Wingdings" pitchFamily="2" charset="2"/>
              </a:rPr>
              <a:t>p.draw</a:t>
            </a:r>
            <a:r>
              <a:rPr lang="en-US" sz="1800" i="1" dirty="0" smtClean="0">
                <a:sym typeface="Wingdings" pitchFamily="2" charset="2"/>
              </a:rPr>
              <a:t>(</a:t>
            </a:r>
            <a:r>
              <a:rPr lang="en-US" sz="1800" i="1" dirty="0" err="1" smtClean="0">
                <a:sym typeface="Wingdings" pitchFamily="2" charset="2"/>
              </a:rPr>
              <a:t>myCanvas</a:t>
            </a:r>
            <a:r>
              <a:rPr lang="en-US" sz="1800" i="1" dirty="0" smtClean="0">
                <a:sym typeface="Wingdings" pitchFamily="2" charset="2"/>
              </a:rPr>
              <a:t>)   </a:t>
            </a:r>
            <a:r>
              <a:rPr lang="en-US" sz="1800" i="1" dirty="0" smtClean="0">
                <a:solidFill>
                  <a:srgbClr val="C00000"/>
                </a:solidFill>
                <a:sym typeface="Wingdings" pitchFamily="2" charset="2"/>
              </a:rPr>
              <a:t> DRAW IT</a:t>
            </a:r>
            <a:endParaRPr lang="en-US" sz="1800" i="1" dirty="0" smtClean="0">
              <a:solidFill>
                <a:srgbClr val="C00000"/>
              </a:solidFill>
              <a:sym typeface="Wingdings" pitchFamily="2" charset="2"/>
            </a:endParaRPr>
          </a:p>
          <a:p>
            <a:pPr eaLnBrk="1" hangingPunct="1">
              <a:buNone/>
            </a:pPr>
            <a:endParaRPr lang="en-US" sz="2200" i="1" dirty="0" smtClean="0"/>
          </a:p>
          <a:p>
            <a:pPr eaLnBrk="1" hangingPunct="1"/>
            <a:r>
              <a:rPr lang="en-US" sz="2200" i="1" dirty="0" smtClean="0"/>
              <a:t>The general form of commands issued on objects</a:t>
            </a:r>
          </a:p>
          <a:p>
            <a:pPr eaLnBrk="1" hangingPunct="1"/>
            <a:endParaRPr lang="en-US" sz="2200" i="1" dirty="0" smtClean="0"/>
          </a:p>
          <a:p>
            <a:pPr lvl="1" eaLnBrk="1" hangingPunct="1">
              <a:buNone/>
            </a:pPr>
            <a:r>
              <a:rPr lang="en-US" sz="1800" i="1" dirty="0" smtClean="0"/>
              <a:t>			&lt;object&gt;.&lt;function&gt;(&lt;parameters&gt;)</a:t>
            </a:r>
            <a:endParaRPr lang="en-US" sz="1800" i="1" dirty="0" smtClean="0"/>
          </a:p>
          <a:p>
            <a:pPr lvl="1" eaLnBrk="1" hangingPunct="1">
              <a:buNone/>
            </a:pPr>
            <a:endParaRPr lang="en-US" sz="1800" i="1" dirty="0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90FC815-9222-574C-BFFC-DE63CEA65581}" type="slidenum">
              <a:rPr lang="zh-CN" altLang="en-US" smtClean="0"/>
              <a:pPr>
                <a:defRPr/>
              </a:pPr>
              <a:t>8</a:t>
            </a:fld>
            <a:endParaRPr lang="en-US" altLang="zh-CN"/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228600" y="4348164"/>
            <a:ext cx="8686800" cy="22050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7F"/>
              </a:buClr>
              <a:buSzPct val="75000"/>
              <a:buFont typeface="Wingdings" charset="2"/>
              <a:buChar char="v"/>
              <a:tabLst/>
              <a:defRPr/>
            </a:pP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Wingdings" pitchFamily="2" charset="2"/>
              </a:rPr>
              <a:t>A line requires</a:t>
            </a:r>
            <a:r>
              <a:rPr kumimoji="0" lang="en-US" sz="2800" b="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Wingdings" pitchFamily="2" charset="2"/>
              </a:rPr>
              <a:t> the two end points specified</a:t>
            </a:r>
            <a:endParaRPr kumimoji="0" lang="en-US" sz="28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  <a:sym typeface="Wingdings" pitchFamily="2" charset="2"/>
            </a:endParaRPr>
          </a:p>
          <a:p>
            <a:pPr marL="1600200" marR="0" lvl="3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FFCC00"/>
              </a:buClr>
              <a:buSzPct val="75000"/>
              <a:buFont typeface="Wingdings" charset="2"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  <a:sym typeface="Wingdings" pitchFamily="2" charset="2"/>
            </a:endParaRPr>
          </a:p>
          <a:p>
            <a:pPr marL="1600200" marR="0" lvl="3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FFCC00"/>
              </a:buClr>
              <a:buSzPct val="75000"/>
              <a:buFont typeface="Wingdings" charset="2"/>
              <a:buNone/>
              <a:tabLst/>
              <a:defRPr/>
            </a:pPr>
            <a:r>
              <a:rPr kumimoji="0" lang="en-US" sz="1800" b="0" i="1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Wingdings" pitchFamily="2" charset="2"/>
              </a:rPr>
              <a:t>L = Line(Point(0, 0), Point(100,200))    </a:t>
            </a:r>
            <a:r>
              <a:rPr kumimoji="0" lang="en-US" sz="1800" b="0" i="1" u="none" strike="noStrike" kern="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Wingdings" pitchFamily="2" charset="2"/>
              </a:rPr>
              <a:t> CREATE WITH COORDINATES</a:t>
            </a:r>
          </a:p>
          <a:p>
            <a:pPr marL="1600200" marR="0" lvl="3" indent="-228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FFCC00"/>
              </a:buClr>
              <a:buSzPct val="75000"/>
              <a:buFont typeface="Wingdings" charset="2"/>
              <a:buNone/>
              <a:tabLst/>
              <a:defRPr/>
            </a:pPr>
            <a:r>
              <a:rPr kumimoji="0" lang="en-US" sz="1800" b="0" i="1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Wingdings" pitchFamily="2" charset="2"/>
              </a:rPr>
              <a:t>L.draw</a:t>
            </a:r>
            <a:r>
              <a:rPr kumimoji="0" lang="en-US" sz="1800" b="0" i="1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Wingdings" pitchFamily="2" charset="2"/>
              </a:rPr>
              <a:t>(</a:t>
            </a:r>
            <a:r>
              <a:rPr kumimoji="0" lang="en-US" sz="1800" b="0" i="1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Wingdings" pitchFamily="2" charset="2"/>
              </a:rPr>
              <a:t>myCanvas</a:t>
            </a:r>
            <a:r>
              <a:rPr kumimoji="0" lang="en-US" sz="1800" b="0" i="1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Wingdings" pitchFamily="2" charset="2"/>
              </a:rPr>
              <a:t>)   </a:t>
            </a:r>
            <a:r>
              <a:rPr kumimoji="0" lang="en-US" sz="1800" b="0" i="1" u="none" strike="noStrike" kern="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Wingdings" pitchFamily="2" charset="2"/>
              </a:rPr>
              <a:t> DRAW IT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7F"/>
              </a:buClr>
              <a:buSzPct val="75000"/>
              <a:buFont typeface="Wingdings" charset="2"/>
              <a:buNone/>
              <a:tabLst/>
              <a:defRPr/>
            </a:pPr>
            <a:endParaRPr kumimoji="0" lang="en-US" sz="2200" b="0" i="1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945530" y="1752600"/>
            <a:ext cx="2122270" cy="3305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 dirty="0" smtClean="0"/>
              <a:t>Sights: Drawing</a:t>
            </a:r>
            <a:endParaRPr lang="en-US" sz="3200" dirty="0"/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143001"/>
            <a:ext cx="4114800" cy="685799"/>
          </a:xfrm>
        </p:spPr>
        <p:txBody>
          <a:bodyPr/>
          <a:lstStyle/>
          <a:p>
            <a:pPr eaLnBrk="1" hangingPunct="1"/>
            <a:r>
              <a:rPr lang="en-US" sz="2800" b="1" dirty="0" smtClean="0">
                <a:sym typeface="Wingdings" pitchFamily="2" charset="2"/>
              </a:rPr>
              <a:t>Can you draw this?</a:t>
            </a:r>
            <a:endParaRPr lang="en-US" sz="1800" b="1" i="1" dirty="0" smtClean="0">
              <a:solidFill>
                <a:srgbClr val="C00000"/>
              </a:solidFill>
              <a:sym typeface="Wingdings" pitchFamily="2" charset="2"/>
            </a:endParaRPr>
          </a:p>
          <a:p>
            <a:pPr eaLnBrk="1" hangingPunct="1">
              <a:buNone/>
            </a:pPr>
            <a:endParaRPr lang="en-US" sz="2200" i="1" dirty="0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90FC815-9222-574C-BFFC-DE63CEA65581}" type="slidenum">
              <a:rPr lang="zh-CN" altLang="en-US" smtClean="0"/>
              <a:pPr>
                <a:defRPr/>
              </a:pPr>
              <a:t>9</a:t>
            </a:fld>
            <a:endParaRPr lang="en-US" altLang="zh-CN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362200" y="1676400"/>
            <a:ext cx="3687635" cy="198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8" name="Rectangle 7"/>
          <p:cNvSpPr/>
          <p:nvPr/>
        </p:nvSpPr>
        <p:spPr>
          <a:xfrm>
            <a:off x="1295400" y="4114800"/>
            <a:ext cx="678180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i="1" dirty="0" smtClean="0">
                <a:latin typeface="+mn-lt"/>
              </a:rPr>
              <a:t>for n in range(0, 200, 5):</a:t>
            </a:r>
          </a:p>
          <a:p>
            <a:r>
              <a:rPr lang="en-US" sz="2800" i="1" dirty="0" smtClean="0">
                <a:latin typeface="+mn-lt"/>
              </a:rPr>
              <a:t>	L=Line(Point(n,25</a:t>
            </a:r>
            <a:r>
              <a:rPr lang="en-US" sz="2800" i="1" dirty="0" smtClean="0">
                <a:latin typeface="+mn-lt"/>
              </a:rPr>
              <a:t>),Point(100,100))</a:t>
            </a:r>
          </a:p>
          <a:p>
            <a:r>
              <a:rPr lang="en-US" sz="2800" i="1" dirty="0" smtClean="0">
                <a:latin typeface="+mn-lt"/>
              </a:rPr>
              <a:t>	</a:t>
            </a:r>
            <a:r>
              <a:rPr lang="en-US" sz="2800" i="1" dirty="0" err="1" smtClean="0">
                <a:latin typeface="+mn-lt"/>
              </a:rPr>
              <a:t>L.draw</a:t>
            </a:r>
            <a:r>
              <a:rPr lang="en-US" sz="2800" i="1" dirty="0" smtClean="0">
                <a:latin typeface="+mn-lt"/>
              </a:rPr>
              <a:t>(</a:t>
            </a:r>
            <a:r>
              <a:rPr lang="en-US" sz="2800" i="1" dirty="0" err="1" smtClean="0">
                <a:latin typeface="+mn-lt"/>
              </a:rPr>
              <a:t>myCanvas</a:t>
            </a:r>
            <a:r>
              <a:rPr lang="en-US" sz="2800" i="1" dirty="0" smtClean="0">
                <a:latin typeface="+mn-lt"/>
              </a:rPr>
              <a:t>)</a:t>
            </a:r>
            <a:endParaRPr lang="en-US" sz="2800" i="1" dirty="0"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INEDINNAVIGATOR" val="False"/>
  <p:tag name="HOTSPOTTYPE" val="NextSlide"/>
  <p:tag name="BRANCHTO" val="0"/>
</p:tagLst>
</file>

<file path=ppt/theme/theme1.xml><?xml version="1.0" encoding="utf-8"?>
<a:theme xmlns:a="http://schemas.openxmlformats.org/drawingml/2006/main" name="express">
  <a:themeElements>
    <a:clrScheme name="express 3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express">
      <a:majorFont>
        <a:latin typeface="Lucida Sans Unicode"/>
        <a:ea typeface="宋体"/>
        <a:cs typeface="宋体"/>
      </a:majorFont>
      <a:minorFont>
        <a:latin typeface="Times New Roman"/>
        <a:ea typeface="宋体"/>
        <a:cs typeface="宋体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triangl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Garamond" pitchFamily="-65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triangl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Garamond" pitchFamily="-65" charset="0"/>
          </a:defRPr>
        </a:defPPr>
      </a:lstStyle>
    </a:lnDef>
  </a:objectDefaults>
  <a:extraClrSchemeLst>
    <a:extraClrScheme>
      <a:clrScheme name="expres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xpres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xpres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xpres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xpres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xpres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7486</TotalTime>
  <Words>871</Words>
  <Application>Microsoft PowerPoint 7.0</Application>
  <PresentationFormat>Letter Paper (8.5x11 in)</PresentationFormat>
  <Paragraphs>298</Paragraphs>
  <Slides>23</Slides>
  <Notes>23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4" baseType="lpstr">
      <vt:lpstr>express</vt:lpstr>
      <vt:lpstr>Sights &amp; Sounds</vt:lpstr>
      <vt:lpstr>More than Numerical Calculations?</vt:lpstr>
      <vt:lpstr>Sights: Drawing</vt:lpstr>
      <vt:lpstr>Sights: Drawing</vt:lpstr>
      <vt:lpstr>Sights: Drawing</vt:lpstr>
      <vt:lpstr>Sights: Drawing</vt:lpstr>
      <vt:lpstr>Coordinates</vt:lpstr>
      <vt:lpstr>Then Create and Draw it</vt:lpstr>
      <vt:lpstr>Sights: Drawing</vt:lpstr>
      <vt:lpstr>Sights: Drawing</vt:lpstr>
      <vt:lpstr>Sights: Drawing</vt:lpstr>
      <vt:lpstr>Exercise</vt:lpstr>
      <vt:lpstr>Exercise</vt:lpstr>
      <vt:lpstr>Drawing Text and Images</vt:lpstr>
      <vt:lpstr>Sound</vt:lpstr>
      <vt:lpstr>Sound</vt:lpstr>
      <vt:lpstr>Musical Scales</vt:lpstr>
      <vt:lpstr>Musical Scales</vt:lpstr>
      <vt:lpstr>Musical Scales</vt:lpstr>
      <vt:lpstr>Making Music</vt:lpstr>
      <vt:lpstr>Making Music</vt:lpstr>
      <vt:lpstr>Making Music</vt:lpstr>
      <vt:lpstr>Using a Song</vt:lpstr>
    </vt:vector>
  </TitlesOfParts>
  <Manager/>
  <Company>UCSD</Company>
  <LinksUpToDate>false</LinksUpToDate>
  <SharedDoc>false</SharedDoc>
  <HyperlinkBase/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Overview of Embedded Computing  Systems</dc:title>
  <dc:subject/>
  <dc:creator>Ryan Kastner</dc:creator>
  <cp:keywords/>
  <dc:description/>
  <cp:lastModifiedBy>Ali Irturk</cp:lastModifiedBy>
  <cp:revision>269</cp:revision>
  <cp:lastPrinted>2002-10-08T04:18:19Z</cp:lastPrinted>
  <dcterms:created xsi:type="dcterms:W3CDTF">2009-03-31T18:27:38Z</dcterms:created>
  <dcterms:modified xsi:type="dcterms:W3CDTF">2010-07-10T00:05:47Z</dcterms:modified>
  <cp:category/>
</cp:coreProperties>
</file>