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6" r:id="rId6"/>
    <p:sldId id="261" r:id="rId7"/>
    <p:sldId id="262" r:id="rId8"/>
    <p:sldId id="267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0381D-4098-4264-B28D-9C68180BD69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E1DDE-012F-4241-B39B-87A954A50D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812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B67520-27EE-D341-9802-A17C6553D704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7/11/2010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5C223-E7E8-BA4D-861E-339C4367B585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7/11/2010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2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gray">
          <a:xfrm>
            <a:off x="0" y="33909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5" name="Picture 2" descr="C:\Users\Ryan Kastner\Desktop\images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3071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8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19288"/>
          </a:xfrm>
        </p:spPr>
        <p:txBody>
          <a:bodyPr anchor="ctr" anchorCtr="1"/>
          <a:lstStyle>
            <a:lvl1pPr>
              <a:defRPr/>
            </a:lvl1pPr>
          </a:lstStyle>
          <a:p>
            <a:r>
              <a:rPr lang="en-US" altLang="zh-CN"/>
              <a:t>UC Santa Barbara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 anchor="ctr" anchorCtr="1"/>
          <a:lstStyle>
            <a:lvl1pPr marL="0" indent="0" algn="ctr">
              <a:buFont typeface="Wingdings" pitchFamily="-65" charset="2"/>
              <a:buNone/>
              <a:defRPr sz="1900" b="1" baseline="0">
                <a:solidFill>
                  <a:srgbClr val="00007F"/>
                </a:solidFill>
                <a:latin typeface="Lucida Sans Unicode" pitchFamily="-65" charset="-52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wrap="square" anchor="b"/>
          <a:lstStyle>
            <a:lvl1pPr algn="l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lIns="91440"/>
          <a:lstStyle>
            <a:lvl1pPr algn="ctr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fld id="{F7311429-4344-C04D-AE7A-548889C7339C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62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4BB2-13D1-AF4F-B63B-DDA7203B423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371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38113"/>
            <a:ext cx="2171700" cy="6056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8113"/>
            <a:ext cx="6362700" cy="6056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5AEE-0A1F-A445-9C28-B8F77807498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5623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86800" cy="2449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744913"/>
            <a:ext cx="8686800" cy="2449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D65F-1646-3A4A-A4AB-2F0399C2CCF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147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2058-E523-D945-95B9-6F57E156EB5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919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FC815-9222-574C-BFFC-DE63CEA6558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40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3AB-970C-E740-9EEA-E22AE0F38D3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379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7046-F24B-114D-B22F-56B6FC120F6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746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05FDC-A667-2347-9889-D494C885559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32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B3BA-2FB2-0B4C-8131-6A39E244F1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862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30E0-4883-474E-9467-A802CC51A59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611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F696-9839-BF4B-8691-8FF079C0FBA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677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418-0FD1-3F4F-ADB4-A7D9D2DF273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637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gray">
          <a:xfrm>
            <a:off x="0" y="9144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8686800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13625" y="6613525"/>
            <a:ext cx="879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0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334125"/>
            <a:ext cx="6259513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334125"/>
            <a:ext cx="19050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292C4-BE7E-EA43-AC16-636CD6FB4B14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2" name="Rectangle 8"/>
          <p:cNvSpPr>
            <a:spLocks noChangeArrowheads="1"/>
          </p:cNvSpPr>
          <p:nvPr/>
        </p:nvSpPr>
        <p:spPr bwMode="gray">
          <a:xfrm>
            <a:off x="0" y="6580188"/>
            <a:ext cx="9144000" cy="36512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1037" name="Picture 15" descr="C:\Users\Ryan Kastner\Desktop\ucsdlogoh.t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629400"/>
            <a:ext cx="1390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7429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50950"/>
            <a:ext cx="7086600" cy="14303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Behavior Based Control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Week #7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Prof. Ryan Kastner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11429-4344-C04D-AE7A-548889C7339C}" type="slidenum">
              <a:rPr lang="zh-CN" altLang="en-US" smtClean="0">
                <a:solidFill>
                  <a:srgbClr val="1C1C1C"/>
                </a:solidFill>
              </a:rPr>
              <a:pPr>
                <a:defRPr/>
              </a:pPr>
              <a:t>1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18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log(x[, base]) </a:t>
            </a:r>
            <a:r>
              <a:rPr lang="en-US" dirty="0"/>
              <a:t>Returns the logarithm of x to the given base. If the base </a:t>
            </a:r>
            <a:r>
              <a:rPr lang="en-US" dirty="0" smtClean="0"/>
              <a:t>is not </a:t>
            </a:r>
            <a:r>
              <a:rPr lang="en-US" dirty="0"/>
              <a:t>specified, return the natural logarithm of x (i.e., </a:t>
            </a:r>
            <a:r>
              <a:rPr lang="en-US" i="1" dirty="0" smtClean="0"/>
              <a:t>log </a:t>
            </a:r>
            <a:r>
              <a:rPr lang="en-US" i="1" baseline="-25000" dirty="0" smtClean="0"/>
              <a:t>e 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b="1" dirty="0"/>
              <a:t>log10(x) </a:t>
            </a:r>
            <a:r>
              <a:rPr lang="en-US" dirty="0"/>
              <a:t>Returns the base-10 logarithm of x (i.e. </a:t>
            </a:r>
            <a:r>
              <a:rPr lang="en-US" i="1" dirty="0"/>
              <a:t>log </a:t>
            </a:r>
            <a:r>
              <a:rPr lang="en-US" i="1" baseline="-25000" dirty="0" smtClean="0"/>
              <a:t>10 </a:t>
            </a:r>
            <a:r>
              <a:rPr lang="en-US" i="1" dirty="0"/>
              <a:t>x </a:t>
            </a:r>
            <a:r>
              <a:rPr lang="en-US" i="1" dirty="0" smtClean="0"/>
              <a:t>)</a:t>
            </a:r>
            <a:endParaRPr lang="en-US" dirty="0"/>
          </a:p>
          <a:p>
            <a:r>
              <a:rPr lang="en-US" b="1" dirty="0" err="1"/>
              <a:t>pow</a:t>
            </a:r>
            <a:r>
              <a:rPr lang="en-US" b="1" dirty="0"/>
              <a:t>(x, y) </a:t>
            </a:r>
            <a:r>
              <a:rPr lang="en-US" dirty="0"/>
              <a:t>Returns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y</a:t>
            </a:r>
            <a:endParaRPr lang="en-US" dirty="0"/>
          </a:p>
          <a:p>
            <a:r>
              <a:rPr lang="en-US" b="1" dirty="0" err="1"/>
              <a:t>sqrt</a:t>
            </a:r>
            <a:r>
              <a:rPr lang="en-US" b="1" dirty="0"/>
              <a:t>(x) </a:t>
            </a:r>
            <a:r>
              <a:rPr lang="en-US" dirty="0"/>
              <a:t>Returns the square root of </a:t>
            </a:r>
            <a:r>
              <a:rPr lang="en-US" i="1" dirty="0"/>
              <a:t>x (</a:t>
            </a:r>
            <a:r>
              <a:rPr lang="en-US" i="1" dirty="0" smtClean="0"/>
              <a:t>√x)</a:t>
            </a:r>
            <a:endParaRPr lang="en-US" dirty="0"/>
          </a:p>
          <a:p>
            <a:pPr marL="800100" lvl="2" indent="0">
              <a:buNone/>
            </a:pPr>
            <a:r>
              <a:rPr lang="en-US" i="1" dirty="0"/>
              <a:t>import math</a:t>
            </a:r>
          </a:p>
          <a:p>
            <a:pPr marL="800100" lvl="2" indent="0">
              <a:buNone/>
            </a:pPr>
            <a:r>
              <a:rPr lang="en-US" i="1" dirty="0"/>
              <a:t>&gt;&gt;&gt; </a:t>
            </a:r>
            <a:r>
              <a:rPr lang="en-US" i="1" dirty="0" err="1"/>
              <a:t>math.ceil</a:t>
            </a:r>
            <a:r>
              <a:rPr lang="en-US" i="1" dirty="0"/>
              <a:t>(5.34)</a:t>
            </a:r>
          </a:p>
          <a:p>
            <a:pPr marL="800100" lvl="2" indent="0">
              <a:buNone/>
            </a:pPr>
            <a:r>
              <a:rPr lang="en-US" i="1" dirty="0"/>
              <a:t>6.0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01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Behavior </a:t>
            </a:r>
            <a:r>
              <a:rPr lang="en-US" smtClean="0"/>
              <a:t>based Control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Mathematical </a:t>
            </a:r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975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Oh Behave!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534400" cy="5029198"/>
          </a:xfrm>
        </p:spPr>
        <p:txBody>
          <a:bodyPr/>
          <a:lstStyle/>
          <a:p>
            <a:pPr eaLnBrk="1" hangingPunct="1"/>
            <a:r>
              <a:rPr lang="en-US" dirty="0" smtClean="0"/>
              <a:t>A program is all about exercising control</a:t>
            </a:r>
          </a:p>
          <a:p>
            <a:pPr eaLnBrk="1" hangingPunct="1"/>
            <a:r>
              <a:rPr lang="en-US" dirty="0" smtClean="0"/>
              <a:t>Python programs control the computer which communicates with the </a:t>
            </a:r>
            <a:r>
              <a:rPr lang="en-US" dirty="0" err="1" smtClean="0"/>
              <a:t>Myro</a:t>
            </a:r>
            <a:endParaRPr lang="en-US" dirty="0"/>
          </a:p>
          <a:p>
            <a:r>
              <a:rPr lang="en-US" dirty="0"/>
              <a:t>When writing robot control programs, the structure you use to organize </a:t>
            </a:r>
            <a:r>
              <a:rPr lang="en-US" dirty="0" smtClean="0"/>
              <a:t>the program </a:t>
            </a:r>
            <a:r>
              <a:rPr lang="en-US" dirty="0"/>
              <a:t>itself is a control </a:t>
            </a:r>
            <a:r>
              <a:rPr lang="en-US" dirty="0" smtClean="0"/>
              <a:t>strategy</a:t>
            </a:r>
          </a:p>
          <a:p>
            <a:r>
              <a:rPr lang="en-US" dirty="0"/>
              <a:t>Programming a robot is </a:t>
            </a:r>
            <a:r>
              <a:rPr lang="en-US" dirty="0" smtClean="0"/>
              <a:t>specifying automated control</a:t>
            </a:r>
          </a:p>
          <a:p>
            <a:r>
              <a:rPr lang="en-US" dirty="0" smtClean="0"/>
              <a:t>Sensing and control together form Reactive Control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5410200"/>
            <a:ext cx="86868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8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Structuring Robot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Structuring </a:t>
            </a:r>
            <a:r>
              <a:rPr lang="en-US" dirty="0"/>
              <a:t>robot programs </a:t>
            </a:r>
            <a:r>
              <a:rPr lang="en-US" dirty="0" smtClean="0"/>
              <a:t>makes </a:t>
            </a:r>
            <a:r>
              <a:rPr lang="en-US" dirty="0"/>
              <a:t>designing behaviors </a:t>
            </a:r>
            <a:r>
              <a:rPr lang="en-US" dirty="0" smtClean="0"/>
              <a:t>easy</a:t>
            </a:r>
          </a:p>
          <a:p>
            <a:r>
              <a:rPr lang="en-US" dirty="0" smtClean="0"/>
              <a:t>Sensor Fusion: Just another buzz name for Reactive Control or Direct Control</a:t>
            </a:r>
          </a:p>
          <a:p>
            <a:r>
              <a:rPr lang="en-US" dirty="0"/>
              <a:t>In </a:t>
            </a:r>
            <a:r>
              <a:rPr lang="en-US" i="1" dirty="0"/>
              <a:t>behavior-based </a:t>
            </a:r>
            <a:r>
              <a:rPr lang="en-US" i="1" dirty="0" smtClean="0"/>
              <a:t>control </a:t>
            </a:r>
            <a:r>
              <a:rPr lang="en-US" dirty="0" smtClean="0"/>
              <a:t>you </a:t>
            </a:r>
            <a:r>
              <a:rPr lang="en-US" dirty="0"/>
              <a:t>get away from sensors and focus the design of your robot programs </a:t>
            </a:r>
            <a:r>
              <a:rPr lang="en-US" dirty="0" smtClean="0"/>
              <a:t>based on </a:t>
            </a:r>
            <a:r>
              <a:rPr lang="en-US" dirty="0"/>
              <a:t>the number and kinds of behaviors your robot has to carry 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4203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in a Maze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robot in a Maze has three behaviors:</a:t>
            </a:r>
          </a:p>
          <a:p>
            <a:pPr lvl="1"/>
            <a:r>
              <a:rPr lang="en-US" dirty="0" smtClean="0"/>
              <a:t>Cruise (If there is no obstacle)</a:t>
            </a:r>
          </a:p>
          <a:p>
            <a:pPr lvl="1"/>
            <a:r>
              <a:rPr lang="en-US" dirty="0" smtClean="0"/>
              <a:t>Avoid  Obstacles (If present)</a:t>
            </a:r>
          </a:p>
          <a:p>
            <a:pPr lvl="1"/>
            <a:r>
              <a:rPr lang="en-US" dirty="0" smtClean="0"/>
              <a:t>Seek Light (If present)</a:t>
            </a:r>
          </a:p>
          <a:p>
            <a:r>
              <a:rPr lang="en-US" dirty="0" smtClean="0"/>
              <a:t>Define each behavior as an individual decision unit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0"/>
            <a:ext cx="535305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2967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Each Behavior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143000"/>
            <a:ext cx="36576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cruiseSpeed</a:t>
            </a:r>
            <a:r>
              <a:rPr lang="en-US" dirty="0" smtClean="0"/>
              <a:t> = 0.8</a:t>
            </a:r>
          </a:p>
          <a:p>
            <a:r>
              <a:rPr lang="en-US" dirty="0" err="1" smtClean="0"/>
              <a:t>turnSpeed</a:t>
            </a:r>
            <a:r>
              <a:rPr lang="en-US" dirty="0" smtClean="0"/>
              <a:t> = 0.8</a:t>
            </a:r>
          </a:p>
          <a:p>
            <a:r>
              <a:rPr lang="en-US" dirty="0" err="1" smtClean="0"/>
              <a:t>lightThresh</a:t>
            </a:r>
            <a:r>
              <a:rPr lang="en-US" dirty="0" smtClean="0"/>
              <a:t> = 80</a:t>
            </a:r>
          </a:p>
          <a:p>
            <a:endParaRPr lang="en-US" dirty="0" smtClean="0"/>
          </a:p>
          <a:p>
            <a:r>
              <a:rPr lang="en-US" dirty="0" smtClean="0"/>
              <a:t>def </a:t>
            </a:r>
            <a:r>
              <a:rPr lang="en-US" dirty="0" smtClean="0"/>
              <a:t>cruise():</a:t>
            </a:r>
          </a:p>
          <a:p>
            <a:r>
              <a:rPr lang="en-US" dirty="0" smtClean="0"/>
              <a:t># is always ON, just move forward</a:t>
            </a:r>
          </a:p>
          <a:p>
            <a:r>
              <a:rPr lang="en-US" dirty="0" smtClean="0"/>
              <a:t>return [True, </a:t>
            </a:r>
            <a:r>
              <a:rPr lang="en-US" dirty="0" err="1" smtClean="0"/>
              <a:t>cruiseSpeed</a:t>
            </a:r>
            <a:r>
              <a:rPr lang="en-US" dirty="0" smtClean="0"/>
              <a:t>, 0]</a:t>
            </a:r>
          </a:p>
          <a:p>
            <a:endParaRPr lang="en-US" dirty="0" smtClean="0"/>
          </a:p>
          <a:p>
            <a:r>
              <a:rPr lang="en-US" dirty="0" smtClean="0"/>
              <a:t>def </a:t>
            </a:r>
            <a:r>
              <a:rPr lang="en-US" dirty="0" smtClean="0"/>
              <a:t>avoid():</a:t>
            </a:r>
          </a:p>
          <a:p>
            <a:r>
              <a:rPr lang="en-US" dirty="0" smtClean="0"/>
              <a:t>    # </a:t>
            </a:r>
            <a:r>
              <a:rPr lang="en-US" dirty="0" smtClean="0"/>
              <a:t>see if there are any obstacles</a:t>
            </a:r>
          </a:p>
          <a:p>
            <a:r>
              <a:rPr lang="en-US" dirty="0" smtClean="0"/>
              <a:t>    L</a:t>
            </a:r>
            <a:r>
              <a:rPr lang="en-US" dirty="0" smtClean="0"/>
              <a:t>, R = </a:t>
            </a:r>
            <a:r>
              <a:rPr lang="en-US" dirty="0" err="1" smtClean="0"/>
              <a:t>getIR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L </a:t>
            </a:r>
            <a:r>
              <a:rPr lang="en-US" dirty="0" smtClean="0"/>
              <a:t>= 1 - L</a:t>
            </a:r>
          </a:p>
          <a:p>
            <a:r>
              <a:rPr lang="en-US" dirty="0" smtClean="0"/>
              <a:t>    R </a:t>
            </a:r>
            <a:r>
              <a:rPr lang="en-US" dirty="0" smtClean="0"/>
              <a:t>= 1 - R</a:t>
            </a:r>
          </a:p>
          <a:p>
            <a:r>
              <a:rPr lang="en-US" dirty="0" smtClean="0"/>
              <a:t>    if </a:t>
            </a:r>
            <a:r>
              <a:rPr lang="en-US" dirty="0" smtClean="0"/>
              <a:t>L:</a:t>
            </a:r>
          </a:p>
          <a:p>
            <a:r>
              <a:rPr lang="en-US" dirty="0" smtClean="0"/>
              <a:t>        return </a:t>
            </a:r>
            <a:r>
              <a:rPr lang="en-US" dirty="0" smtClean="0"/>
              <a:t>[True, 0, -</a:t>
            </a:r>
            <a:r>
              <a:rPr lang="en-US" dirty="0" err="1" smtClean="0"/>
              <a:t>turnSpeed</a:t>
            </a:r>
            <a:r>
              <a:rPr lang="en-US" dirty="0" smtClean="0"/>
              <a:t>]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elif</a:t>
            </a:r>
            <a:r>
              <a:rPr lang="en-US" dirty="0" smtClean="0"/>
              <a:t> </a:t>
            </a:r>
            <a:r>
              <a:rPr lang="en-US" dirty="0" smtClean="0"/>
              <a:t>R:</a:t>
            </a:r>
          </a:p>
          <a:p>
            <a:r>
              <a:rPr lang="en-US" dirty="0" smtClean="0"/>
              <a:t>        return </a:t>
            </a:r>
            <a:r>
              <a:rPr lang="en-US" dirty="0" smtClean="0"/>
              <a:t>[True, 0, </a:t>
            </a:r>
            <a:r>
              <a:rPr lang="en-US" dirty="0" err="1" smtClean="0"/>
              <a:t>turnSpeed</a:t>
            </a:r>
            <a:r>
              <a:rPr lang="en-US" dirty="0" smtClean="0"/>
              <a:t>]</a:t>
            </a:r>
          </a:p>
          <a:p>
            <a:r>
              <a:rPr lang="en-US" dirty="0" smtClean="0"/>
              <a:t>    else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      return </a:t>
            </a:r>
            <a:r>
              <a:rPr lang="en-US" dirty="0" smtClean="0"/>
              <a:t>[False, 0, 0]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67200" y="1219200"/>
            <a:ext cx="472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def </a:t>
            </a:r>
            <a:r>
              <a:rPr lang="en-US" dirty="0" err="1" smtClean="0"/>
              <a:t>seekLight</a:t>
            </a:r>
            <a:r>
              <a:rPr lang="en-US" dirty="0" smtClean="0"/>
              <a:t>():</a:t>
            </a:r>
          </a:p>
          <a:p>
            <a:r>
              <a:rPr lang="en-US" dirty="0" smtClean="0"/>
              <a:t>     L</a:t>
            </a:r>
            <a:r>
              <a:rPr lang="en-US" dirty="0" smtClean="0"/>
              <a:t>, C, R = </a:t>
            </a:r>
            <a:r>
              <a:rPr lang="en-US" dirty="0" err="1" smtClean="0"/>
              <a:t>getLight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 if </a:t>
            </a:r>
            <a:r>
              <a:rPr lang="en-US" dirty="0" smtClean="0"/>
              <a:t>L &lt; </a:t>
            </a:r>
            <a:r>
              <a:rPr lang="en-US" dirty="0" err="1" smtClean="0"/>
              <a:t>lightThresh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         return </a:t>
            </a:r>
            <a:r>
              <a:rPr lang="en-US" dirty="0" smtClean="0"/>
              <a:t>[True, </a:t>
            </a:r>
            <a:r>
              <a:rPr lang="en-US" dirty="0" err="1" smtClean="0"/>
              <a:t>cruiseSpeed</a:t>
            </a:r>
            <a:r>
              <a:rPr lang="en-US" dirty="0" smtClean="0"/>
              <a:t>/2.0, </a:t>
            </a:r>
            <a:r>
              <a:rPr lang="en-US" dirty="0" err="1" smtClean="0"/>
              <a:t>turnSpeed</a:t>
            </a:r>
            <a:r>
              <a:rPr lang="en-US" dirty="0" smtClean="0"/>
              <a:t>]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elif</a:t>
            </a:r>
            <a:r>
              <a:rPr lang="en-US" dirty="0" smtClean="0"/>
              <a:t> </a:t>
            </a:r>
            <a:r>
              <a:rPr lang="en-US" dirty="0" smtClean="0"/>
              <a:t>R &lt; </a:t>
            </a:r>
            <a:r>
              <a:rPr lang="en-US" dirty="0" err="1" smtClean="0"/>
              <a:t>lightThresh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         return </a:t>
            </a:r>
            <a:r>
              <a:rPr lang="en-US" dirty="0" smtClean="0"/>
              <a:t>[True, </a:t>
            </a:r>
            <a:r>
              <a:rPr lang="en-US" dirty="0" err="1" smtClean="0"/>
              <a:t>cruiseSpeed</a:t>
            </a:r>
            <a:r>
              <a:rPr lang="en-US" dirty="0" smtClean="0"/>
              <a:t>/2.0, -</a:t>
            </a:r>
            <a:r>
              <a:rPr lang="en-US" dirty="0" err="1" smtClean="0"/>
              <a:t>turnSpeed</a:t>
            </a:r>
            <a:r>
              <a:rPr lang="en-US" dirty="0" smtClean="0"/>
              <a:t>]</a:t>
            </a:r>
          </a:p>
          <a:p>
            <a:r>
              <a:rPr lang="en-US" dirty="0" smtClean="0"/>
              <a:t>     else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         return </a:t>
            </a:r>
            <a:r>
              <a:rPr lang="en-US" dirty="0" smtClean="0"/>
              <a:t>[False, 0, 0]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014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Arbitration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control the Robot, one has to decide which recommendation to chose</a:t>
            </a:r>
          </a:p>
          <a:p>
            <a:pPr lvl="1"/>
            <a:r>
              <a:rPr lang="en-US" dirty="0" smtClean="0"/>
              <a:t>Priority Assignment: Also called </a:t>
            </a:r>
            <a:r>
              <a:rPr lang="en-US" dirty="0" err="1" smtClean="0"/>
              <a:t>subsumption</a:t>
            </a:r>
            <a:r>
              <a:rPr lang="en-US" dirty="0" smtClean="0"/>
              <a:t> architecture</a:t>
            </a:r>
          </a:p>
          <a:p>
            <a:pPr lvl="2"/>
            <a:r>
              <a:rPr lang="en-US" dirty="0" smtClean="0"/>
              <a:t>Higher the module in the figure, higher the priority</a:t>
            </a:r>
          </a:p>
          <a:p>
            <a:r>
              <a:rPr lang="en-US" dirty="0" smtClean="0"/>
              <a:t>By arranging control:</a:t>
            </a:r>
          </a:p>
          <a:p>
            <a:pPr lvl="1"/>
            <a:r>
              <a:rPr lang="en-US" dirty="0" smtClean="0"/>
              <a:t>Design of each behavior is easy</a:t>
            </a:r>
          </a:p>
          <a:p>
            <a:pPr lvl="1"/>
            <a:r>
              <a:rPr lang="en-US" dirty="0" smtClean="0"/>
              <a:t>Testing becomes easy</a:t>
            </a:r>
          </a:p>
          <a:p>
            <a:pPr lvl="1"/>
            <a:r>
              <a:rPr lang="en-US" dirty="0" smtClean="0"/>
              <a:t>More behaviors can be added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867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and Return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a name can represent anything </a:t>
            </a:r>
            <a:r>
              <a:rPr lang="en-US" dirty="0" smtClean="0"/>
              <a:t>as its </a:t>
            </a:r>
            <a:r>
              <a:rPr lang="en-US" dirty="0"/>
              <a:t>value: a number, a picture, a function, 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 : </a:t>
            </a:r>
            <a:r>
              <a:rPr lang="en-US" i="1" dirty="0"/>
              <a:t>behaviors = [</a:t>
            </a:r>
            <a:r>
              <a:rPr lang="en-US" i="1" dirty="0" err="1" smtClean="0"/>
              <a:t>seekLight</a:t>
            </a:r>
            <a:r>
              <a:rPr lang="en-US" i="1" dirty="0"/>
              <a:t>, avoid, cruise</a:t>
            </a:r>
            <a:r>
              <a:rPr lang="en-US" i="1" dirty="0" smtClean="0"/>
              <a:t>]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ist </a:t>
            </a:r>
            <a:r>
              <a:rPr lang="en-US" dirty="0"/>
              <a:t>named behaviors is a list of function names each of </a:t>
            </a:r>
            <a:r>
              <a:rPr lang="en-US" dirty="0" smtClean="0"/>
              <a:t>which denote </a:t>
            </a:r>
            <a:r>
              <a:rPr lang="en-US" dirty="0"/>
              <a:t>the actual function as its </a:t>
            </a:r>
            <a:r>
              <a:rPr lang="en-US" dirty="0" smtClean="0"/>
              <a:t>value</a:t>
            </a:r>
          </a:p>
          <a:p>
            <a:pPr marL="114300" indent="0">
              <a:buNone/>
            </a:pPr>
            <a:r>
              <a:rPr lang="en-US" sz="2400" i="1" dirty="0"/>
              <a:t>for behavior in behaviors:</a:t>
            </a:r>
          </a:p>
          <a:p>
            <a:pPr marL="114300" indent="0">
              <a:buNone/>
            </a:pPr>
            <a:r>
              <a:rPr lang="en-US" sz="2400" i="1" dirty="0" smtClean="0"/>
              <a:t>	output</a:t>
            </a:r>
            <a:r>
              <a:rPr lang="en-US" sz="2400" i="1" dirty="0"/>
              <a:t>, T, R = behavior</a:t>
            </a:r>
            <a:r>
              <a:rPr lang="en-US" sz="2400" i="1" dirty="0" smtClean="0"/>
              <a:t>()</a:t>
            </a:r>
          </a:p>
          <a:p>
            <a:r>
              <a:rPr lang="en-US" dirty="0" smtClean="0"/>
              <a:t>In </a:t>
            </a:r>
            <a:r>
              <a:rPr lang="en-US" dirty="0"/>
              <a:t>each iteration of the loop, </a:t>
            </a:r>
            <a:r>
              <a:rPr lang="en-US" dirty="0" smtClean="0"/>
              <a:t>the variable </a:t>
            </a:r>
            <a:r>
              <a:rPr lang="en-US" dirty="0"/>
              <a:t>behavior takes on successive values from this list: </a:t>
            </a:r>
            <a:r>
              <a:rPr lang="en-US" i="1" dirty="0" err="1"/>
              <a:t>seekLight</a:t>
            </a:r>
            <a:r>
              <a:rPr lang="en-US" dirty="0" smtClean="0"/>
              <a:t>, </a:t>
            </a:r>
            <a:r>
              <a:rPr lang="en-US" i="1" dirty="0" smtClean="0"/>
              <a:t>avoid</a:t>
            </a:r>
            <a:r>
              <a:rPr lang="en-US" dirty="0"/>
              <a:t>, and </a:t>
            </a:r>
            <a:r>
              <a:rPr lang="en-US" i="1" dirty="0" smtClean="0"/>
              <a:t>cruise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014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Main and Arbitrate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143000"/>
            <a:ext cx="7696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# list of behaviors, ordered by priority (left is highest)</a:t>
            </a:r>
          </a:p>
          <a:p>
            <a:r>
              <a:rPr lang="en-US" dirty="0" smtClean="0"/>
              <a:t>behaviors = [</a:t>
            </a:r>
            <a:r>
              <a:rPr lang="en-US" dirty="0" err="1" smtClean="0"/>
              <a:t>seekLight</a:t>
            </a:r>
            <a:r>
              <a:rPr lang="en-US" dirty="0" smtClean="0"/>
              <a:t>, avoid, cruise]</a:t>
            </a:r>
          </a:p>
          <a:p>
            <a:endParaRPr lang="en-US" dirty="0" smtClean="0"/>
          </a:p>
          <a:p>
            <a:r>
              <a:rPr lang="en-US" dirty="0" smtClean="0"/>
              <a:t>def </a:t>
            </a:r>
            <a:r>
              <a:rPr lang="en-US" dirty="0" smtClean="0"/>
              <a:t>main():</a:t>
            </a:r>
          </a:p>
          <a:p>
            <a:r>
              <a:rPr lang="en-US" dirty="0" smtClean="0"/>
              <a:t>     while </a:t>
            </a:r>
            <a:r>
              <a:rPr lang="en-US" dirty="0" smtClean="0"/>
              <a:t>True:</a:t>
            </a:r>
          </a:p>
          <a:p>
            <a:r>
              <a:rPr lang="en-US" dirty="0" smtClean="0"/>
              <a:t>          T</a:t>
            </a:r>
            <a:r>
              <a:rPr lang="en-US" dirty="0" smtClean="0"/>
              <a:t>, R = arbitrate()</a:t>
            </a:r>
          </a:p>
          <a:p>
            <a:r>
              <a:rPr lang="en-US" dirty="0" smtClean="0"/>
              <a:t>          move(T</a:t>
            </a:r>
            <a:r>
              <a:rPr lang="en-US" dirty="0" smtClean="0"/>
              <a:t>, R)</a:t>
            </a:r>
          </a:p>
          <a:p>
            <a:endParaRPr lang="en-US" dirty="0" smtClean="0"/>
          </a:p>
          <a:p>
            <a:r>
              <a:rPr lang="en-US" dirty="0" smtClean="0"/>
              <a:t>main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886200"/>
            <a:ext cx="6553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# Decide which behavior, in order of priority</a:t>
            </a:r>
          </a:p>
          <a:p>
            <a:r>
              <a:rPr lang="en-US" dirty="0" smtClean="0"/>
              <a:t># has a recommendation for the robot</a:t>
            </a:r>
          </a:p>
          <a:p>
            <a:endParaRPr lang="en-US" dirty="0" smtClean="0"/>
          </a:p>
          <a:p>
            <a:r>
              <a:rPr lang="en-US" dirty="0" smtClean="0"/>
              <a:t>def </a:t>
            </a:r>
            <a:r>
              <a:rPr lang="en-US" dirty="0" smtClean="0"/>
              <a:t>arbitrate():</a:t>
            </a:r>
          </a:p>
          <a:p>
            <a:r>
              <a:rPr lang="en-US" dirty="0" smtClean="0"/>
              <a:t>     for </a:t>
            </a:r>
            <a:r>
              <a:rPr lang="en-US" dirty="0" smtClean="0"/>
              <a:t>behavior in behaviors:</a:t>
            </a:r>
          </a:p>
          <a:p>
            <a:r>
              <a:rPr lang="en-US" dirty="0" smtClean="0"/>
              <a:t>          output</a:t>
            </a:r>
            <a:r>
              <a:rPr lang="en-US" dirty="0" smtClean="0"/>
              <a:t>, T, R = behavior()</a:t>
            </a:r>
          </a:p>
          <a:p>
            <a:r>
              <a:rPr lang="en-US" dirty="0" smtClean="0"/>
              <a:t>          if </a:t>
            </a:r>
            <a:r>
              <a:rPr lang="en-US" dirty="0" smtClean="0"/>
              <a:t>output:</a:t>
            </a:r>
          </a:p>
          <a:p>
            <a:r>
              <a:rPr lang="en-US" dirty="0" smtClean="0"/>
              <a:t>                return </a:t>
            </a:r>
            <a:r>
              <a:rPr lang="en-US" dirty="0" smtClean="0"/>
              <a:t>[T, R]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014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in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Python provides a </a:t>
            </a:r>
            <a:r>
              <a:rPr lang="en-US" dirty="0" smtClean="0"/>
              <a:t>set of libraries so you don’t have to write them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  <a:p>
            <a:r>
              <a:rPr lang="en-US" i="1" dirty="0" smtClean="0"/>
              <a:t>math</a:t>
            </a:r>
            <a:r>
              <a:rPr lang="en-US" dirty="0" smtClean="0"/>
              <a:t> library: </a:t>
            </a:r>
            <a:r>
              <a:rPr lang="en-US" i="1" dirty="0" smtClean="0"/>
              <a:t>from math import *</a:t>
            </a:r>
          </a:p>
          <a:p>
            <a:pPr lvl="1"/>
            <a:r>
              <a:rPr lang="en-US" b="1" i="1" dirty="0"/>
              <a:t>ceil(x)</a:t>
            </a:r>
            <a:r>
              <a:rPr lang="en-US" b="1" dirty="0"/>
              <a:t> </a:t>
            </a:r>
            <a:r>
              <a:rPr lang="en-US" dirty="0"/>
              <a:t>Returns the ceiling of </a:t>
            </a:r>
            <a:r>
              <a:rPr lang="en-US" i="1" dirty="0"/>
              <a:t>x</a:t>
            </a:r>
            <a:r>
              <a:rPr lang="en-US" dirty="0"/>
              <a:t> as a float, the smallest integer value </a:t>
            </a:r>
            <a:r>
              <a:rPr lang="en-US" dirty="0" smtClean="0"/>
              <a:t>greater than </a:t>
            </a:r>
            <a:r>
              <a:rPr lang="en-US" dirty="0"/>
              <a:t>or equal to </a:t>
            </a:r>
            <a:r>
              <a:rPr lang="en-US" i="1" dirty="0" smtClean="0"/>
              <a:t>x</a:t>
            </a:r>
            <a:endParaRPr lang="en-US" i="1" dirty="0"/>
          </a:p>
          <a:p>
            <a:pPr lvl="1"/>
            <a:r>
              <a:rPr lang="en-US" b="1" i="1" dirty="0"/>
              <a:t>floor(x) </a:t>
            </a:r>
            <a:r>
              <a:rPr lang="en-US" dirty="0"/>
              <a:t>Returns the floor of </a:t>
            </a:r>
            <a:r>
              <a:rPr lang="en-US" i="1" dirty="0"/>
              <a:t>x</a:t>
            </a:r>
            <a:r>
              <a:rPr lang="en-US" dirty="0"/>
              <a:t> as a float, the largest integer value less </a:t>
            </a:r>
            <a:r>
              <a:rPr lang="en-US" dirty="0" smtClean="0"/>
              <a:t>than or </a:t>
            </a:r>
            <a:r>
              <a:rPr lang="en-US" dirty="0"/>
              <a:t>equal to </a:t>
            </a:r>
            <a:r>
              <a:rPr lang="en-US" i="1" dirty="0" smtClean="0"/>
              <a:t>x</a:t>
            </a:r>
            <a:endParaRPr lang="en-US" i="1" dirty="0"/>
          </a:p>
          <a:p>
            <a:pPr lvl="1"/>
            <a:r>
              <a:rPr lang="en-US" b="1" i="1" dirty="0" err="1"/>
              <a:t>exp</a:t>
            </a:r>
            <a:r>
              <a:rPr lang="en-US" b="1" i="1" dirty="0"/>
              <a:t>(x) </a:t>
            </a:r>
            <a:r>
              <a:rPr lang="en-US" dirty="0"/>
              <a:t>Returns </a:t>
            </a:r>
            <a:r>
              <a:rPr lang="en-US" dirty="0" smtClean="0"/>
              <a:t> </a:t>
            </a:r>
            <a:r>
              <a:rPr lang="en-US" i="1" dirty="0" smtClean="0"/>
              <a:t>e</a:t>
            </a:r>
            <a:r>
              <a:rPr lang="en-US" i="1" baseline="30000" dirty="0" smtClean="0"/>
              <a:t>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412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ress">
  <a:themeElements>
    <a:clrScheme name="expres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express">
      <a:majorFont>
        <a:latin typeface="Lucida Sans Unicode"/>
        <a:ea typeface="宋体"/>
        <a:cs typeface="宋体"/>
      </a:majorFont>
      <a:minorFont>
        <a:latin typeface="Times New Roman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lnDef>
  </a:objectDefaults>
  <a:extraClrSchemeLst>
    <a:extraClrScheme>
      <a:clrScheme name="expres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683</Words>
  <Application>Microsoft Office PowerPoint</Application>
  <PresentationFormat>On-screen Show (4:3)</PresentationFormat>
  <Paragraphs>113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express</vt:lpstr>
      <vt:lpstr>Behavior Based Control</vt:lpstr>
      <vt:lpstr>Oh Behave!</vt:lpstr>
      <vt:lpstr>Structuring Robot Programs</vt:lpstr>
      <vt:lpstr>Behavior in a Maze</vt:lpstr>
      <vt:lpstr>Design Each Behavior</vt:lpstr>
      <vt:lpstr>Arbitration Schemes</vt:lpstr>
      <vt:lpstr>Names and Return Values</vt:lpstr>
      <vt:lpstr>Design Main and Arbitrate</vt:lpstr>
      <vt:lpstr>Math in Python</vt:lpstr>
      <vt:lpstr>Functions in Math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 Based Control</dc:title>
  <dc:creator>Work n' Play</dc:creator>
  <cp:lastModifiedBy>Ali Irturk</cp:lastModifiedBy>
  <cp:revision>9</cp:revision>
  <dcterms:created xsi:type="dcterms:W3CDTF">2010-07-11T05:11:55Z</dcterms:created>
  <dcterms:modified xsi:type="dcterms:W3CDTF">2010-07-11T08:03:02Z</dcterms:modified>
</cp:coreProperties>
</file>