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0" r:id="rId16"/>
    <p:sldId id="273" r:id="rId17"/>
    <p:sldId id="274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283" autoAdjust="0"/>
  </p:normalViewPr>
  <p:slideViewPr>
    <p:cSldViewPr>
      <p:cViewPr varScale="1">
        <p:scale>
          <a:sx n="107" d="100"/>
          <a:sy n="107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07EC6-754F-46DE-BB09-8C46F09CCCE8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3BD6E-F915-4816-B1E1-5EAE376434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9551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5B67520-27EE-D341-9802-A17C6553D704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7/10/2010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5C223-E7E8-BA4D-861E-339C4367B585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7/10/2010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2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has a single threshold light sensor. When the sensor detects light, it moves forward. When the sensor enters a shadow, it reverses the direction of its left motor, thus turning right. Soon the sensor will swing around, out of the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shadow. When that happens, it resumes its forward motion.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3BD6E-F915-4816-B1E1-5EAE3764341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gray">
          <a:xfrm>
            <a:off x="0" y="33909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5" name="Picture 2" descr="C:\Users\Ryan Kastner\Desktop\images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3071813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8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919288"/>
          </a:xfrm>
        </p:spPr>
        <p:txBody>
          <a:bodyPr anchor="ctr" anchorCtr="1"/>
          <a:lstStyle>
            <a:lvl1pPr>
              <a:defRPr/>
            </a:lvl1pPr>
          </a:lstStyle>
          <a:p>
            <a:r>
              <a:rPr lang="en-US" altLang="zh-CN"/>
              <a:t>UC Santa Barbara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 anchor="ctr" anchorCtr="1"/>
          <a:lstStyle>
            <a:lvl1pPr marL="0" indent="0" algn="ctr">
              <a:buFont typeface="Wingdings" pitchFamily="-65" charset="2"/>
              <a:buNone/>
              <a:defRPr sz="1900" b="1" baseline="0">
                <a:solidFill>
                  <a:srgbClr val="00007F"/>
                </a:solidFill>
                <a:latin typeface="Lucida Sans Unicode" pitchFamily="-65" charset="-52"/>
              </a:defRPr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 wrap="square" anchor="b"/>
          <a:lstStyle>
            <a:lvl1pPr algn="l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 lIns="91440"/>
          <a:lstStyle>
            <a:lvl1pPr algn="ctr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 b="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fld id="{F7311429-4344-C04D-AE7A-548889C7339C}" type="slidenum">
              <a:rPr lang="zh-CN" alt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518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4BB2-13D1-AF4F-B63B-DDA7203B4234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677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38113"/>
            <a:ext cx="2171700" cy="6056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8113"/>
            <a:ext cx="6362700" cy="6056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D5AEE-0A1F-A445-9C28-B8F77807498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197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8686800" cy="2449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3744913"/>
            <a:ext cx="8686800" cy="2449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FD65F-1646-3A4A-A4AB-2F0399C2CCF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209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2058-E523-D945-95B9-6F57E156EB5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181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FC815-9222-574C-BFFC-DE63CEA6558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293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8D3AB-970C-E740-9EEA-E22AE0F38D3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143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7046-F24B-114D-B22F-56B6FC120F6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445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05FDC-A667-2347-9889-D494C885559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995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DB3BA-2FB2-0B4C-8131-6A39E244F1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74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F30E0-4883-474E-9467-A802CC51A59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669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BF696-9839-BF4B-8691-8FF079C0FBA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09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BF418-0FD1-3F4F-ADB4-A7D9D2DF273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851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ChangeArrowheads="1"/>
          </p:cNvSpPr>
          <p:nvPr/>
        </p:nvSpPr>
        <p:spPr bwMode="gray">
          <a:xfrm>
            <a:off x="0" y="9144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38113"/>
            <a:ext cx="8686800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13625" y="6613525"/>
            <a:ext cx="879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0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334125"/>
            <a:ext cx="6259513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334125"/>
            <a:ext cx="19050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8292C4-BE7E-EA43-AC16-636CD6FB4B14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2" name="Rectangle 8"/>
          <p:cNvSpPr>
            <a:spLocks noChangeArrowheads="1"/>
          </p:cNvSpPr>
          <p:nvPr/>
        </p:nvSpPr>
        <p:spPr bwMode="gray">
          <a:xfrm>
            <a:off x="0" y="6580188"/>
            <a:ext cx="9144000" cy="36512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1037" name="Picture 15" descr="C:\Users\Ryan Kastner\Desktop\ucsdlogoh.tif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6629400"/>
            <a:ext cx="1390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6412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250950"/>
            <a:ext cx="7086600" cy="143033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Designing </a:t>
            </a:r>
            <a:r>
              <a:rPr lang="en-US" sz="3200" dirty="0" smtClean="0"/>
              <a:t>Robot </a:t>
            </a:r>
            <a:r>
              <a:rPr lang="en-US" sz="3200" dirty="0" smtClean="0"/>
              <a:t>Behaviors</a:t>
            </a:r>
            <a:endParaRPr lang="en-US" sz="32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7086600" cy="17526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Week #6</a:t>
            </a:r>
          </a:p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Prof. Ryan Kastner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11429-4344-C04D-AE7A-548889C7339C}" type="slidenum">
              <a:rPr lang="zh-CN" altLang="en-US" smtClean="0">
                <a:solidFill>
                  <a:srgbClr val="1C1C1C"/>
                </a:solidFill>
              </a:rPr>
              <a:pPr>
                <a:defRPr/>
              </a:pPr>
              <a:t>1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534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Coward and </a:t>
            </a:r>
            <a:r>
              <a:rPr lang="en-US" dirty="0" smtClean="0"/>
              <a:t>Aggressive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r>
              <a:rPr lang="en-US" i="1" dirty="0"/>
              <a:t>L = </a:t>
            </a:r>
            <a:r>
              <a:rPr lang="en-US" i="1" dirty="0" err="1"/>
              <a:t>getLight</a:t>
            </a:r>
            <a:r>
              <a:rPr lang="en-US" i="1" dirty="0"/>
              <a:t>("left")</a:t>
            </a:r>
          </a:p>
          <a:p>
            <a:pPr marL="914400" lvl="2" indent="0">
              <a:buNone/>
            </a:pPr>
            <a:r>
              <a:rPr lang="en-US" i="1" dirty="0"/>
              <a:t>R = </a:t>
            </a:r>
            <a:r>
              <a:rPr lang="en-US" i="1" dirty="0" err="1"/>
              <a:t>getLight</a:t>
            </a:r>
            <a:r>
              <a:rPr lang="en-US" i="1" dirty="0"/>
              <a:t>("right")</a:t>
            </a:r>
          </a:p>
          <a:p>
            <a:pPr marL="914400" lvl="2" indent="0">
              <a:buNone/>
            </a:pPr>
            <a:r>
              <a:rPr lang="en-US" i="1" dirty="0"/>
              <a:t>motors(normalize(L), normalize(R</a:t>
            </a:r>
            <a:r>
              <a:rPr lang="en-US" i="1" dirty="0" smtClean="0"/>
              <a:t>))</a:t>
            </a:r>
          </a:p>
          <a:p>
            <a:pPr marL="571500" indent="-457200"/>
            <a:r>
              <a:rPr lang="en-US" dirty="0" smtClean="0"/>
              <a:t>Aggressive</a:t>
            </a:r>
          </a:p>
          <a:p>
            <a:pPr marL="971550" lvl="1" indent="-457200"/>
            <a:r>
              <a:rPr lang="en-US" dirty="0" smtClean="0"/>
              <a:t>Left sensor controls Right motor</a:t>
            </a:r>
          </a:p>
          <a:p>
            <a:pPr marL="971550" lvl="1" indent="-457200"/>
            <a:r>
              <a:rPr lang="en-US" dirty="0" smtClean="0"/>
              <a:t>Right sensor controls Left motor</a:t>
            </a:r>
          </a:p>
          <a:p>
            <a:pPr marL="571500" indent="-457200"/>
            <a:r>
              <a:rPr lang="en-US" dirty="0" smtClean="0"/>
              <a:t>Repeat as you did before now</a:t>
            </a:r>
          </a:p>
          <a:p>
            <a:pPr marL="914400" lvl="2" indent="0">
              <a:buNone/>
            </a:pPr>
            <a:r>
              <a:rPr lang="en-US" i="1" dirty="0"/>
              <a:t>L = </a:t>
            </a:r>
            <a:r>
              <a:rPr lang="en-US" i="1" dirty="0" err="1"/>
              <a:t>getLight</a:t>
            </a:r>
            <a:r>
              <a:rPr lang="en-US" i="1" dirty="0" smtClean="0"/>
              <a:t>(“right")</a:t>
            </a:r>
            <a:endParaRPr lang="en-US" i="1" dirty="0"/>
          </a:p>
          <a:p>
            <a:pPr marL="914400" lvl="2" indent="0">
              <a:buNone/>
            </a:pPr>
            <a:r>
              <a:rPr lang="en-US" i="1" dirty="0"/>
              <a:t>R = </a:t>
            </a:r>
            <a:r>
              <a:rPr lang="en-US" i="1" dirty="0" err="1"/>
              <a:t>getLight</a:t>
            </a:r>
            <a:r>
              <a:rPr lang="en-US" i="1" dirty="0" smtClean="0"/>
              <a:t>(“left")</a:t>
            </a:r>
            <a:endParaRPr lang="en-US" i="1" dirty="0"/>
          </a:p>
          <a:p>
            <a:pPr marL="914400" lvl="2" indent="0">
              <a:buNone/>
            </a:pPr>
            <a:r>
              <a:rPr lang="en-US" i="1" dirty="0"/>
              <a:t>motors(normalize(L), normalize(R</a:t>
            </a:r>
            <a:r>
              <a:rPr lang="en-US" i="1" dirty="0" smtClean="0"/>
              <a:t>))</a:t>
            </a:r>
          </a:p>
          <a:p>
            <a:pPr marL="114300" indent="0">
              <a:buNone/>
            </a:pPr>
            <a:r>
              <a:rPr lang="en-US" dirty="0" smtClean="0"/>
              <a:t>Try flashing the light on either side of the robot</a:t>
            </a:r>
            <a:endParaRPr lang="en-US" dirty="0"/>
          </a:p>
          <a:p>
            <a:pPr marL="571500" indent="-45720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2819400"/>
            <a:ext cx="27813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8243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Braitenberg</a:t>
            </a:r>
            <a:r>
              <a:rPr lang="en-US" dirty="0"/>
              <a:t> suggests </a:t>
            </a:r>
            <a:r>
              <a:rPr lang="en-US" dirty="0" smtClean="0"/>
              <a:t>using non-monotonic </a:t>
            </a:r>
            <a:r>
              <a:rPr lang="en-US" dirty="0"/>
              <a:t>mathematical </a:t>
            </a:r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Monotonic: More light</a:t>
            </a:r>
            <a:r>
              <a:rPr lang="en-US" dirty="0"/>
              <a:t>, faster motor speed; or more light, slower motor </a:t>
            </a:r>
            <a:r>
              <a:rPr lang="en-US" dirty="0" smtClean="0"/>
              <a:t>speed</a:t>
            </a:r>
          </a:p>
          <a:p>
            <a:pPr lvl="1"/>
            <a:r>
              <a:rPr lang="en-US" dirty="0" smtClean="0"/>
              <a:t>Non-monotonic: </a:t>
            </a:r>
            <a:r>
              <a:rPr lang="en-US" dirty="0"/>
              <a:t>the relationship is increasing in proportion </a:t>
            </a:r>
            <a:r>
              <a:rPr lang="en-US" dirty="0" smtClean="0"/>
              <a:t>to sensory </a:t>
            </a:r>
            <a:r>
              <a:rPr lang="en-US" dirty="0"/>
              <a:t>input but only up to a certain point and after that it </a:t>
            </a:r>
            <a:r>
              <a:rPr lang="en-US" dirty="0" smtClean="0"/>
              <a:t>decreases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You can use </a:t>
            </a:r>
            <a:r>
              <a:rPr lang="en-US" dirty="0" err="1" smtClean="0"/>
              <a:t>exp</a:t>
            </a:r>
            <a:r>
              <a:rPr lang="en-US" dirty="0" smtClean="0"/>
              <a:t>() for </a:t>
            </a:r>
            <a:r>
              <a:rPr lang="en-US" i="1" dirty="0" smtClean="0"/>
              <a:t>e</a:t>
            </a:r>
            <a:r>
              <a:rPr lang="en-US" i="1" baseline="30000" dirty="0"/>
              <a:t>x</a:t>
            </a: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419600"/>
            <a:ext cx="2420471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91000" y="4648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Bell Curve or</a:t>
            </a:r>
          </a:p>
          <a:p>
            <a:r>
              <a:rPr lang="en-US" b="1" dirty="0" smtClean="0"/>
              <a:t>Gaussian Curve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71600" y="4687669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/>
              <a:t>f(x) = e</a:t>
            </a:r>
            <a:r>
              <a:rPr lang="en-US" sz="3600" i="1" baseline="30000" dirty="0" smtClean="0"/>
              <a:t>-x2</a:t>
            </a:r>
            <a:endParaRPr lang="en-US" sz="3600" i="1" baseline="30000" dirty="0"/>
          </a:p>
        </p:txBody>
      </p:sp>
    </p:spTree>
    <p:extLst>
      <p:ext uri="{BB962C8B-B14F-4D97-AF65-F5344CB8AC3E}">
        <p14:creationId xmlns:p14="http://schemas.microsoft.com/office/powerpoint/2010/main" xmlns="" val="315045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Bell Curve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r>
              <a:rPr lang="en-US" i="1" dirty="0" err="1"/>
              <a:t>def</a:t>
            </a:r>
            <a:r>
              <a:rPr lang="en-US" i="1" dirty="0"/>
              <a:t> normalize(v):</a:t>
            </a:r>
          </a:p>
          <a:p>
            <a:pPr marL="1371600" lvl="3" indent="0">
              <a:buNone/>
            </a:pPr>
            <a:r>
              <a:rPr lang="en-US" sz="2400" i="1" dirty="0"/>
              <a:t>mean = Ambient/2.0</a:t>
            </a:r>
          </a:p>
          <a:p>
            <a:pPr marL="1371600" lvl="3" indent="0">
              <a:buNone/>
            </a:pPr>
            <a:r>
              <a:rPr lang="en-US" sz="2400" i="1" dirty="0" err="1"/>
              <a:t>stddev</a:t>
            </a:r>
            <a:r>
              <a:rPr lang="en-US" sz="2400" i="1" dirty="0"/>
              <a:t> = Ambient/6.0</a:t>
            </a:r>
          </a:p>
          <a:p>
            <a:pPr marL="1371600" lvl="3" indent="0">
              <a:buNone/>
            </a:pPr>
            <a:r>
              <a:rPr lang="en-US" sz="2400" i="1" dirty="0"/>
              <a:t>if v &gt;= Ambient:</a:t>
            </a:r>
          </a:p>
          <a:p>
            <a:pPr marL="1828800" lvl="4" indent="0">
              <a:buNone/>
            </a:pPr>
            <a:r>
              <a:rPr lang="en-US" sz="2800" i="1" dirty="0"/>
              <a:t>v = Ambient</a:t>
            </a:r>
          </a:p>
          <a:p>
            <a:pPr marL="914400" lvl="2" indent="0">
              <a:buNone/>
            </a:pPr>
            <a:r>
              <a:rPr lang="en-US" i="1" dirty="0" smtClean="0"/>
              <a:t> </a:t>
            </a:r>
            <a:r>
              <a:rPr lang="en-US" i="1" dirty="0" smtClean="0"/>
              <a:t>     </a:t>
            </a:r>
            <a:r>
              <a:rPr lang="en-US" i="1" dirty="0" smtClean="0"/>
              <a:t>return </a:t>
            </a:r>
            <a:r>
              <a:rPr lang="en-US" i="1" dirty="0"/>
              <a:t>exp(-(v - mean)**2 / 2*(</a:t>
            </a:r>
            <a:r>
              <a:rPr lang="en-US" i="1" dirty="0" err="1"/>
              <a:t>stddev</a:t>
            </a:r>
            <a:r>
              <a:rPr lang="en-US" i="1" dirty="0"/>
              <a:t>**2</a:t>
            </a:r>
            <a:r>
              <a:rPr lang="en-US" i="1" dirty="0" smtClean="0"/>
              <a:t>))</a:t>
            </a:r>
            <a:endParaRPr lang="en-US" i="1" dirty="0"/>
          </a:p>
          <a:p>
            <a:pPr marL="914400" lvl="2" indent="0">
              <a:buNone/>
            </a:pPr>
            <a:endParaRPr lang="en-US" dirty="0" smtClean="0"/>
          </a:p>
          <a:p>
            <a:pPr marL="571500" indent="-457200"/>
            <a:r>
              <a:rPr lang="en-US" dirty="0" smtClean="0"/>
              <a:t>Other mathematical </a:t>
            </a:r>
            <a:r>
              <a:rPr lang="en-US" dirty="0" smtClean="0"/>
              <a:t>functions using math library (</a:t>
            </a:r>
            <a:r>
              <a:rPr lang="en-US" i="1" dirty="0" smtClean="0"/>
              <a:t>from math import *</a:t>
            </a:r>
            <a:r>
              <a:rPr lang="en-US" dirty="0" smtClean="0"/>
              <a:t>):</a:t>
            </a:r>
            <a:endParaRPr lang="en-US" dirty="0" smtClean="0"/>
          </a:p>
          <a:p>
            <a:pPr marL="971550" lvl="1" indent="-457200"/>
            <a:r>
              <a:rPr lang="en-US" dirty="0" smtClean="0"/>
              <a:t>Step</a:t>
            </a:r>
          </a:p>
          <a:p>
            <a:pPr marL="971550" lvl="1" indent="-457200"/>
            <a:r>
              <a:rPr lang="en-US" dirty="0" smtClean="0"/>
              <a:t>Threshold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38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Adding more sensors makes the </a:t>
            </a:r>
            <a:r>
              <a:rPr lang="en-US" dirty="0" smtClean="0"/>
              <a:t>robot </a:t>
            </a:r>
            <a:r>
              <a:rPr lang="en-US" dirty="0" smtClean="0"/>
              <a:t>behavior more interesting</a:t>
            </a:r>
          </a:p>
          <a:p>
            <a:r>
              <a:rPr lang="en-US" dirty="0" smtClean="0"/>
              <a:t>Scribbler in addition to light sensors has</a:t>
            </a:r>
          </a:p>
          <a:p>
            <a:pPr lvl="1"/>
            <a:r>
              <a:rPr lang="en-US" dirty="0" smtClean="0"/>
              <a:t>Stall Sensors (detect if the robot has stopped)</a:t>
            </a:r>
          </a:p>
          <a:p>
            <a:pPr lvl="1"/>
            <a:r>
              <a:rPr lang="en-US" dirty="0" smtClean="0"/>
              <a:t>IR </a:t>
            </a:r>
            <a:r>
              <a:rPr lang="en-US" dirty="0" smtClean="0"/>
              <a:t>sensors and more</a:t>
            </a:r>
            <a:endParaRPr lang="en-US" dirty="0" smtClean="0"/>
          </a:p>
          <a:p>
            <a:r>
              <a:rPr lang="en-US" dirty="0" smtClean="0"/>
              <a:t>Digital Sensors: Give either On or Off (</a:t>
            </a:r>
            <a:r>
              <a:rPr lang="en-US" dirty="0" err="1" smtClean="0"/>
              <a:t>e.g</a:t>
            </a:r>
            <a:r>
              <a:rPr lang="en-US" dirty="0" smtClean="0"/>
              <a:t> Stall)</a:t>
            </a:r>
          </a:p>
          <a:p>
            <a:r>
              <a:rPr lang="en-US" dirty="0" smtClean="0"/>
              <a:t>Try this:</a:t>
            </a:r>
          </a:p>
          <a:p>
            <a:pPr lvl="1"/>
            <a:r>
              <a:rPr lang="en-US" i="1" dirty="0" smtClean="0"/>
              <a:t>Replace the light sensors with obstacle sensors and try moving the robot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563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design paranoid, shadow fearing, behavior?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Paranoid  should be </a:t>
            </a:r>
            <a:r>
              <a:rPr lang="en-US" b="1" dirty="0" smtClean="0"/>
              <a:t>capable of turning. 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   </a:t>
            </a:r>
          </a:p>
          <a:p>
            <a:pPr algn="ctr">
              <a:buNone/>
            </a:pPr>
            <a:r>
              <a:rPr lang="en-US" b="1" dirty="0" smtClean="0"/>
              <a:t>This can be </a:t>
            </a:r>
            <a:r>
              <a:rPr lang="en-US" b="1" dirty="0" smtClean="0"/>
              <a:t>accomplished by moving the </a:t>
            </a:r>
            <a:r>
              <a:rPr lang="en-US" b="1" dirty="0" smtClean="0"/>
              <a:t>right motor </a:t>
            </a:r>
            <a:r>
              <a:rPr lang="en-US" b="1" dirty="0" smtClean="0"/>
              <a:t>forward and moving the left motor in </a:t>
            </a:r>
            <a:r>
              <a:rPr lang="en-US" b="1" dirty="0" smtClean="0"/>
              <a:t>reverse direction </a:t>
            </a:r>
            <a:r>
              <a:rPr lang="en-US" b="1" dirty="0" smtClean="0"/>
              <a:t>at the </a:t>
            </a:r>
            <a:r>
              <a:rPr lang="en-US" b="1" dirty="0" smtClean="0"/>
              <a:t>same time</a:t>
            </a:r>
            <a:r>
              <a:rPr lang="en-US" b="1" dirty="0" smtClean="0"/>
              <a:t>. 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pic>
        <p:nvPicPr>
          <p:cNvPr id="4101" name="Picture 5" descr="C:\Documents and Settings\Administrator\Local Settings\Temporary Internet Files\Content.IE5\KH2FCHEJ\dglxasset[1].asp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85088" y="2047875"/>
            <a:ext cx="1054100" cy="17827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3563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- 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r>
              <a:rPr lang="en-US" i="1" dirty="0"/>
              <a:t>if &lt;condition&gt;:</a:t>
            </a:r>
          </a:p>
          <a:p>
            <a:pPr marL="914400" lvl="2" indent="0">
              <a:buNone/>
            </a:pPr>
            <a:r>
              <a:rPr lang="en-US" i="1" dirty="0" smtClean="0"/>
              <a:t>	&lt;</a:t>
            </a:r>
            <a:r>
              <a:rPr lang="en-US" i="1" dirty="0"/>
              <a:t>this&gt;</a:t>
            </a:r>
          </a:p>
          <a:p>
            <a:pPr marL="914400" lvl="2" indent="0">
              <a:buNone/>
            </a:pPr>
            <a:r>
              <a:rPr lang="en-US" i="1" dirty="0"/>
              <a:t>else:</a:t>
            </a:r>
          </a:p>
          <a:p>
            <a:pPr marL="914400" lvl="2" indent="0">
              <a:buNone/>
            </a:pPr>
            <a:r>
              <a:rPr lang="en-US" i="1" dirty="0" smtClean="0"/>
              <a:t>	&lt;</a:t>
            </a:r>
            <a:r>
              <a:rPr lang="en-US" i="1" dirty="0"/>
              <a:t>that</a:t>
            </a:r>
            <a:r>
              <a:rPr lang="en-US" i="1" dirty="0" smtClean="0"/>
              <a:t>&gt;</a:t>
            </a:r>
          </a:p>
          <a:p>
            <a:pPr marL="114300" indent="0">
              <a:buNone/>
            </a:pPr>
            <a:r>
              <a:rPr lang="en-US" dirty="0" smtClean="0"/>
              <a:t>Else if : 	</a:t>
            </a:r>
            <a:r>
              <a:rPr lang="en-US" i="1" dirty="0" err="1" smtClean="0"/>
              <a:t>elif</a:t>
            </a:r>
            <a:endParaRPr lang="en-US" i="1" dirty="0" smtClean="0"/>
          </a:p>
          <a:p>
            <a:pPr marL="914400" lvl="2" indent="0">
              <a:buNone/>
            </a:pPr>
            <a:r>
              <a:rPr lang="en-US" i="1" dirty="0"/>
              <a:t>if &lt;condition-1&gt;:</a:t>
            </a:r>
          </a:p>
          <a:p>
            <a:pPr marL="914400" lvl="2" indent="0">
              <a:buNone/>
            </a:pPr>
            <a:r>
              <a:rPr lang="en-US" i="1" dirty="0"/>
              <a:t>&lt;this&gt;</a:t>
            </a:r>
          </a:p>
          <a:p>
            <a:pPr marL="914400" lvl="2" indent="0">
              <a:buNone/>
            </a:pPr>
            <a:r>
              <a:rPr lang="en-US" i="1" dirty="0" err="1"/>
              <a:t>elif</a:t>
            </a:r>
            <a:r>
              <a:rPr lang="en-US" i="1" dirty="0"/>
              <a:t> &lt;condition-2&gt;:</a:t>
            </a:r>
          </a:p>
          <a:p>
            <a:pPr marL="914400" lvl="2" indent="0">
              <a:buNone/>
            </a:pPr>
            <a:r>
              <a:rPr lang="en-US" i="1" dirty="0"/>
              <a:t>&lt;that&gt;</a:t>
            </a:r>
          </a:p>
          <a:p>
            <a:pPr marL="914400" lvl="2" indent="0">
              <a:buNone/>
            </a:pPr>
            <a:r>
              <a:rPr lang="en-US" i="1" dirty="0" smtClean="0"/>
              <a:t>...</a:t>
            </a:r>
            <a:endParaRPr lang="en-US" i="1" dirty="0"/>
          </a:p>
          <a:p>
            <a:pPr marL="914400" lvl="2" indent="0">
              <a:buNone/>
            </a:pPr>
            <a:r>
              <a:rPr lang="en-US" i="1" dirty="0"/>
              <a:t>else:</a:t>
            </a:r>
          </a:p>
          <a:p>
            <a:pPr marL="914400" lvl="2" indent="0">
              <a:buNone/>
            </a:pPr>
            <a:r>
              <a:rPr lang="en-US" i="1" dirty="0"/>
              <a:t>&lt;other&gt;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1752600"/>
            <a:ext cx="5181600" cy="2677656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How do you use the if, else and </a:t>
            </a:r>
            <a:r>
              <a:rPr lang="en-US" sz="2400" i="1" dirty="0" err="1" smtClean="0"/>
              <a:t>elif</a:t>
            </a:r>
            <a:endParaRPr lang="en-US" sz="2400" i="1" dirty="0" smtClean="0"/>
          </a:p>
          <a:p>
            <a:endParaRPr lang="en-US" sz="2400" i="1" dirty="0"/>
          </a:p>
          <a:p>
            <a:r>
              <a:rPr lang="en-US" sz="2400" i="1" dirty="0"/>
              <a:t>while </a:t>
            </a:r>
            <a:r>
              <a:rPr lang="en-US" sz="2400" i="1" dirty="0" err="1"/>
              <a:t>timeRemaining</a:t>
            </a:r>
            <a:r>
              <a:rPr lang="en-US" sz="2400" i="1" dirty="0"/>
              <a:t>(30):</a:t>
            </a:r>
          </a:p>
          <a:p>
            <a:r>
              <a:rPr lang="en-US" sz="2400" i="1" dirty="0" smtClean="0"/>
              <a:t>if    #left </a:t>
            </a:r>
            <a:r>
              <a:rPr lang="en-US" sz="2400" i="1" dirty="0"/>
              <a:t>light is brighter that right light:</a:t>
            </a:r>
          </a:p>
          <a:p>
            <a:r>
              <a:rPr lang="en-US" sz="2400" i="1" dirty="0" smtClean="0"/>
              <a:t>	</a:t>
            </a:r>
            <a:r>
              <a:rPr lang="en-US" sz="2400" i="1" dirty="0" err="1" smtClean="0"/>
              <a:t>turnLeft</a:t>
            </a:r>
            <a:r>
              <a:rPr lang="en-US" sz="2400" i="1" dirty="0" smtClean="0"/>
              <a:t>(1.0</a:t>
            </a:r>
            <a:r>
              <a:rPr lang="en-US" sz="2400" i="1" dirty="0"/>
              <a:t>)</a:t>
            </a:r>
          </a:p>
          <a:p>
            <a:r>
              <a:rPr lang="en-US" sz="2400" i="1" dirty="0" smtClean="0"/>
              <a:t>else</a:t>
            </a:r>
            <a:r>
              <a:rPr lang="en-US" sz="2400" i="1" dirty="0"/>
              <a:t>:</a:t>
            </a:r>
          </a:p>
          <a:p>
            <a:r>
              <a:rPr lang="en-US" sz="2400" i="1" dirty="0" smtClean="0"/>
              <a:t>	</a:t>
            </a:r>
            <a:r>
              <a:rPr lang="en-US" sz="2400" i="1" dirty="0" err="1" smtClean="0"/>
              <a:t>turnRight</a:t>
            </a:r>
            <a:r>
              <a:rPr lang="en-US" sz="2400" i="1" dirty="0" smtClean="0"/>
              <a:t>(1.0</a:t>
            </a:r>
            <a:r>
              <a:rPr lang="en-US" sz="2400" i="1" dirty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600" y="4953000"/>
            <a:ext cx="48006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Try this:</a:t>
            </a:r>
          </a:p>
          <a:p>
            <a:r>
              <a:rPr lang="en-US" sz="2400" i="1" dirty="0" smtClean="0"/>
              <a:t>If the left side is brighter go right, vice versa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xmlns="" val="277111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 Follower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1066800"/>
            <a:ext cx="79248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# Light follower</a:t>
            </a:r>
          </a:p>
          <a:p>
            <a:r>
              <a:rPr lang="en-US" sz="1200" dirty="0" smtClean="0"/>
              <a:t>from </a:t>
            </a:r>
            <a:r>
              <a:rPr lang="en-US" sz="1200" dirty="0" err="1" smtClean="0"/>
              <a:t>myro</a:t>
            </a:r>
            <a:r>
              <a:rPr lang="en-US" sz="1200" dirty="0" smtClean="0"/>
              <a:t> import *</a:t>
            </a:r>
          </a:p>
          <a:p>
            <a:r>
              <a:rPr lang="en-US" sz="1200" dirty="0" smtClean="0"/>
              <a:t>initialize(ask("What port?"))</a:t>
            </a:r>
          </a:p>
          <a:p>
            <a:endParaRPr lang="en-US" sz="1200" dirty="0" smtClean="0"/>
          </a:p>
          <a:p>
            <a:r>
              <a:rPr lang="en-US" sz="1200" dirty="0" smtClean="0"/>
              <a:t># </a:t>
            </a:r>
            <a:r>
              <a:rPr lang="en-US" sz="1200" dirty="0" smtClean="0"/>
              <a:t>program settings...</a:t>
            </a:r>
          </a:p>
          <a:p>
            <a:r>
              <a:rPr lang="en-US" sz="1200" dirty="0" smtClean="0"/>
              <a:t>thresh = 50</a:t>
            </a:r>
          </a:p>
          <a:p>
            <a:r>
              <a:rPr lang="en-US" sz="1200" dirty="0" err="1" smtClean="0"/>
              <a:t>fwdSpeed</a:t>
            </a:r>
            <a:r>
              <a:rPr lang="en-US" sz="1200" dirty="0" smtClean="0"/>
              <a:t> = 0.8</a:t>
            </a:r>
          </a:p>
          <a:p>
            <a:r>
              <a:rPr lang="en-US" sz="1200" dirty="0" err="1" smtClean="0"/>
              <a:t>cruiseSpeed</a:t>
            </a:r>
            <a:r>
              <a:rPr lang="en-US" sz="1200" dirty="0" smtClean="0"/>
              <a:t> = 0.5</a:t>
            </a:r>
          </a:p>
          <a:p>
            <a:r>
              <a:rPr lang="en-US" sz="1200" dirty="0" err="1" smtClean="0"/>
              <a:t>turnSpeed</a:t>
            </a:r>
            <a:r>
              <a:rPr lang="en-US" sz="1200" dirty="0" smtClean="0"/>
              <a:t> = 0.7 # left turn, -0.7 will be right turn</a:t>
            </a:r>
          </a:p>
          <a:p>
            <a:endParaRPr lang="en-US" sz="1200" dirty="0" smtClean="0"/>
          </a:p>
          <a:p>
            <a:r>
              <a:rPr lang="en-US" sz="1200" dirty="0" smtClean="0"/>
              <a:t>def </a:t>
            </a:r>
            <a:r>
              <a:rPr lang="en-US" sz="1200" dirty="0" smtClean="0"/>
              <a:t>main():</a:t>
            </a:r>
          </a:p>
          <a:p>
            <a:r>
              <a:rPr lang="en-US" sz="1200" dirty="0" smtClean="0"/>
              <a:t>     while </a:t>
            </a:r>
            <a:r>
              <a:rPr lang="en-US" sz="1200" dirty="0" smtClean="0"/>
              <a:t>True:</a:t>
            </a:r>
          </a:p>
          <a:p>
            <a:r>
              <a:rPr lang="en-US" sz="1200" dirty="0" smtClean="0"/>
              <a:t>          # </a:t>
            </a:r>
            <a:r>
              <a:rPr lang="en-US" sz="1200" dirty="0" smtClean="0"/>
              <a:t>get light sensor values for left, center, and right</a:t>
            </a:r>
          </a:p>
          <a:p>
            <a:r>
              <a:rPr lang="en-US" sz="1200" dirty="0" smtClean="0"/>
              <a:t>          L</a:t>
            </a:r>
            <a:r>
              <a:rPr lang="en-US" sz="1200" dirty="0" smtClean="0"/>
              <a:t>, C, R = </a:t>
            </a:r>
            <a:r>
              <a:rPr lang="en-US" sz="1200" dirty="0" err="1" smtClean="0"/>
              <a:t>getLight</a:t>
            </a:r>
            <a:r>
              <a:rPr lang="en-US" sz="1200" dirty="0" smtClean="0"/>
              <a:t>()</a:t>
            </a:r>
          </a:p>
          <a:p>
            <a:r>
              <a:rPr lang="en-US" sz="1200" dirty="0" smtClean="0"/>
              <a:t>           # </a:t>
            </a:r>
            <a:r>
              <a:rPr lang="en-US" sz="1200" dirty="0" smtClean="0"/>
              <a:t>decide how to act based on sensor values</a:t>
            </a:r>
          </a:p>
          <a:p>
            <a:r>
              <a:rPr lang="en-US" sz="1200" dirty="0" smtClean="0"/>
              <a:t>          if </a:t>
            </a:r>
            <a:r>
              <a:rPr lang="en-US" sz="1200" dirty="0" smtClean="0"/>
              <a:t>C &lt; thresh:</a:t>
            </a:r>
          </a:p>
          <a:p>
            <a:r>
              <a:rPr lang="en-US" sz="1200" dirty="0" smtClean="0"/>
              <a:t>                  # </a:t>
            </a:r>
            <a:r>
              <a:rPr lang="en-US" sz="1200" dirty="0" smtClean="0"/>
              <a:t>bright light from straight ahead, go forward</a:t>
            </a:r>
          </a:p>
          <a:p>
            <a:r>
              <a:rPr lang="en-US" sz="1200" dirty="0" smtClean="0"/>
              <a:t> </a:t>
            </a:r>
            <a:r>
              <a:rPr lang="en-US" sz="1200" dirty="0" smtClean="0"/>
              <a:t>                 move(</a:t>
            </a:r>
            <a:r>
              <a:rPr lang="en-US" sz="1200" dirty="0" err="1" smtClean="0"/>
              <a:t>fwdSpeed</a:t>
            </a:r>
            <a:r>
              <a:rPr lang="en-US" sz="1200" dirty="0" smtClean="0"/>
              <a:t>, 0)</a:t>
            </a:r>
          </a:p>
          <a:p>
            <a:r>
              <a:rPr lang="en-US" sz="1200" dirty="0" smtClean="0"/>
              <a:t>          </a:t>
            </a:r>
            <a:r>
              <a:rPr lang="en-US" sz="1200" dirty="0" err="1" smtClean="0"/>
              <a:t>elif</a:t>
            </a:r>
            <a:r>
              <a:rPr lang="en-US" sz="1200" dirty="0" smtClean="0"/>
              <a:t> </a:t>
            </a:r>
            <a:r>
              <a:rPr lang="en-US" sz="1200" dirty="0" smtClean="0"/>
              <a:t>L &lt; thresh:</a:t>
            </a:r>
          </a:p>
          <a:p>
            <a:r>
              <a:rPr lang="en-US" sz="1200" dirty="0" smtClean="0"/>
              <a:t>                 # </a:t>
            </a:r>
            <a:r>
              <a:rPr lang="en-US" sz="1200" dirty="0" smtClean="0"/>
              <a:t>bright light at left, turn </a:t>
            </a:r>
            <a:r>
              <a:rPr lang="en-US" sz="1200" dirty="0" smtClean="0"/>
              <a:t>left </a:t>
            </a:r>
          </a:p>
          <a:p>
            <a:r>
              <a:rPr lang="en-US" sz="1200" dirty="0" smtClean="0"/>
              <a:t> </a:t>
            </a:r>
            <a:r>
              <a:rPr lang="en-US" sz="1200" dirty="0" smtClean="0"/>
              <a:t>                 move(</a:t>
            </a:r>
            <a:r>
              <a:rPr lang="en-US" sz="1200" dirty="0" err="1" smtClean="0"/>
              <a:t>cruiseSpeed</a:t>
            </a:r>
            <a:r>
              <a:rPr lang="en-US" sz="1200" dirty="0" smtClean="0"/>
              <a:t>, </a:t>
            </a:r>
            <a:r>
              <a:rPr lang="en-US" sz="1200" dirty="0" err="1" smtClean="0"/>
              <a:t>turnSpeed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       </a:t>
            </a:r>
            <a:r>
              <a:rPr lang="en-US" sz="1200" dirty="0" err="1" smtClean="0"/>
              <a:t>elif</a:t>
            </a:r>
            <a:r>
              <a:rPr lang="en-US" sz="1200" dirty="0" smtClean="0"/>
              <a:t> </a:t>
            </a:r>
            <a:r>
              <a:rPr lang="en-US" sz="1200" dirty="0" smtClean="0"/>
              <a:t>R &lt; thresh:</a:t>
            </a:r>
          </a:p>
          <a:p>
            <a:r>
              <a:rPr lang="en-US" sz="1200" dirty="0" smtClean="0"/>
              <a:t>                # </a:t>
            </a:r>
            <a:r>
              <a:rPr lang="en-US" sz="1200" dirty="0" smtClean="0"/>
              <a:t>bright light on right side, turn right</a:t>
            </a:r>
          </a:p>
          <a:p>
            <a:r>
              <a:rPr lang="en-US" sz="1200" dirty="0" smtClean="0"/>
              <a:t> </a:t>
            </a:r>
            <a:r>
              <a:rPr lang="en-US" sz="1200" dirty="0" smtClean="0"/>
              <a:t>               move(</a:t>
            </a:r>
            <a:r>
              <a:rPr lang="en-US" sz="1200" dirty="0" err="1" smtClean="0"/>
              <a:t>cruiseSpeed</a:t>
            </a:r>
            <a:r>
              <a:rPr lang="en-US" sz="1200" dirty="0" smtClean="0"/>
              <a:t>, -</a:t>
            </a:r>
            <a:r>
              <a:rPr lang="en-US" sz="1200" dirty="0" err="1" smtClean="0"/>
              <a:t>turnSpeed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       else</a:t>
            </a:r>
            <a:r>
              <a:rPr lang="en-US" sz="1200" dirty="0" smtClean="0"/>
              <a:t>:</a:t>
            </a:r>
          </a:p>
          <a:p>
            <a:r>
              <a:rPr lang="en-US" sz="1200" dirty="0" smtClean="0"/>
              <a:t>                # </a:t>
            </a:r>
            <a:r>
              <a:rPr lang="en-US" sz="1200" dirty="0" smtClean="0"/>
              <a:t>no bright light, move forward slowly (or stop?)</a:t>
            </a:r>
          </a:p>
          <a:p>
            <a:r>
              <a:rPr lang="en-US" sz="1200" dirty="0" smtClean="0"/>
              <a:t> </a:t>
            </a:r>
            <a:r>
              <a:rPr lang="en-US" sz="1200" dirty="0" smtClean="0"/>
              <a:t>               move(</a:t>
            </a:r>
            <a:r>
              <a:rPr lang="en-US" sz="1200" dirty="0" err="1" smtClean="0"/>
              <a:t>cruiseSpeed</a:t>
            </a:r>
            <a:r>
              <a:rPr lang="en-US" sz="1200" dirty="0" smtClean="0"/>
              <a:t>/2</a:t>
            </a:r>
            <a:r>
              <a:rPr lang="en-US" sz="1200" dirty="0" smtClean="0"/>
              <a:t>, 0)</a:t>
            </a:r>
          </a:p>
          <a:p>
            <a:endParaRPr lang="en-US" sz="1200" dirty="0" smtClean="0"/>
          </a:p>
          <a:p>
            <a:r>
              <a:rPr lang="en-US" sz="1200" dirty="0" smtClean="0"/>
              <a:t>main</a:t>
            </a:r>
            <a:r>
              <a:rPr lang="en-US" sz="1200" dirty="0" smtClean="0"/>
              <a:t>()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277111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Obstacles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1066800"/>
            <a:ext cx="79248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# Avoiding Obstacles</a:t>
            </a:r>
          </a:p>
          <a:p>
            <a:r>
              <a:rPr lang="en-US" sz="1200" dirty="0" smtClean="0"/>
              <a:t>from </a:t>
            </a:r>
            <a:r>
              <a:rPr lang="en-US" sz="1200" dirty="0" err="1" smtClean="0"/>
              <a:t>myro</a:t>
            </a:r>
            <a:r>
              <a:rPr lang="en-US" sz="1200" dirty="0" smtClean="0"/>
              <a:t> import *</a:t>
            </a:r>
          </a:p>
          <a:p>
            <a:r>
              <a:rPr lang="en-US" sz="1200" dirty="0" smtClean="0"/>
              <a:t>initialize(ask("What port?"))</a:t>
            </a:r>
          </a:p>
          <a:p>
            <a:endParaRPr lang="en-US" sz="1200" dirty="0" smtClean="0"/>
          </a:p>
          <a:p>
            <a:r>
              <a:rPr lang="en-US" sz="1200" dirty="0" smtClean="0"/>
              <a:t># </a:t>
            </a:r>
            <a:r>
              <a:rPr lang="en-US" sz="1200" dirty="0" smtClean="0"/>
              <a:t>program settings...</a:t>
            </a:r>
          </a:p>
          <a:p>
            <a:r>
              <a:rPr lang="en-US" sz="1200" dirty="0" err="1" smtClean="0"/>
              <a:t>cruiseSpeed</a:t>
            </a:r>
            <a:r>
              <a:rPr lang="en-US" sz="1200" dirty="0" smtClean="0"/>
              <a:t> = 0.6</a:t>
            </a:r>
          </a:p>
          <a:p>
            <a:r>
              <a:rPr lang="en-US" sz="1200" dirty="0" err="1" smtClean="0"/>
              <a:t>turnSpeed</a:t>
            </a:r>
            <a:r>
              <a:rPr lang="en-US" sz="1200" dirty="0" smtClean="0"/>
              <a:t> = 0.5 # this is a left turn, -0.5 will be right</a:t>
            </a:r>
          </a:p>
          <a:p>
            <a:r>
              <a:rPr lang="en-US" sz="1200" dirty="0" smtClean="0"/>
              <a:t>turn</a:t>
            </a:r>
          </a:p>
          <a:p>
            <a:endParaRPr lang="en-US" sz="1200" dirty="0" smtClean="0"/>
          </a:p>
          <a:p>
            <a:r>
              <a:rPr lang="en-US" sz="1200" dirty="0" smtClean="0"/>
              <a:t>def </a:t>
            </a:r>
            <a:r>
              <a:rPr lang="en-US" sz="1200" dirty="0" smtClean="0"/>
              <a:t>main():</a:t>
            </a:r>
          </a:p>
          <a:p>
            <a:r>
              <a:rPr lang="en-US" sz="1200" dirty="0" smtClean="0"/>
              <a:t> </a:t>
            </a:r>
            <a:r>
              <a:rPr lang="en-US" sz="1200" dirty="0" smtClean="0"/>
              <a:t>    while </a:t>
            </a:r>
            <a:r>
              <a:rPr lang="en-US" sz="1200" dirty="0" smtClean="0"/>
              <a:t>True:</a:t>
            </a:r>
          </a:p>
          <a:p>
            <a:r>
              <a:rPr lang="en-US" sz="1200" dirty="0" smtClean="0"/>
              <a:t>          # </a:t>
            </a:r>
            <a:r>
              <a:rPr lang="en-US" sz="1200" dirty="0" smtClean="0"/>
              <a:t>get sensor values for left and right IR sensors</a:t>
            </a:r>
          </a:p>
          <a:p>
            <a:r>
              <a:rPr lang="en-US" sz="1200" dirty="0" smtClean="0"/>
              <a:t>          L</a:t>
            </a:r>
            <a:r>
              <a:rPr lang="en-US" sz="1200" dirty="0" smtClean="0"/>
              <a:t>, R = </a:t>
            </a:r>
            <a:r>
              <a:rPr lang="en-US" sz="1200" dirty="0" err="1" smtClean="0"/>
              <a:t>getIR</a:t>
            </a:r>
            <a:r>
              <a:rPr lang="en-US" sz="1200" dirty="0" smtClean="0"/>
              <a:t>()</a:t>
            </a:r>
          </a:p>
          <a:p>
            <a:r>
              <a:rPr lang="en-US" sz="1200" dirty="0" smtClean="0"/>
              <a:t>          L </a:t>
            </a:r>
            <a:r>
              <a:rPr lang="en-US" sz="1200" dirty="0" smtClean="0"/>
              <a:t>= 1 - L</a:t>
            </a:r>
          </a:p>
          <a:p>
            <a:r>
              <a:rPr lang="en-US" sz="1200" dirty="0" smtClean="0"/>
              <a:t>          R </a:t>
            </a:r>
            <a:r>
              <a:rPr lang="en-US" sz="1200" dirty="0" smtClean="0"/>
              <a:t>= 1 - R</a:t>
            </a:r>
          </a:p>
          <a:p>
            <a:r>
              <a:rPr lang="en-US" sz="1200" dirty="0" smtClean="0"/>
              <a:t>          # </a:t>
            </a:r>
            <a:r>
              <a:rPr lang="en-US" sz="1200" dirty="0" smtClean="0"/>
              <a:t>decide how to act based on sensors values</a:t>
            </a:r>
          </a:p>
          <a:p>
            <a:r>
              <a:rPr lang="en-US" sz="1200" dirty="0" smtClean="0"/>
              <a:t>          if </a:t>
            </a:r>
            <a:r>
              <a:rPr lang="en-US" sz="1200" dirty="0" smtClean="0"/>
              <a:t>L and R:</a:t>
            </a:r>
          </a:p>
          <a:p>
            <a:r>
              <a:rPr lang="en-US" sz="1200" dirty="0" smtClean="0"/>
              <a:t>               # </a:t>
            </a:r>
            <a:r>
              <a:rPr lang="en-US" sz="1200" dirty="0" smtClean="0"/>
              <a:t>obstacle straight ahead, turn (randomly)</a:t>
            </a:r>
          </a:p>
          <a:p>
            <a:r>
              <a:rPr lang="en-US" sz="1200" dirty="0" smtClean="0"/>
              <a:t>               move(0</a:t>
            </a:r>
            <a:r>
              <a:rPr lang="en-US" sz="1200" dirty="0" smtClean="0"/>
              <a:t>, </a:t>
            </a:r>
            <a:r>
              <a:rPr lang="en-US" sz="1200" dirty="0" err="1" smtClean="0"/>
              <a:t>turnSpeed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       </a:t>
            </a:r>
            <a:r>
              <a:rPr lang="en-US" sz="1200" dirty="0" err="1" smtClean="0"/>
              <a:t>elif</a:t>
            </a:r>
            <a:r>
              <a:rPr lang="en-US" sz="1200" dirty="0" smtClean="0"/>
              <a:t> </a:t>
            </a:r>
            <a:r>
              <a:rPr lang="en-US" sz="1200" dirty="0" smtClean="0"/>
              <a:t>L:</a:t>
            </a:r>
          </a:p>
          <a:p>
            <a:r>
              <a:rPr lang="en-US" sz="1200" dirty="0" smtClean="0"/>
              <a:t>                # </a:t>
            </a:r>
            <a:r>
              <a:rPr lang="en-US" sz="1200" dirty="0" smtClean="0"/>
              <a:t>obstacle on left, turn </a:t>
            </a:r>
            <a:r>
              <a:rPr lang="en-US" sz="1200" dirty="0" smtClean="0"/>
              <a:t>right </a:t>
            </a:r>
            <a:endParaRPr lang="en-US" sz="1200" dirty="0" smtClean="0"/>
          </a:p>
          <a:p>
            <a:r>
              <a:rPr lang="en-US" sz="1200" dirty="0" smtClean="0"/>
              <a:t>                 move(</a:t>
            </a:r>
            <a:r>
              <a:rPr lang="en-US" sz="1200" dirty="0" err="1" smtClean="0"/>
              <a:t>cruiseSpeed</a:t>
            </a:r>
            <a:r>
              <a:rPr lang="en-US" sz="1200" dirty="0" smtClean="0"/>
              <a:t>, -</a:t>
            </a:r>
            <a:r>
              <a:rPr lang="en-US" sz="1200" dirty="0" err="1" smtClean="0"/>
              <a:t>turnSpeed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       </a:t>
            </a:r>
            <a:r>
              <a:rPr lang="en-US" sz="1200" dirty="0" err="1" smtClean="0"/>
              <a:t>elif</a:t>
            </a:r>
            <a:r>
              <a:rPr lang="en-US" sz="1200" dirty="0" smtClean="0"/>
              <a:t> </a:t>
            </a:r>
            <a:r>
              <a:rPr lang="en-US" sz="1200" dirty="0" smtClean="0"/>
              <a:t>R:</a:t>
            </a:r>
          </a:p>
          <a:p>
            <a:r>
              <a:rPr lang="en-US" sz="1200" dirty="0" smtClean="0"/>
              <a:t>                # </a:t>
            </a:r>
            <a:r>
              <a:rPr lang="en-US" sz="1200" dirty="0" smtClean="0"/>
              <a:t>obstacle on right, turn </a:t>
            </a:r>
            <a:r>
              <a:rPr lang="en-US" sz="1200" dirty="0" smtClean="0"/>
              <a:t>left </a:t>
            </a:r>
            <a:endParaRPr lang="en-US" sz="1200" dirty="0" smtClean="0"/>
          </a:p>
          <a:p>
            <a:r>
              <a:rPr lang="en-US" sz="1200" dirty="0" smtClean="0"/>
              <a:t>                 move(</a:t>
            </a:r>
            <a:r>
              <a:rPr lang="en-US" sz="1200" dirty="0" err="1" smtClean="0"/>
              <a:t>cruiseSpeed</a:t>
            </a:r>
            <a:r>
              <a:rPr lang="en-US" sz="1200" dirty="0" smtClean="0"/>
              <a:t>, </a:t>
            </a:r>
            <a:r>
              <a:rPr lang="en-US" sz="1200" dirty="0" err="1" smtClean="0"/>
              <a:t>turnSpeed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        else</a:t>
            </a:r>
            <a:r>
              <a:rPr lang="en-US" sz="1200" dirty="0" smtClean="0"/>
              <a:t>:</a:t>
            </a:r>
          </a:p>
          <a:p>
            <a:r>
              <a:rPr lang="en-US" sz="1200" dirty="0" smtClean="0"/>
              <a:t>                 # </a:t>
            </a:r>
            <a:r>
              <a:rPr lang="en-US" sz="1200" dirty="0" smtClean="0"/>
              <a:t>no obstacles</a:t>
            </a:r>
          </a:p>
          <a:p>
            <a:r>
              <a:rPr lang="en-US" sz="1200" dirty="0" smtClean="0"/>
              <a:t>                  move(</a:t>
            </a:r>
            <a:r>
              <a:rPr lang="en-US" sz="1200" dirty="0" err="1" smtClean="0"/>
              <a:t>cruiseSpeed</a:t>
            </a:r>
            <a:r>
              <a:rPr lang="en-US" sz="1200" dirty="0" smtClean="0"/>
              <a:t>, 0)</a:t>
            </a:r>
          </a:p>
          <a:p>
            <a:r>
              <a:rPr lang="en-US" sz="1200" dirty="0" smtClean="0"/>
              <a:t>main()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277111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now have an idea of Psychology</a:t>
            </a:r>
          </a:p>
          <a:p>
            <a:endParaRPr lang="en-US" dirty="0" smtClean="0"/>
          </a:p>
          <a:p>
            <a:r>
              <a:rPr lang="en-US" dirty="0" smtClean="0"/>
              <a:t>Programming </a:t>
            </a:r>
            <a:r>
              <a:rPr lang="en-US" dirty="0" smtClean="0"/>
              <a:t>internal structures in a robot thus building brains for robot</a:t>
            </a:r>
          </a:p>
          <a:p>
            <a:endParaRPr lang="en-US" smtClean="0"/>
          </a:p>
          <a:p>
            <a:r>
              <a:rPr lang="en-US" smtClean="0"/>
              <a:t>if </a:t>
            </a:r>
            <a:r>
              <a:rPr lang="en-US" dirty="0" smtClean="0"/>
              <a:t>– else ; </a:t>
            </a:r>
            <a:r>
              <a:rPr lang="en-US" dirty="0" err="1" smtClean="0"/>
              <a:t>elseif</a:t>
            </a:r>
            <a:r>
              <a:rPr lang="en-US" dirty="0" smtClean="0"/>
              <a:t> (</a:t>
            </a:r>
            <a:r>
              <a:rPr lang="en-US" i="1" dirty="0" err="1" smtClean="0"/>
              <a:t>elif</a:t>
            </a:r>
            <a:r>
              <a:rPr lang="en-US" i="1" dirty="0" smtClean="0"/>
              <a:t>) </a:t>
            </a:r>
            <a:r>
              <a:rPr lang="en-US" dirty="0" smtClean="0"/>
              <a:t>statements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485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Designing Robot </a:t>
            </a:r>
            <a:r>
              <a:rPr lang="en-US" sz="3200" dirty="0" smtClean="0"/>
              <a:t>Behaviors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5715000" cy="761999"/>
          </a:xfrm>
        </p:spPr>
        <p:txBody>
          <a:bodyPr/>
          <a:lstStyle/>
          <a:p>
            <a:pPr eaLnBrk="1" hangingPunct="1"/>
            <a:r>
              <a:rPr lang="en-US" dirty="0" smtClean="0"/>
              <a:t>Be Creative</a:t>
            </a:r>
          </a:p>
          <a:p>
            <a:pPr eaLnBrk="1" hangingPunct="1"/>
            <a:r>
              <a:rPr lang="en-US" dirty="0" smtClean="0"/>
              <a:t>Recognize the Strengths and Limitations of the Robot</a:t>
            </a:r>
          </a:p>
          <a:p>
            <a:pPr eaLnBrk="1" hangingPunct="1"/>
            <a:r>
              <a:rPr lang="en-US" dirty="0" smtClean="0"/>
              <a:t>Know the environment the robot will be working in</a:t>
            </a:r>
          </a:p>
          <a:p>
            <a:pPr eaLnBrk="1" hangingPunct="1"/>
            <a:r>
              <a:rPr lang="en-US" dirty="0" smtClean="0"/>
              <a:t>Know </a:t>
            </a:r>
            <a:r>
              <a:rPr lang="en-US" dirty="0" smtClean="0"/>
              <a:t>available paradigms for </a:t>
            </a:r>
            <a:r>
              <a:rPr lang="en-US" dirty="0" smtClean="0"/>
              <a:t>programming </a:t>
            </a:r>
            <a:r>
              <a:rPr lang="en-US" dirty="0" smtClean="0"/>
              <a:t>robots behaviors</a:t>
            </a:r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8600" y="5410200"/>
            <a:ext cx="86868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46250" y="1066800"/>
            <a:ext cx="240378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 descr="http://likeawhisper.files.wordpress.com/2008/05/irobo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87316" y="3581400"/>
            <a:ext cx="30003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5977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Braitenberg</a:t>
            </a:r>
            <a:r>
              <a:rPr lang="en-US" dirty="0" smtClean="0"/>
              <a:t> Vehicles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Valentino </a:t>
            </a:r>
            <a:r>
              <a:rPr lang="en-US" dirty="0" err="1"/>
              <a:t>Braitenberg</a:t>
            </a:r>
            <a:r>
              <a:rPr lang="en-US" dirty="0"/>
              <a:t> wrote a book titled: </a:t>
            </a:r>
            <a:r>
              <a:rPr lang="en-US" i="1" dirty="0"/>
              <a:t>Vehicles: Experiments </a:t>
            </a:r>
            <a:r>
              <a:rPr lang="en-US" i="1" dirty="0" smtClean="0"/>
              <a:t>in Synthetic </a:t>
            </a:r>
            <a:r>
              <a:rPr lang="en-US" i="1" dirty="0"/>
              <a:t>Psychology </a:t>
            </a:r>
            <a:r>
              <a:rPr lang="en-US" dirty="0"/>
              <a:t>(MIT Press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Describes several thought experiments </a:t>
            </a:r>
            <a:r>
              <a:rPr lang="en-US" dirty="0" smtClean="0"/>
              <a:t>that are centered around the </a:t>
            </a:r>
            <a:r>
              <a:rPr lang="en-US" b="1" dirty="0" smtClean="0"/>
              <a:t>creation of simple vehicles </a:t>
            </a:r>
            <a:r>
              <a:rPr lang="en-US" dirty="0" smtClean="0"/>
              <a:t>with </a:t>
            </a:r>
            <a:r>
              <a:rPr lang="en-US" b="1" dirty="0" smtClean="0"/>
              <a:t>very simple </a:t>
            </a:r>
            <a:r>
              <a:rPr lang="en-US" b="1" dirty="0" smtClean="0"/>
              <a:t>control mechanisms</a:t>
            </a:r>
            <a:r>
              <a:rPr lang="en-US" dirty="0" smtClean="0"/>
              <a:t> that exhibit seemingly </a:t>
            </a:r>
            <a:r>
              <a:rPr lang="en-US" b="1" dirty="0" smtClean="0"/>
              <a:t>complex </a:t>
            </a:r>
            <a:r>
              <a:rPr lang="en-US" b="1" dirty="0" smtClean="0"/>
              <a:t>behavior</a:t>
            </a:r>
          </a:p>
          <a:p>
            <a:r>
              <a:rPr lang="en-US" dirty="0" smtClean="0"/>
              <a:t>Illustrates </a:t>
            </a:r>
            <a:r>
              <a:rPr lang="en-US" dirty="0" smtClean="0"/>
              <a:t>insights into animal (human) brain</a:t>
            </a:r>
          </a:p>
          <a:p>
            <a:r>
              <a:rPr lang="en-US" dirty="0" smtClean="0"/>
              <a:t>Shows that </a:t>
            </a:r>
            <a:r>
              <a:rPr lang="en-US" dirty="0" smtClean="0"/>
              <a:t>vehicles </a:t>
            </a:r>
            <a:r>
              <a:rPr lang="en-US" dirty="0" smtClean="0"/>
              <a:t>are capable of complex behavior like Fear, Love, Logic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49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Law of </a:t>
            </a:r>
            <a:r>
              <a:rPr lang="en-US" sz="2800" dirty="0" smtClean="0"/>
              <a:t>Uphill </a:t>
            </a:r>
            <a:r>
              <a:rPr lang="en-US" sz="2800" dirty="0" smtClean="0"/>
              <a:t>Analysis </a:t>
            </a:r>
            <a:r>
              <a:rPr lang="en-US" sz="2800" dirty="0" smtClean="0"/>
              <a:t>and Downhill </a:t>
            </a:r>
            <a:r>
              <a:rPr lang="en-US" sz="2800" dirty="0" smtClean="0"/>
              <a:t>Invention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central theme underlying </a:t>
            </a:r>
            <a:r>
              <a:rPr lang="en-US" dirty="0" err="1" smtClean="0"/>
              <a:t>Braitenberg's</a:t>
            </a:r>
            <a:r>
              <a:rPr lang="en-US" dirty="0" smtClean="0"/>
              <a:t> </a:t>
            </a:r>
            <a:r>
              <a:rPr lang="en-US" dirty="0" smtClean="0"/>
              <a:t>experiments</a:t>
            </a:r>
            <a:endParaRPr lang="en-US" dirty="0" smtClean="0"/>
          </a:p>
          <a:p>
            <a:r>
              <a:rPr lang="en-US" dirty="0" smtClean="0"/>
              <a:t>Trying </a:t>
            </a:r>
            <a:r>
              <a:rPr lang="en-US" dirty="0"/>
              <a:t>to postulate the internal structure purely by observing </a:t>
            </a:r>
            <a:r>
              <a:rPr lang="en-US" dirty="0" smtClean="0"/>
              <a:t>certain behavior </a:t>
            </a:r>
            <a:r>
              <a:rPr lang="en-US" dirty="0"/>
              <a:t>is an </a:t>
            </a:r>
            <a:r>
              <a:rPr lang="en-US" dirty="0" smtClean="0"/>
              <a:t>uphill (harder) </a:t>
            </a:r>
            <a:r>
              <a:rPr lang="en-US" dirty="0" smtClean="0"/>
              <a:t>task</a:t>
            </a:r>
            <a:endParaRPr lang="en-US" dirty="0" smtClean="0"/>
          </a:p>
          <a:p>
            <a:r>
              <a:rPr lang="en-US" dirty="0" smtClean="0"/>
              <a:t>Trying </a:t>
            </a:r>
            <a:r>
              <a:rPr lang="en-US" dirty="0"/>
              <a:t>to create an entity </a:t>
            </a:r>
            <a:r>
              <a:rPr lang="en-US" dirty="0" smtClean="0"/>
              <a:t>that exhibits </a:t>
            </a:r>
            <a:r>
              <a:rPr lang="en-US" dirty="0"/>
              <a:t>a certain behavior is a </a:t>
            </a:r>
            <a:r>
              <a:rPr lang="en-US" dirty="0" smtClean="0"/>
              <a:t>downhill (easier) task</a:t>
            </a:r>
            <a:endParaRPr lang="en-US" dirty="0" smtClean="0"/>
          </a:p>
          <a:p>
            <a:r>
              <a:rPr lang="en-US" dirty="0" smtClean="0"/>
              <a:t>A Scribbler can do most of what the robots </a:t>
            </a:r>
            <a:r>
              <a:rPr lang="en-US" dirty="0" err="1" smtClean="0"/>
              <a:t>Braitenberg</a:t>
            </a:r>
            <a:r>
              <a:rPr lang="en-US" dirty="0" smtClean="0"/>
              <a:t> described can do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056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Vehicle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Alive</a:t>
            </a:r>
          </a:p>
          <a:p>
            <a:pPr lvl="1"/>
            <a:r>
              <a:rPr lang="en-US" dirty="0" smtClean="0"/>
              <a:t>One Sensor – One Motor</a:t>
            </a:r>
          </a:p>
          <a:p>
            <a:r>
              <a:rPr lang="en-US" dirty="0" smtClean="0"/>
              <a:t>Scribbler</a:t>
            </a:r>
          </a:p>
          <a:p>
            <a:pPr lvl="1"/>
            <a:r>
              <a:rPr lang="en-US" dirty="0" smtClean="0"/>
              <a:t>One Sensor – Two motors	</a:t>
            </a:r>
          </a:p>
          <a:p>
            <a:r>
              <a:rPr lang="en-US" dirty="0"/>
              <a:t>Y</a:t>
            </a:r>
            <a:r>
              <a:rPr lang="en-US" dirty="0" smtClean="0"/>
              <a:t>ou </a:t>
            </a:r>
            <a:r>
              <a:rPr lang="en-US" dirty="0"/>
              <a:t>can use the center light sensor and </a:t>
            </a:r>
            <a:r>
              <a:rPr lang="en-US" dirty="0" smtClean="0"/>
              <a:t>connect what </a:t>
            </a:r>
            <a:r>
              <a:rPr lang="en-US" dirty="0"/>
              <a:t>it reports directly to both motors of the </a:t>
            </a:r>
            <a:r>
              <a:rPr lang="en-US" dirty="0" smtClean="0"/>
              <a:t>robot</a:t>
            </a:r>
          </a:p>
          <a:p>
            <a:r>
              <a:rPr lang="en-US" dirty="0" smtClean="0"/>
              <a:t>Try this:</a:t>
            </a:r>
          </a:p>
          <a:p>
            <a:pPr lvl="2"/>
            <a:r>
              <a:rPr lang="en-US" i="1" dirty="0" smtClean="0"/>
              <a:t>motors(</a:t>
            </a:r>
            <a:r>
              <a:rPr lang="en-US" i="1" dirty="0" err="1" smtClean="0"/>
              <a:t>c,c</a:t>
            </a:r>
            <a:r>
              <a:rPr lang="en-US" i="1" dirty="0" smtClean="0"/>
              <a:t>)    where ‘c’ is the value from light sensor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89273" y="1143000"/>
            <a:ext cx="144780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0" y="990600"/>
            <a:ext cx="2600325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61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Movement Using </a:t>
            </a:r>
            <a:r>
              <a:rPr lang="en-US" dirty="0" smtClean="0"/>
              <a:t>Light Sensors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 </a:t>
            </a:r>
            <a:r>
              <a:rPr lang="en-US" dirty="0"/>
              <a:t>sensors report values </a:t>
            </a:r>
            <a:r>
              <a:rPr lang="en-US" dirty="0" smtClean="0"/>
              <a:t>in range of 0 – 5000 while </a:t>
            </a:r>
            <a:r>
              <a:rPr lang="en-US" dirty="0" smtClean="0"/>
              <a:t>motors </a:t>
            </a:r>
            <a:r>
              <a:rPr lang="en-US" dirty="0" smtClean="0"/>
              <a:t>take values from -1 to 1</a:t>
            </a:r>
          </a:p>
          <a:p>
            <a:r>
              <a:rPr lang="en-US" dirty="0" smtClean="0"/>
              <a:t>Normalizing (mapping light sensor values to the range of motor values)</a:t>
            </a:r>
          </a:p>
          <a:p>
            <a:pPr marL="400050" lvl="1" indent="0">
              <a:buNone/>
            </a:pPr>
            <a:r>
              <a:rPr lang="en-US" sz="2400" i="1" dirty="0"/>
              <a:t>def </a:t>
            </a:r>
            <a:r>
              <a:rPr lang="en-US" sz="2400" i="1" dirty="0" smtClean="0"/>
              <a:t>normalize(v):    # </a:t>
            </a:r>
            <a:r>
              <a:rPr lang="en-US" sz="2400" i="1" dirty="0"/>
              <a:t>normalizes v to range 0.0 to </a:t>
            </a:r>
            <a:r>
              <a:rPr lang="en-US" sz="2400" i="1" dirty="0" smtClean="0"/>
              <a:t>1.0</a:t>
            </a:r>
          </a:p>
          <a:p>
            <a:pPr marL="400050" lvl="1" indent="0">
              <a:buNone/>
            </a:pPr>
            <a:endParaRPr lang="en-US" sz="2400" i="1" dirty="0" smtClean="0"/>
          </a:p>
          <a:p>
            <a:pPr marL="400050" lvl="1" indent="0">
              <a:buNone/>
            </a:pPr>
            <a:r>
              <a:rPr lang="en-US" sz="2400" i="1" dirty="0" smtClean="0"/>
              <a:t>d</a:t>
            </a:r>
            <a:r>
              <a:rPr lang="en-US" sz="2400" i="1" dirty="0" smtClean="0"/>
              <a:t>ef main():</a:t>
            </a:r>
            <a:endParaRPr lang="en-US" i="1" dirty="0" smtClean="0"/>
          </a:p>
          <a:p>
            <a:pPr marL="800100" lvl="2" indent="0">
              <a:buNone/>
            </a:pPr>
            <a:r>
              <a:rPr lang="en-US" i="1" dirty="0" smtClean="0"/>
              <a:t>while </a:t>
            </a:r>
            <a:r>
              <a:rPr lang="en-US" i="1" dirty="0"/>
              <a:t>True:</a:t>
            </a:r>
          </a:p>
          <a:p>
            <a:pPr marL="1257300" lvl="3" indent="0">
              <a:buNone/>
            </a:pPr>
            <a:r>
              <a:rPr lang="en-US" sz="2400" i="1" dirty="0"/>
              <a:t>L = </a:t>
            </a:r>
            <a:r>
              <a:rPr lang="en-US" sz="2400" i="1" dirty="0" err="1"/>
              <a:t>getLight</a:t>
            </a:r>
            <a:r>
              <a:rPr lang="en-US" sz="2400" i="1" dirty="0"/>
              <a:t>("center")</a:t>
            </a:r>
          </a:p>
          <a:p>
            <a:pPr marL="1257300" lvl="3" indent="0">
              <a:buNone/>
            </a:pPr>
            <a:r>
              <a:rPr lang="en-US" sz="2400" i="1" dirty="0"/>
              <a:t>forward(normalize(L))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2050" name="Picture 2" descr="C:\Documents and Settings\Administrator\Local Settings\Temporary Internet Files\Content.IE5\K1QBW5UJ\MC910216407[2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3886200"/>
            <a:ext cx="2291754" cy="2133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6183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Normalizing Sensor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Normalizing is transforming a value proportional to a required range (here 0.0 to 1.0, 1.0 being brighter light)</a:t>
            </a:r>
          </a:p>
          <a:p>
            <a:r>
              <a:rPr lang="en-US" dirty="0" smtClean="0"/>
              <a:t>Light Sensor is actually a Darkness sensor</a:t>
            </a:r>
          </a:p>
          <a:p>
            <a:pPr lvl="1"/>
            <a:r>
              <a:rPr lang="en-US" dirty="0" smtClean="0"/>
              <a:t>Small values for bright light e.g. 50</a:t>
            </a:r>
          </a:p>
          <a:p>
            <a:pPr lvl="1"/>
            <a:r>
              <a:rPr lang="en-US" dirty="0" smtClean="0"/>
              <a:t>Larger values for dark light e.g. 3000</a:t>
            </a:r>
          </a:p>
          <a:p>
            <a:pPr marL="914400" lvl="2" indent="0">
              <a:buNone/>
            </a:pPr>
            <a:r>
              <a:rPr lang="en-US" i="1" dirty="0" err="1"/>
              <a:t>def</a:t>
            </a:r>
            <a:r>
              <a:rPr lang="en-US" i="1" dirty="0"/>
              <a:t> normalize(v):</a:t>
            </a:r>
          </a:p>
          <a:p>
            <a:pPr marL="914400" lvl="2" indent="0">
              <a:buNone/>
            </a:pPr>
            <a:r>
              <a:rPr lang="en-US" i="1" dirty="0" smtClean="0"/>
              <a:t># </a:t>
            </a:r>
            <a:r>
              <a:rPr lang="en-US" i="1" dirty="0"/>
              <a:t>Normalize v (in the range 0..5000) to 0..1.0, inversely</a:t>
            </a:r>
          </a:p>
          <a:p>
            <a:pPr marL="914400" lvl="2" indent="0">
              <a:buNone/>
            </a:pPr>
            <a:r>
              <a:rPr lang="en-US" i="1" dirty="0" smtClean="0"/>
              <a:t>	return </a:t>
            </a:r>
            <a:r>
              <a:rPr lang="en-US" i="1" dirty="0"/>
              <a:t>1.0 - </a:t>
            </a:r>
            <a:r>
              <a:rPr lang="en-US" i="1" dirty="0" smtClean="0"/>
              <a:t>v/5000.0</a:t>
            </a:r>
          </a:p>
          <a:p>
            <a:pPr lvl="1"/>
            <a:r>
              <a:rPr lang="en-US" dirty="0" smtClean="0"/>
              <a:t>For brightness v = 35 what is the normalized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187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 Sensing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You can set the ambient light value as the darkest condition so that you can identify a brighter light, say, a Flash Light</a:t>
            </a:r>
          </a:p>
          <a:p>
            <a:r>
              <a:rPr lang="en-US" sz="2800" dirty="0" smtClean="0"/>
              <a:t>How:</a:t>
            </a:r>
          </a:p>
          <a:p>
            <a:pPr marL="914400" lvl="2" indent="0">
              <a:buNone/>
            </a:pPr>
            <a:r>
              <a:rPr lang="en-US" sz="2000" i="1" dirty="0" err="1"/>
              <a:t>def</a:t>
            </a:r>
            <a:r>
              <a:rPr lang="en-US" sz="2000" i="1" dirty="0"/>
              <a:t> normalize(v):</a:t>
            </a:r>
          </a:p>
          <a:p>
            <a:pPr marL="1371600" lvl="3" indent="0">
              <a:buNone/>
            </a:pPr>
            <a:r>
              <a:rPr lang="en-US" sz="2000" i="1" dirty="0"/>
              <a:t>if v &gt; Ambient:</a:t>
            </a:r>
          </a:p>
          <a:p>
            <a:pPr marL="1371600" lvl="3" indent="0">
              <a:buNone/>
            </a:pPr>
            <a:r>
              <a:rPr lang="en-US" sz="2000" i="1" dirty="0" smtClean="0"/>
              <a:t>	v </a:t>
            </a:r>
            <a:r>
              <a:rPr lang="en-US" sz="2000" i="1" dirty="0"/>
              <a:t>= Ambient</a:t>
            </a:r>
          </a:p>
          <a:p>
            <a:pPr marL="1371600" lvl="3" indent="0">
              <a:buNone/>
            </a:pPr>
            <a:r>
              <a:rPr lang="en-US" sz="2000" i="1" dirty="0"/>
              <a:t>return 1.0 - </a:t>
            </a:r>
            <a:r>
              <a:rPr lang="en-US" sz="2000" i="1" dirty="0" smtClean="0"/>
              <a:t>v/Ambient</a:t>
            </a:r>
            <a:endParaRPr lang="en-US" sz="2000" i="1" dirty="0"/>
          </a:p>
          <a:p>
            <a:r>
              <a:rPr lang="en-US" sz="2800" dirty="0" smtClean="0"/>
              <a:t>Either you can set this value or let the Robot sense it</a:t>
            </a:r>
          </a:p>
          <a:p>
            <a:r>
              <a:rPr lang="en-US" sz="2800" dirty="0" smtClean="0"/>
              <a:t>You can also find the values sensed by left and right sensors and take an average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404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Coward and </a:t>
            </a:r>
            <a:r>
              <a:rPr lang="en-US" dirty="0" smtClean="0"/>
              <a:t>Aggressive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Speed of individual motor depends on the sensor on one side</a:t>
            </a:r>
          </a:p>
          <a:p>
            <a:r>
              <a:rPr lang="en-US" dirty="0" smtClean="0"/>
              <a:t>Coward mode:</a:t>
            </a:r>
          </a:p>
          <a:p>
            <a:pPr lvl="1"/>
            <a:r>
              <a:rPr lang="en-US" dirty="0" smtClean="0"/>
              <a:t>Left sensor controls Left motor</a:t>
            </a:r>
          </a:p>
          <a:p>
            <a:pPr lvl="1"/>
            <a:r>
              <a:rPr lang="en-US" dirty="0" smtClean="0"/>
              <a:t>Right sensor controls Right motor</a:t>
            </a:r>
          </a:p>
          <a:p>
            <a:pPr marL="914400" lvl="2" indent="0">
              <a:buNone/>
            </a:pPr>
            <a:r>
              <a:rPr lang="en-US" i="1" dirty="0"/>
              <a:t>Ambient = sum(</a:t>
            </a:r>
            <a:r>
              <a:rPr lang="en-US" i="1" dirty="0" err="1"/>
              <a:t>getLight</a:t>
            </a:r>
            <a:r>
              <a:rPr lang="en-US" i="1" dirty="0"/>
              <a:t>())/</a:t>
            </a:r>
            <a:r>
              <a:rPr lang="en-US" i="1" dirty="0" smtClean="0"/>
              <a:t>3.0  # values from 3 sensors/3</a:t>
            </a:r>
            <a:endParaRPr lang="en-US" i="1" dirty="0"/>
          </a:p>
          <a:p>
            <a:pPr marL="914400" lvl="2" indent="0">
              <a:buNone/>
            </a:pPr>
            <a:r>
              <a:rPr lang="en-US" i="1" dirty="0" err="1"/>
              <a:t>def</a:t>
            </a:r>
            <a:r>
              <a:rPr lang="en-US" i="1" dirty="0"/>
              <a:t> normalize(v):</a:t>
            </a:r>
          </a:p>
          <a:p>
            <a:pPr marL="1371600" lvl="3" indent="0">
              <a:buNone/>
            </a:pPr>
            <a:r>
              <a:rPr lang="en-US" sz="2400" i="1" dirty="0"/>
              <a:t>if v &gt; Ambient:</a:t>
            </a:r>
          </a:p>
          <a:p>
            <a:pPr marL="1371600" lvl="3" indent="0">
              <a:buNone/>
            </a:pPr>
            <a:r>
              <a:rPr lang="en-US" sz="2400" i="1" dirty="0"/>
              <a:t>v = </a:t>
            </a:r>
            <a:r>
              <a:rPr lang="en-US" sz="2400" i="1" dirty="0" smtClean="0"/>
              <a:t>Ambient</a:t>
            </a:r>
          </a:p>
          <a:p>
            <a:pPr marL="914400" lvl="2" indent="0">
              <a:buNone/>
            </a:pPr>
            <a:r>
              <a:rPr lang="en-US" i="1" dirty="0" smtClean="0"/>
              <a:t>     return </a:t>
            </a:r>
            <a:r>
              <a:rPr lang="en-US" i="1" dirty="0"/>
              <a:t>1.0 - v/Ambient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4495800"/>
            <a:ext cx="29337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31018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press">
  <a:themeElements>
    <a:clrScheme name="expres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express">
      <a:majorFont>
        <a:latin typeface="Lucida Sans Unicode"/>
        <a:ea typeface="宋体"/>
        <a:cs typeface="宋体"/>
      </a:majorFont>
      <a:minorFont>
        <a:latin typeface="Times New Roman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lnDef>
  </a:objectDefaults>
  <a:extraClrSchemeLst>
    <a:extraClrScheme>
      <a:clrScheme name="expres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1148</Words>
  <Application>Microsoft Office PowerPoint</Application>
  <PresentationFormat>On-screen Show (4:3)</PresentationFormat>
  <Paragraphs>222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express</vt:lpstr>
      <vt:lpstr>Designing Robot Behaviors</vt:lpstr>
      <vt:lpstr>Designing Robot Behaviors</vt:lpstr>
      <vt:lpstr>Braitenberg Vehicles</vt:lpstr>
      <vt:lpstr>Law of Uphill Analysis and Downhill Invention</vt:lpstr>
      <vt:lpstr>Vehicle 1</vt:lpstr>
      <vt:lpstr>Movement Using Light Sensors</vt:lpstr>
      <vt:lpstr>Normalizing Sensor Values</vt:lpstr>
      <vt:lpstr>Light Sensing</vt:lpstr>
      <vt:lpstr>Coward and Aggressive</vt:lpstr>
      <vt:lpstr>Coward and Aggressive</vt:lpstr>
      <vt:lpstr>Mathematical Functions</vt:lpstr>
      <vt:lpstr>Bell Curve Behavior</vt:lpstr>
      <vt:lpstr>Multiple Sensing</vt:lpstr>
      <vt:lpstr>Exercise</vt:lpstr>
      <vt:lpstr>If - else</vt:lpstr>
      <vt:lpstr>Light Follower</vt:lpstr>
      <vt:lpstr>Avoiding Obstacles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 n' Play</dc:creator>
  <cp:lastModifiedBy>Ali Irturk</cp:lastModifiedBy>
  <cp:revision>20</cp:revision>
  <dcterms:created xsi:type="dcterms:W3CDTF">2010-07-11T02:54:01Z</dcterms:created>
  <dcterms:modified xsi:type="dcterms:W3CDTF">2010-07-11T07:39:16Z</dcterms:modified>
</cp:coreProperties>
</file>