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82" r:id="rId3"/>
    <p:sldId id="383" r:id="rId4"/>
    <p:sldId id="384" r:id="rId5"/>
    <p:sldId id="385" r:id="rId6"/>
    <p:sldId id="386" r:id="rId7"/>
    <p:sldId id="387" r:id="rId8"/>
    <p:sldId id="388" r:id="rId9"/>
    <p:sldId id="389" r:id="rId10"/>
    <p:sldId id="390" r:id="rId11"/>
    <p:sldId id="391" r:id="rId12"/>
    <p:sldId id="392" r:id="rId13"/>
    <p:sldId id="393" r:id="rId14"/>
    <p:sldId id="394" r:id="rId15"/>
    <p:sldId id="395" r:id="rId16"/>
    <p:sldId id="396" r:id="rId17"/>
    <p:sldId id="397" r:id="rId18"/>
    <p:sldId id="398" r:id="rId19"/>
    <p:sldId id="399" r:id="rId20"/>
    <p:sldId id="400" r:id="rId21"/>
    <p:sldId id="401" r:id="rId22"/>
  </p:sldIdLst>
  <p:sldSz cx="9144000" cy="6858000" type="letter"/>
  <p:notesSz cx="9601200" cy="7315200"/>
  <p:custDataLst>
    <p:tags r:id="rId2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Garamond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Garamond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Garamond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Garamond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3399"/>
    <a:srgbClr val="336699"/>
    <a:srgbClr val="008080"/>
    <a:srgbClr val="009999"/>
    <a:srgbClr val="FFCCCC"/>
    <a:srgbClr val="00FFFF"/>
    <a:srgbClr val="B2B2B2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03" d="100"/>
          <a:sy n="103" d="100"/>
        </p:scale>
        <p:origin x="-1134" y="-102"/>
      </p:cViewPr>
      <p:guideLst>
        <p:guide orient="horz" pos="2304"/>
        <p:guide pos="26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54" d="100"/>
          <a:sy n="54" d="100"/>
        </p:scale>
        <p:origin x="-1500" y="-96"/>
      </p:cViewPr>
      <p:guideLst>
        <p:guide orient="horz" pos="2304"/>
        <p:guide pos="302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t" anchorCtr="0" compatLnSpc="1">
            <a:prstTxWarp prst="textNoShape">
              <a:avLst/>
            </a:prstTxWarp>
          </a:bodyPr>
          <a:lstStyle>
            <a:lvl1pPr defTabSz="954088">
              <a:defRPr sz="1300"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363" y="0"/>
            <a:ext cx="41608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>
                <a:latin typeface="Times New Roman" pitchFamily="-65" charset="0"/>
              </a:defRPr>
            </a:lvl1pPr>
          </a:lstStyle>
          <a:p>
            <a:pPr>
              <a:defRPr/>
            </a:pPr>
            <a:fld id="{FF16E298-8718-D54D-A455-2B9E917F797D}" type="datetime1">
              <a:rPr lang="en-US"/>
              <a:pPr>
                <a:defRPr/>
              </a:pPr>
              <a:t>7/9/2010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608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b" anchorCtr="0" compatLnSpc="1">
            <a:prstTxWarp prst="textNoShape">
              <a:avLst/>
            </a:prstTxWarp>
          </a:bodyPr>
          <a:lstStyle>
            <a:lvl1pPr defTabSz="954088">
              <a:defRPr sz="1300"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363" y="6948488"/>
            <a:ext cx="4160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>
                <a:latin typeface="Times New Roman" pitchFamily="-65" charset="0"/>
              </a:defRPr>
            </a:lvl1pPr>
          </a:lstStyle>
          <a:p>
            <a:pPr>
              <a:defRPr/>
            </a:pPr>
            <a:fld id="{8AFDA8BE-9F59-F749-835F-296EBE7F2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t" anchorCtr="0" compatLnSpc="1">
            <a:prstTxWarp prst="textNoShape">
              <a:avLst/>
            </a:prstTxWarp>
          </a:bodyPr>
          <a:lstStyle>
            <a:lvl1pPr defTabSz="954088">
              <a:defRPr sz="1300"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2973388" y="549275"/>
            <a:ext cx="3656012" cy="27416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79525" y="3473450"/>
            <a:ext cx="704215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5440363" y="0"/>
            <a:ext cx="41608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>
                <a:latin typeface="Times New Roman" pitchFamily="-65" charset="0"/>
              </a:defRPr>
            </a:lvl1pPr>
          </a:lstStyle>
          <a:p>
            <a:pPr>
              <a:defRPr/>
            </a:pPr>
            <a:fld id="{EEC3073E-DAB8-8248-B4F9-94E1B70232CA}" type="datetime1">
              <a:rPr lang="en-US"/>
              <a:pPr>
                <a:defRPr/>
              </a:pPr>
              <a:t>7/9/2010</a:t>
            </a:fld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b" anchorCtr="0" compatLnSpc="1">
            <a:prstTxWarp prst="textNoShape">
              <a:avLst/>
            </a:prstTxWarp>
          </a:bodyPr>
          <a:lstStyle>
            <a:lvl1pPr defTabSz="954088">
              <a:defRPr sz="1300"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0363" y="6948488"/>
            <a:ext cx="4160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>
                <a:latin typeface="Times New Roman" pitchFamily="-65" charset="0"/>
              </a:defRPr>
            </a:lvl1pPr>
          </a:lstStyle>
          <a:p>
            <a:pPr>
              <a:defRPr/>
            </a:pPr>
            <a:fld id="{FF47D0A0-13C0-DB40-B768-5FBA6F392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5B67520-27EE-D341-9802-A17C6553D704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18435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F5C223-E7E8-BA4D-861E-339C4367B585}" type="slidenum">
              <a:rPr lang="en-US">
                <a:latin typeface="Times New Roman" charset="0"/>
              </a:rPr>
              <a:pPr/>
              <a:t>1</a:t>
            </a:fld>
            <a:endParaRPr lang="en-US">
              <a:latin typeface="Times New Roman" charset="0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10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11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12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13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14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15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16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17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18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19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2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20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21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3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4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5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6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7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8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-128"/>
                <a:cs typeface="ＭＳ Ｐゴシック" charset="-128"/>
              </a:rPr>
              <a:t>See it might be slow,</a:t>
            </a:r>
            <a:r>
              <a:rPr lang="en-US" baseline="0" dirty="0" smtClean="0">
                <a:latin typeface="Arial" charset="0"/>
                <a:ea typeface="ＭＳ Ｐゴシック" charset="-128"/>
                <a:cs typeface="ＭＳ Ｐゴシック" charset="-128"/>
              </a:rPr>
              <a:t> then you need to use gray!</a:t>
            </a:r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9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-128"/>
                <a:cs typeface="ＭＳ Ｐゴシック" charset="-128"/>
              </a:rPr>
              <a:t>See it might be slow,</a:t>
            </a:r>
            <a:r>
              <a:rPr lang="en-US" baseline="0" dirty="0" smtClean="0">
                <a:latin typeface="Arial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baseline="0" smtClean="0">
                <a:latin typeface="Arial" charset="0"/>
                <a:ea typeface="ＭＳ Ｐゴシック" charset="-128"/>
                <a:cs typeface="ＭＳ Ｐゴシック" charset="-128"/>
              </a:rPr>
              <a:t>then you need to use gray!</a:t>
            </a:r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gray">
          <a:xfrm>
            <a:off x="0" y="3390900"/>
            <a:ext cx="9144000" cy="76200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kumimoji="1" lang="zh-CN" altLang="en-US" sz="2400">
              <a:latin typeface="Tahoma" pitchFamily="-65" charset="0"/>
            </a:endParaRPr>
          </a:p>
        </p:txBody>
      </p:sp>
      <p:pic>
        <p:nvPicPr>
          <p:cNvPr id="5" name="Picture 2" descr="C:\Users\Ryan Kastner\Desktop\images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14813" y="3071813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8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919288"/>
          </a:xfrm>
        </p:spPr>
        <p:txBody>
          <a:bodyPr anchor="ctr" anchorCtr="1"/>
          <a:lstStyle>
            <a:lvl1pPr>
              <a:defRPr/>
            </a:lvl1pPr>
          </a:lstStyle>
          <a:p>
            <a:r>
              <a:rPr lang="en-US" altLang="zh-CN"/>
              <a:t>UC Santa Barbara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</p:spPr>
        <p:txBody>
          <a:bodyPr anchor="ctr" anchorCtr="1"/>
          <a:lstStyle>
            <a:lvl1pPr marL="0" indent="0" algn="ctr">
              <a:buFont typeface="Wingdings" pitchFamily="-65" charset="2"/>
              <a:buNone/>
              <a:defRPr sz="1900" b="1" baseline="0">
                <a:solidFill>
                  <a:srgbClr val="00007F"/>
                </a:solidFill>
                <a:latin typeface="Lucida Sans Unicode" pitchFamily="-65" charset="-52"/>
              </a:defRPr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 wrap="square" anchor="b"/>
          <a:lstStyle>
            <a:lvl1pPr algn="l">
              <a:defRPr sz="140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 lIns="91440"/>
          <a:lstStyle>
            <a:lvl1pPr algn="ctr">
              <a:defRPr sz="140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z="1400" b="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fld id="{F7311429-4344-C04D-AE7A-548889C733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64BB2-13D1-AF4F-B63B-DDA7203B42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138113"/>
            <a:ext cx="2171700" cy="60563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38113"/>
            <a:ext cx="6362700" cy="60563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D5AEE-0A1F-A445-9C28-B8F7780749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8113"/>
            <a:ext cx="8686800" cy="700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143000"/>
            <a:ext cx="8686800" cy="2449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3744913"/>
            <a:ext cx="8686800" cy="2449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FD65F-1646-3A4A-A4AB-2F0399C2CC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8113"/>
            <a:ext cx="8686800" cy="700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051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143000"/>
            <a:ext cx="4267200" cy="5051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82058-E523-D945-95B9-6F57E156EB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FC815-9222-574C-BFFC-DE63CEA655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8D3AB-970C-E740-9EEA-E22AE0F38D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051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5051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F7046-F24B-114D-B22F-56B6FC120F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05FDC-A667-2347-9889-D494C88555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DB3BA-2FB2-0B4C-8131-6A39E244F1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F30E0-4883-474E-9467-A802CC51A5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BF696-9839-BF4B-8691-8FF079C0FB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BF418-0FD1-3F4F-ADB4-A7D9D2DF27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ChangeArrowheads="1"/>
          </p:cNvSpPr>
          <p:nvPr/>
        </p:nvSpPr>
        <p:spPr bwMode="gray">
          <a:xfrm>
            <a:off x="0" y="914400"/>
            <a:ext cx="9144000" cy="76200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kumimoji="1" lang="zh-CN" altLang="en-US" sz="2400">
              <a:latin typeface="Tahoma" pitchFamily="-65" charset="0"/>
            </a:endParaRP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38113"/>
            <a:ext cx="8686800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143000"/>
            <a:ext cx="86868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5079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13625" y="6613525"/>
            <a:ext cx="879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sz="10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079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6334125"/>
            <a:ext cx="6259513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079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3425" y="6334125"/>
            <a:ext cx="1905000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178292C4-BE7E-EA43-AC16-636CD6FB4B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507912" name="Rectangle 8"/>
          <p:cNvSpPr>
            <a:spLocks noChangeArrowheads="1"/>
          </p:cNvSpPr>
          <p:nvPr/>
        </p:nvSpPr>
        <p:spPr bwMode="gray">
          <a:xfrm>
            <a:off x="0" y="6580188"/>
            <a:ext cx="9144000" cy="36512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kumimoji="1" lang="zh-CN" altLang="en-US" sz="2400">
              <a:latin typeface="Tahoma" pitchFamily="-65" charset="0"/>
            </a:endParaRPr>
          </a:p>
        </p:txBody>
      </p:sp>
      <p:pic>
        <p:nvPicPr>
          <p:cNvPr id="1037" name="Picture 15" descr="C:\Users\Ryan Kastner\Desktop\ucsdlogoh.tif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6629400"/>
            <a:ext cx="1390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charset="2"/>
        <a:buChar char="v"/>
        <a:defRPr sz="2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250950"/>
            <a:ext cx="7086600" cy="1430338"/>
          </a:xfrm>
        </p:spPr>
        <p:txBody>
          <a:bodyPr/>
          <a:lstStyle/>
          <a:p>
            <a:pPr eaLnBrk="1" hangingPunct="1"/>
            <a:r>
              <a:rPr lang="en-US" sz="3200" dirty="0" smtClean="0"/>
              <a:t>Sensing the World and </a:t>
            </a:r>
            <a:br>
              <a:rPr lang="en-US" sz="3200" dirty="0" smtClean="0"/>
            </a:br>
            <a:r>
              <a:rPr lang="en-US" sz="3200" dirty="0" smtClean="0"/>
              <a:t>Making Decisions</a:t>
            </a:r>
            <a:endParaRPr lang="en-US" sz="32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886200"/>
            <a:ext cx="7086600" cy="1752600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dirty="0" smtClean="0">
                <a:latin typeface="Lucida Sans Unicode" charset="-52"/>
              </a:rPr>
              <a:t>Week #5</a:t>
            </a:r>
          </a:p>
          <a:p>
            <a:pPr eaLnBrk="1" hangingPunct="1">
              <a:buFont typeface="Wingdings" charset="2"/>
              <a:buNone/>
            </a:pPr>
            <a:r>
              <a:rPr lang="en-US" dirty="0" smtClean="0">
                <a:latin typeface="Lucida Sans Unicode" charset="-52"/>
              </a:rPr>
              <a:t>Prof. Ryan Kastner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311429-4344-C04D-AE7A-548889C7339C}" type="slidenum">
              <a:rPr lang="zh-CN" altLang="en-US" smtClean="0"/>
              <a:pPr>
                <a:defRPr/>
              </a:pPr>
              <a:t>1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Light Sensors on Scribbler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10</a:t>
            </a:fld>
            <a:endParaRPr lang="en-US" altLang="zh-CN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57200" y="2362200"/>
            <a:ext cx="8686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obtain values of light sensors, use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getLight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3200" i="1" kern="0" dirty="0" smtClean="0">
                <a:latin typeface="+mn-lt"/>
              </a:rPr>
              <a:t> </a:t>
            </a:r>
            <a:r>
              <a:rPr lang="en-US" sz="3200" i="1" kern="0" dirty="0" err="1" smtClean="0">
                <a:latin typeface="+mn-lt"/>
              </a:rPr>
              <a:t>getLight</a:t>
            </a:r>
            <a:r>
              <a:rPr lang="en-US" sz="3200" i="1" kern="0" dirty="0" smtClean="0">
                <a:latin typeface="+mn-lt"/>
              </a:rPr>
              <a:t>(&lt;POSITION&gt;)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getLight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(‘left’) OR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getLight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(0)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533400" y="4876800"/>
            <a:ext cx="8686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values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being reported can be in the range of [0…5000]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lang="en-US" sz="3200" kern="0" baseline="0" dirty="0" smtClean="0">
                <a:latin typeface="+mn-lt"/>
              </a:rPr>
              <a:t>Low values imply bright</a:t>
            </a:r>
            <a:r>
              <a:rPr lang="en-US" sz="3200" kern="0" dirty="0" smtClean="0">
                <a:latin typeface="+mn-lt"/>
              </a:rPr>
              <a:t> light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3200" i="1" kern="0" dirty="0" smtClean="0">
                <a:latin typeface="+mn-lt"/>
              </a:rPr>
              <a:t> 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ight_senso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990600"/>
            <a:ext cx="2401455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Light Sensors on Scribbler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11</a:t>
            </a:fld>
            <a:endParaRPr lang="en-US" altLang="zh-CN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28600" y="1219200"/>
            <a:ext cx="8686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Move your robot around,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see it values with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r>
              <a:rPr kumimoji="0" lang="en-US" sz="32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senses() 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command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04800" y="2971800"/>
            <a:ext cx="8686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Also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try:</a:t>
            </a:r>
          </a:p>
          <a:p>
            <a:pPr marL="2171700" lvl="4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3200" i="1" kern="0" baseline="0" dirty="0" smtClean="0">
                <a:latin typeface="+mn-lt"/>
              </a:rPr>
              <a:t>L,</a:t>
            </a:r>
            <a:r>
              <a:rPr lang="en-US" sz="3200" i="1" kern="0" dirty="0" smtClean="0">
                <a:latin typeface="+mn-lt"/>
              </a:rPr>
              <a:t> C, R = </a:t>
            </a:r>
            <a:r>
              <a:rPr lang="en-US" sz="3200" i="1" kern="0" dirty="0" err="1" smtClean="0">
                <a:latin typeface="+mn-lt"/>
              </a:rPr>
              <a:t>getLight</a:t>
            </a:r>
            <a:r>
              <a:rPr lang="en-US" sz="3200" i="1" kern="0" dirty="0" smtClean="0">
                <a:latin typeface="+mn-lt"/>
              </a:rPr>
              <a:t>()</a:t>
            </a:r>
          </a:p>
          <a:p>
            <a:pPr marL="2171700" lvl="4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3200" i="1" kern="0" dirty="0" smtClean="0">
                <a:latin typeface="+mn-lt"/>
              </a:rPr>
              <a:t>p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rint</a:t>
            </a:r>
            <a:r>
              <a:rPr kumimoji="0" lang="en-US" sz="32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Light Sensors on Fluke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12</a:t>
            </a:fld>
            <a:endParaRPr lang="en-US" altLang="zh-CN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28600" y="1219200"/>
            <a:ext cx="8686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Camera on the fluke has a brightness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sensor</a:t>
            </a:r>
          </a:p>
          <a:p>
            <a:pPr marL="2171700" lvl="4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3200" kern="0" baseline="0" dirty="0" smtClean="0">
                <a:latin typeface="+mn-lt"/>
              </a:rPr>
              <a:t>		</a:t>
            </a:r>
            <a:r>
              <a:rPr lang="en-US" sz="3200" i="1" kern="0" dirty="0" smtClean="0">
                <a:latin typeface="+mn-lt"/>
              </a:rPr>
              <a:t>    </a:t>
            </a:r>
            <a:r>
              <a:rPr lang="en-US" sz="3200" i="1" kern="0" baseline="0" dirty="0" err="1" smtClean="0">
                <a:latin typeface="+mn-lt"/>
              </a:rPr>
              <a:t>getBright</a:t>
            </a:r>
            <a:r>
              <a:rPr lang="en-US" sz="3200" i="1" kern="0" dirty="0" smtClean="0">
                <a:latin typeface="+mn-lt"/>
              </a:rPr>
              <a:t>()</a:t>
            </a:r>
          </a:p>
          <a:p>
            <a:pPr marL="2171700" lvl="4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getBright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(&lt;POSITION&gt;)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04800" y="3276600"/>
            <a:ext cx="8686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values being reported by these sensors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can vary depending on the view of the camera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lang="en-US" sz="3200" kern="0" baseline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Higher values imply bright segments while lower values imply darkness</a:t>
            </a:r>
            <a:endParaRPr kumimoji="0" lang="en-US" sz="32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Light Sensors on Fluke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13</a:t>
            </a:fld>
            <a:endParaRPr lang="en-US" altLang="zh-CN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28600" y="1219200"/>
            <a:ext cx="86868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Important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Note: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r>
              <a:rPr lang="en-US" sz="3200" i="1" kern="0" baseline="0" dirty="0" err="1" smtClean="0">
                <a:latin typeface="+mn-lt"/>
              </a:rPr>
              <a:t>getLight</a:t>
            </a:r>
            <a:r>
              <a:rPr lang="en-US" sz="3200" kern="0" baseline="0" dirty="0" smtClean="0">
                <a:latin typeface="+mn-lt"/>
              </a:rPr>
              <a:t> reports the amount of ambient light being sensed by the robot (including the light above the robot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r>
              <a:rPr kumimoji="0" lang="en-US" sz="3200" b="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getBright</a:t>
            </a:r>
            <a:r>
              <a:rPr kumimoji="0" lang="en-US" sz="32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an average of the brightness obtained from the image seen from the camera</a:t>
            </a:r>
            <a:endParaRPr kumimoji="0" lang="en-US" sz="32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81000" y="5105399"/>
            <a:ext cx="8686800" cy="762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r>
              <a:rPr kumimoji="0" lang="en-US" sz="3200" b="0" i="1" u="none" strike="noStrike" kern="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These can be used in many different ways!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Proximity Sensor on Scribbler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14</a:t>
            </a:fld>
            <a:endParaRPr lang="en-US" altLang="zh-CN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28600" y="1219200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Scribbler has two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infrared (IR) sensors on the front of the robot </a:t>
            </a:r>
            <a:endParaRPr kumimoji="0" lang="en-US" sz="32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ir_senso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1731264"/>
            <a:ext cx="3048000" cy="1601858"/>
          </a:xfrm>
          <a:prstGeom prst="rect">
            <a:avLst/>
          </a:prstGeom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2971800"/>
            <a:ext cx="8686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obtain values of the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fron</a:t>
            </a:r>
            <a:r>
              <a:rPr lang="en-US" sz="3200" kern="0" dirty="0" smtClean="0">
                <a:latin typeface="+mn-lt"/>
              </a:rPr>
              <a:t>t IR sensors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use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getIR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3200" i="1" kern="0" dirty="0" smtClean="0">
                <a:latin typeface="+mn-lt"/>
              </a:rPr>
              <a:t> </a:t>
            </a:r>
            <a:r>
              <a:rPr lang="en-US" sz="3200" i="1" kern="0" dirty="0" err="1" smtClean="0">
                <a:latin typeface="+mn-lt"/>
              </a:rPr>
              <a:t>getIR</a:t>
            </a:r>
            <a:r>
              <a:rPr lang="en-US" sz="3200" i="1" kern="0" dirty="0" smtClean="0">
                <a:latin typeface="+mn-lt"/>
              </a:rPr>
              <a:t>(&lt;POSITION&gt;)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609600" y="4724400"/>
            <a:ext cx="8686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200" kern="0" dirty="0" smtClean="0">
                <a:latin typeface="+mn-lt"/>
              </a:rPr>
              <a:t>IR sensors return either a 1 or a 0. 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r>
              <a:rPr lang="en-US" sz="3200" kern="0" dirty="0" smtClean="0">
                <a:latin typeface="+mn-lt"/>
              </a:rPr>
              <a:t>1 implies that there is nothing in close proximity of the front of that sensor </a:t>
            </a:r>
            <a:endParaRPr lang="en-US" sz="3200" i="1" kern="0" dirty="0" smtClean="0">
              <a:latin typeface="+mn-lt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Proximity Sensor on Fluke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15</a:t>
            </a:fld>
            <a:endParaRPr lang="en-US" altLang="zh-CN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28600" y="2819400"/>
            <a:ext cx="8686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obtain values of the obstacle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IR sensors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use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getObstacle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3200" i="1" kern="0" dirty="0" smtClean="0">
                <a:latin typeface="+mn-lt"/>
              </a:rPr>
              <a:t> </a:t>
            </a:r>
            <a:r>
              <a:rPr lang="en-US" sz="3200" i="1" kern="0" dirty="0" err="1" smtClean="0">
                <a:latin typeface="+mn-lt"/>
              </a:rPr>
              <a:t>getObstacle</a:t>
            </a:r>
            <a:r>
              <a:rPr lang="en-US" sz="3200" i="1" kern="0" dirty="0" smtClean="0">
                <a:latin typeface="+mn-lt"/>
              </a:rPr>
              <a:t>(&lt;POSITION&gt;)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4572000"/>
            <a:ext cx="8686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200" kern="0" dirty="0" smtClean="0">
                <a:latin typeface="+mn-lt"/>
              </a:rPr>
              <a:t>The values reported by these sensors range from 0 to 7000. 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32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 implies there is nothing in front of the sensor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ir_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4739" y="1653730"/>
            <a:ext cx="3138261" cy="1318070"/>
          </a:xfrm>
          <a:prstGeom prst="rect">
            <a:avLst/>
          </a:prstGeom>
        </p:spPr>
      </p:pic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28600" y="1219200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Fluke has three additional IR obstacle sensors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Lists in Python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16</a:t>
            </a:fld>
            <a:endParaRPr lang="en-US" altLang="zh-CN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28600" y="3886200"/>
            <a:ext cx="8686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Lists are very useful way of collecting a bunch of information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lang="en-US" sz="3200" kern="0" dirty="0" smtClean="0">
                <a:latin typeface="+mn-lt"/>
              </a:rPr>
              <a:t>Python provides many useful operations and functions that enable manipulation of lists</a:t>
            </a:r>
            <a:endParaRPr kumimoji="0" lang="en-US" sz="32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28600" y="1295400"/>
            <a:ext cx="8686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List is a sequence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objects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lang="en-US" sz="3200" kern="0" dirty="0" smtClean="0">
                <a:latin typeface="+mn-lt"/>
              </a:rPr>
              <a:t>These objects could be anything: numbers, letters, strings, images etc.</a:t>
            </a:r>
            <a:endParaRPr kumimoji="0" lang="en-US" sz="32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Lists in Python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17</a:t>
            </a:fld>
            <a:endParaRPr lang="en-US" altLang="zh-CN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28600" y="1295400"/>
            <a:ext cx="8686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Try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these:</a:t>
            </a:r>
          </a:p>
          <a:p>
            <a:pPr marL="1257300" lvl="2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#Empty List</a:t>
            </a:r>
          </a:p>
          <a:p>
            <a:pPr marL="1257300" lvl="2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[]</a:t>
            </a:r>
          </a:p>
          <a:p>
            <a:pPr marL="1257300" lvl="2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endParaRPr lang="en-US" sz="3200" kern="0" dirty="0" smtClean="0">
              <a:latin typeface="+mn-lt"/>
            </a:endParaRPr>
          </a:p>
          <a:p>
            <a:pPr marL="1257300" lvl="2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 = [7, 14, 17, 20, 27]</a:t>
            </a:r>
          </a:p>
          <a:p>
            <a:pPr marL="1257300" lvl="2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Cities</a:t>
            </a:r>
            <a:r>
              <a:rPr kumimoji="0" lang="en-US" sz="32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[“New York”, “Moscow”]</a:t>
            </a:r>
            <a:r>
              <a:rPr kumimoji="0" lang="en-US" sz="32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1257300" lvl="2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endParaRPr kumimoji="0" lang="en-US" sz="32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Lists in Python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18</a:t>
            </a:fld>
            <a:endParaRPr lang="en-US" altLang="zh-CN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28600" y="1295400"/>
            <a:ext cx="8686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Try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these:</a:t>
            </a:r>
          </a:p>
          <a:p>
            <a:r>
              <a:rPr lang="pt-BR" dirty="0" smtClean="0">
                <a:latin typeface="+mn-lt"/>
              </a:rPr>
              <a:t>&gt;&gt;&gt; N = [7, 14, 17, 20, 27]</a:t>
            </a:r>
          </a:p>
          <a:p>
            <a:r>
              <a:rPr lang="en-US" dirty="0" smtClean="0">
                <a:latin typeface="+mn-lt"/>
              </a:rPr>
              <a:t>&gt;&gt;&gt; Cities = [“New York”, “Dar </a:t>
            </a:r>
            <a:r>
              <a:rPr lang="en-US" dirty="0" err="1" smtClean="0">
                <a:latin typeface="+mn-lt"/>
              </a:rPr>
              <a:t>es</a:t>
            </a:r>
            <a:r>
              <a:rPr lang="en-US" dirty="0" smtClean="0">
                <a:latin typeface="+mn-lt"/>
              </a:rPr>
              <a:t> Salaam”, “Moscow”]</a:t>
            </a:r>
          </a:p>
          <a:p>
            <a:r>
              <a:rPr lang="en-US" dirty="0" smtClean="0">
                <a:latin typeface="+mn-lt"/>
              </a:rPr>
              <a:t>&gt;&gt;&gt; </a:t>
            </a:r>
            <a:r>
              <a:rPr lang="en-US" dirty="0" err="1" smtClean="0">
                <a:latin typeface="+mn-lt"/>
              </a:rPr>
              <a:t>FamousNumbers</a:t>
            </a:r>
            <a:r>
              <a:rPr lang="en-US" dirty="0" smtClean="0">
                <a:latin typeface="+mn-lt"/>
              </a:rPr>
              <a:t> = [3.1415, 2.718, 42]</a:t>
            </a:r>
          </a:p>
          <a:p>
            <a:r>
              <a:rPr lang="en-US" dirty="0" smtClean="0">
                <a:latin typeface="+mn-lt"/>
              </a:rPr>
              <a:t>&gt;&gt;&gt; </a:t>
            </a:r>
            <a:r>
              <a:rPr lang="en-US" dirty="0" err="1" smtClean="0">
                <a:latin typeface="+mn-lt"/>
              </a:rPr>
              <a:t>SwankyZips</a:t>
            </a:r>
            <a:r>
              <a:rPr lang="en-US" dirty="0" smtClean="0">
                <a:latin typeface="+mn-lt"/>
              </a:rPr>
              <a:t> = [90210, 33139, 60611, 10036]</a:t>
            </a:r>
          </a:p>
          <a:p>
            <a:r>
              <a:rPr lang="en-US" dirty="0" smtClean="0">
                <a:latin typeface="+mn-lt"/>
              </a:rPr>
              <a:t>&gt;&gt;&gt; </a:t>
            </a:r>
            <a:r>
              <a:rPr lang="en-US" dirty="0" err="1" smtClean="0">
                <a:latin typeface="+mn-lt"/>
              </a:rPr>
              <a:t>MyCar</a:t>
            </a:r>
            <a:r>
              <a:rPr lang="en-US" dirty="0" smtClean="0">
                <a:latin typeface="+mn-lt"/>
              </a:rPr>
              <a:t> = [“Toyota </a:t>
            </a:r>
            <a:r>
              <a:rPr lang="en-US" dirty="0" err="1" smtClean="0">
                <a:latin typeface="+mn-lt"/>
              </a:rPr>
              <a:t>Prius</a:t>
            </a:r>
            <a:r>
              <a:rPr lang="en-US" dirty="0" smtClean="0">
                <a:latin typeface="+mn-lt"/>
              </a:rPr>
              <a:t>”, 2006, “Purple”]</a:t>
            </a:r>
          </a:p>
          <a:p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&gt;&gt;&gt; </a:t>
            </a:r>
            <a:r>
              <a:rPr lang="en-US" dirty="0" err="1" smtClean="0">
                <a:latin typeface="+mn-lt"/>
              </a:rPr>
              <a:t>len</a:t>
            </a:r>
            <a:r>
              <a:rPr lang="en-US" dirty="0" smtClean="0">
                <a:latin typeface="+mn-lt"/>
              </a:rPr>
              <a:t>(N)</a:t>
            </a:r>
          </a:p>
          <a:p>
            <a:r>
              <a:rPr lang="en-US" dirty="0" smtClean="0">
                <a:latin typeface="+mn-lt"/>
              </a:rPr>
              <a:t>&gt;&gt;&gt;</a:t>
            </a:r>
            <a:r>
              <a:rPr lang="en-US" dirty="0" err="1" smtClean="0">
                <a:latin typeface="+mn-lt"/>
              </a:rPr>
              <a:t>len</a:t>
            </a:r>
            <a:r>
              <a:rPr lang="en-US" dirty="0" smtClean="0">
                <a:latin typeface="+mn-lt"/>
              </a:rPr>
              <a:t>(L)</a:t>
            </a:r>
          </a:p>
          <a:p>
            <a:r>
              <a:rPr lang="en-US" dirty="0" smtClean="0">
                <a:latin typeface="+mn-lt"/>
              </a:rPr>
              <a:t>&gt;&gt;&gt; N + </a:t>
            </a:r>
            <a:r>
              <a:rPr lang="en-US" dirty="0" err="1" smtClean="0">
                <a:latin typeface="+mn-lt"/>
              </a:rPr>
              <a:t>FamousNumbers</a:t>
            </a:r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&gt;&gt;&gt; </a:t>
            </a:r>
            <a:r>
              <a:rPr lang="en-US" dirty="0" err="1" smtClean="0">
                <a:latin typeface="+mn-lt"/>
              </a:rPr>
              <a:t>SwankyZips</a:t>
            </a:r>
            <a:r>
              <a:rPr lang="en-US" dirty="0" smtClean="0">
                <a:latin typeface="+mn-lt"/>
              </a:rPr>
              <a:t>[0]</a:t>
            </a:r>
          </a:p>
          <a:p>
            <a:r>
              <a:rPr lang="en-US" dirty="0" smtClean="0">
                <a:latin typeface="+mn-lt"/>
              </a:rPr>
              <a:t>&gt;&gt;&gt; </a:t>
            </a:r>
            <a:r>
              <a:rPr lang="en-US" dirty="0" err="1" smtClean="0">
                <a:latin typeface="+mn-lt"/>
              </a:rPr>
              <a:t>SwankyZips</a:t>
            </a:r>
            <a:r>
              <a:rPr lang="en-US" dirty="0" smtClean="0">
                <a:latin typeface="+mn-lt"/>
              </a:rPr>
              <a:t>[1:3]</a:t>
            </a:r>
          </a:p>
          <a:p>
            <a:r>
              <a:rPr lang="en-US" dirty="0" smtClean="0">
                <a:latin typeface="+mn-lt"/>
              </a:rPr>
              <a:t>&gt;&gt;&gt; 33139 in </a:t>
            </a:r>
            <a:r>
              <a:rPr lang="en-US" dirty="0" err="1" smtClean="0">
                <a:latin typeface="+mn-lt"/>
              </a:rPr>
              <a:t>SwankyZips</a:t>
            </a:r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True</a:t>
            </a:r>
          </a:p>
          <a:p>
            <a:r>
              <a:rPr lang="en-US" dirty="0" smtClean="0">
                <a:latin typeface="+mn-lt"/>
              </a:rPr>
              <a:t>&gt;&gt;&gt; 19010 in </a:t>
            </a:r>
            <a:r>
              <a:rPr lang="en-US" dirty="0" err="1" smtClean="0">
                <a:latin typeface="+mn-lt"/>
              </a:rPr>
              <a:t>SwankyZips</a:t>
            </a:r>
            <a:r>
              <a:rPr lang="en-US" dirty="0" smtClean="0">
                <a:latin typeface="+mn-lt"/>
              </a:rPr>
              <a:t> </a:t>
            </a:r>
          </a:p>
          <a:p>
            <a:r>
              <a:rPr lang="en-US" dirty="0" smtClean="0">
                <a:latin typeface="+mn-lt"/>
              </a:rPr>
              <a:t>False</a:t>
            </a:r>
          </a:p>
          <a:p>
            <a:endParaRPr kumimoji="0" lang="en-US" sz="6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Lists in Python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19</a:t>
            </a:fld>
            <a:endParaRPr lang="en-US" altLang="zh-CN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28600" y="1295400"/>
            <a:ext cx="8686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Try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these:</a:t>
            </a:r>
          </a:p>
          <a:p>
            <a:r>
              <a:rPr lang="en-US" dirty="0" smtClean="0">
                <a:latin typeface="+mn-lt"/>
              </a:rPr>
              <a:t>&gt;&gt;&gt; </a:t>
            </a:r>
            <a:r>
              <a:rPr lang="en-US" dirty="0" err="1" smtClean="0">
                <a:latin typeface="+mn-lt"/>
              </a:rPr>
              <a:t>SwankyZips</a:t>
            </a:r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[90210, 33139, 60611, 10036]</a:t>
            </a:r>
          </a:p>
          <a:p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&gt;&gt;&gt; </a:t>
            </a:r>
            <a:r>
              <a:rPr lang="en-US" dirty="0" err="1" smtClean="0">
                <a:latin typeface="+mn-lt"/>
              </a:rPr>
              <a:t>SwankyZips.sort</a:t>
            </a:r>
            <a:r>
              <a:rPr lang="en-US" dirty="0" smtClean="0">
                <a:latin typeface="+mn-lt"/>
              </a:rPr>
              <a:t>()</a:t>
            </a:r>
          </a:p>
          <a:p>
            <a:r>
              <a:rPr lang="en-US" dirty="0" smtClean="0">
                <a:latin typeface="+mn-lt"/>
              </a:rPr>
              <a:t>&gt;&gt;&gt; </a:t>
            </a:r>
            <a:r>
              <a:rPr lang="en-US" dirty="0" err="1" smtClean="0">
                <a:latin typeface="+mn-lt"/>
              </a:rPr>
              <a:t>SwankyZips</a:t>
            </a:r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[10036, 33139, 60611, 90210]</a:t>
            </a:r>
          </a:p>
          <a:p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&gt;&gt;&gt; </a:t>
            </a:r>
            <a:r>
              <a:rPr lang="en-US" dirty="0" err="1" smtClean="0">
                <a:latin typeface="+mn-lt"/>
              </a:rPr>
              <a:t>SwankyZips.reverse</a:t>
            </a:r>
            <a:r>
              <a:rPr lang="en-US" dirty="0" smtClean="0">
                <a:latin typeface="+mn-lt"/>
              </a:rPr>
              <a:t>()</a:t>
            </a:r>
          </a:p>
          <a:p>
            <a:r>
              <a:rPr lang="en-US" dirty="0" smtClean="0">
                <a:latin typeface="+mn-lt"/>
              </a:rPr>
              <a:t>&gt;&gt;&gt; </a:t>
            </a:r>
            <a:r>
              <a:rPr lang="en-US" dirty="0" err="1" smtClean="0">
                <a:latin typeface="+mn-lt"/>
              </a:rPr>
              <a:t>SwankyZips</a:t>
            </a:r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[90210, 60611, 33139, 10036]</a:t>
            </a:r>
          </a:p>
          <a:p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&gt;&gt;&gt; </a:t>
            </a:r>
            <a:r>
              <a:rPr lang="en-US" dirty="0" err="1" smtClean="0">
                <a:latin typeface="+mn-lt"/>
              </a:rPr>
              <a:t>SwankyZips.append</a:t>
            </a:r>
            <a:r>
              <a:rPr lang="en-US" dirty="0" smtClean="0">
                <a:latin typeface="+mn-lt"/>
              </a:rPr>
              <a:t>(19010)</a:t>
            </a:r>
          </a:p>
          <a:p>
            <a:r>
              <a:rPr lang="en-US" dirty="0" smtClean="0">
                <a:latin typeface="+mn-lt"/>
              </a:rPr>
              <a:t>&gt;&gt;&gt; </a:t>
            </a:r>
            <a:r>
              <a:rPr lang="en-US" dirty="0" err="1" smtClean="0">
                <a:latin typeface="+mn-lt"/>
              </a:rPr>
              <a:t>SwankyZips</a:t>
            </a:r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[90210, 60611, 33139, 10036, 19010]</a:t>
            </a:r>
          </a:p>
          <a:p>
            <a:endParaRPr kumimoji="0" lang="en-US" sz="6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Scribbler’s Internal Sensors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686800" cy="761999"/>
          </a:xfrm>
        </p:spPr>
        <p:txBody>
          <a:bodyPr/>
          <a:lstStyle/>
          <a:p>
            <a:pPr eaLnBrk="1" hangingPunct="1"/>
            <a:r>
              <a:rPr lang="en-US" dirty="0" smtClean="0"/>
              <a:t>Previous lecture you learned Scribbler’s internal sensors </a:t>
            </a:r>
          </a:p>
          <a:p>
            <a:pPr eaLnBrk="1" hangingPunct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01625" y="2133600"/>
            <a:ext cx="8686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r>
              <a:rPr lang="en-US" sz="3200" b="1" kern="0" dirty="0" smtClean="0">
                <a:latin typeface="+mn-lt"/>
              </a:rPr>
              <a:t>1) Stall</a:t>
            </a: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r>
              <a:rPr lang="en-US" sz="3200" i="1" kern="0" dirty="0" smtClean="0">
                <a:latin typeface="+mn-lt"/>
              </a:rPr>
              <a:t>Why: </a:t>
            </a:r>
            <a:r>
              <a:rPr lang="en-US" sz="3200" kern="0" dirty="0" smtClean="0">
                <a:latin typeface="+mn-lt"/>
              </a:rPr>
              <a:t>It could be stuck against a wall!!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28600" y="3429000"/>
            <a:ext cx="8686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r>
              <a:rPr lang="en-US" sz="3200" b="1" kern="0" dirty="0" smtClean="0">
                <a:latin typeface="+mn-lt"/>
              </a:rPr>
              <a:t>2) Time</a:t>
            </a: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r>
              <a:rPr lang="en-US" sz="3200" i="1" kern="0" dirty="0" smtClean="0">
                <a:latin typeface="+mn-lt"/>
              </a:rPr>
              <a:t>Why: </a:t>
            </a:r>
            <a:r>
              <a:rPr lang="en-US" sz="3200" kern="0" dirty="0" smtClean="0">
                <a:latin typeface="+mn-lt"/>
              </a:rPr>
              <a:t>Knowing the time is important to have more complex robot behaviors!!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28600" y="5029200"/>
            <a:ext cx="8686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r>
              <a:rPr lang="en-US" sz="3200" b="1" kern="0" dirty="0" smtClean="0">
                <a:latin typeface="+mn-lt"/>
              </a:rPr>
              <a:t>3) Battery Level</a:t>
            </a: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r>
              <a:rPr lang="en-US" sz="3200" i="1" kern="0" dirty="0" smtClean="0">
                <a:latin typeface="+mn-lt"/>
              </a:rPr>
              <a:t>Why: </a:t>
            </a:r>
            <a:r>
              <a:rPr lang="en-US" sz="3200" kern="0" dirty="0" smtClean="0">
                <a:latin typeface="+mn-lt"/>
              </a:rPr>
              <a:t>So you can detect when to change the batteries!!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Inputs in Python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20</a:t>
            </a:fld>
            <a:endParaRPr lang="en-US" altLang="zh-CN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28600" y="1295400"/>
            <a:ext cx="8686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Using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input function, you can input some values into your Python programs:</a:t>
            </a:r>
            <a:endParaRPr lang="en-US" dirty="0" smtClean="0">
              <a:latin typeface="+mn-lt"/>
            </a:endParaRPr>
          </a:p>
          <a:p>
            <a:endParaRPr kumimoji="0" lang="en-US" sz="6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2828836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>
                <a:latin typeface="+mn-lt"/>
              </a:rPr>
              <a:t>&gt;&gt;&gt; N = input("Enter a number: ")</a:t>
            </a:r>
          </a:p>
          <a:p>
            <a:r>
              <a:rPr lang="en-US" sz="2400" dirty="0" smtClean="0">
                <a:latin typeface="+mn-lt"/>
              </a:rPr>
              <a:t>Enter a number: 42</a:t>
            </a:r>
          </a:p>
          <a:p>
            <a:endParaRPr lang="en-US" sz="2400" dirty="0" smtClean="0">
              <a:latin typeface="+mn-lt"/>
            </a:endParaRPr>
          </a:p>
          <a:p>
            <a:r>
              <a:rPr lang="en-US" sz="2400" dirty="0" smtClean="0">
                <a:latin typeface="+mn-lt"/>
              </a:rPr>
              <a:t>&gt;&gt;&gt; print N</a:t>
            </a:r>
          </a:p>
          <a:p>
            <a:r>
              <a:rPr lang="en-US" sz="2400" dirty="0" smtClean="0">
                <a:latin typeface="+mn-lt"/>
              </a:rPr>
              <a:t>42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Remembering Python Functions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21</a:t>
            </a:fld>
            <a:endParaRPr lang="en-US" altLang="zh-CN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28600" y="1295400"/>
            <a:ext cx="8686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Basic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syntax for defining new commands/functions:</a:t>
            </a:r>
            <a:endParaRPr lang="en-US" dirty="0" smtClean="0">
              <a:latin typeface="+mn-lt"/>
            </a:endParaRPr>
          </a:p>
          <a:p>
            <a:endParaRPr kumimoji="0" lang="en-US" sz="6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2362200"/>
            <a:ext cx="6248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+mn-lt"/>
              </a:rPr>
              <a:t>def &lt;FUNCTION NAME&gt;(&lt;PARAMETERS&gt;):</a:t>
            </a:r>
          </a:p>
          <a:p>
            <a:r>
              <a:rPr lang="en-US" sz="2400" dirty="0" smtClean="0">
                <a:latin typeface="+mn-lt"/>
              </a:rPr>
              <a:t>	&lt;SOMETHING&gt;</a:t>
            </a:r>
          </a:p>
          <a:p>
            <a:r>
              <a:rPr lang="en-US" sz="2400" dirty="0" smtClean="0">
                <a:latin typeface="+mn-lt"/>
              </a:rPr>
              <a:t>	...</a:t>
            </a:r>
          </a:p>
          <a:p>
            <a:r>
              <a:rPr lang="en-US" sz="2400" dirty="0" smtClean="0">
                <a:latin typeface="+mn-lt"/>
              </a:rPr>
              <a:t>	&lt;SOMETHING&gt;</a:t>
            </a:r>
            <a:endParaRPr lang="en-US" sz="2400" dirty="0">
              <a:latin typeface="+mn-lt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28600" y="4160460"/>
            <a:ext cx="8686800" cy="640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Writing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functions that return values:</a:t>
            </a:r>
            <a:endParaRPr lang="en-US" dirty="0" smtClean="0">
              <a:latin typeface="+mn-lt"/>
            </a:endParaRPr>
          </a:p>
          <a:p>
            <a:endParaRPr kumimoji="0" lang="en-US" sz="6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4743271"/>
            <a:ext cx="5486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+mn-lt"/>
              </a:rPr>
              <a:t>def triple(x):</a:t>
            </a:r>
          </a:p>
          <a:p>
            <a:r>
              <a:rPr lang="en-US" sz="2400" dirty="0" smtClean="0">
                <a:latin typeface="+mn-lt"/>
              </a:rPr>
              <a:t>	# Returns x*3</a:t>
            </a:r>
          </a:p>
          <a:p>
            <a:r>
              <a:rPr lang="en-US" sz="2400" dirty="0" smtClean="0">
                <a:latin typeface="+mn-lt"/>
              </a:rPr>
              <a:t>	return x * 3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Scribbler’s External Sensors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686800" cy="1676399"/>
          </a:xfrm>
        </p:spPr>
        <p:txBody>
          <a:bodyPr/>
          <a:lstStyle/>
          <a:p>
            <a:pPr eaLnBrk="1" hangingPunct="1"/>
            <a:r>
              <a:rPr lang="en-US" dirty="0" smtClean="0"/>
              <a:t>Scribbler also come equipped with a suite of external sensors (</a:t>
            </a:r>
            <a:r>
              <a:rPr lang="en-US" dirty="0" err="1" smtClean="0"/>
              <a:t>exteroceptors</a:t>
            </a:r>
            <a:r>
              <a:rPr lang="en-US" dirty="0" smtClean="0"/>
              <a:t>) that can sense various things in the environment</a:t>
            </a:r>
          </a:p>
          <a:p>
            <a:pPr eaLnBrk="1" hangingPunct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3</a:t>
            </a:fld>
            <a:endParaRPr lang="en-US" altLang="zh-CN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81000" y="3048001"/>
            <a:ext cx="8686800" cy="1676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These various things can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 seen as 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inputs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Scribbler perform different tasks depending on them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Scribbler’s External Sensors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81000" y="3048001"/>
            <a:ext cx="8686800" cy="1676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01625" y="1143000"/>
            <a:ext cx="8686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r>
              <a:rPr lang="en-US" sz="3200" b="1" kern="0" dirty="0" smtClean="0">
                <a:latin typeface="+mn-lt"/>
              </a:rPr>
              <a:t>1) Camera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r>
              <a:rPr lang="en-US" sz="3200" i="1" kern="0" dirty="0" smtClean="0">
                <a:latin typeface="+mn-lt"/>
              </a:rPr>
              <a:t>Why: </a:t>
            </a:r>
            <a:r>
              <a:rPr lang="en-US" sz="3200" kern="0" dirty="0" smtClean="0">
                <a:latin typeface="+mn-lt"/>
              </a:rPr>
              <a:t>It can take a still picture of whatever the robot is seeing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2895600"/>
            <a:ext cx="8686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r>
              <a:rPr lang="en-US" sz="3200" b="1" kern="0" dirty="0" smtClean="0">
                <a:latin typeface="+mn-lt"/>
              </a:rPr>
              <a:t>2) Light Sensors</a:t>
            </a:r>
          </a:p>
          <a:p>
            <a:pPr marL="55563" marR="0" lvl="0" indent="-55563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r>
              <a:rPr lang="en-US" sz="3200" i="1" kern="0" dirty="0" smtClean="0">
                <a:latin typeface="+mn-lt"/>
              </a:rPr>
              <a:t>Why: </a:t>
            </a:r>
            <a:r>
              <a:rPr lang="en-US" sz="3200" kern="0" dirty="0" smtClean="0">
                <a:latin typeface="+mn-lt"/>
              </a:rPr>
              <a:t>Scribbler detect variations in the ambience light in a room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28600" y="4724399"/>
            <a:ext cx="868680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r>
              <a:rPr lang="en-US" sz="3200" b="1" kern="0" dirty="0" smtClean="0">
                <a:latin typeface="+mn-lt"/>
              </a:rPr>
              <a:t>3) Proximity Sensors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r>
              <a:rPr lang="en-US" sz="3200" i="1" kern="0" dirty="0" smtClean="0">
                <a:latin typeface="+mn-lt"/>
              </a:rPr>
              <a:t>Why: </a:t>
            </a:r>
            <a:r>
              <a:rPr lang="en-US" sz="3200" kern="0" dirty="0" smtClean="0">
                <a:latin typeface="+mn-lt"/>
              </a:rPr>
              <a:t>So Scribbler can detect objects on the front and on its sides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Getting to Know Sensors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5</a:t>
            </a:fld>
            <a:endParaRPr lang="en-US" altLang="zh-CN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81000" y="3048001"/>
            <a:ext cx="8686800" cy="1676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01625" y="1143000"/>
            <a:ext cx="8686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It is important to know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r>
              <a:rPr lang="en-US" sz="3200" kern="0" dirty="0" smtClean="0">
                <a:latin typeface="+mn-lt"/>
              </a:rPr>
              <a:t>How to access the information reported by them;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this information looks like.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1000" y="3594860"/>
            <a:ext cx="6934200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eaLnBrk="1" hangingPunct="1">
              <a:spcBef>
                <a:spcPct val="20000"/>
              </a:spcBef>
              <a:buClr>
                <a:srgbClr val="00007F"/>
              </a:buClr>
              <a:buSzPct val="75000"/>
              <a:buFont typeface="Wingdings" pitchFamily="2" charset="2"/>
              <a:buChar char="v"/>
              <a:defRPr/>
            </a:pPr>
            <a:r>
              <a:rPr lang="en-US" sz="3200" kern="0" dirty="0" smtClean="0">
                <a:latin typeface="+mn-lt"/>
              </a:rPr>
              <a:t>Try </a:t>
            </a:r>
          </a:p>
          <a:p>
            <a:pPr marL="1257300" lvl="2" indent="-342900" algn="just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3200" kern="0" dirty="0" smtClean="0">
                <a:latin typeface="+mn-lt"/>
              </a:rPr>
              <a:t>			  </a:t>
            </a:r>
            <a:r>
              <a:rPr lang="en-US" sz="3200" i="1" kern="0" dirty="0" smtClean="0">
                <a:latin typeface="+mn-lt"/>
              </a:rPr>
              <a:t>senses()</a:t>
            </a:r>
          </a:p>
        </p:txBody>
      </p:sp>
      <p:pic>
        <p:nvPicPr>
          <p:cNvPr id="14" name="Picture 13" descr="sensors_tab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3428999"/>
            <a:ext cx="3200400" cy="28085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Camera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6</a:t>
            </a:fld>
            <a:endParaRPr lang="en-US" altLang="zh-CN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01625" y="11430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Camera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located on the Fluke dongle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9" descr="camer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4200" y="1676400"/>
            <a:ext cx="1828800" cy="1295400"/>
          </a:xfrm>
          <a:prstGeom prst="rect">
            <a:avLst/>
          </a:prstGeom>
        </p:spPr>
      </p:pic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57200" y="2362200"/>
            <a:ext cx="8686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take pictures, use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takePicture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3200" i="1" kern="0" dirty="0" smtClean="0">
                <a:latin typeface="+mn-lt"/>
              </a:rPr>
              <a:t> </a:t>
            </a:r>
            <a:r>
              <a:rPr lang="en-US" sz="3200" i="1" kern="0" dirty="0" err="1" smtClean="0">
                <a:latin typeface="+mn-lt"/>
              </a:rPr>
              <a:t>takePicture</a:t>
            </a:r>
            <a:r>
              <a:rPr lang="en-US" sz="3200" i="1" kern="0" dirty="0" smtClean="0">
                <a:latin typeface="+mn-lt"/>
              </a:rPr>
              <a:t>(“color”)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takePicture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(“gray”)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533400" y="4876800"/>
            <a:ext cx="8686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show pictures, use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 = </a:t>
            </a:r>
            <a:r>
              <a:rPr kumimoji="0" lang="en-US" sz="3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takePicture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3200" i="1" kern="0" dirty="0" smtClean="0">
                <a:latin typeface="+mn-lt"/>
              </a:rPr>
              <a:t> show (p)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3200" i="1" kern="0" dirty="0" smtClean="0">
                <a:latin typeface="+mn-lt"/>
              </a:rPr>
              <a:t> 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Camera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7</a:t>
            </a:fld>
            <a:endParaRPr lang="en-US" altLang="zh-CN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01625" y="11430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Alternatively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you can us</a:t>
            </a:r>
            <a:r>
              <a:rPr lang="en-US" sz="3200" kern="0" dirty="0" smtClean="0">
                <a:latin typeface="+mn-lt"/>
              </a:rPr>
              <a:t>e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3200" i="1" kern="0" dirty="0" smtClean="0">
                <a:latin typeface="+mn-lt"/>
              </a:rPr>
              <a:t>  s</a:t>
            </a:r>
            <a:r>
              <a:rPr kumimoji="0" lang="en-US" sz="32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how(</a:t>
            </a:r>
            <a:r>
              <a:rPr kumimoji="0" lang="en-US" sz="3200" b="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takePicture</a:t>
            </a:r>
            <a:r>
              <a:rPr kumimoji="0" lang="en-US" sz="32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())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04800" y="2438400"/>
            <a:ext cx="8686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You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can do many different things with these pictures, but you might want to save them first: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savePicture</a:t>
            </a:r>
            <a:r>
              <a:rPr kumimoji="0" lang="en-US" sz="32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(p, “NAME.jpg”)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4419600"/>
            <a:ext cx="8686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Exercise: Assume that Scribbler got lost, write a program so Scribbler turns</a:t>
            </a:r>
            <a:r>
              <a:rPr kumimoji="0" lang="en-US" sz="32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around, takes pictures and shows them so you can locate it</a:t>
            </a:r>
            <a:endParaRPr kumimoji="0" lang="en-US" sz="3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Camera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8</a:t>
            </a:fld>
            <a:endParaRPr lang="en-US" altLang="zh-CN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01625" y="1143000"/>
            <a:ext cx="8686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3200" i="1" kern="0" dirty="0" smtClean="0">
                <a:latin typeface="+mn-lt"/>
              </a:rPr>
              <a:t>  while </a:t>
            </a:r>
            <a:r>
              <a:rPr lang="en-US" sz="3200" i="1" kern="0" dirty="0" err="1" smtClean="0">
                <a:latin typeface="+mn-lt"/>
              </a:rPr>
              <a:t>timeRemaining</a:t>
            </a:r>
            <a:r>
              <a:rPr lang="en-US" sz="3200" i="1" kern="0" dirty="0" smtClean="0">
                <a:latin typeface="+mn-lt"/>
              </a:rPr>
              <a:t>(30):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32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show(</a:t>
            </a:r>
            <a:r>
              <a:rPr kumimoji="0" lang="en-US" sz="3200" b="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takePicture</a:t>
            </a:r>
            <a:r>
              <a:rPr kumimoji="0" lang="en-US" sz="32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())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3200" i="1" kern="0" dirty="0" smtClean="0">
                <a:latin typeface="+mn-lt"/>
              </a:rPr>
              <a:t>			</a:t>
            </a:r>
            <a:r>
              <a:rPr lang="en-US" sz="3200" i="1" kern="0" dirty="0" err="1" smtClean="0">
                <a:latin typeface="+mn-lt"/>
              </a:rPr>
              <a:t>turnLeft</a:t>
            </a:r>
            <a:r>
              <a:rPr lang="en-US" sz="3200" i="1" kern="0" dirty="0" smtClean="0">
                <a:latin typeface="+mn-lt"/>
              </a:rPr>
              <a:t>(0.5, 0.2)</a:t>
            </a:r>
            <a:endParaRPr kumimoji="0" lang="en-US" sz="3200" b="0" i="1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4025" y="31242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Do you know how many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pictures it took?</a:t>
            </a:r>
            <a:endParaRPr kumimoji="0" lang="en-US" sz="3200" b="0" i="1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1625" y="4038600"/>
            <a:ext cx="8686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2400" i="1" kern="0" dirty="0" smtClean="0">
                <a:latin typeface="+mn-lt"/>
              </a:rPr>
              <a:t>N = 0  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2400" i="1" kern="0" dirty="0" smtClean="0">
                <a:latin typeface="+mn-lt"/>
              </a:rPr>
              <a:t>while </a:t>
            </a:r>
            <a:r>
              <a:rPr lang="en-US" sz="2400" i="1" kern="0" dirty="0" err="1" smtClean="0">
                <a:latin typeface="+mn-lt"/>
              </a:rPr>
              <a:t>timeRemaining</a:t>
            </a:r>
            <a:r>
              <a:rPr lang="en-US" sz="2400" i="1" kern="0" dirty="0" smtClean="0">
                <a:latin typeface="+mn-lt"/>
              </a:rPr>
              <a:t>(30):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24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show(</a:t>
            </a:r>
            <a:r>
              <a:rPr kumimoji="0" lang="en-US" sz="2400" b="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takePicture</a:t>
            </a:r>
            <a:r>
              <a:rPr kumimoji="0" lang="en-US" sz="24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())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2400" i="1" kern="0" dirty="0" smtClean="0">
                <a:latin typeface="+mn-lt"/>
              </a:rPr>
              <a:t>			</a:t>
            </a:r>
            <a:r>
              <a:rPr lang="en-US" sz="2400" i="1" kern="0" dirty="0" err="1" smtClean="0">
                <a:latin typeface="+mn-lt"/>
              </a:rPr>
              <a:t>turnLeft</a:t>
            </a:r>
            <a:r>
              <a:rPr lang="en-US" sz="2400" i="1" kern="0" dirty="0" smtClean="0">
                <a:latin typeface="+mn-lt"/>
              </a:rPr>
              <a:t>(0.5, 0.2)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24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N = N +1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2400" i="1" kern="0" dirty="0" smtClean="0">
                <a:latin typeface="+mn-lt"/>
              </a:rPr>
              <a:t>print 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Camera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9</a:t>
            </a:fld>
            <a:endParaRPr lang="en-US" altLang="zh-CN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28600" y="1295400"/>
            <a:ext cx="8686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Can you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create an animated GIF using these images?</a:t>
            </a:r>
            <a:endParaRPr kumimoji="0" lang="en-US" sz="3200" b="0" i="1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457200" y="2362200"/>
            <a:ext cx="8686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2400" i="1" kern="0" dirty="0" err="1" smtClean="0">
                <a:latin typeface="+mn-lt"/>
              </a:rPr>
              <a:t>Pics</a:t>
            </a:r>
            <a:r>
              <a:rPr lang="en-US" sz="2400" i="1" kern="0" dirty="0" smtClean="0">
                <a:latin typeface="+mn-lt"/>
              </a:rPr>
              <a:t> = []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2400" i="1" kern="0" dirty="0" smtClean="0">
                <a:latin typeface="+mn-lt"/>
              </a:rPr>
              <a:t>while </a:t>
            </a:r>
            <a:r>
              <a:rPr lang="en-US" sz="2400" i="1" kern="0" dirty="0" err="1" smtClean="0">
                <a:latin typeface="+mn-lt"/>
              </a:rPr>
              <a:t>timeRemaining</a:t>
            </a:r>
            <a:r>
              <a:rPr lang="en-US" sz="2400" i="1" kern="0" dirty="0" smtClean="0">
                <a:latin typeface="+mn-lt"/>
              </a:rPr>
              <a:t>(30):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24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en-US" sz="2400" b="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pic</a:t>
            </a:r>
            <a:r>
              <a:rPr kumimoji="0" lang="en-US" sz="24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2400" b="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takePicture</a:t>
            </a:r>
            <a:r>
              <a:rPr kumimoji="0" lang="en-US" sz="24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2400" i="1" kern="0" dirty="0" smtClean="0">
                <a:latin typeface="+mn-lt"/>
              </a:rPr>
              <a:t>			show(</a:t>
            </a:r>
            <a:r>
              <a:rPr lang="en-US" sz="2400" i="1" kern="0" dirty="0" err="1" smtClean="0">
                <a:latin typeface="+mn-lt"/>
              </a:rPr>
              <a:t>pic</a:t>
            </a:r>
            <a:r>
              <a:rPr lang="en-US" sz="2400" i="1" kern="0" dirty="0" smtClean="0">
                <a:latin typeface="+mn-lt"/>
              </a:rPr>
              <a:t>)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kumimoji="0" lang="en-US" sz="24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en-US" sz="2400" b="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Pics.append</a:t>
            </a:r>
            <a:r>
              <a:rPr kumimoji="0" lang="en-US" sz="24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400" b="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pic</a:t>
            </a:r>
            <a:r>
              <a:rPr kumimoji="0" lang="en-US" sz="24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2400" i="1" kern="0" dirty="0" smtClean="0">
                <a:latin typeface="+mn-lt"/>
              </a:rPr>
              <a:t>			</a:t>
            </a:r>
            <a:r>
              <a:rPr lang="en-US" sz="2400" i="1" kern="0" dirty="0" err="1" smtClean="0">
                <a:latin typeface="+mn-lt"/>
              </a:rPr>
              <a:t>turnLeft</a:t>
            </a:r>
            <a:r>
              <a:rPr lang="en-US" sz="2400" i="1" kern="0" dirty="0" smtClean="0">
                <a:latin typeface="+mn-lt"/>
              </a:rPr>
              <a:t>(0.5, 0.2)</a:t>
            </a:r>
            <a:endParaRPr kumimoji="0" lang="en-US" sz="2400" b="0" i="1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0" lvl="3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  <a:defRPr/>
            </a:pPr>
            <a:r>
              <a:rPr lang="en-US" sz="2400" i="1" kern="0" dirty="0" err="1" smtClean="0">
                <a:latin typeface="+mn-lt"/>
              </a:rPr>
              <a:t>savePicture</a:t>
            </a:r>
            <a:r>
              <a:rPr lang="en-US" sz="2400" i="1" kern="0" dirty="0" smtClean="0">
                <a:latin typeface="+mn-lt"/>
              </a:rPr>
              <a:t> (</a:t>
            </a:r>
            <a:r>
              <a:rPr lang="en-US" sz="2400" i="1" kern="0" dirty="0" err="1" smtClean="0">
                <a:latin typeface="+mn-lt"/>
              </a:rPr>
              <a:t>Pics</a:t>
            </a:r>
            <a:r>
              <a:rPr lang="en-US" sz="2400" i="1" kern="0" dirty="0" smtClean="0">
                <a:latin typeface="+mn-lt"/>
              </a:rPr>
              <a:t>, “NAME.gif”)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01625" y="5338763"/>
            <a:ext cx="8686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</a:t>
            </a:r>
            <a:r>
              <a:rPr lang="en-US" sz="3200" kern="0" dirty="0" smtClean="0">
                <a:latin typeface="+mn-lt"/>
              </a:rPr>
              <a:t>s code uses </a:t>
            </a:r>
            <a:r>
              <a:rPr lang="en-US" sz="3200" b="1" kern="0" dirty="0" smtClean="0">
                <a:latin typeface="+mn-lt"/>
              </a:rPr>
              <a:t>Lists</a:t>
            </a:r>
            <a:r>
              <a:rPr lang="en-US" sz="3200" kern="0" dirty="0" smtClean="0">
                <a:latin typeface="+mn-lt"/>
              </a:rPr>
              <a:t> which we will learn at the end of this lecture.</a:t>
            </a:r>
            <a:endParaRPr kumimoji="0" lang="en-US" sz="3200" b="0" i="1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HOTSPOTTYPE" val="NextSlide"/>
  <p:tag name="BRANCHTO" val="0"/>
</p:tagLst>
</file>

<file path=ppt/theme/theme1.xml><?xml version="1.0" encoding="utf-8"?>
<a:theme xmlns:a="http://schemas.openxmlformats.org/drawingml/2006/main" name="express">
  <a:themeElements>
    <a:clrScheme name="expres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express">
      <a:majorFont>
        <a:latin typeface="Lucida Sans Unicode"/>
        <a:ea typeface="宋体"/>
        <a:cs typeface="宋体"/>
      </a:majorFont>
      <a:minorFont>
        <a:latin typeface="Times New Roman"/>
        <a:ea typeface="宋体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itchFamily="-65" charset="0"/>
          </a:defRPr>
        </a:defPPr>
      </a:lstStyle>
    </a:lnDef>
  </a:objectDefaults>
  <a:extraClrSchemeLst>
    <a:extraClrScheme>
      <a:clrScheme name="expres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xpres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xpres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7334</TotalTime>
  <Words>1041</Words>
  <Application>Microsoft PowerPoint 7.0</Application>
  <PresentationFormat>Letter Paper (8.5x11 in)</PresentationFormat>
  <Paragraphs>256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express</vt:lpstr>
      <vt:lpstr>Sensing the World and  Making Decisions</vt:lpstr>
      <vt:lpstr>Scribbler’s Internal Sensors</vt:lpstr>
      <vt:lpstr>Scribbler’s External Sensors</vt:lpstr>
      <vt:lpstr>Scribbler’s External Sensors</vt:lpstr>
      <vt:lpstr>Getting to Know Sensors</vt:lpstr>
      <vt:lpstr>Camera</vt:lpstr>
      <vt:lpstr>Camera</vt:lpstr>
      <vt:lpstr>Camera</vt:lpstr>
      <vt:lpstr>Camera</vt:lpstr>
      <vt:lpstr>Light Sensors on Scribbler</vt:lpstr>
      <vt:lpstr>Light Sensors on Scribbler</vt:lpstr>
      <vt:lpstr>Light Sensors on Fluke</vt:lpstr>
      <vt:lpstr>Light Sensors on Fluke</vt:lpstr>
      <vt:lpstr>Proximity Sensor on Scribbler</vt:lpstr>
      <vt:lpstr>Proximity Sensor on Fluke</vt:lpstr>
      <vt:lpstr>Lists in Python</vt:lpstr>
      <vt:lpstr>Lists in Python</vt:lpstr>
      <vt:lpstr>Lists in Python</vt:lpstr>
      <vt:lpstr>Lists in Python</vt:lpstr>
      <vt:lpstr>Inputs in Python</vt:lpstr>
      <vt:lpstr>Remembering Python Functions</vt:lpstr>
    </vt:vector>
  </TitlesOfParts>
  <Manager/>
  <Company>UCSD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Embedded Computing  Systems</dc:title>
  <dc:subject/>
  <dc:creator>Ryan Kastner</dc:creator>
  <cp:keywords/>
  <dc:description/>
  <cp:lastModifiedBy>Ali Irturk</cp:lastModifiedBy>
  <cp:revision>250</cp:revision>
  <cp:lastPrinted>2002-10-08T04:18:19Z</cp:lastPrinted>
  <dcterms:created xsi:type="dcterms:W3CDTF">2009-03-31T18:27:38Z</dcterms:created>
  <dcterms:modified xsi:type="dcterms:W3CDTF">2010-07-09T21:33:32Z</dcterms:modified>
  <cp:category/>
</cp:coreProperties>
</file>