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368" autoAdjust="0"/>
    <p:restoredTop sz="94660"/>
  </p:normalViewPr>
  <p:slideViewPr>
    <p:cSldViewPr>
      <p:cViewPr varScale="1">
        <p:scale>
          <a:sx n="103" d="100"/>
          <a:sy n="103" d="100"/>
        </p:scale>
        <p:origin x="-114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A11E2C-C90C-481F-B7D8-B8B2429B559B}" type="datetimeFigureOut">
              <a:rPr lang="en-US" smtClean="0"/>
              <a:pPr/>
              <a:t>7/9/2010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C5B3DD-ECED-4E07-A662-0B8AB4C0B9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987471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B5B67520-27EE-D341-9802-A17C6553D704}" type="datetime1">
              <a:rPr lang="en-US">
                <a:solidFill>
                  <a:prstClr val="black"/>
                </a:solidFill>
                <a:latin typeface="Times New Roman" charset="0"/>
              </a:rPr>
              <a:pPr/>
              <a:t>7/9/2010</a:t>
            </a:fld>
            <a:endParaRPr lang="en-US">
              <a:solidFill>
                <a:prstClr val="black"/>
              </a:solidFill>
              <a:latin typeface="Times New Roman" charset="0"/>
            </a:endParaRPr>
          </a:p>
        </p:txBody>
      </p:sp>
      <p:sp>
        <p:nvSpPr>
          <p:cNvPr id="18435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F5C223-E7E8-BA4D-861E-339C4367B585}" type="slidenum">
              <a:rPr lang="en-US">
                <a:solidFill>
                  <a:prstClr val="black"/>
                </a:solidFill>
                <a:latin typeface="Times New Roman" charset="0"/>
              </a:rPr>
              <a:pPr/>
              <a:t>1</a:t>
            </a:fld>
            <a:endParaRPr lang="en-US">
              <a:solidFill>
                <a:prstClr val="black"/>
              </a:solidFill>
              <a:latin typeface="Times New Roman" charset="0"/>
            </a:endParaRPr>
          </a:p>
        </p:txBody>
      </p:sp>
      <p:sp>
        <p:nvSpPr>
          <p:cNvPr id="184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solidFill>
                  <a:prstClr val="black"/>
                </a:solidFill>
                <a:latin typeface="Times New Roman" charset="0"/>
              </a:rPr>
              <a:pPr/>
              <a:t>7/9/2010</a:t>
            </a:fld>
            <a:endParaRPr lang="en-US">
              <a:solidFill>
                <a:prstClr val="black"/>
              </a:solidFill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solidFill>
                  <a:prstClr val="black"/>
                </a:solidFill>
                <a:latin typeface="Times New Roman" charset="0"/>
              </a:rPr>
              <a:pPr/>
              <a:t>2</a:t>
            </a:fld>
            <a:endParaRPr lang="en-US">
              <a:solidFill>
                <a:prstClr val="black"/>
              </a:solidFill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gray">
          <a:xfrm>
            <a:off x="0" y="3390900"/>
            <a:ext cx="9144000" cy="76200"/>
          </a:xfrm>
          <a:prstGeom prst="rect">
            <a:avLst/>
          </a:prstGeom>
          <a:gradFill rotWithShape="1">
            <a:gsLst>
              <a:gs pos="0">
                <a:srgbClr val="FFCC00">
                  <a:alpha val="80000"/>
                </a:srgbClr>
              </a:gs>
              <a:gs pos="50000">
                <a:srgbClr val="00007F"/>
              </a:gs>
              <a:gs pos="100000">
                <a:srgbClr val="FFCC00">
                  <a:alpha val="80000"/>
                </a:srgbClr>
              </a:gs>
            </a:gsLst>
            <a:lin ang="0" scaled="1"/>
          </a:gradFill>
          <a:ln w="381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2400">
              <a:solidFill>
                <a:srgbClr val="000000"/>
              </a:solidFill>
              <a:latin typeface="Tahoma" pitchFamily="-65" charset="0"/>
            </a:endParaRPr>
          </a:p>
        </p:txBody>
      </p:sp>
      <p:pic>
        <p:nvPicPr>
          <p:cNvPr id="5" name="Picture 2" descr="C:\Users\Ryan Kastner\Desktop\images.jp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214813" y="3071813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89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066800"/>
            <a:ext cx="7772400" cy="1919288"/>
          </a:xfrm>
        </p:spPr>
        <p:txBody>
          <a:bodyPr anchor="ctr" anchorCtr="1"/>
          <a:lstStyle>
            <a:lvl1pPr>
              <a:defRPr/>
            </a:lvl1pPr>
          </a:lstStyle>
          <a:p>
            <a:r>
              <a:rPr lang="en-US" altLang="zh-CN"/>
              <a:t>UC Santa Barbara</a:t>
            </a:r>
          </a:p>
        </p:txBody>
      </p:sp>
      <p:sp>
        <p:nvSpPr>
          <p:cNvPr id="5089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33800"/>
            <a:ext cx="6400800" cy="1752600"/>
          </a:xfrm>
        </p:spPr>
        <p:txBody>
          <a:bodyPr anchor="ctr" anchorCtr="1"/>
          <a:lstStyle>
            <a:lvl1pPr marL="0" indent="0" algn="ctr">
              <a:buFont typeface="Wingdings" pitchFamily="-65" charset="2"/>
              <a:buNone/>
              <a:defRPr sz="1900" b="1" baseline="0">
                <a:solidFill>
                  <a:srgbClr val="00007F"/>
                </a:solidFill>
                <a:latin typeface="Lucida Sans Unicode" pitchFamily="-65" charset="-52"/>
              </a:defRPr>
            </a:lvl1pPr>
          </a:lstStyle>
          <a:p>
            <a:r>
              <a:rPr lang="en-US" altLang="zh-CN" smtClean="0"/>
              <a:t>Click to edit Master subtitle style</a:t>
            </a:r>
            <a:endParaRPr lang="en-US" altLang="zh-CN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 wrap="square" anchor="b"/>
          <a:lstStyle>
            <a:lvl1pPr algn="l">
              <a:defRPr sz="1400">
                <a:solidFill>
                  <a:schemeClr val="bg2"/>
                </a:solidFill>
                <a:latin typeface="Tahoma" pitchFamily="-65" charset="0"/>
              </a:defRPr>
            </a:lvl1pPr>
          </a:lstStyle>
          <a:p>
            <a:pPr>
              <a:defRPr/>
            </a:pPr>
            <a:endParaRPr lang="en-US" altLang="zh-CN">
              <a:solidFill>
                <a:srgbClr val="1C1C1C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 lIns="91440"/>
          <a:lstStyle>
            <a:lvl1pPr algn="ctr">
              <a:defRPr sz="1400">
                <a:solidFill>
                  <a:schemeClr val="bg2"/>
                </a:solidFill>
                <a:latin typeface="Tahoma" pitchFamily="-65" charset="0"/>
              </a:defRPr>
            </a:lvl1pPr>
          </a:lstStyle>
          <a:p>
            <a:pPr>
              <a:defRPr/>
            </a:pPr>
            <a:endParaRPr lang="en-US" altLang="zh-CN">
              <a:solidFill>
                <a:srgbClr val="1C1C1C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 sz="1400" b="0">
                <a:solidFill>
                  <a:schemeClr val="bg2"/>
                </a:solidFill>
                <a:latin typeface="Tahoma" pitchFamily="-65" charset="0"/>
              </a:defRPr>
            </a:lvl1pPr>
          </a:lstStyle>
          <a:p>
            <a:pPr>
              <a:defRPr/>
            </a:pPr>
            <a:fld id="{F7311429-4344-C04D-AE7A-548889C7339C}" type="slidenum">
              <a:rPr lang="zh-CN" altLang="en-US">
                <a:solidFill>
                  <a:srgbClr val="1C1C1C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52104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764BB2-13D1-AF4F-B63B-DDA7203B4234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88071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138113"/>
            <a:ext cx="2171700" cy="60563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38113"/>
            <a:ext cx="6362700" cy="60563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8D5AEE-0A1F-A445-9C28-B8F778074983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373692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8113"/>
            <a:ext cx="8686800" cy="700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1143000"/>
            <a:ext cx="8686800" cy="24495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3744913"/>
            <a:ext cx="8686800" cy="2449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5FD65F-1646-3A4A-A4AB-2F0399C2CCFE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726430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8113"/>
            <a:ext cx="8686800" cy="700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143000"/>
            <a:ext cx="4267200" cy="50514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143000"/>
            <a:ext cx="4267200" cy="50514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82058-E523-D945-95B9-6F57E156EB57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08731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0FC815-9222-574C-BFFC-DE63CEA65581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29353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98D3AB-970C-E740-9EEA-E22AE0F38D3C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08428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143000"/>
            <a:ext cx="4267200" cy="5051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267200" cy="5051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F7046-F24B-114D-B22F-56B6FC120F6B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05726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05FDC-A667-2347-9889-D494C885559D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3687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FDB3BA-2FB2-0B4C-8131-6A39E244F1FA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16064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DF30E0-4883-474E-9467-A802CC51A59B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9538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BF696-9839-BF4B-8691-8FF079C0FBAF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69505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BF418-0FD1-3F4F-ADB4-A7D9D2DF2737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90532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906" name="Rectangle 2"/>
          <p:cNvSpPr>
            <a:spLocks noChangeArrowheads="1"/>
          </p:cNvSpPr>
          <p:nvPr/>
        </p:nvSpPr>
        <p:spPr bwMode="gray">
          <a:xfrm>
            <a:off x="0" y="914400"/>
            <a:ext cx="9144000" cy="76200"/>
          </a:xfrm>
          <a:prstGeom prst="rect">
            <a:avLst/>
          </a:prstGeom>
          <a:gradFill rotWithShape="1">
            <a:gsLst>
              <a:gs pos="0">
                <a:srgbClr val="FFCC00">
                  <a:alpha val="80000"/>
                </a:srgbClr>
              </a:gs>
              <a:gs pos="50000">
                <a:srgbClr val="00007F"/>
              </a:gs>
              <a:gs pos="100000">
                <a:srgbClr val="FFCC00">
                  <a:alpha val="80000"/>
                </a:srgbClr>
              </a:gs>
            </a:gsLst>
            <a:lin ang="0" scaled="1"/>
          </a:gradFill>
          <a:ln w="381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2400">
              <a:solidFill>
                <a:srgbClr val="000000"/>
              </a:solidFill>
              <a:latin typeface="Tahoma" pitchFamily="-65" charset="0"/>
            </a:endParaRP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38113"/>
            <a:ext cx="8686800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3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143000"/>
            <a:ext cx="8686800" cy="505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50790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13625" y="6613525"/>
            <a:ext cx="8794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ctr" eaLnBrk="1" hangingPunct="1">
              <a:defRPr sz="1000">
                <a:latin typeface="+mj-lt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079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9750" y="6334125"/>
            <a:ext cx="6259513" cy="30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j-lt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079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3425" y="6334125"/>
            <a:ext cx="1905000" cy="30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latin typeface="+mj-lt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78292C4-BE7E-EA43-AC16-636CD6FB4B14}" type="slidenum">
              <a:rPr lang="zh-CN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07912" name="Rectangle 8"/>
          <p:cNvSpPr>
            <a:spLocks noChangeArrowheads="1"/>
          </p:cNvSpPr>
          <p:nvPr/>
        </p:nvSpPr>
        <p:spPr bwMode="gray">
          <a:xfrm>
            <a:off x="0" y="6580188"/>
            <a:ext cx="9144000" cy="36512"/>
          </a:xfrm>
          <a:prstGeom prst="rect">
            <a:avLst/>
          </a:prstGeom>
          <a:gradFill rotWithShape="1">
            <a:gsLst>
              <a:gs pos="0">
                <a:srgbClr val="FFCC00">
                  <a:alpha val="80000"/>
                </a:srgbClr>
              </a:gs>
              <a:gs pos="50000">
                <a:srgbClr val="00007F"/>
              </a:gs>
              <a:gs pos="100000">
                <a:srgbClr val="FFCC00">
                  <a:alpha val="80000"/>
                </a:srgbClr>
              </a:gs>
            </a:gsLst>
            <a:lin ang="0" scaled="1"/>
          </a:gradFill>
          <a:ln w="381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2400">
              <a:solidFill>
                <a:srgbClr val="000000"/>
              </a:solidFill>
              <a:latin typeface="Tahoma" pitchFamily="-65" charset="0"/>
            </a:endParaRPr>
          </a:p>
        </p:txBody>
      </p:sp>
      <p:pic>
        <p:nvPicPr>
          <p:cNvPr id="1037" name="Picture 15" descr="C:\Users\Ryan Kastner\Desktop\ucsdlogoh.tif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0" y="6629400"/>
            <a:ext cx="13906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70769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7F"/>
        </a:buClr>
        <a:buSzPct val="75000"/>
        <a:buFont typeface="Wingdings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SzPct val="75000"/>
        <a:buFont typeface="Wingdings" charset="2"/>
        <a:buChar char="v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007F"/>
        </a:buClr>
        <a:buSzPct val="75000"/>
        <a:buFont typeface="Wingdings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SzPct val="75000"/>
        <a:buFont typeface="Wingdings" charset="2"/>
        <a:buChar char="v"/>
        <a:defRPr sz="2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007F"/>
        </a:buClr>
        <a:buSzPct val="75000"/>
        <a:buFont typeface="Wingdings" charset="2"/>
        <a:buChar char="v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00007F"/>
        </a:buClr>
        <a:buSzPct val="75000"/>
        <a:buFont typeface="Wingdings" pitchFamily="-65" charset="2"/>
        <a:buChar char="v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007F"/>
        </a:buClr>
        <a:buSzPct val="75000"/>
        <a:buFont typeface="Wingdings" pitchFamily="-65" charset="2"/>
        <a:buChar char="v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007F"/>
        </a:buClr>
        <a:buSzPct val="75000"/>
        <a:buFont typeface="Wingdings" pitchFamily="-65" charset="2"/>
        <a:buChar char="v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007F"/>
        </a:buClr>
        <a:buSzPct val="75000"/>
        <a:buFont typeface="Wingdings" pitchFamily="-65" charset="2"/>
        <a:buChar char="v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1250950"/>
            <a:ext cx="7086600" cy="1430338"/>
          </a:xfrm>
        </p:spPr>
        <p:txBody>
          <a:bodyPr/>
          <a:lstStyle/>
          <a:p>
            <a:pPr eaLnBrk="1" hangingPunct="1"/>
            <a:r>
              <a:rPr lang="en-US" sz="3200" dirty="0" smtClean="0"/>
              <a:t>Building Robot Brains</a:t>
            </a:r>
            <a:endParaRPr lang="en-US" sz="3200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886200"/>
            <a:ext cx="7086600" cy="1752600"/>
          </a:xfrm>
        </p:spPr>
        <p:txBody>
          <a:bodyPr/>
          <a:lstStyle/>
          <a:p>
            <a:pPr eaLnBrk="1" hangingPunct="1">
              <a:buFont typeface="Wingdings" charset="2"/>
              <a:buNone/>
            </a:pPr>
            <a:r>
              <a:rPr lang="en-US" dirty="0" smtClean="0">
                <a:latin typeface="Lucida Sans Unicode" charset="-52"/>
              </a:rPr>
              <a:t>Week #3</a:t>
            </a:r>
          </a:p>
          <a:p>
            <a:pPr eaLnBrk="1" hangingPunct="1">
              <a:buFont typeface="Wingdings" charset="2"/>
              <a:buNone/>
            </a:pPr>
            <a:r>
              <a:rPr lang="en-US" dirty="0" smtClean="0">
                <a:latin typeface="Lucida Sans Unicode" charset="-52"/>
              </a:rPr>
              <a:t>Prof. Ryan Kastner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311429-4344-C04D-AE7A-548889C7339C}" type="slidenum">
              <a:rPr lang="zh-CN" altLang="en-US" smtClean="0">
                <a:solidFill>
                  <a:srgbClr val="1C1C1C"/>
                </a:solidFill>
              </a:rPr>
              <a:pPr>
                <a:defRPr/>
              </a:pPr>
              <a:t>1</a:t>
            </a:fld>
            <a:endParaRPr lang="en-US" altLang="zh-CN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84142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Pythonese</a:t>
            </a:r>
            <a:r>
              <a:rPr lang="en-US" dirty="0" smtClean="0"/>
              <a:t> -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686800" cy="5051425"/>
          </a:xfrm>
        </p:spPr>
        <p:txBody>
          <a:bodyPr/>
          <a:lstStyle/>
          <a:p>
            <a:r>
              <a:rPr lang="en-US" sz="2800" dirty="0" smtClean="0"/>
              <a:t>Strings</a:t>
            </a:r>
          </a:p>
          <a:p>
            <a:r>
              <a:rPr lang="en-US" sz="2800" dirty="0"/>
              <a:t>Python requires that strings </a:t>
            </a:r>
            <a:r>
              <a:rPr lang="en-US" sz="2800" dirty="0" smtClean="0"/>
              <a:t>be written </a:t>
            </a:r>
            <a:r>
              <a:rPr lang="en-US" sz="2800" dirty="0"/>
              <a:t>enclosed in quotes: which could be single ('I am a string'), </a:t>
            </a:r>
            <a:r>
              <a:rPr lang="en-US" sz="2800" dirty="0" smtClean="0"/>
              <a:t>double ("</a:t>
            </a:r>
            <a:r>
              <a:rPr lang="en-US" sz="2800" dirty="0"/>
              <a:t>Me too!"), or even triple quotes ('''I'm </a:t>
            </a:r>
            <a:r>
              <a:rPr lang="en-US" sz="2800" dirty="0" smtClean="0"/>
              <a:t>  </a:t>
            </a:r>
            <a:r>
              <a:rPr lang="en-US" sz="2800" dirty="0"/>
              <a:t>string as well</a:t>
            </a:r>
            <a:r>
              <a:rPr lang="en-US" sz="2800" dirty="0" smtClean="0"/>
              <a:t>!''')</a:t>
            </a:r>
          </a:p>
          <a:p>
            <a:r>
              <a:rPr lang="en-US" sz="2800" dirty="0"/>
              <a:t>Python </a:t>
            </a:r>
            <a:r>
              <a:rPr lang="en-US" sz="2800" dirty="0" smtClean="0"/>
              <a:t>also provides </a:t>
            </a:r>
            <a:r>
              <a:rPr lang="en-US" sz="2800" dirty="0"/>
              <a:t>some operations on strings using which you can write some </a:t>
            </a:r>
            <a:r>
              <a:rPr lang="en-US" sz="2800" dirty="0" smtClean="0"/>
              <a:t>useful string expressions</a:t>
            </a:r>
          </a:p>
          <a:p>
            <a:pPr marL="0" indent="0">
              <a:buNone/>
            </a:pPr>
            <a:r>
              <a:rPr lang="en-US" sz="2400" i="1" dirty="0"/>
              <a:t>&gt;&gt;&gt; </a:t>
            </a:r>
            <a:r>
              <a:rPr lang="en-US" sz="2400" i="1" dirty="0" err="1"/>
              <a:t>mySchool</a:t>
            </a:r>
            <a:r>
              <a:rPr lang="en-US" sz="2400" i="1" dirty="0"/>
              <a:t> = "Bryn </a:t>
            </a:r>
            <a:r>
              <a:rPr lang="en-US" sz="2400" i="1" dirty="0" err="1"/>
              <a:t>Mawr</a:t>
            </a:r>
            <a:r>
              <a:rPr lang="en-US" sz="2400" i="1" dirty="0"/>
              <a:t> College"</a:t>
            </a:r>
          </a:p>
          <a:p>
            <a:pPr marL="0" indent="0">
              <a:buNone/>
            </a:pPr>
            <a:r>
              <a:rPr lang="en-US" sz="2400" i="1" dirty="0"/>
              <a:t>&gt;&gt;&gt; </a:t>
            </a:r>
            <a:r>
              <a:rPr lang="en-US" sz="2400" i="1" dirty="0" err="1"/>
              <a:t>yourSchool</a:t>
            </a:r>
            <a:r>
              <a:rPr lang="en-US" sz="2400" i="1" dirty="0"/>
              <a:t> = "Georgia Institute of </a:t>
            </a:r>
            <a:r>
              <a:rPr lang="en-US" sz="2400" i="1" dirty="0" smtClean="0"/>
              <a:t>Technology“</a:t>
            </a:r>
          </a:p>
          <a:p>
            <a:pPr marL="0" indent="0">
              <a:buNone/>
            </a:pPr>
            <a:r>
              <a:rPr lang="en-US" sz="2400" i="1" dirty="0"/>
              <a:t>&gt;&gt;&gt; </a:t>
            </a:r>
            <a:r>
              <a:rPr lang="en-US" sz="2400" i="1" dirty="0" err="1"/>
              <a:t>yourSchool+mySchool</a:t>
            </a:r>
            <a:endParaRPr lang="en-US" sz="2400" i="1" dirty="0"/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'Georgia Institute of 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TechnologyBryn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Mawr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College'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0242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Pythonese</a:t>
            </a:r>
            <a:r>
              <a:rPr lang="en-US" dirty="0" smtClean="0"/>
              <a:t> - Computation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Estimate the world population growth in a year </a:t>
            </a:r>
            <a:r>
              <a:rPr lang="en-US" dirty="0" smtClean="0"/>
              <a:t>and also </a:t>
            </a:r>
            <a:r>
              <a:rPr lang="en-US" dirty="0"/>
              <a:t>per day</a:t>
            </a:r>
            <a:r>
              <a:rPr lang="en-US" dirty="0" smtClean="0"/>
              <a:t>. Given </a:t>
            </a:r>
            <a:r>
              <a:rPr lang="en-US" dirty="0"/>
              <a:t>that on January 1, 2008 the world's population </a:t>
            </a:r>
            <a:r>
              <a:rPr lang="en-US" dirty="0" smtClean="0"/>
              <a:t>was estimated </a:t>
            </a:r>
            <a:r>
              <a:rPr lang="en-US" dirty="0"/>
              <a:t>at </a:t>
            </a:r>
            <a:r>
              <a:rPr lang="en-US" dirty="0" smtClean="0"/>
              <a:t>6,650,000,000 </a:t>
            </a:r>
            <a:r>
              <a:rPr lang="en-US" dirty="0"/>
              <a:t>and the estimated growth </a:t>
            </a:r>
            <a:r>
              <a:rPr lang="en-US" dirty="0" smtClean="0"/>
              <a:t>is at </a:t>
            </a:r>
            <a:r>
              <a:rPr lang="en-US" dirty="0"/>
              <a:t>the rate of +1.14%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22706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Pythonese</a:t>
            </a:r>
            <a:r>
              <a:rPr lang="en-US" dirty="0" smtClean="0"/>
              <a:t> - Computation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 large program if you want to change some value, you can search for the value line by line and modify your program to reflect the new value</a:t>
            </a:r>
          </a:p>
          <a:p>
            <a:r>
              <a:rPr lang="en-US" dirty="0" smtClean="0"/>
              <a:t>Instead you can use the</a:t>
            </a:r>
            <a:r>
              <a:rPr lang="en-US" i="1" dirty="0"/>
              <a:t> </a:t>
            </a:r>
            <a:r>
              <a:rPr lang="en-US" i="1" dirty="0" smtClean="0"/>
              <a:t>input</a:t>
            </a:r>
            <a:r>
              <a:rPr lang="en-US" dirty="0" smtClean="0"/>
              <a:t> facility of Python</a:t>
            </a:r>
          </a:p>
          <a:p>
            <a:r>
              <a:rPr lang="en-US" dirty="0" smtClean="0"/>
              <a:t>Python has </a:t>
            </a:r>
            <a:r>
              <a:rPr lang="en-US" dirty="0"/>
              <a:t>a simple </a:t>
            </a:r>
            <a:r>
              <a:rPr lang="en-US" dirty="0" smtClean="0"/>
              <a:t>input command</a:t>
            </a:r>
          </a:p>
          <a:p>
            <a:pPr lvl="1"/>
            <a:r>
              <a:rPr lang="en-US" i="1" dirty="0" smtClean="0"/>
              <a:t>Syntax: </a:t>
            </a:r>
            <a:r>
              <a:rPr lang="en-US" sz="2400" i="1" dirty="0"/>
              <a:t>&lt;variable name&gt; = input(&lt;some prompt string&gt;)</a:t>
            </a:r>
            <a:endParaRPr lang="en-US" sz="2400" i="1" dirty="0" smtClean="0"/>
          </a:p>
          <a:p>
            <a:pPr lvl="1"/>
            <a:r>
              <a:rPr lang="en-US" sz="2400" i="1" dirty="0" smtClean="0"/>
              <a:t>Population = input</a:t>
            </a:r>
            <a:r>
              <a:rPr lang="en-US" sz="2400" i="1" dirty="0"/>
              <a:t>("Enter current world population: ")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60607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Pythonese</a:t>
            </a:r>
            <a:r>
              <a:rPr lang="en-US" dirty="0" smtClean="0"/>
              <a:t> - Computation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 altLang="zh-CN">
              <a:solidFill>
                <a:srgbClr val="000000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9600" y="2667000"/>
            <a:ext cx="8205431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85800" y="1219200"/>
            <a:ext cx="7543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This is how your GUI will look when you use the </a:t>
            </a:r>
            <a:r>
              <a:rPr lang="en-US" sz="3200" i="1" dirty="0" smtClean="0"/>
              <a:t>input</a:t>
            </a:r>
            <a:r>
              <a:rPr lang="en-US" sz="3200" dirty="0" smtClean="0"/>
              <a:t> function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2599929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Pythonese</a:t>
            </a:r>
            <a:r>
              <a:rPr lang="en-US" dirty="0" smtClean="0"/>
              <a:t> - Repetitions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want the dance behavior 10 times</a:t>
            </a:r>
          </a:p>
          <a:p>
            <a:pPr marL="0" indent="0">
              <a:buNone/>
            </a:pPr>
            <a:r>
              <a:rPr lang="en-US" sz="2400" i="1" dirty="0"/>
              <a:t>for i in range(10):</a:t>
            </a:r>
          </a:p>
          <a:p>
            <a:pPr marL="0" indent="0">
              <a:buNone/>
            </a:pPr>
            <a:r>
              <a:rPr lang="en-US" sz="2400" i="1" dirty="0" smtClean="0"/>
              <a:t>	dance()</a:t>
            </a:r>
            <a:endParaRPr lang="en-US" sz="2400" i="1" dirty="0"/>
          </a:p>
          <a:p>
            <a:r>
              <a:rPr lang="en-US" sz="2400" i="1" dirty="0" smtClean="0"/>
              <a:t>Syntax for repetition: </a:t>
            </a:r>
          </a:p>
          <a:p>
            <a:pPr marL="0" indent="0">
              <a:buNone/>
            </a:pPr>
            <a:r>
              <a:rPr lang="en-US" sz="2400" i="1" dirty="0" smtClean="0"/>
              <a:t>for </a:t>
            </a:r>
            <a:r>
              <a:rPr lang="en-US" sz="2400" i="1" dirty="0"/>
              <a:t>&lt;variable&gt; in &lt;sequence&gt;:</a:t>
            </a:r>
          </a:p>
          <a:p>
            <a:pPr marL="457200" lvl="1" indent="0">
              <a:buNone/>
            </a:pPr>
            <a:r>
              <a:rPr lang="en-US" sz="2400" i="1" dirty="0"/>
              <a:t>&lt;do something&gt;</a:t>
            </a:r>
          </a:p>
          <a:p>
            <a:pPr marL="457200" lvl="1" indent="0">
              <a:buNone/>
            </a:pPr>
            <a:r>
              <a:rPr lang="en-US" sz="2400" i="1" dirty="0"/>
              <a:t>&lt;do something&gt;</a:t>
            </a:r>
          </a:p>
          <a:p>
            <a:pPr marL="457200" lvl="1" indent="0">
              <a:buNone/>
            </a:pPr>
            <a:r>
              <a:rPr lang="en-US" sz="2400" i="1" dirty="0" smtClean="0"/>
              <a:t>...</a:t>
            </a:r>
          </a:p>
          <a:p>
            <a:pPr marL="514350" indent="-457200"/>
            <a:r>
              <a:rPr lang="en-US" i="1" dirty="0" smtClean="0"/>
              <a:t>range()</a:t>
            </a:r>
            <a:r>
              <a:rPr lang="en-US" dirty="0" smtClean="0"/>
              <a:t> function is used to specify a sequence</a:t>
            </a:r>
          </a:p>
          <a:p>
            <a:pPr marL="400050" lvl="1" indent="0">
              <a:buNone/>
            </a:pPr>
            <a:r>
              <a:rPr lang="en-US" sz="2400" i="1" dirty="0"/>
              <a:t>range(10)</a:t>
            </a:r>
          </a:p>
          <a:p>
            <a:pPr marL="400050" lvl="1" indent="0">
              <a:buNone/>
            </a:pPr>
            <a:r>
              <a:rPr lang="en-US" sz="2400" i="1" dirty="0"/>
              <a:t>[0, 1, 2, 3, 4, 5, 6, 7, 8, 9]</a:t>
            </a:r>
            <a:endParaRPr lang="en-US" sz="2400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6611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Pythonese</a:t>
            </a:r>
            <a:r>
              <a:rPr lang="en-US" dirty="0" smtClean="0"/>
              <a:t> - Repetition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if you want to make the robot dance forever??</a:t>
            </a:r>
          </a:p>
          <a:p>
            <a:r>
              <a:rPr lang="en-US" dirty="0" smtClean="0"/>
              <a:t>How do you stop it?</a:t>
            </a:r>
          </a:p>
          <a:p>
            <a:r>
              <a:rPr lang="en-US" dirty="0"/>
              <a:t>In addition to repeating by counting, you can also specify repetition </a:t>
            </a:r>
            <a:r>
              <a:rPr lang="en-US" dirty="0" smtClean="0"/>
              <a:t>using time</a:t>
            </a:r>
          </a:p>
          <a:p>
            <a:pPr marL="400050" lvl="1" indent="0">
              <a:buNone/>
            </a:pPr>
            <a:r>
              <a:rPr lang="en-US" sz="2400" i="1" dirty="0"/>
              <a:t>while </a:t>
            </a:r>
            <a:r>
              <a:rPr lang="en-US" sz="2400" i="1" dirty="0" err="1"/>
              <a:t>timeRemaining</a:t>
            </a:r>
            <a:r>
              <a:rPr lang="en-US" sz="2400" i="1" dirty="0"/>
              <a:t>(10):</a:t>
            </a:r>
          </a:p>
          <a:p>
            <a:pPr marL="800100" lvl="2" indent="0">
              <a:buNone/>
            </a:pPr>
            <a:r>
              <a:rPr lang="en-US" i="1" dirty="0"/>
              <a:t>&lt;do something&gt;</a:t>
            </a:r>
          </a:p>
          <a:p>
            <a:pPr marL="800100" lvl="2" indent="0">
              <a:buNone/>
            </a:pPr>
            <a:r>
              <a:rPr lang="en-US" i="1" dirty="0"/>
              <a:t>&lt;do something&gt;</a:t>
            </a:r>
          </a:p>
          <a:p>
            <a:pPr marL="800100" lvl="2" indent="0">
              <a:buNone/>
            </a:pPr>
            <a:r>
              <a:rPr lang="en-US" i="1" dirty="0"/>
              <a:t>...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09050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686800" cy="5051425"/>
          </a:xfrm>
        </p:spPr>
        <p:txBody>
          <a:bodyPr/>
          <a:lstStyle/>
          <a:p>
            <a:r>
              <a:rPr lang="en-US" sz="2400" dirty="0"/>
              <a:t>Values in Python can be numbers (integers or floating point numbers) </a:t>
            </a:r>
            <a:r>
              <a:rPr lang="en-US" sz="2400" dirty="0" smtClean="0"/>
              <a:t>or strings</a:t>
            </a:r>
          </a:p>
          <a:p>
            <a:r>
              <a:rPr lang="en-US" sz="2400" dirty="0" smtClean="0"/>
              <a:t>Operations can be performed on Values</a:t>
            </a:r>
          </a:p>
          <a:p>
            <a:r>
              <a:rPr lang="en-US" sz="2400" i="1" dirty="0"/>
              <a:t>&lt;variable name&gt; = &lt;expression&gt;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This </a:t>
            </a:r>
            <a:r>
              <a:rPr lang="en-US" sz="2400" dirty="0"/>
              <a:t>is how </a:t>
            </a:r>
            <a:r>
              <a:rPr lang="en-US" sz="2400" dirty="0" smtClean="0"/>
              <a:t>Python </a:t>
            </a:r>
            <a:r>
              <a:rPr lang="en-US" sz="2400" dirty="0"/>
              <a:t>assigns values to </a:t>
            </a:r>
            <a:r>
              <a:rPr lang="en-US" sz="2400" dirty="0" smtClean="0"/>
              <a:t>variables</a:t>
            </a:r>
          </a:p>
          <a:p>
            <a:r>
              <a:rPr lang="en-US" sz="2400" i="1" dirty="0"/>
              <a:t>range(10)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000" dirty="0" smtClean="0"/>
              <a:t>Generates </a:t>
            </a:r>
            <a:r>
              <a:rPr lang="en-US" sz="2000" dirty="0"/>
              <a:t>a </a:t>
            </a:r>
            <a:r>
              <a:rPr lang="en-US" sz="2000" dirty="0" smtClean="0"/>
              <a:t>sequence </a:t>
            </a:r>
            <a:r>
              <a:rPr lang="en-US" sz="2000" dirty="0"/>
              <a:t>of numbers from </a:t>
            </a:r>
            <a:r>
              <a:rPr lang="en-US" sz="2000" i="1" dirty="0"/>
              <a:t>0..</a:t>
            </a:r>
            <a:r>
              <a:rPr lang="en-US" sz="2000" i="1" dirty="0" smtClean="0"/>
              <a:t>9</a:t>
            </a:r>
          </a:p>
          <a:p>
            <a:r>
              <a:rPr lang="en-US" sz="2400" dirty="0"/>
              <a:t>range(n1, n2)</a:t>
            </a:r>
          </a:p>
          <a:p>
            <a:pPr marL="457200" lvl="1" indent="0">
              <a:buNone/>
            </a:pPr>
            <a:r>
              <a:rPr lang="en-US" sz="2000" dirty="0"/>
              <a:t>Generates a list of numbers starting from n1…(</a:t>
            </a:r>
            <a:r>
              <a:rPr lang="en-US" sz="2000" dirty="0" smtClean="0"/>
              <a:t>n2-1)</a:t>
            </a:r>
            <a:endParaRPr lang="en-US" sz="2000" dirty="0"/>
          </a:p>
          <a:p>
            <a:pPr marL="0" indent="0">
              <a:buNone/>
            </a:pPr>
            <a:r>
              <a:rPr lang="en-US" sz="2400" i="1" dirty="0" smtClean="0"/>
              <a:t>	range(5</a:t>
            </a:r>
            <a:r>
              <a:rPr lang="en-US" sz="2400" i="1" dirty="0"/>
              <a:t>, 10) </a:t>
            </a:r>
            <a:r>
              <a:rPr lang="en-US" sz="2400" dirty="0"/>
              <a:t>will generate the list of numbers</a:t>
            </a:r>
            <a:r>
              <a:rPr lang="en-US" sz="2400" i="1" dirty="0"/>
              <a:t> [5, 6, 7, 8, 9</a:t>
            </a:r>
            <a:r>
              <a:rPr lang="en-US" sz="2400" i="1" dirty="0" smtClean="0"/>
              <a:t>]</a:t>
            </a:r>
            <a:endParaRPr lang="en-US" sz="2400" i="1" dirty="0"/>
          </a:p>
          <a:p>
            <a:r>
              <a:rPr lang="en-US" sz="2400" dirty="0"/>
              <a:t>range(n1, n2, step)</a:t>
            </a:r>
          </a:p>
          <a:p>
            <a:pPr marL="457200" lvl="1" indent="0">
              <a:buNone/>
            </a:pPr>
            <a:r>
              <a:rPr lang="en-US" sz="2000" dirty="0"/>
              <a:t>Generates a list of numbers </a:t>
            </a:r>
            <a:r>
              <a:rPr lang="en-US" sz="2000" dirty="0" smtClean="0"/>
              <a:t>from </a:t>
            </a:r>
            <a:r>
              <a:rPr lang="en-US" sz="2000" dirty="0"/>
              <a:t>n1…(n2-1) in steps of </a:t>
            </a:r>
            <a:r>
              <a:rPr lang="en-US" sz="2000" dirty="0" smtClean="0"/>
              <a:t>step</a:t>
            </a:r>
            <a:endParaRPr lang="en-US" sz="2000" dirty="0"/>
          </a:p>
          <a:p>
            <a:pPr marL="0" indent="0">
              <a:buNone/>
            </a:pPr>
            <a:r>
              <a:rPr lang="en-US" sz="2400" i="1" dirty="0" smtClean="0"/>
              <a:t>	range(5</a:t>
            </a:r>
            <a:r>
              <a:rPr lang="en-US" sz="2400" i="1" dirty="0"/>
              <a:t>, 10, 2</a:t>
            </a:r>
            <a:r>
              <a:rPr lang="en-US" sz="2400" dirty="0"/>
              <a:t>) will generate the list of numbers </a:t>
            </a:r>
            <a:r>
              <a:rPr lang="en-US" sz="2400" i="1" dirty="0"/>
              <a:t>[5, 7, 9</a:t>
            </a:r>
            <a:r>
              <a:rPr lang="en-US" sz="2400" i="1" dirty="0" smtClean="0"/>
              <a:t>]</a:t>
            </a:r>
            <a:endParaRPr lang="en-US" sz="24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16</a:t>
            </a:fld>
            <a:endParaRPr lang="en-US" altLang="zh-CN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07963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686800" cy="5051425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/>
              <a:t>Repetition</a:t>
            </a:r>
          </a:p>
          <a:p>
            <a:pPr marL="0" indent="0">
              <a:buNone/>
            </a:pPr>
            <a:r>
              <a:rPr lang="en-US" sz="2400" i="1" dirty="0"/>
              <a:t>for &lt;variable&gt; in &lt;sequence&gt;:</a:t>
            </a:r>
          </a:p>
          <a:p>
            <a:pPr marL="400050" lvl="1" indent="0">
              <a:buNone/>
            </a:pPr>
            <a:r>
              <a:rPr lang="en-US" sz="2400" i="1" dirty="0"/>
              <a:t>&lt;do something&gt;</a:t>
            </a:r>
          </a:p>
          <a:p>
            <a:pPr marL="400050" lvl="1" indent="0">
              <a:buNone/>
            </a:pPr>
            <a:r>
              <a:rPr lang="en-US" sz="2400" i="1" dirty="0"/>
              <a:t>&lt;do something&gt;</a:t>
            </a:r>
          </a:p>
          <a:p>
            <a:pPr marL="0" indent="0">
              <a:buNone/>
            </a:pPr>
            <a:r>
              <a:rPr lang="en-US" sz="2400" i="1" dirty="0" smtClean="0"/>
              <a:t>	...</a:t>
            </a:r>
            <a:endParaRPr lang="en-US" sz="2400" i="1" dirty="0"/>
          </a:p>
          <a:p>
            <a:pPr marL="0" indent="0">
              <a:buNone/>
            </a:pPr>
            <a:r>
              <a:rPr lang="en-US" sz="2400" i="1" dirty="0"/>
              <a:t>while </a:t>
            </a:r>
            <a:r>
              <a:rPr lang="en-US" sz="2400" i="1" dirty="0" err="1"/>
              <a:t>timeRemaining</a:t>
            </a:r>
            <a:r>
              <a:rPr lang="en-US" sz="2400" i="1" dirty="0"/>
              <a:t>(&lt;seconds&gt;):</a:t>
            </a:r>
          </a:p>
          <a:p>
            <a:pPr marL="400050" lvl="1" indent="0">
              <a:buNone/>
            </a:pPr>
            <a:r>
              <a:rPr lang="en-US" sz="2400" i="1" dirty="0"/>
              <a:t>&lt;do something&gt;</a:t>
            </a:r>
          </a:p>
          <a:p>
            <a:pPr marL="400050" lvl="1" indent="0">
              <a:buNone/>
            </a:pPr>
            <a:r>
              <a:rPr lang="en-US" sz="2400" i="1" dirty="0"/>
              <a:t>&lt;do something&gt;</a:t>
            </a:r>
          </a:p>
          <a:p>
            <a:pPr marL="400050" lvl="1" indent="0">
              <a:buNone/>
            </a:pPr>
            <a:r>
              <a:rPr lang="en-US" sz="2400" i="1" dirty="0"/>
              <a:t>...</a:t>
            </a:r>
          </a:p>
          <a:p>
            <a:pPr marL="0" indent="0">
              <a:buNone/>
            </a:pPr>
            <a:r>
              <a:rPr lang="en-US" sz="2400" i="1" dirty="0"/>
              <a:t>while True:</a:t>
            </a:r>
          </a:p>
          <a:p>
            <a:pPr marL="0" indent="0">
              <a:buNone/>
            </a:pPr>
            <a:r>
              <a:rPr lang="en-US" sz="2400" dirty="0"/>
              <a:t>&lt;do something&gt;</a:t>
            </a:r>
          </a:p>
          <a:p>
            <a:pPr marL="0" indent="0">
              <a:buNone/>
            </a:pPr>
            <a:r>
              <a:rPr lang="en-US" sz="2400" dirty="0"/>
              <a:t>&lt;do something&gt;</a:t>
            </a:r>
          </a:p>
          <a:p>
            <a:pPr marL="0" indent="0">
              <a:buNone/>
            </a:pPr>
            <a:r>
              <a:rPr lang="en-US" sz="2400" dirty="0"/>
              <a:t>...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17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4622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Robot Brains</a:t>
            </a:r>
            <a:endParaRPr lang="en-US" sz="3200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1"/>
            <a:ext cx="5791200" cy="1676399"/>
          </a:xfrm>
        </p:spPr>
        <p:txBody>
          <a:bodyPr/>
          <a:lstStyle/>
          <a:p>
            <a:pPr eaLnBrk="1" hangingPunct="1"/>
            <a:r>
              <a:rPr lang="en-US" dirty="0" smtClean="0"/>
              <a:t>When you write a program, you are actually building a brain for your Robot</a:t>
            </a:r>
          </a:p>
          <a:p>
            <a:pPr eaLnBrk="1" hangingPunct="1"/>
            <a:r>
              <a:rPr lang="en-US" dirty="0" smtClean="0"/>
              <a:t>In the computing world, this brain is replaceable</a:t>
            </a:r>
          </a:p>
          <a:p>
            <a:pPr lvl="1" eaLnBrk="1" hangingPunct="1"/>
            <a:r>
              <a:rPr lang="en-US" dirty="0" smtClean="0"/>
              <a:t>Firefox as a Browser</a:t>
            </a:r>
          </a:p>
          <a:p>
            <a:pPr lvl="1" eaLnBrk="1" hangingPunct="1"/>
            <a:r>
              <a:rPr lang="en-US" dirty="0" smtClean="0"/>
              <a:t>iTunes as a Media Player</a:t>
            </a:r>
          </a:p>
          <a:p>
            <a:pPr lvl="1" eaLnBrk="1" hangingPunct="1"/>
            <a:r>
              <a:rPr lang="en-US" dirty="0" smtClean="0"/>
              <a:t>VLC as a Movie Player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228600" y="5410200"/>
            <a:ext cx="8686800" cy="76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defRPr/>
            </a:pPr>
            <a:r>
              <a:rPr lang="en-US" sz="3200" kern="0" dirty="0" smtClean="0">
                <a:solidFill>
                  <a:srgbClr val="000000"/>
                </a:solidFill>
              </a:rPr>
              <a:t>By learning to write Robot programs you are also learning to write computer programs</a:t>
            </a:r>
            <a:endParaRPr lang="en-US" sz="3200" kern="0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altLang="zh-CN">
              <a:solidFill>
                <a:srgbClr val="000000"/>
              </a:solidFill>
            </a:endParaRPr>
          </a:p>
        </p:txBody>
      </p:sp>
      <p:pic>
        <p:nvPicPr>
          <p:cNvPr id="1026" name="Picture 2" descr="http://www.abinesh.com/delirium/wp-content/uploads/2010/03/small-brain-shanghai-homer-simpso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4184" y="1066800"/>
            <a:ext cx="2828925" cy="3333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479691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 of a Robot Brain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basic structure of a Program (Brain) is:</a:t>
            </a:r>
          </a:p>
          <a:p>
            <a:pPr marL="0" indent="0">
              <a:buNone/>
            </a:pPr>
            <a:r>
              <a:rPr lang="en-US" sz="2400" i="1" dirty="0" err="1"/>
              <a:t>def</a:t>
            </a:r>
            <a:r>
              <a:rPr lang="en-US" sz="2400" i="1" dirty="0"/>
              <a:t> main():</a:t>
            </a:r>
          </a:p>
          <a:p>
            <a:pPr marL="400050" lvl="1" indent="0">
              <a:buNone/>
            </a:pPr>
            <a:r>
              <a:rPr lang="en-US" sz="2000" i="1" dirty="0"/>
              <a:t>&lt;do something&gt;</a:t>
            </a:r>
          </a:p>
          <a:p>
            <a:pPr marL="400050" lvl="1" indent="0">
              <a:buNone/>
            </a:pPr>
            <a:r>
              <a:rPr lang="en-US" sz="2000" i="1" dirty="0"/>
              <a:t>&lt;do something&gt;</a:t>
            </a:r>
          </a:p>
          <a:p>
            <a:pPr marL="400050" lvl="1" indent="0">
              <a:buNone/>
            </a:pPr>
            <a:r>
              <a:rPr lang="en-US" sz="2000" i="1" dirty="0" smtClean="0"/>
              <a:t>...</a:t>
            </a:r>
            <a:endParaRPr lang="en-US" sz="2000" i="1" dirty="0"/>
          </a:p>
          <a:p>
            <a:r>
              <a:rPr lang="en-US" dirty="0" smtClean="0"/>
              <a:t>Every Robot program will begin with</a:t>
            </a:r>
          </a:p>
          <a:p>
            <a:pPr marL="400050" lvl="1" indent="0">
              <a:buNone/>
            </a:pPr>
            <a:r>
              <a:rPr lang="en-US" sz="2400" i="1" dirty="0" smtClean="0"/>
              <a:t>from </a:t>
            </a:r>
            <a:r>
              <a:rPr lang="en-US" sz="2400" i="1" dirty="0" err="1" smtClean="0"/>
              <a:t>myro</a:t>
            </a:r>
            <a:r>
              <a:rPr lang="en-US" sz="2400" i="1" dirty="0" smtClean="0"/>
              <a:t> import *</a:t>
            </a:r>
          </a:p>
          <a:p>
            <a:pPr marL="400050" lvl="1" indent="0">
              <a:buNone/>
            </a:pPr>
            <a:r>
              <a:rPr lang="en-US" sz="2400" i="1" dirty="0" err="1"/>
              <a:t>i</a:t>
            </a:r>
            <a:r>
              <a:rPr lang="en-US" sz="2400" i="1" dirty="0" err="1" smtClean="0"/>
              <a:t>nit</a:t>
            </a:r>
            <a:r>
              <a:rPr lang="en-US" sz="2400" i="1" dirty="0" smtClean="0"/>
              <a:t>()</a:t>
            </a:r>
            <a:endParaRPr lang="en-US" sz="2400" i="1" dirty="0"/>
          </a:p>
          <a:p>
            <a:r>
              <a:rPr lang="en-US" dirty="0" smtClean="0"/>
              <a:t>Then you import other files/modules or you ask the robot to do something using the modules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5260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Robot Dance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1"/>
            <a:ext cx="8686800" cy="1371600"/>
          </a:xfrm>
        </p:spPr>
        <p:txBody>
          <a:bodyPr/>
          <a:lstStyle/>
          <a:p>
            <a:r>
              <a:rPr lang="en-US" dirty="0" smtClean="0"/>
              <a:t>Make the Robot do some random movements using function </a:t>
            </a:r>
            <a:r>
              <a:rPr lang="en-US" i="1" dirty="0" smtClean="0"/>
              <a:t>moves()</a:t>
            </a:r>
          </a:p>
          <a:p>
            <a:pPr marL="0" indent="0">
              <a:buNone/>
            </a:pPr>
            <a:r>
              <a:rPr lang="en-US" sz="2400" i="1" dirty="0"/>
              <a:t># The main dance program</a:t>
            </a:r>
          </a:p>
          <a:p>
            <a:pPr marL="0" indent="0">
              <a:buNone/>
            </a:pPr>
            <a:r>
              <a:rPr lang="en-US" sz="2400" i="1" dirty="0" err="1"/>
              <a:t>def</a:t>
            </a:r>
            <a:r>
              <a:rPr lang="en-US" sz="2400" i="1" dirty="0"/>
              <a:t> main():</a:t>
            </a:r>
          </a:p>
          <a:p>
            <a:pPr marL="400050" lvl="1" indent="0">
              <a:buNone/>
            </a:pPr>
            <a:r>
              <a:rPr lang="en-US" sz="2400" i="1" dirty="0"/>
              <a:t>print "Running the dance routine..."</a:t>
            </a:r>
          </a:p>
          <a:p>
            <a:pPr marL="400050" lvl="1" indent="0">
              <a:buNone/>
            </a:pPr>
            <a:r>
              <a:rPr lang="en-US" sz="2400" i="1" dirty="0"/>
              <a:t>yoyo(0.5, 0.5)</a:t>
            </a:r>
          </a:p>
          <a:p>
            <a:pPr marL="400050" lvl="1" indent="0">
              <a:buNone/>
            </a:pPr>
            <a:r>
              <a:rPr lang="en-US" sz="2400" i="1" dirty="0"/>
              <a:t>wiggle(0.5, 0.5)</a:t>
            </a:r>
          </a:p>
          <a:p>
            <a:pPr marL="400050" lvl="1" indent="0">
              <a:buNone/>
            </a:pPr>
            <a:r>
              <a:rPr lang="en-US" sz="2400" i="1" dirty="0"/>
              <a:t>yoyo(1, 1)</a:t>
            </a:r>
          </a:p>
          <a:p>
            <a:pPr marL="400050" lvl="1" indent="0">
              <a:buNone/>
            </a:pPr>
            <a:r>
              <a:rPr lang="en-US" sz="2400" i="1" dirty="0"/>
              <a:t>wiggle(1, 1)</a:t>
            </a:r>
          </a:p>
          <a:p>
            <a:pPr marL="400050" lvl="1" indent="0">
              <a:buNone/>
            </a:pPr>
            <a:r>
              <a:rPr lang="en-US" sz="2400" i="1" dirty="0"/>
              <a:t>print "...Done"</a:t>
            </a:r>
          </a:p>
          <a:p>
            <a:pPr marL="0" indent="0">
              <a:buNone/>
            </a:pPr>
            <a:r>
              <a:rPr lang="en-US" sz="2400" i="1" dirty="0"/>
              <a:t>main()</a:t>
            </a:r>
            <a:endParaRPr lang="en-US" sz="2400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57800" y="2133600"/>
            <a:ext cx="3429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function ‘print’ will print out what you have entered in the double quotes “   ”</a:t>
            </a:r>
          </a:p>
          <a:p>
            <a:r>
              <a:rPr lang="en-US" sz="2400" dirty="0" smtClean="0"/>
              <a:t>When the main() function is called, the functions in main() are called in order so you get the output:</a:t>
            </a:r>
          </a:p>
          <a:p>
            <a:endParaRPr lang="en-US" sz="2400" dirty="0" smtClean="0"/>
          </a:p>
          <a:p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Running the dance routine…</a:t>
            </a:r>
          </a:p>
          <a:p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…Done</a:t>
            </a:r>
          </a:p>
        </p:txBody>
      </p:sp>
    </p:spTree>
    <p:extLst>
      <p:ext uri="{BB962C8B-B14F-4D97-AF65-F5344CB8AC3E}">
        <p14:creationId xmlns:p14="http://schemas.microsoft.com/office/powerpoint/2010/main" xmlns="" val="3556963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Pythonese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Try this:</a:t>
            </a:r>
          </a:p>
          <a:p>
            <a:pPr marL="0" indent="0">
              <a:buNone/>
            </a:pPr>
            <a:r>
              <a:rPr lang="en-US" sz="2400" i="1" dirty="0"/>
              <a:t>speak("Dude! Pardon me, would you have </a:t>
            </a:r>
            <a:r>
              <a:rPr lang="en-US" sz="2400" i="1" dirty="0" smtClean="0"/>
              <a:t>any </a:t>
            </a:r>
            <a:r>
              <a:rPr lang="en-US" sz="2400" i="1" dirty="0"/>
              <a:t>Grey </a:t>
            </a:r>
            <a:r>
              <a:rPr lang="en-US" sz="2400" i="1" dirty="0" err="1"/>
              <a:t>Poupon</a:t>
            </a:r>
            <a:r>
              <a:rPr lang="en-US" sz="2400" i="1" dirty="0" smtClean="0"/>
              <a:t>?")</a:t>
            </a:r>
          </a:p>
          <a:p>
            <a:r>
              <a:rPr lang="en-US" dirty="0"/>
              <a:t>Python comes with </a:t>
            </a:r>
            <a:r>
              <a:rPr lang="en-US" dirty="0" smtClean="0"/>
              <a:t>several other </a:t>
            </a:r>
            <a:r>
              <a:rPr lang="en-US" dirty="0"/>
              <a:t>useful libraries or </a:t>
            </a:r>
            <a:r>
              <a:rPr lang="en-US" dirty="0" smtClean="0"/>
              <a:t>modules</a:t>
            </a:r>
          </a:p>
          <a:p>
            <a:r>
              <a:rPr lang="en-US" dirty="0" smtClean="0"/>
              <a:t>Libraries are made up of sets of functions</a:t>
            </a:r>
          </a:p>
          <a:p>
            <a:r>
              <a:rPr lang="en-US" dirty="0" smtClean="0"/>
              <a:t>You can import the commands provided in a library</a:t>
            </a:r>
          </a:p>
          <a:p>
            <a:r>
              <a:rPr lang="en-US" dirty="0" smtClean="0"/>
              <a:t>Every programming language has a set of predefined functions and a mechanism for defining additional functions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54572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Pythonese</a:t>
            </a:r>
            <a:r>
              <a:rPr lang="en-US" dirty="0" smtClean="0"/>
              <a:t> -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name in Python must begin with either an alphabetic letter (a-z or A-Z) </a:t>
            </a:r>
            <a:r>
              <a:rPr lang="en-US" dirty="0" smtClean="0"/>
              <a:t>or the </a:t>
            </a:r>
            <a:r>
              <a:rPr lang="en-US" dirty="0"/>
              <a:t>underscore (i.e. _) and can be followed by any sequence of letters, digits</a:t>
            </a:r>
            <a:r>
              <a:rPr lang="en-US" dirty="0" smtClean="0"/>
              <a:t>, or </a:t>
            </a:r>
            <a:r>
              <a:rPr lang="en-US" dirty="0"/>
              <a:t>underscore </a:t>
            </a:r>
            <a:r>
              <a:rPr lang="en-US" dirty="0" smtClean="0"/>
              <a:t>letters</a:t>
            </a:r>
          </a:p>
          <a:p>
            <a:pPr marL="400050" lvl="1" indent="0">
              <a:buNone/>
            </a:pPr>
            <a:r>
              <a:rPr lang="en-US" i="1" dirty="0" smtClean="0"/>
              <a:t>jitterBug2</a:t>
            </a:r>
          </a:p>
          <a:p>
            <a:pPr marL="400050" lvl="1" indent="0">
              <a:buNone/>
            </a:pPr>
            <a:r>
              <a:rPr lang="en-US" i="1" dirty="0" smtClean="0"/>
              <a:t>my_2_cents</a:t>
            </a:r>
          </a:p>
          <a:p>
            <a:endParaRPr lang="en-US" dirty="0" smtClean="0"/>
          </a:p>
          <a:p>
            <a:r>
              <a:rPr lang="en-US" dirty="0" smtClean="0"/>
              <a:t>By </a:t>
            </a:r>
            <a:r>
              <a:rPr lang="en-US" dirty="0"/>
              <a:t>giving functions a name you have </a:t>
            </a:r>
            <a:r>
              <a:rPr lang="en-US" dirty="0" smtClean="0"/>
              <a:t>a way </a:t>
            </a:r>
            <a:r>
              <a:rPr lang="en-US" dirty="0"/>
              <a:t>of defining new functions</a:t>
            </a:r>
            <a:endParaRPr lang="en-US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376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Pythonese</a:t>
            </a:r>
            <a:r>
              <a:rPr lang="en-US" dirty="0" smtClean="0"/>
              <a:t> -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Functions can take parameters that </a:t>
            </a:r>
            <a:r>
              <a:rPr lang="en-US" dirty="0" smtClean="0"/>
              <a:t>help customize </a:t>
            </a:r>
            <a:r>
              <a:rPr lang="en-US" dirty="0"/>
              <a:t>what they do. In the </a:t>
            </a:r>
            <a:r>
              <a:rPr lang="en-US" dirty="0" smtClean="0"/>
              <a:t>above example</a:t>
            </a:r>
            <a:r>
              <a:rPr lang="en-US" dirty="0"/>
              <a:t>, you can issue the following two commands:</a:t>
            </a:r>
          </a:p>
          <a:p>
            <a:pPr marL="0" indent="0">
              <a:buNone/>
            </a:pPr>
            <a:r>
              <a:rPr lang="en-US" sz="2400" i="1" dirty="0"/>
              <a:t>&gt;&gt;&gt; yoyo(0.8, 2.5)</a:t>
            </a:r>
          </a:p>
          <a:p>
            <a:pPr marL="0" indent="0">
              <a:buNone/>
            </a:pPr>
            <a:r>
              <a:rPr lang="en-US" sz="2400" i="1" dirty="0"/>
              <a:t>&gt;&gt;&gt; yoyo(0.3, 1.5</a:t>
            </a:r>
            <a:r>
              <a:rPr lang="en-US" sz="2400" i="1" dirty="0" smtClean="0"/>
              <a:t>)</a:t>
            </a:r>
          </a:p>
          <a:p>
            <a:r>
              <a:rPr lang="en-US" dirty="0" smtClean="0"/>
              <a:t>It is better you choose names which makes sense</a:t>
            </a:r>
          </a:p>
          <a:p>
            <a:pPr marL="0" indent="0">
              <a:buNone/>
            </a:pPr>
            <a:r>
              <a:rPr lang="en-US" dirty="0" smtClean="0"/>
              <a:t>For </a:t>
            </a:r>
            <a:r>
              <a:rPr lang="en-US" dirty="0" smtClean="0"/>
              <a:t>example: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 function </a:t>
            </a:r>
            <a:r>
              <a:rPr lang="en-US" i="1" dirty="0" err="1" smtClean="0"/>
              <a:t>turnRight</a:t>
            </a:r>
            <a:r>
              <a:rPr lang="en-US" i="1" dirty="0" smtClean="0"/>
              <a:t>() </a:t>
            </a:r>
            <a:r>
              <a:rPr lang="en-US" dirty="0" smtClean="0"/>
              <a:t>should turn the robot right  and NOT make it go in circles or dance</a:t>
            </a:r>
          </a:p>
          <a:p>
            <a:pPr marL="0" indent="0">
              <a:buNone/>
            </a:pPr>
            <a:r>
              <a:rPr lang="en-US" sz="1800" dirty="0" smtClean="0"/>
              <a:t>PS: This is not mandatory though</a:t>
            </a:r>
            <a:r>
              <a:rPr lang="en-US" sz="1800" dirty="0" smtClean="0"/>
              <a:t>! </a:t>
            </a:r>
            <a:r>
              <a:rPr lang="en-US" sz="1800" dirty="0" smtClean="0">
                <a:sym typeface="Wingdings" pitchFamily="2" charset="2"/>
              </a:rPr>
              <a:t>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2915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Pythonese</a:t>
            </a:r>
            <a:r>
              <a:rPr lang="en-US" dirty="0"/>
              <a:t> </a:t>
            </a:r>
            <a:r>
              <a:rPr lang="en-US" dirty="0" smtClean="0"/>
              <a:t>-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Values</a:t>
            </a:r>
          </a:p>
          <a:p>
            <a:pPr lvl="1"/>
            <a:r>
              <a:rPr lang="en-US" dirty="0" smtClean="0"/>
              <a:t>Designating values by names is an important feature	 of Programming</a:t>
            </a:r>
          </a:p>
          <a:p>
            <a:pPr lvl="1"/>
            <a:r>
              <a:rPr lang="en-US" dirty="0" smtClean="0"/>
              <a:t>We can create names for speed, temperature etc.</a:t>
            </a:r>
          </a:p>
          <a:p>
            <a:pPr lvl="1"/>
            <a:r>
              <a:rPr lang="en-US" dirty="0" smtClean="0"/>
              <a:t>Designating Values</a:t>
            </a:r>
          </a:p>
          <a:p>
            <a:pPr marL="914400" lvl="2" indent="0">
              <a:buNone/>
            </a:pPr>
            <a:r>
              <a:rPr lang="en-US" i="1" dirty="0" err="1"/>
              <a:t>aveHighTemp</a:t>
            </a:r>
            <a:r>
              <a:rPr lang="en-US" i="1" dirty="0"/>
              <a:t> = 37</a:t>
            </a:r>
          </a:p>
          <a:p>
            <a:pPr marL="914400" lvl="2" indent="0">
              <a:buNone/>
            </a:pPr>
            <a:r>
              <a:rPr lang="en-US" i="1" dirty="0" err="1"/>
              <a:t>DowIndex</a:t>
            </a:r>
            <a:r>
              <a:rPr lang="en-US" i="1" dirty="0"/>
              <a:t> = 12548.30</a:t>
            </a:r>
          </a:p>
          <a:p>
            <a:pPr marL="914400" lvl="2" indent="0">
              <a:buNone/>
            </a:pPr>
            <a:r>
              <a:rPr lang="en-US" i="1" dirty="0" err="1"/>
              <a:t>myFavoriteRobot</a:t>
            </a:r>
            <a:r>
              <a:rPr lang="en-US" i="1" dirty="0"/>
              <a:t> = "</a:t>
            </a:r>
            <a:r>
              <a:rPr lang="en-US" i="1" dirty="0" smtClean="0"/>
              <a:t>C3PO"</a:t>
            </a:r>
          </a:p>
          <a:p>
            <a:pPr marL="571500" indent="-457200"/>
            <a:r>
              <a:rPr lang="en-US" i="1" dirty="0" smtClean="0"/>
              <a:t>Syntax: &lt;variable name&gt; = &lt;expression&gt;</a:t>
            </a:r>
          </a:p>
          <a:p>
            <a:pPr marL="1371600" lvl="2" indent="-457200"/>
            <a:r>
              <a:rPr lang="en-US" i="1" dirty="0" smtClean="0"/>
              <a:t>Strings are given within double quotes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43938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Pythonese</a:t>
            </a:r>
            <a:r>
              <a:rPr lang="en-US" dirty="0" smtClean="0"/>
              <a:t> –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you type at the Python prompt &gt;&gt;&gt; is an Expression</a:t>
            </a:r>
          </a:p>
          <a:p>
            <a:pPr marL="0" indent="0">
              <a:buNone/>
            </a:pPr>
            <a:r>
              <a:rPr lang="en-US" sz="2400" i="1" dirty="0"/>
              <a:t>&gt;&gt;&gt; 5</a:t>
            </a:r>
          </a:p>
          <a:p>
            <a:pPr marL="0" indent="0">
              <a:buNone/>
            </a:pPr>
            <a:r>
              <a:rPr lang="en-US" sz="2400" i="1" dirty="0"/>
              <a:t>5</a:t>
            </a:r>
          </a:p>
          <a:p>
            <a:pPr marL="0" indent="0">
              <a:buNone/>
            </a:pPr>
            <a:r>
              <a:rPr lang="en-US" sz="2400" i="1" dirty="0"/>
              <a:t>&gt;&gt;&gt; 5 + 3</a:t>
            </a:r>
          </a:p>
          <a:p>
            <a:pPr marL="0" indent="0">
              <a:buNone/>
            </a:pPr>
            <a:r>
              <a:rPr lang="en-US" sz="2400" i="1" dirty="0"/>
              <a:t>8</a:t>
            </a:r>
          </a:p>
          <a:p>
            <a:pPr marL="0" indent="0">
              <a:buNone/>
            </a:pPr>
            <a:r>
              <a:rPr lang="en-US" sz="2400" i="1" dirty="0"/>
              <a:t>&gt;&gt;&gt; 3 * 4</a:t>
            </a:r>
          </a:p>
          <a:p>
            <a:pPr marL="0" indent="0">
              <a:buNone/>
            </a:pPr>
            <a:r>
              <a:rPr lang="en-US" sz="2400" i="1" dirty="0"/>
              <a:t>12</a:t>
            </a:r>
          </a:p>
          <a:p>
            <a:pPr marL="0" indent="0">
              <a:buNone/>
            </a:pPr>
            <a:r>
              <a:rPr lang="en-US" sz="2400" i="1" dirty="0"/>
              <a:t>&gt;&gt;&gt; 3.2 + 4.7</a:t>
            </a:r>
          </a:p>
          <a:p>
            <a:pPr marL="0" indent="0">
              <a:buNone/>
            </a:pPr>
            <a:r>
              <a:rPr lang="en-US" sz="2400" i="1" dirty="0"/>
              <a:t>7.9</a:t>
            </a:r>
          </a:p>
          <a:p>
            <a:pPr marL="0" indent="0">
              <a:buNone/>
            </a:pPr>
            <a:r>
              <a:rPr lang="en-US" sz="2400" i="1" dirty="0"/>
              <a:t>&gt;&gt;&gt; 10 / 2</a:t>
            </a:r>
          </a:p>
          <a:p>
            <a:pPr marL="0" indent="0">
              <a:buNone/>
            </a:pPr>
            <a:r>
              <a:rPr lang="en-US" sz="2400" i="1" dirty="0"/>
              <a:t>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altLang="zh-CN" dirty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90800" y="2209800"/>
            <a:ext cx="6019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rgbClr val="C00000"/>
              </a:buClr>
              <a:buFont typeface="Arial" pitchFamily="34" charset="0"/>
              <a:buChar char="•"/>
            </a:pPr>
            <a:r>
              <a:rPr lang="en-US" sz="2800" dirty="0" smtClean="0"/>
              <a:t>Addition </a:t>
            </a:r>
            <a:r>
              <a:rPr lang="en-US" sz="2800" dirty="0"/>
              <a:t>(+), subtraction (-), multiplication (*), </a:t>
            </a:r>
            <a:r>
              <a:rPr lang="en-US" sz="2800" dirty="0" smtClean="0"/>
              <a:t>and division </a:t>
            </a:r>
            <a:r>
              <a:rPr lang="en-US" sz="2800" dirty="0"/>
              <a:t>(/) can be used on numbers to </a:t>
            </a:r>
            <a:r>
              <a:rPr lang="en-US" sz="2800" dirty="0" smtClean="0"/>
              <a:t>form expressions </a:t>
            </a:r>
            <a:r>
              <a:rPr lang="en-US" sz="2800" dirty="0"/>
              <a:t>that </a:t>
            </a:r>
            <a:r>
              <a:rPr lang="en-US" sz="2800" dirty="0" smtClean="0"/>
              <a:t>involve numbers</a:t>
            </a:r>
          </a:p>
          <a:p>
            <a:pPr marL="457200" indent="-457200">
              <a:buClr>
                <a:srgbClr val="C00000"/>
              </a:buClr>
              <a:buFont typeface="Arial" pitchFamily="34" charset="0"/>
              <a:buChar char="•"/>
            </a:pPr>
            <a:r>
              <a:rPr lang="en-US" sz="2800" dirty="0"/>
              <a:t>Whole numbers </a:t>
            </a:r>
            <a:r>
              <a:rPr lang="en-US" sz="2800" dirty="0" smtClean="0"/>
              <a:t>are called </a:t>
            </a:r>
            <a:r>
              <a:rPr lang="en-US" sz="2800" i="1" dirty="0"/>
              <a:t>integers </a:t>
            </a:r>
            <a:r>
              <a:rPr lang="en-US" sz="2800" dirty="0"/>
              <a:t>and those with decimal points in them are called </a:t>
            </a:r>
            <a:r>
              <a:rPr lang="en-US" sz="2800" i="1" dirty="0"/>
              <a:t>floating </a:t>
            </a:r>
            <a:r>
              <a:rPr lang="en-US" sz="2800" i="1" dirty="0" smtClean="0"/>
              <a:t>point </a:t>
            </a:r>
            <a:r>
              <a:rPr lang="en-US" sz="2800" dirty="0" smtClean="0"/>
              <a:t>numbers</a:t>
            </a:r>
          </a:p>
          <a:p>
            <a:pPr marL="457200" indent="-457200">
              <a:buClr>
                <a:srgbClr val="C00000"/>
              </a:buClr>
              <a:buFont typeface="Arial" pitchFamily="34" charset="0"/>
              <a:buChar char="•"/>
            </a:pPr>
            <a:r>
              <a:rPr lang="en-US" sz="2800" dirty="0" smtClean="0"/>
              <a:t>Python handles both (</a:t>
            </a:r>
            <a:r>
              <a:rPr lang="en-US" sz="2800" i="1" dirty="0" smtClean="0"/>
              <a:t>try 10.0/3.0</a:t>
            </a:r>
            <a:r>
              <a:rPr lang="en-US" sz="2800" dirty="0" smtClean="0"/>
              <a:t>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307278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xpress">
  <a:themeElements>
    <a:clrScheme name="expres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express">
      <a:majorFont>
        <a:latin typeface="Lucida Sans Unicode"/>
        <a:ea typeface="宋体"/>
        <a:cs typeface="宋体"/>
      </a:majorFont>
      <a:minorFont>
        <a:latin typeface="Times New Roman"/>
        <a:ea typeface="宋体"/>
        <a:cs typeface="宋体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Garamond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Garamond" pitchFamily="-65" charset="0"/>
          </a:defRPr>
        </a:defPPr>
      </a:lstStyle>
    </a:lnDef>
  </a:objectDefaults>
  <a:extraClrSchemeLst>
    <a:extraClrScheme>
      <a:clrScheme name="expres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xpres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xpres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pres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pres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pres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844</Words>
  <Application>Microsoft Office PowerPoint</Application>
  <PresentationFormat>On-screen Show (4:3)</PresentationFormat>
  <Paragraphs>168</Paragraphs>
  <Slides>17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express</vt:lpstr>
      <vt:lpstr>Building Robot Brains</vt:lpstr>
      <vt:lpstr>Robot Brains</vt:lpstr>
      <vt:lpstr>Structure of a Robot Brain</vt:lpstr>
      <vt:lpstr>Robot Dance</vt:lpstr>
      <vt:lpstr>Pythonese</vt:lpstr>
      <vt:lpstr>Pythonese - Rules</vt:lpstr>
      <vt:lpstr>Pythonese - Rules</vt:lpstr>
      <vt:lpstr>Pythonese - Rules</vt:lpstr>
      <vt:lpstr>Pythonese – Rules</vt:lpstr>
      <vt:lpstr>Pythonese - Rules</vt:lpstr>
      <vt:lpstr>Pythonese - Computation</vt:lpstr>
      <vt:lpstr>Pythonese - Computation</vt:lpstr>
      <vt:lpstr>Pythonese - Computation</vt:lpstr>
      <vt:lpstr>Pythonese - Repetitions</vt:lpstr>
      <vt:lpstr>Pythonese - Repetition</vt:lpstr>
      <vt:lpstr>Summary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Robot Brains</dc:title>
  <dc:creator>Tinku</dc:creator>
  <cp:lastModifiedBy>Ali Irturk</cp:lastModifiedBy>
  <cp:revision>15</cp:revision>
  <dcterms:created xsi:type="dcterms:W3CDTF">2010-07-09T04:07:12Z</dcterms:created>
  <dcterms:modified xsi:type="dcterms:W3CDTF">2010-07-09T21:31:45Z</dcterms:modified>
</cp:coreProperties>
</file>