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713F08-9354-4337-9144-20019B771140}" type="datetimeFigureOut">
              <a:rPr lang="en-US" smtClean="0"/>
              <a:pPr/>
              <a:t>7/9/2010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FE401-EFE0-469E-9546-48E527704F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27916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5B67520-27EE-D341-9802-A17C6553D704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7/9/2010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18435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F5C223-E7E8-BA4D-861E-339C4367B585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1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7/9/2010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7/9/2010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11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7/9/2010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12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7/9/2010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13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7/9/2010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14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7/9/2010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15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7/9/2010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2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7/9/2010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3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7/9/2010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4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7/9/2010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5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7/9/2010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6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7/9/2010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7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7/9/2010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8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7/9/2010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9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gray">
          <a:xfrm>
            <a:off x="0" y="3390900"/>
            <a:ext cx="9144000" cy="76200"/>
          </a:xfrm>
          <a:prstGeom prst="rect">
            <a:avLst/>
          </a:prstGeom>
          <a:gradFill rotWithShape="1">
            <a:gsLst>
              <a:gs pos="0">
                <a:srgbClr val="FFCC00">
                  <a:alpha val="80000"/>
                </a:srgbClr>
              </a:gs>
              <a:gs pos="50000">
                <a:srgbClr val="00007F"/>
              </a:gs>
              <a:gs pos="100000">
                <a:srgbClr val="FFCC00">
                  <a:alpha val="80000"/>
                </a:srgbClr>
              </a:gs>
            </a:gsLst>
            <a:lin ang="0" scaled="1"/>
          </a:gra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2400">
              <a:solidFill>
                <a:srgbClr val="000000"/>
              </a:solidFill>
              <a:latin typeface="Tahoma" pitchFamily="-65" charset="0"/>
            </a:endParaRPr>
          </a:p>
        </p:txBody>
      </p:sp>
      <p:pic>
        <p:nvPicPr>
          <p:cNvPr id="5" name="Picture 2" descr="C:\Users\Ryan Kastner\Desktop\images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214813" y="3071813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89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919288"/>
          </a:xfrm>
        </p:spPr>
        <p:txBody>
          <a:bodyPr anchor="ctr" anchorCtr="1"/>
          <a:lstStyle>
            <a:lvl1pPr>
              <a:defRPr/>
            </a:lvl1pPr>
          </a:lstStyle>
          <a:p>
            <a:r>
              <a:rPr lang="en-US" altLang="zh-CN"/>
              <a:t>UC Santa Barbara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752600"/>
          </a:xfrm>
        </p:spPr>
        <p:txBody>
          <a:bodyPr anchor="ctr" anchorCtr="1"/>
          <a:lstStyle>
            <a:lvl1pPr marL="0" indent="0" algn="ctr">
              <a:buFont typeface="Wingdings" pitchFamily="-65" charset="2"/>
              <a:buNone/>
              <a:defRPr sz="1900" b="1" baseline="0">
                <a:solidFill>
                  <a:srgbClr val="00007F"/>
                </a:solidFill>
                <a:latin typeface="Lucida Sans Unicode" pitchFamily="-65" charset="-52"/>
              </a:defRPr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 wrap="square" anchor="b"/>
          <a:lstStyle>
            <a:lvl1pPr algn="l">
              <a:defRPr sz="1400">
                <a:solidFill>
                  <a:schemeClr val="bg2"/>
                </a:solidFill>
                <a:latin typeface="Tahoma" pitchFamily="-65" charset="0"/>
              </a:defRPr>
            </a:lvl1pPr>
          </a:lstStyle>
          <a:p>
            <a:pPr>
              <a:defRPr/>
            </a:pPr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 lIns="91440"/>
          <a:lstStyle>
            <a:lvl1pPr algn="ctr">
              <a:defRPr sz="1400">
                <a:solidFill>
                  <a:schemeClr val="bg2"/>
                </a:solidFill>
                <a:latin typeface="Tahoma" pitchFamily="-65" charset="0"/>
              </a:defRPr>
            </a:lvl1pPr>
          </a:lstStyle>
          <a:p>
            <a:pPr>
              <a:defRPr/>
            </a:pPr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z="1400" b="0">
                <a:solidFill>
                  <a:schemeClr val="bg2"/>
                </a:solidFill>
                <a:latin typeface="Tahoma" pitchFamily="-65" charset="0"/>
              </a:defRPr>
            </a:lvl1pPr>
          </a:lstStyle>
          <a:p>
            <a:pPr>
              <a:defRPr/>
            </a:pPr>
            <a:fld id="{F7311429-4344-C04D-AE7A-548889C7339C}" type="slidenum">
              <a:rPr lang="zh-CN" alt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6830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64BB2-13D1-AF4F-B63B-DDA7203B4234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05837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138113"/>
            <a:ext cx="2171700" cy="60563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38113"/>
            <a:ext cx="6362700" cy="60563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D5AEE-0A1F-A445-9C28-B8F778074983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02004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8113"/>
            <a:ext cx="8686800" cy="700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143000"/>
            <a:ext cx="8686800" cy="24495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3744913"/>
            <a:ext cx="8686800" cy="2449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FD65F-1646-3A4A-A4AB-2F0399C2CCFE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249773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8113"/>
            <a:ext cx="8686800" cy="700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67200" cy="5051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143000"/>
            <a:ext cx="4267200" cy="5051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82058-E523-D945-95B9-6F57E156EB57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41410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FC815-9222-574C-BFFC-DE63CEA65581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7561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8D3AB-970C-E740-9EEA-E22AE0F38D3C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981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67200" cy="5051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267200" cy="5051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F7046-F24B-114D-B22F-56B6FC120F6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89658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05FDC-A667-2347-9889-D494C885559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70529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DB3BA-2FB2-0B4C-8131-6A39E244F1F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18604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F30E0-4883-474E-9467-A802CC51A59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91034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BF696-9839-BF4B-8691-8FF079C0FBA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68545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BF418-0FD1-3F4F-ADB4-A7D9D2DF2737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58513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ChangeArrowheads="1"/>
          </p:cNvSpPr>
          <p:nvPr/>
        </p:nvSpPr>
        <p:spPr bwMode="gray">
          <a:xfrm>
            <a:off x="0" y="914400"/>
            <a:ext cx="9144000" cy="76200"/>
          </a:xfrm>
          <a:prstGeom prst="rect">
            <a:avLst/>
          </a:prstGeom>
          <a:gradFill rotWithShape="1">
            <a:gsLst>
              <a:gs pos="0">
                <a:srgbClr val="FFCC00">
                  <a:alpha val="80000"/>
                </a:srgbClr>
              </a:gs>
              <a:gs pos="50000">
                <a:srgbClr val="00007F"/>
              </a:gs>
              <a:gs pos="100000">
                <a:srgbClr val="FFCC00">
                  <a:alpha val="80000"/>
                </a:srgbClr>
              </a:gs>
            </a:gsLst>
            <a:lin ang="0" scaled="1"/>
          </a:gra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2400">
              <a:solidFill>
                <a:srgbClr val="000000"/>
              </a:solidFill>
              <a:latin typeface="Tahoma" pitchFamily="-65" charset="0"/>
            </a:endParaRP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38113"/>
            <a:ext cx="8686800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3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143000"/>
            <a:ext cx="86868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50790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13625" y="6613525"/>
            <a:ext cx="879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sz="1000">
                <a:latin typeface="+mj-lt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079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6334125"/>
            <a:ext cx="6259513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079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3425" y="6334125"/>
            <a:ext cx="1905000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+mj-lt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8292C4-BE7E-EA43-AC16-636CD6FB4B14}" type="slidenum">
              <a:rPr lang="zh-CN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07912" name="Rectangle 8"/>
          <p:cNvSpPr>
            <a:spLocks noChangeArrowheads="1"/>
          </p:cNvSpPr>
          <p:nvPr/>
        </p:nvSpPr>
        <p:spPr bwMode="gray">
          <a:xfrm>
            <a:off x="0" y="6580188"/>
            <a:ext cx="9144000" cy="36512"/>
          </a:xfrm>
          <a:prstGeom prst="rect">
            <a:avLst/>
          </a:prstGeom>
          <a:gradFill rotWithShape="1">
            <a:gsLst>
              <a:gs pos="0">
                <a:srgbClr val="FFCC00">
                  <a:alpha val="80000"/>
                </a:srgbClr>
              </a:gs>
              <a:gs pos="50000">
                <a:srgbClr val="00007F"/>
              </a:gs>
              <a:gs pos="100000">
                <a:srgbClr val="FFCC00">
                  <a:alpha val="80000"/>
                </a:srgbClr>
              </a:gs>
            </a:gsLst>
            <a:lin ang="0" scaled="1"/>
          </a:gra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2400">
              <a:solidFill>
                <a:srgbClr val="000000"/>
              </a:solidFill>
              <a:latin typeface="Tahoma" pitchFamily="-65" charset="0"/>
            </a:endParaRPr>
          </a:p>
        </p:txBody>
      </p:sp>
      <p:pic>
        <p:nvPicPr>
          <p:cNvPr id="1037" name="Picture 15" descr="C:\Users\Ryan Kastner\Desktop\ucsdlogoh.tif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0" y="6629400"/>
            <a:ext cx="1390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170874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charset="2"/>
        <a:buChar char="v"/>
        <a:defRPr sz="2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250950"/>
            <a:ext cx="7086600" cy="1430338"/>
          </a:xfrm>
        </p:spPr>
        <p:txBody>
          <a:bodyPr/>
          <a:lstStyle/>
          <a:p>
            <a:pPr eaLnBrk="1" hangingPunct="1"/>
            <a:r>
              <a:rPr lang="en-US" sz="3200" dirty="0" smtClean="0"/>
              <a:t>Getting Started with Python and </a:t>
            </a:r>
            <a:r>
              <a:rPr lang="en-US" sz="3200" dirty="0" err="1" smtClean="0"/>
              <a:t>Myro</a:t>
            </a:r>
            <a:endParaRPr lang="en-US" sz="32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886200"/>
            <a:ext cx="7086600" cy="1752600"/>
          </a:xfrm>
        </p:spPr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dirty="0" smtClean="0">
                <a:latin typeface="Lucida Sans Unicode" charset="-52"/>
              </a:rPr>
              <a:t>Week #2</a:t>
            </a:r>
          </a:p>
          <a:p>
            <a:pPr eaLnBrk="1" hangingPunct="1">
              <a:buFont typeface="Wingdings" charset="2"/>
              <a:buNone/>
            </a:pPr>
            <a:r>
              <a:rPr lang="en-US" dirty="0" smtClean="0">
                <a:latin typeface="Lucida Sans Unicode" charset="-52"/>
              </a:rPr>
              <a:t>Prof. Ryan Kastner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311429-4344-C04D-AE7A-548889C7339C}" type="slidenum">
              <a:rPr lang="zh-CN" altLang="en-US" smtClean="0">
                <a:solidFill>
                  <a:srgbClr val="1C1C1C"/>
                </a:solidFill>
              </a:rPr>
              <a:pPr>
                <a:defRPr/>
              </a:pPr>
              <a:t>1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3675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Functions as Building Blocks</a:t>
            </a:r>
            <a:endParaRPr lang="en-US" sz="32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28600" y="1143000"/>
            <a:ext cx="8686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en-US" sz="2400" dirty="0" smtClean="0"/>
              <a:t> The </a:t>
            </a:r>
            <a:r>
              <a:rPr lang="en-US" sz="2400" dirty="0"/>
              <a:t>basic syntax for defining </a:t>
            </a:r>
            <a:r>
              <a:rPr lang="en-US" sz="2400" dirty="0" smtClean="0"/>
              <a:t>a Python </a:t>
            </a:r>
            <a:r>
              <a:rPr lang="en-US" sz="2400" dirty="0"/>
              <a:t>function takes the form:</a:t>
            </a:r>
          </a:p>
          <a:p>
            <a:r>
              <a:rPr lang="en-US" sz="2400" i="1" dirty="0"/>
              <a:t> </a:t>
            </a:r>
            <a:r>
              <a:rPr lang="en-US" sz="2400" i="1" dirty="0" smtClean="0"/>
              <a:t>     </a:t>
            </a:r>
            <a:r>
              <a:rPr lang="en-US" sz="2400" i="1" dirty="0" err="1" smtClean="0"/>
              <a:t>def</a:t>
            </a:r>
            <a:r>
              <a:rPr lang="en-US" sz="2400" i="1" dirty="0" smtClean="0"/>
              <a:t> &lt;</a:t>
            </a:r>
            <a:r>
              <a:rPr lang="en-US" sz="2400" i="1" dirty="0"/>
              <a:t>FUNCTION NAME&gt;(&lt;PARAMETERS&gt;):</a:t>
            </a:r>
          </a:p>
          <a:p>
            <a:r>
              <a:rPr lang="en-US" sz="2400" i="1" dirty="0" smtClean="0"/>
              <a:t>	&lt;</a:t>
            </a:r>
            <a:r>
              <a:rPr lang="en-US" sz="2400" i="1" dirty="0"/>
              <a:t>SOMETHING&gt;</a:t>
            </a:r>
          </a:p>
          <a:p>
            <a:r>
              <a:rPr lang="en-US" sz="2400" i="1" dirty="0" smtClean="0"/>
              <a:t>	...</a:t>
            </a:r>
            <a:endParaRPr lang="en-US" sz="2400" i="1" dirty="0"/>
          </a:p>
          <a:p>
            <a:r>
              <a:rPr lang="en-US" sz="2400" i="1" dirty="0" smtClean="0"/>
              <a:t>	&lt;</a:t>
            </a:r>
            <a:r>
              <a:rPr lang="en-US" sz="2400" i="1" dirty="0"/>
              <a:t>SOMETHING&gt;</a:t>
            </a:r>
            <a:endParaRPr lang="en-US" sz="2400" i="1" kern="0" dirty="0">
              <a:solidFill>
                <a:srgbClr val="000000"/>
              </a:solidFill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28600" y="3048001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defRPr/>
            </a:pPr>
            <a:endParaRPr lang="en-US" sz="3200" kern="0" dirty="0">
              <a:solidFill>
                <a:srgbClr val="000000"/>
              </a:solidFill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228600" y="3124200"/>
            <a:ext cx="8763000" cy="3009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en-US" sz="2800" dirty="0" smtClean="0"/>
              <a:t> To </a:t>
            </a:r>
            <a:r>
              <a:rPr lang="en-US" sz="2800" dirty="0"/>
              <a:t>define a new function, </a:t>
            </a:r>
            <a:endParaRPr lang="en-US" sz="2800" dirty="0" smtClean="0"/>
          </a:p>
          <a:p>
            <a:pPr lvl="1">
              <a:buClr>
                <a:schemeClr val="tx2"/>
              </a:buClr>
              <a:buFont typeface="Wingdings" pitchFamily="2" charset="2"/>
              <a:buChar char="v"/>
            </a:pPr>
            <a:r>
              <a:rPr lang="en-US" sz="2800" dirty="0" smtClean="0"/>
              <a:t>Start </a:t>
            </a:r>
            <a:r>
              <a:rPr lang="en-US" sz="2800" dirty="0"/>
              <a:t>by using the word </a:t>
            </a:r>
            <a:r>
              <a:rPr lang="en-US" sz="2800" i="1" dirty="0"/>
              <a:t>def</a:t>
            </a:r>
            <a:r>
              <a:rPr lang="en-US" sz="2800" dirty="0"/>
              <a:t> followed by </a:t>
            </a:r>
            <a:r>
              <a:rPr lang="en-US" sz="2800" dirty="0" smtClean="0"/>
              <a:t>the name </a:t>
            </a:r>
            <a:r>
              <a:rPr lang="en-US" sz="2800" dirty="0"/>
              <a:t>of the function (&lt;</a:t>
            </a:r>
            <a:r>
              <a:rPr lang="en-US" sz="2800" dirty="0" smtClean="0"/>
              <a:t>FUNCTION NAME</a:t>
            </a:r>
            <a:r>
              <a:rPr lang="en-US" sz="2800" dirty="0"/>
              <a:t>&gt;) followed by &lt;PARAMETERS&gt; </a:t>
            </a:r>
            <a:r>
              <a:rPr lang="en-US" sz="2800" dirty="0" smtClean="0"/>
              <a:t>enclosed in </a:t>
            </a:r>
            <a:r>
              <a:rPr lang="en-US" sz="2800" dirty="0"/>
              <a:t>parenthesis followed by a colon (:). </a:t>
            </a:r>
            <a:endParaRPr lang="en-US" sz="2800" dirty="0" smtClean="0"/>
          </a:p>
          <a:p>
            <a:pPr lvl="1">
              <a:buClr>
                <a:schemeClr val="tx2"/>
              </a:buClr>
              <a:buFont typeface="Wingdings" pitchFamily="2" charset="2"/>
              <a:buChar char="v"/>
            </a:pPr>
            <a:r>
              <a:rPr lang="en-US" sz="2800" dirty="0" smtClean="0"/>
              <a:t> This </a:t>
            </a:r>
            <a:r>
              <a:rPr lang="en-US" sz="2800" dirty="0"/>
              <a:t>line is followed </a:t>
            </a:r>
            <a:r>
              <a:rPr lang="en-US" sz="2800" dirty="0" smtClean="0"/>
              <a:t>by the commands that </a:t>
            </a:r>
            <a:r>
              <a:rPr lang="en-US" sz="2800" dirty="0"/>
              <a:t>make up the function definition </a:t>
            </a:r>
            <a:r>
              <a:rPr lang="en-US" sz="2800" dirty="0" smtClean="0"/>
              <a:t>(&lt;</a:t>
            </a:r>
            <a:r>
              <a:rPr lang="en-US" sz="2800" dirty="0"/>
              <a:t>SOMETHING&gt;...&lt;SOMETHING&gt;).</a:t>
            </a:r>
            <a:endParaRPr lang="en-US" sz="28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576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Syntax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8686800" cy="1066799"/>
          </a:xfrm>
        </p:spPr>
        <p:txBody>
          <a:bodyPr/>
          <a:lstStyle/>
          <a:p>
            <a:r>
              <a:rPr lang="en-US" dirty="0" smtClean="0"/>
              <a:t>Each command </a:t>
            </a:r>
            <a:r>
              <a:rPr lang="en-US" dirty="0"/>
              <a:t>is to be placed on a separate line, and all lines that make up </a:t>
            </a:r>
            <a:r>
              <a:rPr lang="en-US" dirty="0" smtClean="0"/>
              <a:t>the </a:t>
            </a:r>
            <a:r>
              <a:rPr lang="en-US" dirty="0"/>
              <a:t>definition should be indented (aligned) the same amount</a:t>
            </a:r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04800" y="2590800"/>
            <a:ext cx="8686800" cy="1066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defRPr/>
            </a:pPr>
            <a:r>
              <a:rPr lang="en-US" sz="3200" kern="0" dirty="0" smtClean="0">
                <a:solidFill>
                  <a:srgbClr val="000000"/>
                </a:solidFill>
              </a:rPr>
              <a:t>The number of spaces in the indentation should be same</a:t>
            </a:r>
            <a:endParaRPr lang="en-US" sz="3200" kern="0" dirty="0">
              <a:solidFill>
                <a:srgbClr val="0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643744"/>
            <a:ext cx="7315200" cy="1733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8600" y="5486400"/>
            <a:ext cx="876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Commands </a:t>
            </a:r>
            <a:r>
              <a:rPr lang="en-US" sz="2400" dirty="0"/>
              <a:t>on the same line can be entered separated </a:t>
            </a:r>
            <a:endParaRPr lang="en-US" sz="2400" dirty="0" smtClean="0"/>
          </a:p>
          <a:p>
            <a:pPr algn="ctr"/>
            <a:r>
              <a:rPr lang="en-US" sz="2400" dirty="0" smtClean="0"/>
              <a:t>by a semi-colon </a:t>
            </a:r>
            <a:r>
              <a:rPr lang="en-US" sz="2400" dirty="0"/>
              <a:t>(;)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67200" y="3657599"/>
            <a:ext cx="441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/>
              <a:t>def</a:t>
            </a:r>
            <a:r>
              <a:rPr lang="en-US" i="1" dirty="0"/>
              <a:t> yoyo(speed, </a:t>
            </a:r>
            <a:r>
              <a:rPr lang="en-US" i="1" dirty="0" err="1"/>
              <a:t>waitTime</a:t>
            </a:r>
            <a:r>
              <a:rPr lang="en-US" i="1" dirty="0"/>
              <a:t>):</a:t>
            </a:r>
          </a:p>
          <a:p>
            <a:r>
              <a:rPr lang="en-US" i="1" dirty="0" smtClean="0"/>
              <a:t>	forward(speed</a:t>
            </a:r>
            <a:r>
              <a:rPr lang="en-US" i="1" dirty="0"/>
              <a:t>); wait(</a:t>
            </a:r>
            <a:r>
              <a:rPr lang="en-US" i="1" dirty="0" err="1"/>
              <a:t>waitTime</a:t>
            </a:r>
            <a:r>
              <a:rPr lang="en-US" i="1" dirty="0"/>
              <a:t>)</a:t>
            </a:r>
          </a:p>
          <a:p>
            <a:r>
              <a:rPr lang="en-US" i="1" dirty="0" smtClean="0"/>
              <a:t>	backward(speed</a:t>
            </a:r>
            <a:r>
              <a:rPr lang="en-US" i="1" dirty="0"/>
              <a:t>); wait(</a:t>
            </a:r>
            <a:r>
              <a:rPr lang="en-US" i="1" dirty="0" err="1"/>
              <a:t>waitTime</a:t>
            </a:r>
            <a:r>
              <a:rPr lang="en-US" i="1" dirty="0"/>
              <a:t>)</a:t>
            </a:r>
          </a:p>
          <a:p>
            <a:r>
              <a:rPr lang="en-US" i="1" dirty="0" smtClean="0"/>
              <a:t>	stop</a:t>
            </a:r>
            <a:r>
              <a:rPr lang="en-US" i="1" dirty="0"/>
              <a:t>()</a:t>
            </a:r>
          </a:p>
        </p:txBody>
      </p:sp>
    </p:spTree>
    <p:extLst>
      <p:ext uri="{BB962C8B-B14F-4D97-AF65-F5344CB8AC3E}">
        <p14:creationId xmlns="" xmlns:p14="http://schemas.microsoft.com/office/powerpoint/2010/main" val="276482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Syntax – Readability in Python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1"/>
            <a:ext cx="8686800" cy="5410199"/>
          </a:xfrm>
        </p:spPr>
        <p:txBody>
          <a:bodyPr/>
          <a:lstStyle/>
          <a:p>
            <a:pPr algn="just" eaLnBrk="1" hangingPunct="1"/>
            <a:r>
              <a:rPr lang="en-US" dirty="0" smtClean="0"/>
              <a:t>The indentation helps better readability of your code (program)</a:t>
            </a:r>
          </a:p>
          <a:p>
            <a:pPr algn="just" eaLnBrk="1" hangingPunct="1"/>
            <a:r>
              <a:rPr lang="en-US" dirty="0" smtClean="0"/>
              <a:t>Python also has a color highlighting feature</a:t>
            </a:r>
          </a:p>
          <a:p>
            <a:pPr marL="0" indent="0" algn="just" eaLnBrk="1" hangingPunct="1">
              <a:buNone/>
            </a:pPr>
            <a:endParaRPr lang="en-US" dirty="0" smtClean="0"/>
          </a:p>
          <a:p>
            <a:pPr algn="just" eaLnBrk="1" hangingPunct="1"/>
            <a:r>
              <a:rPr lang="en-US" dirty="0" smtClean="0"/>
              <a:t>Defining new functions using existing functions is very effective and is used by all computer programmers</a:t>
            </a:r>
          </a:p>
          <a:p>
            <a:pPr marL="0" indent="0">
              <a:buNone/>
            </a:pPr>
            <a:r>
              <a:rPr lang="en-US" sz="2400" i="1" dirty="0"/>
              <a:t>By defining the function yoyo as a </a:t>
            </a:r>
            <a:r>
              <a:rPr lang="en-US" sz="2400" i="1" dirty="0" smtClean="0"/>
              <a:t>new function </a:t>
            </a:r>
            <a:r>
              <a:rPr lang="en-US" sz="2400" i="1" dirty="0"/>
              <a:t>using the existing functions (forward, backward</a:t>
            </a:r>
            <a:r>
              <a:rPr lang="en-US" sz="2400" i="1" dirty="0" smtClean="0"/>
              <a:t>, wait</a:t>
            </a:r>
            <a:r>
              <a:rPr lang="en-US" sz="2400" i="1" dirty="0"/>
              <a:t>, stop</a:t>
            </a:r>
            <a:r>
              <a:rPr lang="en-US" sz="2400" i="1" dirty="0" smtClean="0"/>
              <a:t>)) you </a:t>
            </a:r>
            <a:r>
              <a:rPr lang="en-US" sz="2400" i="1" dirty="0"/>
              <a:t>have abstracted a new behavior for your robot</a:t>
            </a:r>
            <a:endParaRPr lang="en-US" sz="2400" i="1" dirty="0" smtClean="0"/>
          </a:p>
          <a:p>
            <a:pPr marL="0" indent="0" algn="just" eaLnBrk="1" hangingPunct="1">
              <a:buNone/>
            </a:pPr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1055" y="25908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For example, the word </a:t>
            </a:r>
            <a:r>
              <a:rPr lang="en-US" sz="2400" i="1" dirty="0" err="1"/>
              <a:t>def</a:t>
            </a:r>
            <a:r>
              <a:rPr lang="en-US" sz="2400" i="1" dirty="0"/>
              <a:t> in a function definition appears in red, </a:t>
            </a:r>
            <a:r>
              <a:rPr lang="en-US" sz="2400" i="1" dirty="0" smtClean="0"/>
              <a:t>the name </a:t>
            </a:r>
            <a:r>
              <a:rPr lang="en-US" sz="2400" i="1" dirty="0"/>
              <a:t>of your function, yoyo appears in blue</a:t>
            </a:r>
          </a:p>
        </p:txBody>
      </p:sp>
    </p:spTree>
    <p:extLst>
      <p:ext uri="{BB962C8B-B14F-4D97-AF65-F5344CB8AC3E}">
        <p14:creationId xmlns="" xmlns:p14="http://schemas.microsoft.com/office/powerpoint/2010/main" val="269702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Sample Function using Functions</a:t>
            </a:r>
            <a:endParaRPr lang="en-US" sz="32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01625" y="1295400"/>
            <a:ext cx="868680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200" dirty="0" smtClean="0"/>
              <a:t>Try this:</a:t>
            </a:r>
          </a:p>
          <a:p>
            <a:endParaRPr lang="en-US" sz="2400" i="1" dirty="0" smtClean="0"/>
          </a:p>
          <a:p>
            <a:r>
              <a:rPr lang="en-US" sz="2400" i="1" dirty="0" smtClean="0"/>
              <a:t>&gt;&gt;&gt; </a:t>
            </a:r>
            <a:r>
              <a:rPr lang="en-US" sz="2400" i="1" dirty="0"/>
              <a:t>def dance():</a:t>
            </a:r>
          </a:p>
          <a:p>
            <a:pPr lvl="3"/>
            <a:r>
              <a:rPr lang="en-US" sz="2400" i="1" dirty="0"/>
              <a:t>yoyo(0.5, 0.5)</a:t>
            </a:r>
          </a:p>
          <a:p>
            <a:pPr lvl="3"/>
            <a:r>
              <a:rPr lang="en-US" sz="2400" i="1" dirty="0"/>
              <a:t>yoyo(0.5, 0.5)</a:t>
            </a:r>
          </a:p>
          <a:p>
            <a:pPr lvl="3"/>
            <a:r>
              <a:rPr lang="en-US" sz="2400" i="1" dirty="0"/>
              <a:t>wiggle(0.5, 1)</a:t>
            </a:r>
          </a:p>
          <a:p>
            <a:pPr lvl="3"/>
            <a:r>
              <a:rPr lang="en-US" sz="2400" i="1" dirty="0"/>
              <a:t>wiggle(0.5, 1)</a:t>
            </a:r>
          </a:p>
          <a:p>
            <a:r>
              <a:rPr lang="en-US" sz="2400" i="1" dirty="0"/>
              <a:t>&gt;&gt;&gt; dance()</a:t>
            </a:r>
            <a:endParaRPr lang="en-US" sz="2400" i="1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0104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Summary</a:t>
            </a:r>
            <a:endParaRPr lang="en-US" sz="32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57200" y="1295399"/>
            <a:ext cx="8305800" cy="533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pitchFamily="2" charset="2"/>
              <a:buChar char="v"/>
              <a:defRPr/>
            </a:pPr>
            <a:r>
              <a:rPr lang="en-US" sz="3200" kern="0" dirty="0" smtClean="0">
                <a:solidFill>
                  <a:srgbClr val="000000"/>
                </a:solidFill>
              </a:rPr>
              <a:t>Commands to make a Robot move in different ways</a:t>
            </a:r>
          </a:p>
          <a:p>
            <a:pPr marL="34290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pitchFamily="2" charset="2"/>
              <a:buChar char="v"/>
              <a:defRPr/>
            </a:pPr>
            <a:endParaRPr lang="en-US" sz="3200" kern="0" dirty="0" smtClean="0">
              <a:solidFill>
                <a:srgbClr val="000000"/>
              </a:solidFill>
            </a:endParaRPr>
          </a:p>
          <a:p>
            <a:pPr marL="34290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pitchFamily="2" charset="2"/>
              <a:buChar char="v"/>
              <a:defRPr/>
            </a:pPr>
            <a:r>
              <a:rPr lang="en-US" sz="3200" kern="0" dirty="0" smtClean="0">
                <a:solidFill>
                  <a:srgbClr val="000000"/>
                </a:solidFill>
              </a:rPr>
              <a:t>Define new commands by defining new Python Functions</a:t>
            </a:r>
          </a:p>
          <a:p>
            <a:pPr marL="34290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pitchFamily="2" charset="2"/>
              <a:buChar char="v"/>
              <a:defRPr/>
            </a:pPr>
            <a:endParaRPr lang="en-US" sz="3200" kern="0" dirty="0" smtClean="0">
              <a:solidFill>
                <a:srgbClr val="000000"/>
              </a:solidFill>
            </a:endParaRPr>
          </a:p>
          <a:p>
            <a:pPr marL="34290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pitchFamily="2" charset="2"/>
              <a:buChar char="v"/>
              <a:defRPr/>
            </a:pPr>
            <a:r>
              <a:rPr lang="en-US" sz="3200" kern="0" dirty="0" smtClean="0">
                <a:solidFill>
                  <a:srgbClr val="000000"/>
                </a:solidFill>
              </a:rPr>
              <a:t>Saving Functions in a File</a:t>
            </a:r>
          </a:p>
          <a:p>
            <a:pPr marL="34290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pitchFamily="2" charset="2"/>
              <a:buChar char="v"/>
              <a:defRPr/>
            </a:pPr>
            <a:endParaRPr lang="en-US" sz="3200" kern="0" dirty="0" smtClean="0">
              <a:solidFill>
                <a:srgbClr val="000000"/>
              </a:solidFill>
            </a:endParaRPr>
          </a:p>
          <a:p>
            <a:pPr marL="34290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pitchFamily="2" charset="2"/>
              <a:buChar char="v"/>
              <a:defRPr/>
            </a:pPr>
            <a:r>
              <a:rPr lang="en-US" sz="3200" kern="0" dirty="0" smtClean="0">
                <a:solidFill>
                  <a:srgbClr val="000000"/>
                </a:solidFill>
              </a:rPr>
              <a:t>Importing from a File or Module</a:t>
            </a:r>
            <a:endParaRPr lang="en-US" sz="32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044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Try These</a:t>
            </a:r>
            <a:endParaRPr lang="en-US" sz="32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28601" y="1295399"/>
            <a:ext cx="8759824" cy="533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200" dirty="0"/>
              <a:t>Compare the robot's movements in the commands </a:t>
            </a:r>
            <a:r>
              <a:rPr lang="en-US" sz="3200" dirty="0" err="1"/>
              <a:t>turnLeft</a:t>
            </a:r>
            <a:r>
              <a:rPr lang="en-US" sz="3200" dirty="0"/>
              <a:t>(1</a:t>
            </a:r>
            <a:r>
              <a:rPr lang="en-US" sz="3200" dirty="0" smtClean="0"/>
              <a:t>), </a:t>
            </a:r>
            <a:r>
              <a:rPr lang="en-US" sz="3200" dirty="0" err="1" smtClean="0"/>
              <a:t>turnRight</a:t>
            </a:r>
            <a:r>
              <a:rPr lang="en-US" sz="3200" dirty="0" smtClean="0"/>
              <a:t>(1</a:t>
            </a:r>
            <a:r>
              <a:rPr lang="en-US" sz="3200" dirty="0"/>
              <a:t>) and </a:t>
            </a:r>
            <a:r>
              <a:rPr lang="en-US" sz="3200" dirty="0" smtClean="0"/>
              <a:t>rotate(1), rotate(-1</a:t>
            </a:r>
            <a:r>
              <a:rPr lang="en-US" sz="3200" dirty="0"/>
              <a:t>). 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Closely </a:t>
            </a:r>
            <a:r>
              <a:rPr lang="en-US" sz="3200" dirty="0"/>
              <a:t>observe the </a:t>
            </a:r>
            <a:r>
              <a:rPr lang="en-US" sz="3200" dirty="0" smtClean="0"/>
              <a:t>robot's behavior </a:t>
            </a:r>
            <a:r>
              <a:rPr lang="en-US" sz="3200" dirty="0"/>
              <a:t>and then also try the motor commands:</a:t>
            </a:r>
          </a:p>
          <a:p>
            <a:r>
              <a:rPr lang="en-US" sz="3200" dirty="0"/>
              <a:t>&gt;&gt;&gt; motors(-0.5, 0.5)</a:t>
            </a:r>
          </a:p>
          <a:p>
            <a:r>
              <a:rPr lang="en-US" sz="3200" dirty="0"/>
              <a:t>&gt;&gt;&gt; motors(0.5, -0.5)</a:t>
            </a:r>
          </a:p>
          <a:p>
            <a:r>
              <a:rPr lang="en-US" sz="3200" dirty="0"/>
              <a:t>&gt;&gt;&gt; motors(0, 0.5)</a:t>
            </a:r>
          </a:p>
          <a:p>
            <a:r>
              <a:rPr lang="en-US" sz="3200" dirty="0"/>
              <a:t>&gt;&gt;&gt; motors(0.5, 0)</a:t>
            </a:r>
            <a:endParaRPr lang="en-US" sz="3200" i="1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046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Scribbler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5715000" cy="761999"/>
          </a:xfrm>
        </p:spPr>
        <p:txBody>
          <a:bodyPr/>
          <a:lstStyle/>
          <a:p>
            <a:pPr eaLnBrk="1" hangingPunct="1"/>
            <a:r>
              <a:rPr lang="en-US" dirty="0" smtClean="0"/>
              <a:t>Three Wheels – Big ones on either side are powered by motors</a:t>
            </a:r>
          </a:p>
          <a:p>
            <a:r>
              <a:rPr lang="en-US" dirty="0" smtClean="0"/>
              <a:t>Scribbler’s movements are performed through </a:t>
            </a:r>
            <a:r>
              <a:rPr lang="en-US" dirty="0"/>
              <a:t>the two motor-driven </a:t>
            </a:r>
            <a:r>
              <a:rPr lang="en-US" dirty="0" smtClean="0"/>
              <a:t>wheels</a:t>
            </a:r>
          </a:p>
          <a:p>
            <a:pPr marL="0" indent="0">
              <a:buNone/>
            </a:pPr>
            <a:endParaRPr lang="en-US" sz="2400" i="1" dirty="0" smtClean="0"/>
          </a:p>
          <a:p>
            <a:pPr marL="0" indent="0">
              <a:buNone/>
            </a:pPr>
            <a:r>
              <a:rPr lang="en-US" sz="2400" i="1" dirty="0" smtClean="0"/>
              <a:t>motors(LEFT</a:t>
            </a:r>
            <a:r>
              <a:rPr lang="en-US" sz="2400" i="1" dirty="0"/>
              <a:t>, RIGHT</a:t>
            </a:r>
            <a:r>
              <a:rPr lang="en-US" sz="2400" i="1" dirty="0" smtClean="0"/>
              <a:t>)</a:t>
            </a:r>
          </a:p>
          <a:p>
            <a:pPr marL="0" indent="0">
              <a:buNone/>
            </a:pPr>
            <a:r>
              <a:rPr lang="en-US" sz="2400" i="1" dirty="0"/>
              <a:t>motors(0.0, 1.0</a:t>
            </a:r>
            <a:r>
              <a:rPr lang="en-US" sz="2400" i="1" dirty="0" smtClean="0"/>
              <a:t>) – only right motor works</a:t>
            </a:r>
          </a:p>
          <a:p>
            <a:pPr marL="0" indent="0">
              <a:buNone/>
            </a:pPr>
            <a:r>
              <a:rPr lang="en-US" sz="2400" dirty="0" smtClean="0"/>
              <a:t>Which way does the robot move?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28600" y="5410200"/>
            <a:ext cx="868680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defRPr/>
            </a:pPr>
            <a:endParaRPr lang="en-US" sz="3200" kern="0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altLang="zh-CN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342" y="1066800"/>
            <a:ext cx="2980694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505200"/>
            <a:ext cx="2726933" cy="303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70669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Speed of </a:t>
            </a:r>
            <a:r>
              <a:rPr lang="en-US" sz="3200" dirty="0" err="1" smtClean="0"/>
              <a:t>Myro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2667000" cy="2209799"/>
          </a:xfrm>
        </p:spPr>
        <p:txBody>
          <a:bodyPr/>
          <a:lstStyle/>
          <a:p>
            <a:pPr marL="0" indent="0">
              <a:buNone/>
            </a:pPr>
            <a:r>
              <a:rPr lang="en-US" sz="2400" i="1" dirty="0"/>
              <a:t>forward(SPEED)</a:t>
            </a:r>
          </a:p>
          <a:p>
            <a:pPr marL="0" indent="0">
              <a:buNone/>
            </a:pPr>
            <a:r>
              <a:rPr lang="en-US" sz="2400" i="1" dirty="0"/>
              <a:t>backward(SPEED)</a:t>
            </a:r>
          </a:p>
          <a:p>
            <a:pPr marL="0" indent="0">
              <a:buNone/>
            </a:pPr>
            <a:r>
              <a:rPr lang="en-US" sz="2400" i="1" dirty="0" err="1"/>
              <a:t>turnLeft</a:t>
            </a:r>
            <a:r>
              <a:rPr lang="en-US" sz="2400" i="1" dirty="0"/>
              <a:t>(SPEED)</a:t>
            </a:r>
          </a:p>
          <a:p>
            <a:pPr marL="0" indent="0">
              <a:buNone/>
            </a:pPr>
            <a:r>
              <a:rPr lang="en-US" sz="2400" i="1" dirty="0" err="1"/>
              <a:t>turnRight</a:t>
            </a:r>
            <a:r>
              <a:rPr lang="en-US" sz="2400" i="1" dirty="0"/>
              <a:t>(SPEED)</a:t>
            </a:r>
          </a:p>
          <a:p>
            <a:pPr marL="0" indent="0">
              <a:buNone/>
            </a:pPr>
            <a:r>
              <a:rPr lang="en-US" sz="2400" i="1" dirty="0"/>
              <a:t>stop()</a:t>
            </a:r>
            <a:endParaRPr lang="en-US" sz="2400" i="1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01625" y="3733800"/>
            <a:ext cx="1908175" cy="914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i="1" dirty="0" err="1"/>
              <a:t>turnLeft</a:t>
            </a:r>
            <a:r>
              <a:rPr lang="en-US" sz="2400" i="1" dirty="0"/>
              <a:t>(1, .3)</a:t>
            </a:r>
          </a:p>
          <a:p>
            <a:r>
              <a:rPr lang="en-US" sz="2400" i="1" dirty="0"/>
              <a:t>forward(1, 1)</a:t>
            </a:r>
            <a:endParaRPr lang="en-US" sz="2400" i="1" kern="0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0" y="1143000"/>
            <a:ext cx="434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forward(SPEED, SECONDS)</a:t>
            </a:r>
          </a:p>
          <a:p>
            <a:r>
              <a:rPr lang="en-US" sz="2400" i="1" dirty="0"/>
              <a:t>backward(SPEED, SECONDS)</a:t>
            </a:r>
          </a:p>
          <a:p>
            <a:r>
              <a:rPr lang="en-US" sz="2400" i="1" dirty="0" err="1"/>
              <a:t>turnLeft</a:t>
            </a:r>
            <a:r>
              <a:rPr lang="en-US" sz="2400" i="1" dirty="0"/>
              <a:t>(SPEED, SECONDS)</a:t>
            </a:r>
          </a:p>
          <a:p>
            <a:r>
              <a:rPr lang="en-US" sz="2400" i="1" dirty="0" err="1"/>
              <a:t>turnRight</a:t>
            </a:r>
            <a:r>
              <a:rPr lang="en-US" sz="2400" i="1" dirty="0"/>
              <a:t>(SPEED, SECONDS)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81745" y="2948970"/>
            <a:ext cx="617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Make your robot traverse in a rectangular path</a:t>
            </a:r>
          </a:p>
          <a:p>
            <a:r>
              <a:rPr lang="en-US" sz="2400" dirty="0" smtClean="0"/>
              <a:t>Try making the robot traverse along the shorter two paths in the same time as the longer two paths (sides) of the rectangle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514600" y="4953000"/>
            <a:ext cx="2819400" cy="14478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itchFamily="-65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86400" y="52578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 seconds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38500" y="4572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 seconds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39536" y="5458507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 seconds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231573" y="584388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 seconds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1882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New Commands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8686800" cy="2209799"/>
          </a:xfrm>
        </p:spPr>
        <p:txBody>
          <a:bodyPr/>
          <a:lstStyle/>
          <a:p>
            <a:r>
              <a:rPr lang="en-US" dirty="0"/>
              <a:t>M</a:t>
            </a:r>
            <a:r>
              <a:rPr lang="en-US" dirty="0" smtClean="0"/>
              <a:t>aking a robot </a:t>
            </a:r>
            <a:r>
              <a:rPr lang="en-US" dirty="0"/>
              <a:t>carry out more </a:t>
            </a:r>
            <a:r>
              <a:rPr lang="en-US" dirty="0" smtClean="0"/>
              <a:t>complex behaviors requires </a:t>
            </a:r>
            <a:r>
              <a:rPr lang="en-US" dirty="0"/>
              <a:t>several series </a:t>
            </a:r>
            <a:r>
              <a:rPr lang="en-US" dirty="0" smtClean="0"/>
              <a:t>of commands</a:t>
            </a:r>
          </a:p>
          <a:p>
            <a:r>
              <a:rPr lang="en-US" dirty="0" smtClean="0"/>
              <a:t>Packaging </a:t>
            </a:r>
            <a:r>
              <a:rPr lang="en-US" dirty="0"/>
              <a:t>a </a:t>
            </a:r>
            <a:r>
              <a:rPr lang="en-US" dirty="0" smtClean="0"/>
              <a:t>series of </a:t>
            </a:r>
            <a:r>
              <a:rPr lang="en-US" dirty="0"/>
              <a:t>commands into a brand new command called a </a:t>
            </a:r>
            <a:r>
              <a:rPr lang="en-US" i="1" dirty="0"/>
              <a:t>function</a:t>
            </a:r>
            <a:endParaRPr lang="en-US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28600" y="3352800"/>
            <a:ext cx="8842375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defRPr/>
            </a:pPr>
            <a:r>
              <a:rPr lang="en-US" sz="3200" kern="0" dirty="0" smtClean="0">
                <a:solidFill>
                  <a:srgbClr val="000000"/>
                </a:solidFill>
              </a:rPr>
              <a:t>Yoyo()</a:t>
            </a:r>
          </a:p>
          <a:p>
            <a:r>
              <a:rPr lang="en-US" sz="2400" i="1" dirty="0" smtClean="0"/>
              <a:t>&gt;&gt;&gt;</a:t>
            </a:r>
            <a:r>
              <a:rPr lang="en-US" sz="2400" i="1" dirty="0" err="1" smtClean="0"/>
              <a:t>def</a:t>
            </a:r>
            <a:r>
              <a:rPr lang="en-US" sz="2400" i="1" dirty="0" smtClean="0"/>
              <a:t> </a:t>
            </a:r>
            <a:r>
              <a:rPr lang="en-US" sz="2400" i="1" dirty="0"/>
              <a:t>yoyo():</a:t>
            </a:r>
          </a:p>
          <a:p>
            <a:r>
              <a:rPr lang="en-US" sz="2400" i="1" dirty="0" smtClean="0"/>
              <a:t>	forward(1</a:t>
            </a:r>
            <a:r>
              <a:rPr lang="en-US" sz="2400" i="1" dirty="0"/>
              <a:t>)</a:t>
            </a:r>
          </a:p>
          <a:p>
            <a:r>
              <a:rPr lang="en-US" sz="2400" i="1" dirty="0" smtClean="0"/>
              <a:t>	backward(1</a:t>
            </a:r>
            <a:r>
              <a:rPr lang="en-US" sz="2400" i="1" dirty="0"/>
              <a:t>)</a:t>
            </a:r>
          </a:p>
          <a:p>
            <a:r>
              <a:rPr lang="en-US" sz="2400" i="1" dirty="0" smtClean="0"/>
              <a:t>	stop()</a:t>
            </a:r>
          </a:p>
          <a:p>
            <a:r>
              <a:rPr lang="en-US" sz="2400" i="1" dirty="0"/>
              <a:t>&gt;&gt;&gt; yoyo</a:t>
            </a:r>
            <a:r>
              <a:rPr lang="en-US" sz="2400" i="1" dirty="0" smtClean="0"/>
              <a:t>()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Issuing the </a:t>
            </a:r>
            <a:r>
              <a:rPr lang="en-US" sz="2400" dirty="0" smtClean="0"/>
              <a:t>new function like this one in Python is called, </a:t>
            </a:r>
            <a:r>
              <a:rPr lang="en-US" sz="2400" i="1" dirty="0" smtClean="0"/>
              <a:t>invocation</a:t>
            </a:r>
            <a:endParaRPr lang="en-US" sz="2400" i="1" kern="0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781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New </a:t>
            </a:r>
            <a:r>
              <a:rPr lang="en-US" sz="3200" i="1" dirty="0" smtClean="0">
                <a:latin typeface="+mn-lt"/>
              </a:rPr>
              <a:t>functions() - parameters</a:t>
            </a:r>
            <a:endParaRPr lang="en-US" sz="3200" i="1" dirty="0">
              <a:latin typeface="+mn-lt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8686800" cy="838199"/>
          </a:xfrm>
        </p:spPr>
        <p:txBody>
          <a:bodyPr/>
          <a:lstStyle/>
          <a:p>
            <a:pPr marL="0" indent="0">
              <a:buNone/>
            </a:pPr>
            <a:r>
              <a:rPr lang="en-US" sz="2400" i="1" dirty="0" err="1"/>
              <a:t>def</a:t>
            </a:r>
            <a:r>
              <a:rPr lang="en-US" sz="2400" i="1" dirty="0"/>
              <a:t> yoyo():</a:t>
            </a:r>
          </a:p>
          <a:p>
            <a:pPr marL="400050" lvl="1" indent="0">
              <a:buNone/>
            </a:pPr>
            <a:r>
              <a:rPr lang="en-US" sz="2000" i="1" dirty="0"/>
              <a:t>forward(1)</a:t>
            </a:r>
          </a:p>
          <a:p>
            <a:pPr marL="400050" lvl="1" indent="0">
              <a:buNone/>
            </a:pPr>
            <a:r>
              <a:rPr lang="en-US" sz="2000" i="1" dirty="0"/>
              <a:t>wait(1)</a:t>
            </a:r>
          </a:p>
          <a:p>
            <a:pPr marL="400050" lvl="1" indent="0">
              <a:buNone/>
            </a:pPr>
            <a:r>
              <a:rPr lang="en-US" sz="2000" i="1" dirty="0"/>
              <a:t>backward(1)</a:t>
            </a:r>
          </a:p>
          <a:p>
            <a:pPr marL="400050" lvl="1" indent="0">
              <a:buNone/>
            </a:pPr>
            <a:r>
              <a:rPr lang="en-US" sz="2000" i="1" dirty="0"/>
              <a:t>wait(1)</a:t>
            </a:r>
          </a:p>
          <a:p>
            <a:pPr marL="400050" lvl="1" indent="0">
              <a:buNone/>
            </a:pPr>
            <a:r>
              <a:rPr lang="en-US" sz="2000" i="1" dirty="0"/>
              <a:t>stop()</a:t>
            </a:r>
            <a:endParaRPr lang="en-US" sz="2000" i="1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760930" y="3740725"/>
            <a:ext cx="494982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defRPr/>
            </a:pPr>
            <a:r>
              <a:rPr lang="en-US" sz="3200" kern="0" dirty="0" smtClean="0">
                <a:solidFill>
                  <a:srgbClr val="000000"/>
                </a:solidFill>
              </a:rPr>
              <a:t>The Robot moves at 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defRPr/>
            </a:pPr>
            <a:r>
              <a:rPr lang="en-US" sz="3200" kern="0" dirty="0" smtClean="0">
                <a:solidFill>
                  <a:srgbClr val="000000"/>
                </a:solidFill>
              </a:rPr>
              <a:t>half the speed</a:t>
            </a:r>
            <a:endParaRPr lang="en-US" sz="3200" kern="0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4636" y="3387433"/>
            <a:ext cx="3650096" cy="1801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i="1" dirty="0" smtClean="0"/>
              <a:t>&gt;&gt;&gt;</a:t>
            </a:r>
            <a:r>
              <a:rPr lang="en-US" sz="2400" i="1" dirty="0" err="1" smtClean="0"/>
              <a:t>def</a:t>
            </a:r>
            <a:r>
              <a:rPr lang="en-US" sz="2400" i="1" dirty="0" smtClean="0"/>
              <a:t> </a:t>
            </a:r>
            <a:r>
              <a:rPr lang="en-US" sz="2400" i="1" dirty="0"/>
              <a:t>yoyo1(speed):</a:t>
            </a:r>
          </a:p>
          <a:p>
            <a:pPr lvl="1"/>
            <a:r>
              <a:rPr lang="en-US" sz="2400" i="1" dirty="0" smtClean="0"/>
              <a:t>	forward(speed</a:t>
            </a:r>
            <a:r>
              <a:rPr lang="en-US" sz="2400" i="1" dirty="0"/>
              <a:t>, 1)</a:t>
            </a:r>
          </a:p>
          <a:p>
            <a:pPr lvl="1"/>
            <a:r>
              <a:rPr lang="en-US" sz="2400" i="1" dirty="0" smtClean="0"/>
              <a:t>	backward(speed</a:t>
            </a:r>
            <a:r>
              <a:rPr lang="en-US" sz="2400" i="1" dirty="0"/>
              <a:t>, 1</a:t>
            </a:r>
            <a:r>
              <a:rPr lang="en-US" sz="2400" i="1" dirty="0" smtClean="0"/>
              <a:t>)</a:t>
            </a:r>
            <a:endParaRPr lang="en-US" sz="2400" i="1" kern="0" dirty="0" smtClean="0">
              <a:solidFill>
                <a:srgbClr val="000000"/>
              </a:solidFill>
            </a:endParaRPr>
          </a:p>
          <a:p>
            <a:r>
              <a:rPr lang="en-US" sz="2400" i="1" dirty="0" smtClean="0"/>
              <a:t>&gt;&gt;&gt;yoyo1(0.5)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2743200" y="1052944"/>
            <a:ext cx="6400800" cy="2223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200" dirty="0" smtClean="0"/>
              <a:t>The Robot will </a:t>
            </a:r>
            <a:r>
              <a:rPr lang="en-US" sz="3200" dirty="0"/>
              <a:t>move forward for 1 second </a:t>
            </a:r>
            <a:r>
              <a:rPr lang="en-US" sz="3200" dirty="0" smtClean="0"/>
              <a:t>before applying </a:t>
            </a:r>
            <a:r>
              <a:rPr lang="en-US" sz="3200" dirty="0"/>
              <a:t>the command that follows </a:t>
            </a:r>
            <a:r>
              <a:rPr lang="en-US" sz="3200" dirty="0" smtClean="0"/>
              <a:t>the wait</a:t>
            </a:r>
            <a:endParaRPr lang="en-US" sz="3200" kern="0" dirty="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2400" y="5188524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Try passing other parameters like </a:t>
            </a:r>
            <a:r>
              <a:rPr lang="en-US" sz="2400" i="1" dirty="0" err="1" smtClean="0"/>
              <a:t>waitTime</a:t>
            </a:r>
            <a:endParaRPr lang="en-US" sz="2400" i="1" dirty="0" smtClean="0"/>
          </a:p>
          <a:p>
            <a:r>
              <a:rPr lang="en-US" sz="2400" dirty="0" smtClean="0"/>
              <a:t>Pass multiple parameters: </a:t>
            </a:r>
            <a:r>
              <a:rPr lang="en-US" sz="2400" i="1" dirty="0"/>
              <a:t>yoyo3(0.5, 1.5)</a:t>
            </a:r>
          </a:p>
        </p:txBody>
      </p:sp>
    </p:spTree>
    <p:extLst>
      <p:ext uri="{BB962C8B-B14F-4D97-AF65-F5344CB8AC3E}">
        <p14:creationId xmlns="" xmlns:p14="http://schemas.microsoft.com/office/powerpoint/2010/main" val="68996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Saving Commands in Modules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8686800" cy="1676399"/>
          </a:xfrm>
        </p:spPr>
        <p:txBody>
          <a:bodyPr/>
          <a:lstStyle/>
          <a:p>
            <a:pPr eaLnBrk="1" hangingPunct="1"/>
            <a:r>
              <a:rPr lang="en-US" dirty="0" smtClean="0"/>
              <a:t>When you work with different functions of the Robot you may end up with large collection of new functions</a:t>
            </a:r>
          </a:p>
          <a:p>
            <a:pPr eaLnBrk="1" hangingPunct="1"/>
            <a:r>
              <a:rPr lang="en-US" dirty="0" smtClean="0"/>
              <a:t>Wouldn’t it be better to store them in files on your computer so that you can call them when you need?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28600" y="4572001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defRPr/>
            </a:pPr>
            <a:endParaRPr lang="en-US" sz="3200" kern="0" dirty="0">
              <a:solidFill>
                <a:srgbClr val="000000"/>
              </a:solidFill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0" y="4305301"/>
            <a:ext cx="5638800" cy="1790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defRPr/>
            </a:pPr>
            <a:r>
              <a:rPr lang="en-US" sz="3200" kern="0" dirty="0" smtClean="0">
                <a:solidFill>
                  <a:srgbClr val="000000"/>
                </a:solidFill>
              </a:rPr>
              <a:t>Typical robot programs have huge number of functions and it is easy to store them in a file and call them when needed</a:t>
            </a:r>
            <a:endParaRPr lang="en-US" sz="3200" kern="0" dirty="0">
              <a:solidFill>
                <a:srgbClr val="000000"/>
              </a:solidFill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4495800" y="4419600"/>
            <a:ext cx="4267200" cy="1676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defRPr/>
            </a:pPr>
            <a:endParaRPr lang="en-US" sz="3200" kern="0" dirty="0">
              <a:solidFill>
                <a:srgbClr val="000000"/>
              </a:solidFill>
            </a:endParaRPr>
          </a:p>
        </p:txBody>
      </p:sp>
      <p:pic>
        <p:nvPicPr>
          <p:cNvPr id="2050" name="Picture 2" descr="http://www.techfresh.net/wp-content/uploads/2008/05/wall-e-dancing-robot-plays-mp3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3637" y="3729037"/>
            <a:ext cx="2671763" cy="267176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03061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Writing and Saving to a File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8686800" cy="1676399"/>
          </a:xfrm>
        </p:spPr>
        <p:txBody>
          <a:bodyPr/>
          <a:lstStyle/>
          <a:p>
            <a:pPr marL="0" indent="0">
              <a:buNone/>
            </a:pPr>
            <a:r>
              <a:rPr lang="en-US" i="1" dirty="0"/>
              <a:t>from </a:t>
            </a:r>
            <a:r>
              <a:rPr lang="en-US" i="1" dirty="0" err="1"/>
              <a:t>myro</a:t>
            </a:r>
            <a:r>
              <a:rPr lang="en-US" i="1" dirty="0"/>
              <a:t> import *</a:t>
            </a:r>
          </a:p>
          <a:p>
            <a:pPr marL="0" indent="0">
              <a:buNone/>
            </a:pPr>
            <a:r>
              <a:rPr lang="en-US" i="1" dirty="0" err="1"/>
              <a:t>init</a:t>
            </a:r>
            <a:r>
              <a:rPr lang="en-US" i="1" dirty="0"/>
              <a:t>()</a:t>
            </a:r>
          </a:p>
          <a:p>
            <a:pPr marL="0" indent="0">
              <a:buNone/>
            </a:pPr>
            <a:r>
              <a:rPr lang="en-US" i="1" dirty="0"/>
              <a:t># Define the new </a:t>
            </a:r>
            <a:r>
              <a:rPr lang="en-US" i="1" dirty="0" smtClean="0"/>
              <a:t>functions</a:t>
            </a:r>
            <a:endParaRPr lang="en-US" i="1" dirty="0"/>
          </a:p>
          <a:p>
            <a:pPr marL="0" indent="0">
              <a:buNone/>
            </a:pPr>
            <a:r>
              <a:rPr lang="en-US" i="1" dirty="0" err="1"/>
              <a:t>def</a:t>
            </a:r>
            <a:r>
              <a:rPr lang="en-US" i="1" dirty="0"/>
              <a:t> yoyo(speed, </a:t>
            </a:r>
            <a:r>
              <a:rPr lang="en-US" i="1" dirty="0" err="1"/>
              <a:t>waitTime</a:t>
            </a:r>
            <a:r>
              <a:rPr lang="en-US" i="1" dirty="0"/>
              <a:t>):</a:t>
            </a:r>
          </a:p>
          <a:p>
            <a:pPr marL="400050" lvl="1" indent="0">
              <a:buNone/>
            </a:pPr>
            <a:r>
              <a:rPr lang="en-US" i="1" dirty="0"/>
              <a:t>forward(speed)</a:t>
            </a:r>
          </a:p>
          <a:p>
            <a:pPr marL="400050" lvl="1" indent="0">
              <a:buNone/>
            </a:pPr>
            <a:r>
              <a:rPr lang="en-US" i="1" dirty="0"/>
              <a:t>wait(</a:t>
            </a:r>
            <a:r>
              <a:rPr lang="en-US" i="1" dirty="0" err="1"/>
              <a:t>waitTime</a:t>
            </a:r>
            <a:r>
              <a:rPr lang="en-US" i="1" dirty="0"/>
              <a:t>)</a:t>
            </a:r>
          </a:p>
          <a:p>
            <a:pPr marL="400050" lvl="1" indent="0">
              <a:buNone/>
            </a:pPr>
            <a:r>
              <a:rPr lang="en-US" i="1" dirty="0"/>
              <a:t>backward(speed)</a:t>
            </a:r>
          </a:p>
          <a:p>
            <a:pPr marL="400050" lvl="1" indent="0">
              <a:buNone/>
            </a:pPr>
            <a:r>
              <a:rPr lang="en-US" i="1" dirty="0"/>
              <a:t>wait(</a:t>
            </a:r>
            <a:r>
              <a:rPr lang="en-US" i="1" dirty="0" err="1"/>
              <a:t>waitTime</a:t>
            </a:r>
            <a:r>
              <a:rPr lang="en-US" i="1" dirty="0"/>
              <a:t>)</a:t>
            </a:r>
          </a:p>
          <a:p>
            <a:pPr marL="400050" lvl="1" indent="0">
              <a:buNone/>
            </a:pPr>
            <a:r>
              <a:rPr lang="en-US" i="1" dirty="0"/>
              <a:t>stop()</a:t>
            </a:r>
            <a:endParaRPr lang="en-US" i="1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876800" y="1219200"/>
            <a:ext cx="4038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defRPr/>
            </a:pPr>
            <a:r>
              <a:rPr lang="en-US" sz="2800" kern="0" dirty="0" smtClean="0">
                <a:solidFill>
                  <a:srgbClr val="000000"/>
                </a:solidFill>
              </a:rPr>
              <a:t>Click file on IDLE GUI and open a </a:t>
            </a:r>
            <a:r>
              <a:rPr lang="en-US" sz="2800" kern="0" smtClean="0">
                <a:solidFill>
                  <a:srgbClr val="000000"/>
                </a:solidFill>
              </a:rPr>
              <a:t>new window</a:t>
            </a:r>
            <a:endParaRPr lang="en-US" sz="2800" kern="0" dirty="0" smtClean="0">
              <a:solidFill>
                <a:srgbClr val="000000"/>
              </a:solidFill>
            </a:endParaRP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defRPr/>
            </a:pPr>
            <a:r>
              <a:rPr lang="en-US" sz="2800" kern="0" dirty="0" smtClean="0">
                <a:solidFill>
                  <a:srgbClr val="000000"/>
                </a:solidFill>
              </a:rPr>
              <a:t># is used to enter comments (so that you remember what you did when you come back to your program)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defRPr/>
            </a:pPr>
            <a:r>
              <a:rPr lang="en-US" sz="2800" kern="0" dirty="0" smtClean="0">
                <a:solidFill>
                  <a:srgbClr val="000000"/>
                </a:solidFill>
              </a:rPr>
              <a:t>Enter your program as you would do in your Python IDLE GUI</a:t>
            </a:r>
            <a:endParaRPr lang="en-US" sz="28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8513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/>
              <a:t>Writing and Saving to a File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8686800" cy="609599"/>
          </a:xfrm>
        </p:spPr>
        <p:txBody>
          <a:bodyPr/>
          <a:lstStyle/>
          <a:p>
            <a:pPr algn="just" eaLnBrk="1" hangingPunct="1"/>
            <a:r>
              <a:rPr lang="en-US" dirty="0" smtClean="0"/>
              <a:t>A good programmer always comments his program well</a:t>
            </a:r>
          </a:p>
          <a:p>
            <a:pPr algn="just" eaLnBrk="1" hangingPunct="1"/>
            <a:r>
              <a:rPr lang="en-US" dirty="0" smtClean="0"/>
              <a:t>Once you are done writing your program click File &gt; Save As and enter the file name you like say ‘moves’ with an extension ‘.</a:t>
            </a:r>
            <a:r>
              <a:rPr lang="en-US" dirty="0" err="1" smtClean="0"/>
              <a:t>py</a:t>
            </a:r>
            <a:r>
              <a:rPr lang="en-US" dirty="0" smtClean="0"/>
              <a:t>’ (</a:t>
            </a:r>
            <a:r>
              <a:rPr lang="en-US" sz="2400" i="1" dirty="0"/>
              <a:t>All Python modules end with the filename extension .</a:t>
            </a:r>
            <a:r>
              <a:rPr lang="en-US" sz="2400" i="1" dirty="0" err="1" smtClean="0"/>
              <a:t>py</a:t>
            </a:r>
            <a:r>
              <a:rPr lang="en-US" dirty="0" smtClean="0"/>
              <a:t>)</a:t>
            </a:r>
          </a:p>
          <a:p>
            <a:r>
              <a:rPr lang="en-US" dirty="0" smtClean="0"/>
              <a:t>Make </a:t>
            </a:r>
            <a:r>
              <a:rPr lang="en-US" dirty="0"/>
              <a:t>sure they are always saved in the same folder as the </a:t>
            </a:r>
            <a:r>
              <a:rPr lang="en-US" dirty="0" smtClean="0"/>
              <a:t>Start </a:t>
            </a:r>
            <a:r>
              <a:rPr lang="en-US" dirty="0" err="1" smtClean="0"/>
              <a:t>Python.pyw</a:t>
            </a:r>
            <a:r>
              <a:rPr lang="en-US" dirty="0" smtClean="0"/>
              <a:t> </a:t>
            </a:r>
            <a:r>
              <a:rPr lang="en-US" dirty="0"/>
              <a:t>file</a:t>
            </a:r>
            <a:endParaRPr lang="en-US" i="1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0782" y="3893127"/>
            <a:ext cx="8686800" cy="259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defRPr/>
            </a:pPr>
            <a:endParaRPr lang="en-US" sz="32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5165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Accessing the Files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8686800" cy="609599"/>
          </a:xfrm>
        </p:spPr>
        <p:txBody>
          <a:bodyPr/>
          <a:lstStyle/>
          <a:p>
            <a:pPr algn="just" eaLnBrk="1" hangingPunct="1"/>
            <a:r>
              <a:rPr lang="en-US" dirty="0" smtClean="0"/>
              <a:t>You can use the file in two ways</a:t>
            </a:r>
            <a:endParaRPr lang="en-US" dirty="0"/>
          </a:p>
          <a:p>
            <a:pPr marL="514350" indent="-514350" algn="just" eaLnBrk="1" hangingPunct="1">
              <a:buNone/>
            </a:pPr>
            <a:r>
              <a:rPr lang="en-US" sz="2400" i="1" dirty="0" smtClean="0"/>
              <a:t>      &gt;&gt;&gt; </a:t>
            </a:r>
            <a:r>
              <a:rPr lang="en-US" sz="2400" i="1" dirty="0"/>
              <a:t>from moves import </a:t>
            </a:r>
            <a:r>
              <a:rPr lang="en-US" sz="2400" i="1" dirty="0" smtClean="0"/>
              <a:t>*</a:t>
            </a:r>
          </a:p>
          <a:p>
            <a:pPr marL="400050" lvl="1" indent="0" algn="just" eaLnBrk="1" hangingPunct="1">
              <a:buNone/>
            </a:pPr>
            <a:r>
              <a:rPr lang="en-US" sz="2400" i="1" dirty="0" smtClean="0"/>
              <a:t># Try the commands we used before</a:t>
            </a:r>
          </a:p>
          <a:p>
            <a:pPr marL="400050" lvl="1" indent="0" algn="just" eaLnBrk="1" hangingPunct="1">
              <a:buNone/>
            </a:pPr>
            <a:r>
              <a:rPr lang="en-US" sz="2400" i="1" dirty="0" smtClean="0"/>
              <a:t>&gt;&gt;&gt; yoyo(0.5,0.5)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52400" y="3124200"/>
            <a:ext cx="8686800" cy="259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indent="-457200">
              <a:buClr>
                <a:schemeClr val="tx2"/>
              </a:buClr>
              <a:buFont typeface="Wingdings" pitchFamily="2" charset="2"/>
              <a:buChar char="v"/>
            </a:pPr>
            <a:r>
              <a:rPr lang="en-US" sz="3200" dirty="0" smtClean="0"/>
              <a:t>Accessing </a:t>
            </a:r>
            <a:r>
              <a:rPr lang="en-US" sz="3200" dirty="0"/>
              <a:t>the commands defined in a module </a:t>
            </a:r>
            <a:r>
              <a:rPr lang="en-US" sz="3200" dirty="0" smtClean="0"/>
              <a:t>is similar </a:t>
            </a:r>
            <a:r>
              <a:rPr lang="en-US" sz="3200" dirty="0"/>
              <a:t>to accessing the capabilities of the </a:t>
            </a:r>
            <a:r>
              <a:rPr lang="en-US" sz="3200" dirty="0" err="1"/>
              <a:t>myro</a:t>
            </a:r>
            <a:r>
              <a:rPr lang="en-US" sz="3200" dirty="0"/>
              <a:t> </a:t>
            </a:r>
            <a:r>
              <a:rPr lang="en-US" sz="3200" dirty="0" smtClean="0"/>
              <a:t>module</a:t>
            </a:r>
          </a:p>
          <a:p>
            <a:pPr>
              <a:buClr>
                <a:schemeClr val="tx2"/>
              </a:buClr>
            </a:pPr>
            <a:r>
              <a:rPr lang="en-US" sz="2400" i="1" dirty="0" smtClean="0"/>
              <a:t>	</a:t>
            </a:r>
          </a:p>
          <a:p>
            <a:pPr>
              <a:buClr>
                <a:schemeClr val="tx2"/>
              </a:buClr>
            </a:pPr>
            <a:r>
              <a:rPr lang="en-US" sz="2400" i="1" dirty="0" smtClean="0"/>
              <a:t>	from </a:t>
            </a:r>
            <a:r>
              <a:rPr lang="en-US" sz="2400" i="1" dirty="0"/>
              <a:t>&lt;MODULE NAME&gt; import &lt;SOMETHING</a:t>
            </a:r>
            <a:r>
              <a:rPr lang="en-US" sz="2400" i="1" dirty="0" smtClean="0"/>
              <a:t>&gt;</a:t>
            </a:r>
          </a:p>
          <a:p>
            <a:pPr>
              <a:buClr>
                <a:schemeClr val="tx2"/>
              </a:buClr>
            </a:pPr>
            <a:r>
              <a:rPr lang="en-US" sz="2400" i="1" kern="0" dirty="0" smtClean="0">
                <a:solidFill>
                  <a:srgbClr val="000000"/>
                </a:solidFill>
              </a:rPr>
              <a:t>When you replace &lt;SOMETHING&gt; with * you import everything</a:t>
            </a:r>
            <a:endParaRPr lang="en-US" sz="2400" i="1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1353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xpress">
  <a:themeElements>
    <a:clrScheme name="expres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express">
      <a:majorFont>
        <a:latin typeface="Lucida Sans Unicode"/>
        <a:ea typeface="宋体"/>
        <a:cs typeface="宋体"/>
      </a:majorFont>
      <a:minorFont>
        <a:latin typeface="Times New Roman"/>
        <a:ea typeface="宋体"/>
        <a:cs typeface="宋体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itchFamily="-65" charset="0"/>
          </a:defRPr>
        </a:defPPr>
      </a:lstStyle>
    </a:lnDef>
  </a:objectDefaults>
  <a:extraClrSchemeLst>
    <a:extraClrScheme>
      <a:clrScheme name="expres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xpres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xpres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res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res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res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877</Words>
  <Application>Microsoft Office PowerPoint</Application>
  <PresentationFormat>On-screen Show (4:3)</PresentationFormat>
  <Paragraphs>179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express</vt:lpstr>
      <vt:lpstr>Getting Started with Python and Myro</vt:lpstr>
      <vt:lpstr>Scribbler</vt:lpstr>
      <vt:lpstr>Speed of Myro</vt:lpstr>
      <vt:lpstr>New Commands</vt:lpstr>
      <vt:lpstr>New functions() - parameters</vt:lpstr>
      <vt:lpstr>Saving Commands in Modules</vt:lpstr>
      <vt:lpstr>Writing and Saving to a File</vt:lpstr>
      <vt:lpstr>Writing and Saving to a File</vt:lpstr>
      <vt:lpstr>Accessing the Files</vt:lpstr>
      <vt:lpstr>Functions as Building Blocks</vt:lpstr>
      <vt:lpstr>Syntax</vt:lpstr>
      <vt:lpstr>Syntax – Readability in Python</vt:lpstr>
      <vt:lpstr>Sample Function using Functions</vt:lpstr>
      <vt:lpstr>Summary</vt:lpstr>
      <vt:lpstr>Try These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Sensing From Within</dc:title>
  <dc:creator>Tinku</dc:creator>
  <cp:lastModifiedBy>Ali Irturk</cp:lastModifiedBy>
  <cp:revision>18</cp:revision>
  <dcterms:created xsi:type="dcterms:W3CDTF">2010-07-09T01:25:35Z</dcterms:created>
  <dcterms:modified xsi:type="dcterms:W3CDTF">2010-07-09T21:32:18Z</dcterms:modified>
</cp:coreProperties>
</file>