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43"/>
  </p:notesMasterIdLst>
  <p:handoutMasterIdLst>
    <p:handoutMasterId r:id="rId44"/>
  </p:handoutMasterIdLst>
  <p:sldIdLst>
    <p:sldId id="513" r:id="rId2"/>
    <p:sldId id="514" r:id="rId3"/>
    <p:sldId id="515" r:id="rId4"/>
    <p:sldId id="516" r:id="rId5"/>
    <p:sldId id="517" r:id="rId6"/>
    <p:sldId id="518" r:id="rId7"/>
    <p:sldId id="519" r:id="rId8"/>
    <p:sldId id="520" r:id="rId9"/>
    <p:sldId id="521" r:id="rId10"/>
    <p:sldId id="522" r:id="rId11"/>
    <p:sldId id="523" r:id="rId12"/>
    <p:sldId id="524" r:id="rId13"/>
    <p:sldId id="525" r:id="rId14"/>
    <p:sldId id="526" r:id="rId15"/>
    <p:sldId id="527" r:id="rId16"/>
    <p:sldId id="528" r:id="rId17"/>
    <p:sldId id="529" r:id="rId18"/>
    <p:sldId id="530" r:id="rId19"/>
    <p:sldId id="531" r:id="rId20"/>
    <p:sldId id="532" r:id="rId21"/>
    <p:sldId id="533" r:id="rId22"/>
    <p:sldId id="534" r:id="rId23"/>
    <p:sldId id="535" r:id="rId24"/>
    <p:sldId id="536" r:id="rId25"/>
    <p:sldId id="537" r:id="rId26"/>
    <p:sldId id="594" r:id="rId27"/>
    <p:sldId id="538" r:id="rId28"/>
    <p:sldId id="539" r:id="rId29"/>
    <p:sldId id="593" r:id="rId30"/>
    <p:sldId id="540" r:id="rId31"/>
    <p:sldId id="595" r:id="rId32"/>
    <p:sldId id="596" r:id="rId33"/>
    <p:sldId id="542" r:id="rId34"/>
    <p:sldId id="543" r:id="rId35"/>
    <p:sldId id="544" r:id="rId36"/>
    <p:sldId id="545" r:id="rId37"/>
    <p:sldId id="546" r:id="rId38"/>
    <p:sldId id="547" r:id="rId39"/>
    <p:sldId id="548" r:id="rId40"/>
    <p:sldId id="552" r:id="rId41"/>
    <p:sldId id="575" r:id="rId42"/>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8FF"/>
    <a:srgbClr val="E2F2FF"/>
    <a:srgbClr val="E6ACFF"/>
    <a:srgbClr val="E20000"/>
    <a:srgbClr val="D3DEEF"/>
    <a:srgbClr val="D23A2E"/>
    <a:srgbClr val="BCD0FC"/>
    <a:srgbClr val="AFF2FB"/>
    <a:srgbClr val="FC0427"/>
    <a:srgbClr val="A5A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31" autoAdjust="0"/>
    <p:restoredTop sz="94589" autoAdjust="0"/>
  </p:normalViewPr>
  <p:slideViewPr>
    <p:cSldViewPr snapToGrid="0">
      <p:cViewPr>
        <p:scale>
          <a:sx n="95" d="100"/>
          <a:sy n="95" d="100"/>
        </p:scale>
        <p:origin x="920" y="-48"/>
      </p:cViewPr>
      <p:guideLst>
        <p:guide orient="horz" pos="2160"/>
        <p:guide pos="2880"/>
      </p:guideLst>
    </p:cSldViewPr>
  </p:slideViewPr>
  <p:outlineViewPr>
    <p:cViewPr>
      <p:scale>
        <a:sx n="33" d="100"/>
        <a:sy n="33" d="100"/>
      </p:scale>
      <p:origin x="0" y="3736"/>
    </p:cViewPr>
    <p:sldLst>
      <p:sld r:id="rId1" collapse="1"/>
    </p:sldLst>
  </p:outlineViewPr>
  <p:notesTextViewPr>
    <p:cViewPr>
      <p:scale>
        <a:sx n="75" d="100"/>
        <a:sy n="75" d="100"/>
      </p:scale>
      <p:origin x="0" y="0"/>
    </p:cViewPr>
  </p:notesTextViewPr>
  <p:sorterViewPr>
    <p:cViewPr>
      <p:scale>
        <a:sx n="119" d="100"/>
        <a:sy n="119" d="100"/>
      </p:scale>
      <p:origin x="0" y="0"/>
    </p:cViewPr>
  </p:sorterViewPr>
  <p:notesViewPr>
    <p:cSldViewPr>
      <p:cViewPr varScale="1">
        <p:scale>
          <a:sx n="60" d="100"/>
          <a:sy n="60" d="100"/>
        </p:scale>
        <p:origin x="-249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393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23939" name="Rectangle 3"/>
          <p:cNvSpPr>
            <a:spLocks noGrp="1" noChangeArrowheads="1"/>
          </p:cNvSpPr>
          <p:nvPr>
            <p:ph type="dt" sz="quarter"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23940" name="Rectangle 4"/>
          <p:cNvSpPr>
            <a:spLocks noGrp="1" noChangeArrowheads="1"/>
          </p:cNvSpPr>
          <p:nvPr>
            <p:ph type="ftr" sz="quarter" idx="2"/>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23941" name="Rectangle 5"/>
          <p:cNvSpPr>
            <a:spLocks noGrp="1" noChangeArrowheads="1"/>
          </p:cNvSpPr>
          <p:nvPr>
            <p:ph type="sldNum" sz="quarter" idx="3"/>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FD8AD05-A03A-4B2B-8F9D-ADBFB2D2B5E6}" type="slidenum">
              <a:rPr lang="en-US"/>
              <a:pPr/>
              <a:t>‹#›</a:t>
            </a:fld>
            <a:endParaRPr lang="en-US"/>
          </a:p>
        </p:txBody>
      </p:sp>
    </p:spTree>
    <p:extLst>
      <p:ext uri="{BB962C8B-B14F-4D97-AF65-F5344CB8AC3E}">
        <p14:creationId xmlns:p14="http://schemas.microsoft.com/office/powerpoint/2010/main" val="3793128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92515" name="Rectangle 3"/>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925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92517"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2518"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92519"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FCD8188-3E7F-4AD4-816A-FF575FE2948B}" type="slidenum">
              <a:rPr lang="en-US"/>
              <a:pPr/>
              <a:t>‹#›</a:t>
            </a:fld>
            <a:endParaRPr lang="en-US"/>
          </a:p>
        </p:txBody>
      </p:sp>
    </p:spTree>
    <p:extLst>
      <p:ext uri="{BB962C8B-B14F-4D97-AF65-F5344CB8AC3E}">
        <p14:creationId xmlns:p14="http://schemas.microsoft.com/office/powerpoint/2010/main" val="1961617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3FCC0-DBD9-4DEC-9BAA-BE46D65B80B8}" type="slidenum">
              <a:rPr lang="en-US"/>
              <a:pPr/>
              <a:t>1</a:t>
            </a:fld>
            <a:endParaRPr 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Tree>
    <p:extLst>
      <p:ext uri="{BB962C8B-B14F-4D97-AF65-F5344CB8AC3E}">
        <p14:creationId xmlns:p14="http://schemas.microsoft.com/office/powerpoint/2010/main" val="200447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BDC74-04A4-2A41-87C3-232182C9D459}" type="slidenum">
              <a:rPr lang="en-US"/>
              <a:pPr/>
              <a:t>34</a:t>
            </a:fld>
            <a:endParaRPr lang="en-US"/>
          </a:p>
        </p:txBody>
      </p:sp>
      <p:sp>
        <p:nvSpPr>
          <p:cNvPr id="339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9971" name="Rectangle 3"/>
          <p:cNvSpPr>
            <a:spLocks noGrp="1" noChangeArrowheads="1"/>
          </p:cNvSpPr>
          <p:nvPr>
            <p:ph type="body" idx="1"/>
          </p:nvPr>
        </p:nvSpPr>
        <p:spPr/>
        <p:txBody>
          <a:bodyPr/>
          <a:lstStyle/>
          <a:p>
            <a:r>
              <a:rPr lang="en-US"/>
              <a:t>Metal–metal antifuse. (b) A metal–metal antifuse in a three-level metal process that uses contact plugs. The conductive link usually forms at the corner of the via where the electric field is highest during programming. </a:t>
            </a:r>
          </a:p>
        </p:txBody>
      </p:sp>
    </p:spTree>
    <p:extLst>
      <p:ext uri="{BB962C8B-B14F-4D97-AF65-F5344CB8AC3E}">
        <p14:creationId xmlns:p14="http://schemas.microsoft.com/office/powerpoint/2010/main" val="34812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3A45A-DE5B-A045-94DC-E3756890704B}" type="slidenum">
              <a:rPr lang="en-US"/>
              <a:pPr/>
              <a:t>36</a:t>
            </a:fld>
            <a:endParaRPr lang="en-US"/>
          </a:p>
        </p:txBody>
      </p:sp>
      <p:sp>
        <p:nvSpPr>
          <p:cNvPr id="27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1363" name="Rectangle 3"/>
          <p:cNvSpPr>
            <a:spLocks noGrp="1" noChangeArrowheads="1"/>
          </p:cNvSpPr>
          <p:nvPr>
            <p:ph type="body" idx="1"/>
          </p:nvPr>
        </p:nvSpPr>
        <p:spPr/>
        <p:txBody>
          <a:bodyPr/>
          <a:lstStyle/>
          <a:p>
            <a:r>
              <a:rPr lang="en-US"/>
              <a:t>Configurable interconnect using a pass gate controlled by single SRAM configuration bit.  If the SRAM bit is set, then A is electrically connected to B.  Otherwise, A and B are not connected.</a:t>
            </a:r>
          </a:p>
        </p:txBody>
      </p:sp>
    </p:spTree>
    <p:extLst>
      <p:ext uri="{BB962C8B-B14F-4D97-AF65-F5344CB8AC3E}">
        <p14:creationId xmlns:p14="http://schemas.microsoft.com/office/powerpoint/2010/main" val="120753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17B1E-C4B1-4A41-A42E-FD30501703A7}" type="slidenum">
              <a:rPr lang="en-US"/>
              <a:pPr/>
              <a:t>37</a:t>
            </a:fld>
            <a:endParaRPr lang="en-US"/>
          </a:p>
        </p:txBody>
      </p:sp>
      <p:sp>
        <p:nvSpPr>
          <p:cNvPr id="31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4371" name="Rectangle 3"/>
          <p:cNvSpPr>
            <a:spLocks noGrp="1" noChangeArrowheads="1"/>
          </p:cNvSpPr>
          <p:nvPr>
            <p:ph type="body" idx="1"/>
          </p:nvPr>
        </p:nvSpPr>
        <p:spPr/>
        <p:txBody>
          <a:bodyPr/>
          <a:lstStyle/>
          <a:p>
            <a:r>
              <a:rPr lang="en-US" b="1"/>
              <a:t>(a)</a:t>
            </a:r>
            <a:r>
              <a:rPr lang="en-US"/>
              <a:t> With a high (&gt;12V) programming voltage, VPP, applied to the drain, electrons gain</a:t>
            </a:r>
          </a:p>
          <a:p>
            <a:r>
              <a:rPr lang="en-US"/>
              <a:t>enough energy to </a:t>
            </a:r>
            <a:r>
              <a:rPr lang="ja-JP" altLang="en-US">
                <a:latin typeface="Arial"/>
              </a:rPr>
              <a:t>“</a:t>
            </a:r>
            <a:r>
              <a:rPr lang="en-US"/>
              <a:t>jump</a:t>
            </a:r>
            <a:r>
              <a:rPr lang="ja-JP" altLang="en-US">
                <a:latin typeface="Arial"/>
              </a:rPr>
              <a:t>”</a:t>
            </a:r>
            <a:r>
              <a:rPr lang="en-US"/>
              <a:t> onto the floating gate (gate1)</a:t>
            </a:r>
          </a:p>
          <a:p>
            <a:r>
              <a:rPr lang="en-US" b="1"/>
              <a:t>(b) </a:t>
            </a:r>
            <a:r>
              <a:rPr lang="en-US"/>
              <a:t>Electrons stuck on gate1 raise the threshold voltage so that the transistor is always off</a:t>
            </a:r>
          </a:p>
          <a:p>
            <a:r>
              <a:rPr lang="en-US"/>
              <a:t>for normal operating voltages</a:t>
            </a:r>
          </a:p>
          <a:p>
            <a:r>
              <a:rPr lang="en-US" b="1"/>
              <a:t>(c) </a:t>
            </a:r>
            <a:r>
              <a:rPr lang="en-US"/>
              <a:t>UV light provides enough energy for the electrons stuck on gate1 to </a:t>
            </a:r>
            <a:r>
              <a:rPr lang="ja-JP" altLang="en-US">
                <a:latin typeface="Arial"/>
              </a:rPr>
              <a:t>“</a:t>
            </a:r>
            <a:r>
              <a:rPr lang="en-US"/>
              <a:t>jump</a:t>
            </a:r>
            <a:r>
              <a:rPr lang="ja-JP" altLang="en-US">
                <a:latin typeface="Arial"/>
              </a:rPr>
              <a:t>”</a:t>
            </a:r>
            <a:r>
              <a:rPr lang="en-US"/>
              <a:t> back to the</a:t>
            </a:r>
          </a:p>
          <a:p>
            <a:r>
              <a:rPr lang="en-US"/>
              <a:t>bulk, allowing the transistor to operate normally</a:t>
            </a:r>
          </a:p>
          <a:p>
            <a:endParaRPr lang="en-US"/>
          </a:p>
        </p:txBody>
      </p:sp>
    </p:spTree>
    <p:extLst>
      <p:ext uri="{BB962C8B-B14F-4D97-AF65-F5344CB8AC3E}">
        <p14:creationId xmlns:p14="http://schemas.microsoft.com/office/powerpoint/2010/main" val="1378853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1B533-DABE-5C41-B705-D5277F94B313}" type="slidenum">
              <a:rPr lang="en-US"/>
              <a:pPr/>
              <a:t>38</a:t>
            </a:fld>
            <a:endParaRPr lang="en-US"/>
          </a:p>
        </p:txBody>
      </p:sp>
      <p:sp>
        <p:nvSpPr>
          <p:cNvPr id="36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1475" name="Rectangle 3"/>
          <p:cNvSpPr>
            <a:spLocks noGrp="1" noChangeArrowheads="1"/>
          </p:cNvSpPr>
          <p:nvPr>
            <p:ph type="body" idx="1"/>
          </p:nvPr>
        </p:nvSpPr>
        <p:spPr>
          <a:xfrm>
            <a:off x="914400" y="4415790"/>
            <a:ext cx="5029200" cy="4183380"/>
          </a:xfrm>
        </p:spPr>
        <p:txBody>
          <a:bodyPr/>
          <a:lstStyle/>
          <a:p>
            <a:endParaRPr lang="en-US"/>
          </a:p>
        </p:txBody>
      </p:sp>
    </p:spTree>
    <p:extLst>
      <p:ext uri="{BB962C8B-B14F-4D97-AF65-F5344CB8AC3E}">
        <p14:creationId xmlns:p14="http://schemas.microsoft.com/office/powerpoint/2010/main" val="89045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EEC3073E-DAB8-8248-B4F9-94E1B70232CA}" type="datetime1">
              <a:rPr lang="en-US" smtClean="0"/>
              <a:pPr>
                <a:defRPr/>
              </a:pPr>
              <a:t>10/6/17</a:t>
            </a:fld>
            <a:endParaRPr lang="en-US"/>
          </a:p>
        </p:txBody>
      </p:sp>
      <p:sp>
        <p:nvSpPr>
          <p:cNvPr id="5" name="Slide Number Placeholder 4"/>
          <p:cNvSpPr>
            <a:spLocks noGrp="1"/>
          </p:cNvSpPr>
          <p:nvPr>
            <p:ph type="sldNum" sz="quarter" idx="11"/>
          </p:nvPr>
        </p:nvSpPr>
        <p:spPr/>
        <p:txBody>
          <a:bodyPr/>
          <a:lstStyle/>
          <a:p>
            <a:pPr>
              <a:defRPr/>
            </a:pPr>
            <a:fld id="{FF47D0A0-13C0-DB40-B768-5FBA6F392ED9}" type="slidenum">
              <a:rPr lang="en-US" smtClean="0"/>
              <a:pPr>
                <a:defRPr/>
              </a:pPr>
              <a:t>40</a:t>
            </a:fld>
            <a:endParaRPr lang="en-US"/>
          </a:p>
        </p:txBody>
      </p:sp>
    </p:spTree>
    <p:extLst>
      <p:ext uri="{BB962C8B-B14F-4D97-AF65-F5344CB8AC3E}">
        <p14:creationId xmlns:p14="http://schemas.microsoft.com/office/powerpoint/2010/main" val="45800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53315-D8E5-FF4F-8BBE-E1DF87EC5213}" type="slidenum">
              <a:rPr lang="en-US"/>
              <a:pPr/>
              <a:t>41</a:t>
            </a:fld>
            <a:endParaRPr lang="en-US"/>
          </a:p>
        </p:txBody>
      </p:sp>
      <p:sp>
        <p:nvSpPr>
          <p:cNvPr id="350210" name="Rectangle 2"/>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0211"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r>
              <a:rPr lang="en-US"/>
              <a:t>There are many tools out there. Since most computer scientists are not experts at HDL design, tools are needed to translate algorithms into circuits.</a:t>
            </a:r>
          </a:p>
          <a:p>
            <a:r>
              <a:rPr lang="en-US"/>
              <a:t>HDL design is tricky. Many proposals for tools for high-performance computing applications that run on hybrid CPU/FPGA systems in which FPGAs handle the most intensive tasks (10%-90% rule).</a:t>
            </a:r>
          </a:p>
          <a:p>
            <a:r>
              <a:rPr lang="en-US"/>
              <a:t>How do we profile an FPGA application?</a:t>
            </a:r>
          </a:p>
        </p:txBody>
      </p:sp>
    </p:spTree>
    <p:extLst>
      <p:ext uri="{BB962C8B-B14F-4D97-AF65-F5344CB8AC3E}">
        <p14:creationId xmlns:p14="http://schemas.microsoft.com/office/powerpoint/2010/main" val="96184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32971-C1DC-EE4B-9E99-C7082A2E84C6}" type="slidenum">
              <a:rPr lang="en-US"/>
              <a:pPr/>
              <a:t>22</a:t>
            </a:fld>
            <a:endParaRPr lang="en-US"/>
          </a:p>
        </p:txBody>
      </p:sp>
      <p:sp>
        <p:nvSpPr>
          <p:cNvPr id="351234" name="Rectangle 2"/>
          <p:cNvSpPr>
            <a:spLocks noGrp="1" noRot="1" noChangeAspect="1" noChangeArrowheads="1" noTextEdit="1"/>
          </p:cNvSpPr>
          <p:nvPr>
            <p:ph type="sldImg"/>
          </p:nvPr>
        </p:nvSpPr>
        <p:spPr>
          <a:xfrm>
            <a:off x="1263650" y="815975"/>
            <a:ext cx="4329113" cy="3248025"/>
          </a:xfrm>
          <a:ln/>
          <a:extLst>
            <a:ext uri="{FAA26D3D-D897-4be2-8F04-BA451C77F1D7}">
              <ma14:placeholderFlag xmlns:ma14="http://schemas.microsoft.com/office/mac/drawingml/2011/main" val="1"/>
            </a:ext>
          </a:extLst>
        </p:spPr>
      </p:sp>
      <p:sp>
        <p:nvSpPr>
          <p:cNvPr id="351235" name="Rectangle 3"/>
          <p:cNvSpPr>
            <a:spLocks noGrp="1" noChangeArrowheads="1"/>
          </p:cNvSpPr>
          <p:nvPr>
            <p:ph type="body" idx="1"/>
          </p:nvPr>
        </p:nvSpPr>
        <p:spPr>
          <a:xfrm>
            <a:off x="990600" y="4431930"/>
            <a:ext cx="4876800" cy="4201134"/>
          </a:xfrm>
        </p:spPr>
        <p:txBody>
          <a:bodyPr/>
          <a:lstStyle/>
          <a:p>
            <a:endParaRPr lang="en-AU"/>
          </a:p>
        </p:txBody>
      </p:sp>
    </p:spTree>
    <p:extLst>
      <p:ext uri="{BB962C8B-B14F-4D97-AF65-F5344CB8AC3E}">
        <p14:creationId xmlns:p14="http://schemas.microsoft.com/office/powerpoint/2010/main" val="162296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CFD09-2D07-064C-A4A4-12C62961C5C2}" type="slidenum">
              <a:rPr lang="en-US"/>
              <a:pPr/>
              <a:t>23</a:t>
            </a:fld>
            <a:endParaRPr lang="en-US"/>
          </a:p>
        </p:txBody>
      </p:sp>
      <p:sp>
        <p:nvSpPr>
          <p:cNvPr id="353282" name="Rectangle 2"/>
          <p:cNvSpPr>
            <a:spLocks noGrp="1" noRot="1" noChangeAspect="1" noChangeArrowheads="1" noTextEdit="1"/>
          </p:cNvSpPr>
          <p:nvPr>
            <p:ph type="sldImg"/>
          </p:nvPr>
        </p:nvSpPr>
        <p:spPr>
          <a:xfrm>
            <a:off x="1263650" y="815975"/>
            <a:ext cx="4329113" cy="3248025"/>
          </a:xfrm>
          <a:ln/>
          <a:extLst>
            <a:ext uri="{FAA26D3D-D897-4be2-8F04-BA451C77F1D7}">
              <ma14:placeholderFlag xmlns:ma14="http://schemas.microsoft.com/office/mac/drawingml/2011/main" val="1"/>
            </a:ext>
          </a:extLst>
        </p:spPr>
      </p:sp>
      <p:sp>
        <p:nvSpPr>
          <p:cNvPr id="353283" name="Rectangle 3"/>
          <p:cNvSpPr>
            <a:spLocks noGrp="1" noChangeArrowheads="1"/>
          </p:cNvSpPr>
          <p:nvPr>
            <p:ph type="body" idx="1"/>
          </p:nvPr>
        </p:nvSpPr>
        <p:spPr>
          <a:xfrm>
            <a:off x="990600" y="4431930"/>
            <a:ext cx="4876800" cy="4201134"/>
          </a:xfrm>
        </p:spPr>
        <p:txBody>
          <a:bodyPr/>
          <a:lstStyle/>
          <a:p>
            <a:endParaRPr lang="en-AU"/>
          </a:p>
        </p:txBody>
      </p:sp>
    </p:spTree>
    <p:extLst>
      <p:ext uri="{BB962C8B-B14F-4D97-AF65-F5344CB8AC3E}">
        <p14:creationId xmlns:p14="http://schemas.microsoft.com/office/powerpoint/2010/main" val="202920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DD924-F732-1543-80C2-0CAC91DD7D94}" type="slidenum">
              <a:rPr lang="en-US" altLang="x-none"/>
              <a:pPr/>
              <a:t>26</a:t>
            </a:fld>
            <a:endParaRPr lang="en-US" altLang="x-none"/>
          </a:p>
        </p:txBody>
      </p:sp>
      <p:sp>
        <p:nvSpPr>
          <p:cNvPr id="252930" name="Rectangle 1026"/>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2931" name="Rectangle 1027"/>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104096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Xilinx Design documents</a:t>
            </a:r>
          </a:p>
          <a:p>
            <a:endParaRPr lang="en-US" dirty="0" smtClean="0"/>
          </a:p>
          <a:p>
            <a:r>
              <a:rPr lang="en-US" dirty="0" smtClean="0"/>
              <a:t>Fixed, fast multipliers</a:t>
            </a:r>
          </a:p>
          <a:p>
            <a:r>
              <a:rPr lang="en-US" dirty="0" smtClean="0"/>
              <a:t>MAC, Shifters, counters</a:t>
            </a:r>
          </a:p>
          <a:p>
            <a:r>
              <a:rPr lang="en-US" dirty="0" smtClean="0"/>
              <a:t>Hard/soft processor cores</a:t>
            </a:r>
          </a:p>
          <a:p>
            <a:pPr lvl="1"/>
            <a:r>
              <a:rPr lang="en-US" dirty="0" smtClean="0"/>
              <a:t>PowerPC</a:t>
            </a:r>
          </a:p>
          <a:p>
            <a:pPr lvl="1"/>
            <a:r>
              <a:rPr lang="en-US" dirty="0" err="1" smtClean="0"/>
              <a:t>Nios</a:t>
            </a:r>
            <a:endParaRPr lang="en-US" dirty="0" smtClean="0"/>
          </a:p>
          <a:p>
            <a:pPr lvl="1"/>
            <a:r>
              <a:rPr lang="en-US" dirty="0" err="1" smtClean="0"/>
              <a:t>Microblaze</a:t>
            </a:r>
            <a:endParaRPr lang="en-US" dirty="0" smtClean="0"/>
          </a:p>
          <a:p>
            <a:r>
              <a:rPr lang="en-US" dirty="0" smtClean="0"/>
              <a:t>Memory</a:t>
            </a:r>
          </a:p>
          <a:p>
            <a:pPr lvl="1"/>
            <a:r>
              <a:rPr lang="en-US" dirty="0" smtClean="0"/>
              <a:t>Block RAM</a:t>
            </a:r>
          </a:p>
          <a:p>
            <a:pPr lvl="1"/>
            <a:r>
              <a:rPr lang="en-US" dirty="0" smtClean="0"/>
              <a:t>Various sizes and distributions</a:t>
            </a:r>
          </a:p>
          <a:p>
            <a:pPr lvl="1"/>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CD8188-3E7F-4AD4-816A-FF575FE2948B}" type="slidenum">
              <a:rPr lang="en-US" smtClean="0"/>
              <a:pPr/>
              <a:t>27</a:t>
            </a:fld>
            <a:endParaRPr lang="en-US"/>
          </a:p>
        </p:txBody>
      </p:sp>
    </p:spTree>
    <p:extLst>
      <p:ext uri="{BB962C8B-B14F-4D97-AF65-F5344CB8AC3E}">
        <p14:creationId xmlns:p14="http://schemas.microsoft.com/office/powerpoint/2010/main" val="190095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Virtex</a:t>
            </a:r>
            <a:r>
              <a:rPr lang="en-US" baseline="0" dirty="0" smtClean="0"/>
              <a:t> 7 series DSP slice</a:t>
            </a:r>
          </a:p>
          <a:p>
            <a:endParaRPr lang="en-US" dirty="0"/>
          </a:p>
        </p:txBody>
      </p:sp>
      <p:sp>
        <p:nvSpPr>
          <p:cNvPr id="4" name="Slide Number Placeholder 3"/>
          <p:cNvSpPr>
            <a:spLocks noGrp="1"/>
          </p:cNvSpPr>
          <p:nvPr>
            <p:ph type="sldNum" sz="quarter" idx="10"/>
          </p:nvPr>
        </p:nvSpPr>
        <p:spPr/>
        <p:txBody>
          <a:bodyPr/>
          <a:lstStyle/>
          <a:p>
            <a:fld id="{AFCD8188-3E7F-4AD4-816A-FF575FE2948B}" type="slidenum">
              <a:rPr lang="en-US" smtClean="0"/>
              <a:pPr/>
              <a:t>29</a:t>
            </a:fld>
            <a:endParaRPr lang="en-US"/>
          </a:p>
        </p:txBody>
      </p:sp>
    </p:spTree>
    <p:extLst>
      <p:ext uri="{BB962C8B-B14F-4D97-AF65-F5344CB8AC3E}">
        <p14:creationId xmlns:p14="http://schemas.microsoft.com/office/powerpoint/2010/main" val="1248298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ARM</a:t>
            </a:r>
            <a:r>
              <a:rPr lang="en-US" baseline="0" dirty="0" smtClean="0"/>
              <a:t> for </a:t>
            </a:r>
            <a:r>
              <a:rPr lang="en-US" baseline="0" dirty="0" err="1" smtClean="0"/>
              <a:t>Zynq</a:t>
            </a:r>
            <a:endParaRPr lang="en-US" baseline="0" dirty="0" smtClean="0"/>
          </a:p>
          <a:p>
            <a:r>
              <a:rPr lang="en-US" baseline="0" dirty="0" smtClean="0"/>
              <a:t>Rest for highest end </a:t>
            </a:r>
            <a:r>
              <a:rPr lang="en-US" baseline="0" dirty="0" err="1" smtClean="0"/>
              <a:t>Virtex</a:t>
            </a:r>
            <a:r>
              <a:rPr lang="en-US" baseline="0" dirty="0" smtClean="0"/>
              <a:t> 7  (XC7V2000T)</a:t>
            </a:r>
            <a:endParaRPr lang="en-US" dirty="0"/>
          </a:p>
        </p:txBody>
      </p:sp>
      <p:sp>
        <p:nvSpPr>
          <p:cNvPr id="4" name="Slide Number Placeholder 3"/>
          <p:cNvSpPr>
            <a:spLocks noGrp="1"/>
          </p:cNvSpPr>
          <p:nvPr>
            <p:ph type="sldNum" sz="quarter" idx="10"/>
          </p:nvPr>
        </p:nvSpPr>
        <p:spPr/>
        <p:txBody>
          <a:bodyPr/>
          <a:lstStyle/>
          <a:p>
            <a:fld id="{AFCD8188-3E7F-4AD4-816A-FF575FE2948B}" type="slidenum">
              <a:rPr lang="en-US" smtClean="0"/>
              <a:pPr/>
              <a:t>30</a:t>
            </a:fld>
            <a:endParaRPr lang="en-US"/>
          </a:p>
        </p:txBody>
      </p:sp>
    </p:spTree>
    <p:extLst>
      <p:ext uri="{BB962C8B-B14F-4D97-AF65-F5344CB8AC3E}">
        <p14:creationId xmlns:p14="http://schemas.microsoft.com/office/powerpoint/2010/main" val="1447504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EEC3073E-DAB8-8248-B4F9-94E1B70232CA}" type="datetime1">
              <a:rPr lang="en-US" smtClean="0"/>
              <a:pPr>
                <a:defRPr/>
              </a:pPr>
              <a:t>10/10/17</a:t>
            </a:fld>
            <a:endParaRPr lang="en-US"/>
          </a:p>
        </p:txBody>
      </p:sp>
      <p:sp>
        <p:nvSpPr>
          <p:cNvPr id="5" name="Slide Number Placeholder 4"/>
          <p:cNvSpPr>
            <a:spLocks noGrp="1"/>
          </p:cNvSpPr>
          <p:nvPr>
            <p:ph type="sldNum" sz="quarter" idx="11"/>
          </p:nvPr>
        </p:nvSpPr>
        <p:spPr/>
        <p:txBody>
          <a:bodyPr/>
          <a:lstStyle/>
          <a:p>
            <a:pPr>
              <a:defRPr/>
            </a:pPr>
            <a:fld id="{FF47D0A0-13C0-DB40-B768-5FBA6F392ED9}" type="slidenum">
              <a:rPr lang="en-US" smtClean="0"/>
              <a:pPr>
                <a:defRPr/>
              </a:pPr>
              <a:t>31</a:t>
            </a:fld>
            <a:endParaRPr lang="en-US"/>
          </a:p>
        </p:txBody>
      </p:sp>
    </p:spTree>
    <p:extLst>
      <p:ext uri="{BB962C8B-B14F-4D97-AF65-F5344CB8AC3E}">
        <p14:creationId xmlns:p14="http://schemas.microsoft.com/office/powerpoint/2010/main" val="885344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53315-D8E5-FF4F-8BBE-E1DF87EC5213}" type="slidenum">
              <a:rPr lang="en-US"/>
              <a:pPr/>
              <a:t>32</a:t>
            </a:fld>
            <a:endParaRPr lang="en-US"/>
          </a:p>
        </p:txBody>
      </p:sp>
      <p:sp>
        <p:nvSpPr>
          <p:cNvPr id="350210" name="Rectangle 2"/>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0211"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r>
              <a:rPr lang="en-US"/>
              <a:t>There are many tools out there. Since most computer scientists are not experts at HDL design, tools are needed to translate algorithms into circuits.</a:t>
            </a:r>
          </a:p>
          <a:p>
            <a:r>
              <a:rPr lang="en-US"/>
              <a:t>HDL design is tricky. Many proposals for tools for high-performance computing applications that run on hybrid CPU/FPGA systems in which FPGAs handle the most intensive tasks (10%-90% rule).</a:t>
            </a:r>
          </a:p>
          <a:p>
            <a:r>
              <a:rPr lang="en-US"/>
              <a:t>How do we profile an FPGA application?</a:t>
            </a:r>
          </a:p>
        </p:txBody>
      </p:sp>
    </p:spTree>
    <p:extLst>
      <p:ext uri="{BB962C8B-B14F-4D97-AF65-F5344CB8AC3E}">
        <p14:creationId xmlns:p14="http://schemas.microsoft.com/office/powerpoint/2010/main" val="6604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gray">
          <a:xfrm>
            <a:off x="0" y="3390900"/>
            <a:ext cx="9144000" cy="76200"/>
          </a:xfrm>
          <a:prstGeom prst="rect">
            <a:avLst/>
          </a:prstGeom>
          <a:gradFill rotWithShape="1">
            <a:gsLst>
              <a:gs pos="0">
                <a:srgbClr val="FFCC00">
                  <a:alpha val="80000"/>
                </a:srgbClr>
              </a:gs>
              <a:gs pos="50000">
                <a:srgbClr val="00007F"/>
              </a:gs>
              <a:gs pos="100000">
                <a:srgbClr val="FFCC00">
                  <a:alpha val="80000"/>
                </a:srgbClr>
              </a:gs>
            </a:gsLst>
            <a:lin ang="0" scaled="1"/>
          </a:gradFill>
          <a:ln w="38100">
            <a:noFill/>
            <a:miter lim="800000"/>
            <a:headEnd/>
            <a:tailEnd/>
          </a:ln>
          <a:effectLst/>
        </p:spPr>
        <p:txBody>
          <a:bodyPr wrap="none" anchor="ctr"/>
          <a:lstStyle/>
          <a:p>
            <a:pPr algn="ctr"/>
            <a:endParaRPr kumimoji="1" lang="zh-CN" altLang="en-US">
              <a:latin typeface="Tahoma" charset="0"/>
              <a:ea typeface="宋体" charset="-122"/>
            </a:endParaRPr>
          </a:p>
        </p:txBody>
      </p:sp>
      <p:pic>
        <p:nvPicPr>
          <p:cNvPr id="5" name="Picture 2" descr="C:\Users\Ryan Kastner\Desktop\images.jpg"/>
          <p:cNvPicPr>
            <a:picLocks noChangeAspect="1" noChangeArrowheads="1"/>
          </p:cNvPicPr>
          <p:nvPr/>
        </p:nvPicPr>
        <p:blipFill>
          <a:blip r:embed="rId2"/>
          <a:srcRect/>
          <a:stretch>
            <a:fillRect/>
          </a:stretch>
        </p:blipFill>
        <p:spPr bwMode="auto">
          <a:xfrm>
            <a:off x="4214813" y="3071813"/>
            <a:ext cx="714375" cy="714375"/>
          </a:xfrm>
          <a:prstGeom prst="rect">
            <a:avLst/>
          </a:prstGeom>
          <a:noFill/>
          <a:ln w="9525">
            <a:noFill/>
            <a:miter lim="800000"/>
            <a:headEnd/>
            <a:tailEnd/>
          </a:ln>
        </p:spPr>
      </p:pic>
      <p:sp>
        <p:nvSpPr>
          <p:cNvPr id="508930" name="Rectangle 2"/>
          <p:cNvSpPr>
            <a:spLocks noGrp="1" noChangeArrowheads="1"/>
          </p:cNvSpPr>
          <p:nvPr>
            <p:ph type="ctrTitle"/>
          </p:nvPr>
        </p:nvSpPr>
        <p:spPr>
          <a:xfrm>
            <a:off x="685800" y="1066800"/>
            <a:ext cx="7772400" cy="1919288"/>
          </a:xfrm>
        </p:spPr>
        <p:txBody>
          <a:bodyPr anchor="ctr" anchorCtr="1"/>
          <a:lstStyle>
            <a:lvl1pPr>
              <a:defRPr/>
            </a:lvl1pPr>
          </a:lstStyle>
          <a:p>
            <a:r>
              <a:rPr lang="en-US" altLang="zh-CN" smtClean="0"/>
              <a:t>Click to edit Master title style</a:t>
            </a:r>
            <a:endParaRPr lang="en-US" altLang="zh-CN"/>
          </a:p>
        </p:txBody>
      </p:sp>
      <p:sp>
        <p:nvSpPr>
          <p:cNvPr id="508931" name="Rectangle 3"/>
          <p:cNvSpPr>
            <a:spLocks noGrp="1" noChangeArrowheads="1"/>
          </p:cNvSpPr>
          <p:nvPr>
            <p:ph type="subTitle" idx="1"/>
          </p:nvPr>
        </p:nvSpPr>
        <p:spPr>
          <a:xfrm>
            <a:off x="1371600" y="3733800"/>
            <a:ext cx="6400800" cy="1752600"/>
          </a:xfrm>
        </p:spPr>
        <p:txBody>
          <a:bodyPr anchor="ctr" anchorCtr="1"/>
          <a:lstStyle>
            <a:lvl1pPr marL="0" indent="0" algn="ctr">
              <a:buFont typeface="Wingdings" pitchFamily="-65" charset="2"/>
              <a:buNone/>
              <a:defRPr sz="1900" b="1" baseline="0">
                <a:solidFill>
                  <a:srgbClr val="00007F"/>
                </a:solidFill>
                <a:latin typeface="Lucida Sans Unicode" pitchFamily="-65" charset="-52"/>
              </a:defRPr>
            </a:lvl1pPr>
          </a:lstStyle>
          <a:p>
            <a:r>
              <a:rPr lang="en-US" altLang="zh-CN" smtClean="0"/>
              <a:t>Click to edit Master subtitle style</a:t>
            </a:r>
            <a:endParaRPr lang="en-US" altLang="zh-CN" dirty="0"/>
          </a:p>
        </p:txBody>
      </p:sp>
      <p:sp>
        <p:nvSpPr>
          <p:cNvPr id="6" name="Rectangle 4"/>
          <p:cNvSpPr>
            <a:spLocks noGrp="1" noChangeArrowheads="1"/>
          </p:cNvSpPr>
          <p:nvPr>
            <p:ph type="dt" sz="half" idx="10"/>
          </p:nvPr>
        </p:nvSpPr>
        <p:spPr>
          <a:xfrm>
            <a:off x="990600" y="6248400"/>
            <a:ext cx="1905000" cy="457200"/>
          </a:xfrm>
        </p:spPr>
        <p:txBody>
          <a:bodyPr wrap="square" anchor="b"/>
          <a:lstStyle>
            <a:lvl1pPr algn="l">
              <a:defRPr sz="1400">
                <a:solidFill>
                  <a:schemeClr val="bg2"/>
                </a:solidFill>
                <a:latin typeface="Tahoma" charset="0"/>
              </a:defRPr>
            </a:lvl1pPr>
          </a:lstStyle>
          <a:p>
            <a:endParaRPr lang="en-US"/>
          </a:p>
        </p:txBody>
      </p:sp>
      <p:sp>
        <p:nvSpPr>
          <p:cNvPr id="7" name="Rectangle 5"/>
          <p:cNvSpPr>
            <a:spLocks noGrp="1" noChangeArrowheads="1"/>
          </p:cNvSpPr>
          <p:nvPr>
            <p:ph type="ftr" sz="quarter" idx="11"/>
          </p:nvPr>
        </p:nvSpPr>
        <p:spPr>
          <a:xfrm>
            <a:off x="3429000" y="6248400"/>
            <a:ext cx="2895600" cy="457200"/>
          </a:xfrm>
        </p:spPr>
        <p:txBody>
          <a:bodyPr lIns="91440"/>
          <a:lstStyle>
            <a:lvl1pPr algn="ctr">
              <a:defRPr sz="1400">
                <a:solidFill>
                  <a:schemeClr val="bg2"/>
                </a:solidFill>
                <a:latin typeface="Tahoma" charset="0"/>
              </a:defRPr>
            </a:lvl1pPr>
          </a:lstStyle>
          <a:p>
            <a:endParaRPr lang="en-US"/>
          </a:p>
        </p:txBody>
      </p:sp>
      <p:sp>
        <p:nvSpPr>
          <p:cNvPr id="8" name="Rectangle 6"/>
          <p:cNvSpPr>
            <a:spLocks noGrp="1" noChangeArrowheads="1"/>
          </p:cNvSpPr>
          <p:nvPr>
            <p:ph type="sldNum" sz="quarter" idx="12"/>
          </p:nvPr>
        </p:nvSpPr>
        <p:spPr>
          <a:xfrm>
            <a:off x="6858000" y="6248400"/>
            <a:ext cx="1905000" cy="457200"/>
          </a:xfrm>
        </p:spPr>
        <p:txBody>
          <a:bodyPr/>
          <a:lstStyle>
            <a:lvl1pPr>
              <a:defRPr sz="1400" b="0">
                <a:solidFill>
                  <a:schemeClr val="bg2"/>
                </a:solidFill>
                <a:latin typeface="Tahoma" charset="0"/>
              </a:defRPr>
            </a:lvl1pPr>
          </a:lstStyle>
          <a:p>
            <a:fld id="{4B57F5DA-D1DE-4CF7-9512-FD85B941A0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11004DB6-63AB-4E44-A6E8-1137589FDE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38113"/>
            <a:ext cx="2171700" cy="60563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8113"/>
            <a:ext cx="6362700" cy="6056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6070B05-962C-45F7-B8AA-EC8689C302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8113"/>
            <a:ext cx="8686800" cy="700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143000"/>
            <a:ext cx="8686800" cy="2449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 y="3744913"/>
            <a:ext cx="8686800" cy="2449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7D08A658-854A-43CD-B03F-9DF281C0884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8113"/>
            <a:ext cx="8686800" cy="700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43000"/>
            <a:ext cx="4267200" cy="5051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43000"/>
            <a:ext cx="4267200" cy="5051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7D08A658-854A-43CD-B03F-9DF281C0884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4191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95400"/>
            <a:ext cx="4191000" cy="5105400"/>
          </a:xfrm>
        </p:spPr>
        <p:txBody>
          <a:bodyPr/>
          <a:lstStyle/>
          <a:p>
            <a:pPr lvl="0"/>
            <a:r>
              <a:rPr lang="en-US" noProof="0" smtClean="0"/>
              <a:t>Click icon to add clip art</a:t>
            </a:r>
            <a:endParaRPr lang="en-US" noProof="0"/>
          </a:p>
        </p:txBody>
      </p:sp>
      <p:sp>
        <p:nvSpPr>
          <p:cNvPr id="5" name="Date Placeholder 4"/>
          <p:cNvSpPr>
            <a:spLocks noGrp="1"/>
          </p:cNvSpPr>
          <p:nvPr>
            <p:ph type="dt" sz="half" idx="10"/>
          </p:nvPr>
        </p:nvSpPr>
        <p:spPr>
          <a:xfrm>
            <a:off x="6858000" y="6477000"/>
            <a:ext cx="1600200" cy="228600"/>
          </a:xfrm>
        </p:spPr>
        <p:txBody>
          <a:bodyPr/>
          <a:lstStyle>
            <a:lvl1pPr>
              <a:defRPr/>
            </a:lvl1pPr>
          </a:lstStyle>
          <a:p>
            <a:endParaRPr lang="en-US"/>
          </a:p>
        </p:txBody>
      </p:sp>
      <p:sp>
        <p:nvSpPr>
          <p:cNvPr id="6" name="Footer Placeholder 5"/>
          <p:cNvSpPr>
            <a:spLocks noGrp="1"/>
          </p:cNvSpPr>
          <p:nvPr>
            <p:ph type="ftr" sz="quarter" idx="11"/>
          </p:nvPr>
        </p:nvSpPr>
        <p:spPr>
          <a:xfrm>
            <a:off x="304800" y="6477000"/>
            <a:ext cx="6324600" cy="228600"/>
          </a:xfrm>
        </p:spPr>
        <p:txBody>
          <a:bodyPr/>
          <a:lstStyle>
            <a:lvl1pPr>
              <a:defRPr/>
            </a:lvl1pPr>
          </a:lstStyle>
          <a:p>
            <a:endParaRPr lang="en-US"/>
          </a:p>
        </p:txBody>
      </p:sp>
      <p:sp>
        <p:nvSpPr>
          <p:cNvPr id="7" name="Slide Number Placeholder 6"/>
          <p:cNvSpPr>
            <a:spLocks noGrp="1"/>
          </p:cNvSpPr>
          <p:nvPr>
            <p:ph type="sldNum" sz="quarter" idx="12"/>
          </p:nvPr>
        </p:nvSpPr>
        <p:spPr>
          <a:xfrm>
            <a:off x="8229600" y="6477000"/>
            <a:ext cx="609600" cy="228600"/>
          </a:xfrm>
        </p:spPr>
        <p:txBody>
          <a:bodyPr/>
          <a:lstStyle>
            <a:lvl1pPr>
              <a:defRPr/>
            </a:lvl1pPr>
          </a:lstStyle>
          <a:p>
            <a:fld id="{7D08A658-854A-43CD-B03F-9DF281C0884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8113"/>
            <a:ext cx="8686800" cy="700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43000"/>
            <a:ext cx="4267200" cy="5051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267200" cy="2449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44913"/>
            <a:ext cx="4267200" cy="2449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fld id="{7D08A658-854A-43CD-B03F-9DF281C0884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8113"/>
            <a:ext cx="8686800" cy="700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143000"/>
            <a:ext cx="4267200" cy="5051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267200" cy="2449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44913"/>
            <a:ext cx="4267200" cy="2449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endParaRPr lang="en-US"/>
          </a:p>
        </p:txBody>
      </p:sp>
      <p:sp>
        <p:nvSpPr>
          <p:cNvPr id="7" name="Rectangle 6"/>
          <p:cNvSpPr>
            <a:spLocks noGrp="1" noChangeArrowheads="1"/>
          </p:cNvSpPr>
          <p:nvPr>
            <p:ph type="ftr" sz="quarter" idx="11"/>
          </p:nvPr>
        </p:nvSpPr>
        <p:spPr>
          <a:ln/>
        </p:spPr>
        <p:txBody>
          <a:bodyPr/>
          <a:lstStyle>
            <a:lvl1pPr>
              <a:defRPr/>
            </a:lvl1pPr>
          </a:lstStyle>
          <a:p>
            <a:endParaRPr lang="en-US"/>
          </a:p>
        </p:txBody>
      </p:sp>
      <p:sp>
        <p:nvSpPr>
          <p:cNvPr id="8" name="Rectangle 7"/>
          <p:cNvSpPr>
            <a:spLocks noGrp="1" noChangeArrowheads="1"/>
          </p:cNvSpPr>
          <p:nvPr>
            <p:ph type="sldNum" sz="quarter" idx="12"/>
          </p:nvPr>
        </p:nvSpPr>
        <p:spPr>
          <a:ln/>
        </p:spPr>
        <p:txBody>
          <a:bodyPr/>
          <a:lstStyle>
            <a:lvl1pPr>
              <a:defRPr/>
            </a:lvl1pPr>
          </a:lstStyle>
          <a:p>
            <a:fld id="{7D08A658-854A-43CD-B03F-9DF281C0884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0"/>
            <a:ext cx="85344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95400"/>
            <a:ext cx="4191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191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24300"/>
            <a:ext cx="4191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191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0" y="6477000"/>
            <a:ext cx="1600200" cy="228600"/>
          </a:xfrm>
        </p:spPr>
        <p:txBody>
          <a:bodyPr/>
          <a:lstStyle>
            <a:lvl1pPr>
              <a:defRPr/>
            </a:lvl1pPr>
          </a:lstStyle>
          <a:p>
            <a:endParaRPr lang="en-US"/>
          </a:p>
        </p:txBody>
      </p:sp>
      <p:sp>
        <p:nvSpPr>
          <p:cNvPr id="8" name="Footer Placeholder 7"/>
          <p:cNvSpPr>
            <a:spLocks noGrp="1"/>
          </p:cNvSpPr>
          <p:nvPr>
            <p:ph type="ftr" sz="quarter" idx="11"/>
          </p:nvPr>
        </p:nvSpPr>
        <p:spPr>
          <a:xfrm>
            <a:off x="304800" y="6477000"/>
            <a:ext cx="6324600" cy="228600"/>
          </a:xfrm>
        </p:spPr>
        <p:txBody>
          <a:bodyPr/>
          <a:lstStyle>
            <a:lvl1pPr>
              <a:defRPr/>
            </a:lvl1pPr>
          </a:lstStyle>
          <a:p>
            <a:endParaRPr lang="en-US"/>
          </a:p>
        </p:txBody>
      </p:sp>
      <p:sp>
        <p:nvSpPr>
          <p:cNvPr id="9" name="Slide Number Placeholder 8"/>
          <p:cNvSpPr>
            <a:spLocks noGrp="1"/>
          </p:cNvSpPr>
          <p:nvPr>
            <p:ph type="sldNum" sz="quarter" idx="12"/>
          </p:nvPr>
        </p:nvSpPr>
        <p:spPr>
          <a:xfrm>
            <a:off x="8229600" y="6477000"/>
            <a:ext cx="609600" cy="228600"/>
          </a:xfrm>
        </p:spPr>
        <p:txBody>
          <a:bodyPr/>
          <a:lstStyle>
            <a:lvl1pPr>
              <a:defRPr/>
            </a:lvl1pPr>
          </a:lstStyle>
          <a:p>
            <a:fld id="{7D08A658-854A-43CD-B03F-9DF281C0884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4191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91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0" y="6477000"/>
            <a:ext cx="1600200" cy="228600"/>
          </a:xfrm>
        </p:spPr>
        <p:txBody>
          <a:bodyPr/>
          <a:lstStyle>
            <a:lvl1pPr>
              <a:defRPr/>
            </a:lvl1pPr>
          </a:lstStyle>
          <a:p>
            <a:r>
              <a:rPr lang="en-US" altLang="x-none"/>
              <a:t>March 16, 2006</a:t>
            </a:r>
          </a:p>
        </p:txBody>
      </p:sp>
      <p:sp>
        <p:nvSpPr>
          <p:cNvPr id="6" name="Footer Placeholder 5"/>
          <p:cNvSpPr>
            <a:spLocks noGrp="1"/>
          </p:cNvSpPr>
          <p:nvPr>
            <p:ph type="ftr" sz="quarter" idx="11"/>
          </p:nvPr>
        </p:nvSpPr>
        <p:spPr>
          <a:xfrm>
            <a:off x="304800" y="6477000"/>
            <a:ext cx="6324600" cy="228600"/>
          </a:xfrm>
        </p:spPr>
        <p:txBody>
          <a:bodyPr/>
          <a:lstStyle>
            <a:lvl1pPr>
              <a:defRPr/>
            </a:lvl1pPr>
          </a:lstStyle>
          <a:p>
            <a:r>
              <a:rPr lang="en-US" altLang="x-none"/>
              <a:t>GONG: Synthesize DSP Applications to Reconfigurable Systems</a:t>
            </a:r>
          </a:p>
        </p:txBody>
      </p:sp>
      <p:sp>
        <p:nvSpPr>
          <p:cNvPr id="7" name="Slide Number Placeholder 6"/>
          <p:cNvSpPr>
            <a:spLocks noGrp="1"/>
          </p:cNvSpPr>
          <p:nvPr>
            <p:ph type="sldNum" sz="quarter" idx="12"/>
          </p:nvPr>
        </p:nvSpPr>
        <p:spPr>
          <a:xfrm>
            <a:off x="8229600" y="6477000"/>
            <a:ext cx="609600" cy="228600"/>
          </a:xfrm>
        </p:spPr>
        <p:txBody>
          <a:bodyPr/>
          <a:lstStyle>
            <a:lvl1pPr>
              <a:defRPr/>
            </a:lvl1pPr>
          </a:lstStyle>
          <a:p>
            <a:fld id="{7EBA5649-3384-1149-B8A3-BB08C3EAABD2}" type="slidenum">
              <a:rPr lang="en-US" altLang="x-none"/>
              <a:pPr/>
              <a:t>‹#›</a:t>
            </a:fld>
            <a:endParaRPr lang="en-US" altLang="x-none"/>
          </a:p>
        </p:txBody>
      </p:sp>
    </p:spTree>
    <p:extLst>
      <p:ext uri="{BB962C8B-B14F-4D97-AF65-F5344CB8AC3E}">
        <p14:creationId xmlns:p14="http://schemas.microsoft.com/office/powerpoint/2010/main" val="46098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780FD9FC-8848-40F2-A50D-CFB3383E6D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6EF2ACEC-F9F5-4779-A23D-06CBB3E5D8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43000"/>
            <a:ext cx="4267200" cy="5051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267200" cy="5051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ACFA1899-5199-4362-8C6A-A658FBB0CD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53D5074E-42CB-4F40-A4D0-7E9D766B19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B4F45668-57D8-42ED-9D70-5EC55F00FE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2F02B035-C6CF-46FA-8864-E494E95F55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B58A3C8D-C04F-4151-975A-5073847A51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DF46A1EF-2D36-4B6D-8612-A0415F06E0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7906" name="Rectangle 2"/>
          <p:cNvSpPr>
            <a:spLocks noChangeArrowheads="1"/>
          </p:cNvSpPr>
          <p:nvPr/>
        </p:nvSpPr>
        <p:spPr bwMode="gray">
          <a:xfrm>
            <a:off x="0" y="685800"/>
            <a:ext cx="9144000" cy="76200"/>
          </a:xfrm>
          <a:prstGeom prst="rect">
            <a:avLst/>
          </a:prstGeom>
          <a:gradFill rotWithShape="1">
            <a:gsLst>
              <a:gs pos="0">
                <a:srgbClr val="FFCC00">
                  <a:alpha val="80000"/>
                </a:srgbClr>
              </a:gs>
              <a:gs pos="50000">
                <a:srgbClr val="00007F"/>
              </a:gs>
              <a:gs pos="100000">
                <a:srgbClr val="FFCC00">
                  <a:alpha val="80000"/>
                </a:srgbClr>
              </a:gs>
            </a:gsLst>
            <a:lin ang="0" scaled="1"/>
          </a:gradFill>
          <a:ln w="38100">
            <a:noFill/>
            <a:miter lim="800000"/>
            <a:headEnd/>
            <a:tailEnd/>
          </a:ln>
          <a:effectLst/>
        </p:spPr>
        <p:txBody>
          <a:bodyPr wrap="none" anchor="ctr"/>
          <a:lstStyle/>
          <a:p>
            <a:pPr algn="ctr"/>
            <a:endParaRPr kumimoji="1" lang="zh-CN" altLang="en-US">
              <a:latin typeface="Tahoma" charset="0"/>
              <a:ea typeface="宋体" charset="-122"/>
            </a:endParaRPr>
          </a:p>
        </p:txBody>
      </p:sp>
      <p:sp>
        <p:nvSpPr>
          <p:cNvPr id="1029" name="Rectangle 3"/>
          <p:cNvSpPr>
            <a:spLocks noGrp="1" noChangeArrowheads="1"/>
          </p:cNvSpPr>
          <p:nvPr>
            <p:ph type="title"/>
          </p:nvPr>
        </p:nvSpPr>
        <p:spPr bwMode="auto">
          <a:xfrm>
            <a:off x="228600" y="0"/>
            <a:ext cx="8686800" cy="700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dirty="0" smtClean="0"/>
              <a:t>Click to edit Master title style</a:t>
            </a:r>
          </a:p>
        </p:txBody>
      </p:sp>
      <p:sp>
        <p:nvSpPr>
          <p:cNvPr id="1030" name="Rectangle 4"/>
          <p:cNvSpPr>
            <a:spLocks noGrp="1" noChangeArrowheads="1"/>
          </p:cNvSpPr>
          <p:nvPr>
            <p:ph type="body" idx="1"/>
          </p:nvPr>
        </p:nvSpPr>
        <p:spPr bwMode="auto">
          <a:xfrm>
            <a:off x="228600" y="1143000"/>
            <a:ext cx="8686800" cy="5051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07909" name="Rectangle 5"/>
          <p:cNvSpPr>
            <a:spLocks noGrp="1" noChangeArrowheads="1"/>
          </p:cNvSpPr>
          <p:nvPr>
            <p:ph type="dt" sz="half" idx="2"/>
          </p:nvPr>
        </p:nvSpPr>
        <p:spPr bwMode="auto">
          <a:xfrm>
            <a:off x="7413625" y="6613525"/>
            <a:ext cx="879475" cy="2444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lvl1pPr algn="ctr">
              <a:defRPr sz="1000">
                <a:latin typeface="Lucida Sans Unicode" charset="-52"/>
                <a:ea typeface="宋体" charset="-122"/>
              </a:defRPr>
            </a:lvl1pPr>
          </a:lstStyle>
          <a:p>
            <a:endParaRPr lang="en-US"/>
          </a:p>
        </p:txBody>
      </p:sp>
      <p:sp>
        <p:nvSpPr>
          <p:cNvPr id="507910" name="Rectangle 6"/>
          <p:cNvSpPr>
            <a:spLocks noGrp="1" noChangeArrowheads="1"/>
          </p:cNvSpPr>
          <p:nvPr>
            <p:ph type="ftr" sz="quarter" idx="3"/>
          </p:nvPr>
        </p:nvSpPr>
        <p:spPr bwMode="auto">
          <a:xfrm>
            <a:off x="539750" y="6334125"/>
            <a:ext cx="6259513" cy="300038"/>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1200">
                <a:latin typeface="Lucida Sans Unicode" charset="-52"/>
                <a:ea typeface="宋体" charset="-122"/>
              </a:defRPr>
            </a:lvl1pPr>
          </a:lstStyle>
          <a:p>
            <a:endParaRPr lang="en-US"/>
          </a:p>
        </p:txBody>
      </p:sp>
      <p:sp>
        <p:nvSpPr>
          <p:cNvPr id="507911" name="Rectangle 7"/>
          <p:cNvSpPr>
            <a:spLocks noGrp="1" noChangeArrowheads="1"/>
          </p:cNvSpPr>
          <p:nvPr>
            <p:ph type="sldNum" sz="quarter" idx="4"/>
          </p:nvPr>
        </p:nvSpPr>
        <p:spPr bwMode="auto">
          <a:xfrm>
            <a:off x="7083425" y="6334125"/>
            <a:ext cx="1905000" cy="3000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atin typeface="Lucida Sans Unicode" charset="-52"/>
                <a:ea typeface="宋体" charset="-122"/>
              </a:defRPr>
            </a:lvl1pPr>
          </a:lstStyle>
          <a:p>
            <a:fld id="{7D08A658-854A-43CD-B03F-9DF281C0884A}" type="slidenum">
              <a:rPr lang="en-US" smtClean="0"/>
              <a:pPr/>
              <a:t>‹#›</a:t>
            </a:fld>
            <a:endParaRPr lang="en-US"/>
          </a:p>
        </p:txBody>
      </p:sp>
      <p:pic>
        <p:nvPicPr>
          <p:cNvPr id="1037" name="Picture 15" descr="C:\Users\Ryan Kastner\Desktop\ucsdlogoh.tif"/>
          <p:cNvPicPr>
            <a:picLocks noChangeAspect="1" noChangeArrowheads="1"/>
          </p:cNvPicPr>
          <p:nvPr/>
        </p:nvPicPr>
        <p:blipFill>
          <a:blip r:embed="rId20"/>
          <a:srcRect/>
          <a:stretch>
            <a:fillRect/>
          </a:stretch>
        </p:blipFill>
        <p:spPr bwMode="auto">
          <a:xfrm>
            <a:off x="0" y="6629400"/>
            <a:ext cx="1390650" cy="215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6" r:id="rId14"/>
    <p:sldLayoutId id="2147483777" r:id="rId15"/>
    <p:sldLayoutId id="2147483778" r:id="rId16"/>
    <p:sldLayoutId id="2147483779" r:id="rId17"/>
    <p:sldLayoutId id="2147483780" r:id="rId18"/>
  </p:sldLayoutIdLst>
  <p:hf hdr="0" ftr="0" dt="0"/>
  <p:txStyles>
    <p:titleStyle>
      <a:lvl1pPr algn="ctr" rtl="0" eaLnBrk="1" fontAlgn="base" hangingPunct="1">
        <a:spcBef>
          <a:spcPct val="0"/>
        </a:spcBef>
        <a:spcAft>
          <a:spcPct val="0"/>
        </a:spcAft>
        <a:defRPr sz="3600" b="1">
          <a:solidFill>
            <a:srgbClr val="00007F"/>
          </a:solidFill>
          <a:latin typeface="+mj-lt"/>
          <a:ea typeface="+mj-ea"/>
          <a:cs typeface="+mj-cs"/>
        </a:defRPr>
      </a:lvl1pPr>
      <a:lvl2pPr algn="ctr" rtl="0" eaLnBrk="1" fontAlgn="base" hangingPunct="1">
        <a:spcBef>
          <a:spcPct val="0"/>
        </a:spcBef>
        <a:spcAft>
          <a:spcPct val="0"/>
        </a:spcAft>
        <a:defRPr sz="3600" b="1">
          <a:solidFill>
            <a:srgbClr val="00007F"/>
          </a:solidFill>
          <a:latin typeface="Lucida Sans Unicode" pitchFamily="-65" charset="-52"/>
          <a:ea typeface="宋体" pitchFamily="-65" charset="-122"/>
          <a:cs typeface="宋体" pitchFamily="-65" charset="-122"/>
        </a:defRPr>
      </a:lvl2pPr>
      <a:lvl3pPr algn="ctr" rtl="0" eaLnBrk="1" fontAlgn="base" hangingPunct="1">
        <a:spcBef>
          <a:spcPct val="0"/>
        </a:spcBef>
        <a:spcAft>
          <a:spcPct val="0"/>
        </a:spcAft>
        <a:defRPr sz="3600" b="1">
          <a:solidFill>
            <a:srgbClr val="00007F"/>
          </a:solidFill>
          <a:latin typeface="Lucida Sans Unicode" pitchFamily="-65" charset="-52"/>
          <a:ea typeface="宋体" pitchFamily="-65" charset="-122"/>
          <a:cs typeface="宋体" pitchFamily="-65" charset="-122"/>
        </a:defRPr>
      </a:lvl3pPr>
      <a:lvl4pPr algn="ctr" rtl="0" eaLnBrk="1" fontAlgn="base" hangingPunct="1">
        <a:spcBef>
          <a:spcPct val="0"/>
        </a:spcBef>
        <a:spcAft>
          <a:spcPct val="0"/>
        </a:spcAft>
        <a:defRPr sz="3600" b="1">
          <a:solidFill>
            <a:srgbClr val="00007F"/>
          </a:solidFill>
          <a:latin typeface="Lucida Sans Unicode" pitchFamily="-65" charset="-52"/>
          <a:ea typeface="宋体" pitchFamily="-65" charset="-122"/>
          <a:cs typeface="宋体" pitchFamily="-65" charset="-122"/>
        </a:defRPr>
      </a:lvl4pPr>
      <a:lvl5pPr algn="ctr" rtl="0" eaLnBrk="1" fontAlgn="base" hangingPunct="1">
        <a:spcBef>
          <a:spcPct val="0"/>
        </a:spcBef>
        <a:spcAft>
          <a:spcPct val="0"/>
        </a:spcAft>
        <a:defRPr sz="3600" b="1">
          <a:solidFill>
            <a:srgbClr val="00007F"/>
          </a:solidFill>
          <a:latin typeface="Lucida Sans Unicode" pitchFamily="-65" charset="-52"/>
          <a:ea typeface="宋体" pitchFamily="-65" charset="-122"/>
          <a:cs typeface="宋体" pitchFamily="-65" charset="-122"/>
        </a:defRPr>
      </a:lvl5pPr>
      <a:lvl6pPr marL="457200" algn="ctr" rtl="0" eaLnBrk="1" fontAlgn="base" hangingPunct="1">
        <a:spcBef>
          <a:spcPct val="0"/>
        </a:spcBef>
        <a:spcAft>
          <a:spcPct val="0"/>
        </a:spcAft>
        <a:defRPr sz="3600" b="1">
          <a:solidFill>
            <a:srgbClr val="00007F"/>
          </a:solidFill>
          <a:latin typeface="Lucida Sans Unicode" pitchFamily="-65" charset="-52"/>
          <a:ea typeface="宋体" pitchFamily="-65" charset="-122"/>
          <a:cs typeface="宋体" pitchFamily="-65" charset="-122"/>
        </a:defRPr>
      </a:lvl6pPr>
      <a:lvl7pPr marL="914400" algn="ctr" rtl="0" eaLnBrk="1" fontAlgn="base" hangingPunct="1">
        <a:spcBef>
          <a:spcPct val="0"/>
        </a:spcBef>
        <a:spcAft>
          <a:spcPct val="0"/>
        </a:spcAft>
        <a:defRPr sz="3600" b="1">
          <a:solidFill>
            <a:srgbClr val="00007F"/>
          </a:solidFill>
          <a:latin typeface="Lucida Sans Unicode" pitchFamily="-65" charset="-52"/>
          <a:ea typeface="宋体" pitchFamily="-65" charset="-122"/>
          <a:cs typeface="宋体" pitchFamily="-65" charset="-122"/>
        </a:defRPr>
      </a:lvl7pPr>
      <a:lvl8pPr marL="1371600" algn="ctr" rtl="0" eaLnBrk="1" fontAlgn="base" hangingPunct="1">
        <a:spcBef>
          <a:spcPct val="0"/>
        </a:spcBef>
        <a:spcAft>
          <a:spcPct val="0"/>
        </a:spcAft>
        <a:defRPr sz="3600" b="1">
          <a:solidFill>
            <a:srgbClr val="00007F"/>
          </a:solidFill>
          <a:latin typeface="Lucida Sans Unicode" pitchFamily="-65" charset="-52"/>
          <a:ea typeface="宋体" pitchFamily="-65" charset="-122"/>
          <a:cs typeface="宋体" pitchFamily="-65" charset="-122"/>
        </a:defRPr>
      </a:lvl8pPr>
      <a:lvl9pPr marL="1828800" algn="ctr" rtl="0" eaLnBrk="1" fontAlgn="base" hangingPunct="1">
        <a:spcBef>
          <a:spcPct val="0"/>
        </a:spcBef>
        <a:spcAft>
          <a:spcPct val="0"/>
        </a:spcAft>
        <a:defRPr sz="3600" b="1">
          <a:solidFill>
            <a:srgbClr val="00007F"/>
          </a:solidFill>
          <a:latin typeface="Lucida Sans Unicode" pitchFamily="-65" charset="-52"/>
          <a:ea typeface="宋体" pitchFamily="-65" charset="-122"/>
          <a:cs typeface="宋体" pitchFamily="-65" charset="-122"/>
        </a:defRPr>
      </a:lvl9pPr>
    </p:titleStyle>
    <p:bodyStyle>
      <a:lvl1pPr marL="342900" indent="-342900" algn="l" rtl="0" eaLnBrk="1" fontAlgn="base" hangingPunct="1">
        <a:spcBef>
          <a:spcPct val="20000"/>
        </a:spcBef>
        <a:spcAft>
          <a:spcPct val="0"/>
        </a:spcAft>
        <a:buClr>
          <a:srgbClr val="00007F"/>
        </a:buClr>
        <a:buSzPct val="75000"/>
        <a:buFont typeface="Wingdings"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CC00"/>
        </a:buClr>
        <a:buSzPct val="75000"/>
        <a:buFont typeface="Wingdings" charset="2"/>
        <a:buChar char="v"/>
        <a:defRPr sz="2800">
          <a:solidFill>
            <a:schemeClr val="tx1"/>
          </a:solidFill>
          <a:latin typeface="+mn-lt"/>
          <a:ea typeface="+mn-ea"/>
          <a:cs typeface="+mn-cs"/>
        </a:defRPr>
      </a:lvl2pPr>
      <a:lvl3pPr marL="1143000" indent="-228600" algn="l" rtl="0" eaLnBrk="1" fontAlgn="base" hangingPunct="1">
        <a:spcBef>
          <a:spcPct val="20000"/>
        </a:spcBef>
        <a:spcAft>
          <a:spcPct val="0"/>
        </a:spcAft>
        <a:buClr>
          <a:srgbClr val="00007F"/>
        </a:buClr>
        <a:buSzPct val="75000"/>
        <a:buFont typeface="Wingdings" charset="2"/>
        <a:buChar char="v"/>
        <a:defRPr sz="2400">
          <a:solidFill>
            <a:schemeClr val="tx1"/>
          </a:solidFill>
          <a:latin typeface="+mn-lt"/>
          <a:ea typeface="+mn-ea"/>
          <a:cs typeface="+mn-cs"/>
        </a:defRPr>
      </a:lvl3pPr>
      <a:lvl4pPr marL="1600200" indent="-228600" algn="l" rtl="0" eaLnBrk="1" fontAlgn="base" hangingPunct="1">
        <a:spcBef>
          <a:spcPct val="20000"/>
        </a:spcBef>
        <a:spcAft>
          <a:spcPct val="0"/>
        </a:spcAft>
        <a:buClr>
          <a:srgbClr val="FFCC00"/>
        </a:buClr>
        <a:buSzPct val="75000"/>
        <a:buFont typeface="Wingdings" charset="2"/>
        <a:buChar char="v"/>
        <a:defRPr sz="2200">
          <a:solidFill>
            <a:schemeClr val="tx1"/>
          </a:solidFill>
          <a:latin typeface="+mn-lt"/>
          <a:ea typeface="+mn-ea"/>
          <a:cs typeface="+mn-cs"/>
        </a:defRPr>
      </a:lvl4pPr>
      <a:lvl5pPr marL="2057400" indent="-228600" algn="l" rtl="0" eaLnBrk="1" fontAlgn="base" hangingPunct="1">
        <a:spcBef>
          <a:spcPct val="20000"/>
        </a:spcBef>
        <a:spcAft>
          <a:spcPct val="0"/>
        </a:spcAft>
        <a:buClr>
          <a:srgbClr val="00007F"/>
        </a:buClr>
        <a:buSzPct val="75000"/>
        <a:buFont typeface="Wingdings" charset="2"/>
        <a:buChar char="v"/>
        <a:defRPr sz="2000">
          <a:solidFill>
            <a:schemeClr val="tx1"/>
          </a:solidFill>
          <a:latin typeface="+mn-lt"/>
          <a:ea typeface="+mn-ea"/>
          <a:cs typeface="+mn-cs"/>
        </a:defRPr>
      </a:lvl5pPr>
      <a:lvl6pPr marL="2514600" indent="-228600" algn="l" rtl="0" eaLnBrk="1" fontAlgn="base" hangingPunct="1">
        <a:spcBef>
          <a:spcPct val="20000"/>
        </a:spcBef>
        <a:spcAft>
          <a:spcPct val="0"/>
        </a:spcAft>
        <a:buClr>
          <a:srgbClr val="00007F"/>
        </a:buClr>
        <a:buSzPct val="75000"/>
        <a:buFont typeface="Wingdings" pitchFamily="-65" charset="2"/>
        <a:buChar char="v"/>
        <a:defRPr sz="2000">
          <a:solidFill>
            <a:schemeClr val="tx1"/>
          </a:solidFill>
          <a:latin typeface="+mn-lt"/>
          <a:ea typeface="+mn-ea"/>
          <a:cs typeface="+mn-cs"/>
        </a:defRPr>
      </a:lvl6pPr>
      <a:lvl7pPr marL="2971800" indent="-228600" algn="l" rtl="0" eaLnBrk="1" fontAlgn="base" hangingPunct="1">
        <a:spcBef>
          <a:spcPct val="20000"/>
        </a:spcBef>
        <a:spcAft>
          <a:spcPct val="0"/>
        </a:spcAft>
        <a:buClr>
          <a:srgbClr val="00007F"/>
        </a:buClr>
        <a:buSzPct val="75000"/>
        <a:buFont typeface="Wingdings" pitchFamily="-65" charset="2"/>
        <a:buChar char="v"/>
        <a:defRPr sz="2000">
          <a:solidFill>
            <a:schemeClr val="tx1"/>
          </a:solidFill>
          <a:latin typeface="+mn-lt"/>
          <a:ea typeface="+mn-ea"/>
          <a:cs typeface="+mn-cs"/>
        </a:defRPr>
      </a:lvl7pPr>
      <a:lvl8pPr marL="3429000" indent="-228600" algn="l" rtl="0" eaLnBrk="1" fontAlgn="base" hangingPunct="1">
        <a:spcBef>
          <a:spcPct val="20000"/>
        </a:spcBef>
        <a:spcAft>
          <a:spcPct val="0"/>
        </a:spcAft>
        <a:buClr>
          <a:srgbClr val="00007F"/>
        </a:buClr>
        <a:buSzPct val="75000"/>
        <a:buFont typeface="Wingdings" pitchFamily="-65" charset="2"/>
        <a:buChar char="v"/>
        <a:defRPr sz="2000">
          <a:solidFill>
            <a:schemeClr val="tx1"/>
          </a:solidFill>
          <a:latin typeface="+mn-lt"/>
          <a:ea typeface="+mn-ea"/>
          <a:cs typeface="+mn-cs"/>
        </a:defRPr>
      </a:lvl8pPr>
      <a:lvl9pPr marL="3886200" indent="-228600" algn="l" rtl="0" eaLnBrk="1" fontAlgn="base" hangingPunct="1">
        <a:spcBef>
          <a:spcPct val="20000"/>
        </a:spcBef>
        <a:spcAft>
          <a:spcPct val="0"/>
        </a:spcAft>
        <a:buClr>
          <a:srgbClr val="00007F"/>
        </a:buClr>
        <a:buSzPct val="75000"/>
        <a:buFont typeface="Wingdings" pitchFamily="-65" charset="2"/>
        <a:buChar char="v"/>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oleObject" Target="../embeddings/oleObject1.bin"/><Relationship Id="rId5" Type="http://schemas.openxmlformats.org/officeDocument/2006/relationships/image" Target="../media/image1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2.xml"/><Relationship Id="rId1" Type="http://schemas.openxmlformats.org/officeDocument/2006/relationships/tags" Target="../tags/tag1.xml"/><Relationship Id="rId2" Type="http://schemas.openxmlformats.org/officeDocument/2006/relationships/tags" Target="../tags/tag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8.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1" Type="http://schemas.openxmlformats.org/officeDocument/2006/relationships/notesSlide" Target="../notesSlides/notesSlide7.xml"/><Relationship Id="rId12" Type="http://schemas.openxmlformats.org/officeDocument/2006/relationships/image" Target="../media/image29.png"/><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tags" Target="../tags/tag11.xml"/><Relationship Id="rId7" Type="http://schemas.openxmlformats.org/officeDocument/2006/relationships/tags" Target="../tags/tag12.xml"/><Relationship Id="rId8" Type="http://schemas.openxmlformats.org/officeDocument/2006/relationships/tags" Target="../tags/tag13.xml"/><Relationship Id="rId9" Type="http://schemas.openxmlformats.org/officeDocument/2006/relationships/tags" Target="../tags/tag14.xml"/><Relationship Id="rId10"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304800" y="1219200"/>
            <a:ext cx="8610600" cy="1143000"/>
          </a:xfrm>
        </p:spPr>
        <p:txBody>
          <a:bodyPr>
            <a:normAutofit/>
          </a:bodyPr>
          <a:lstStyle/>
          <a:p>
            <a:pPr>
              <a:spcBef>
                <a:spcPts val="3600"/>
              </a:spcBef>
            </a:pPr>
            <a:r>
              <a:rPr lang="en-US" sz="3200" dirty="0" smtClean="0">
                <a:solidFill>
                  <a:schemeClr val="tx2"/>
                </a:solidFill>
                <a:latin typeface="+mn-lt"/>
                <a:cs typeface="Times New Roman" pitchFamily="18" charset="0"/>
              </a:rPr>
              <a:t>Reconfigurable Hardware</a:t>
            </a:r>
            <a:endParaRPr lang="en-US" sz="3200" dirty="0">
              <a:solidFill>
                <a:schemeClr val="tx2"/>
              </a:solidFill>
              <a:latin typeface="+mn-lt"/>
              <a:cs typeface="Times New Roman" pitchFamily="18" charset="0"/>
            </a:endParaRPr>
          </a:p>
        </p:txBody>
      </p:sp>
      <p:sp>
        <p:nvSpPr>
          <p:cNvPr id="111643" name="Rectangle 27"/>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p:txBody>
      </p:sp>
      <p:sp>
        <p:nvSpPr>
          <p:cNvPr id="111644" name="Rectangle 28"/>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p:txBody>
      </p:sp>
      <p:sp>
        <p:nvSpPr>
          <p:cNvPr id="111645" name="Rectangle 29"/>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p:txBody>
      </p:sp>
      <p:sp>
        <p:nvSpPr>
          <p:cNvPr id="9" name="Rectangle 3"/>
          <p:cNvSpPr>
            <a:spLocks noGrp="1" noChangeArrowheads="1"/>
          </p:cNvSpPr>
          <p:nvPr>
            <p:ph type="subTitle" idx="1"/>
          </p:nvPr>
        </p:nvSpPr>
        <p:spPr>
          <a:xfrm>
            <a:off x="1066800" y="3940595"/>
            <a:ext cx="7086600" cy="2326227"/>
          </a:xfrm>
        </p:spPr>
        <p:txBody>
          <a:bodyPr/>
          <a:lstStyle/>
          <a:p>
            <a:pPr eaLnBrk="1" hangingPunct="1">
              <a:buFont typeface="Wingdings" pitchFamily="-110" charset="2"/>
              <a:buNone/>
            </a:pPr>
            <a:r>
              <a:rPr lang="en-US" smtClean="0">
                <a:latin typeface="Lucida Sans Unicode" pitchFamily="-110" charset="-52"/>
              </a:rPr>
              <a:t>Professor </a:t>
            </a:r>
            <a:r>
              <a:rPr lang="en-US" dirty="0" smtClean="0">
                <a:latin typeface="Lucida Sans Unicode" pitchFamily="-110" charset="-52"/>
              </a:rPr>
              <a:t>Ryan Kastner</a:t>
            </a:r>
          </a:p>
          <a:p>
            <a:pPr eaLnBrk="1" hangingPunct="1">
              <a:buFont typeface="Wingdings" pitchFamily="-110" charset="2"/>
              <a:buNone/>
            </a:pPr>
            <a:r>
              <a:rPr lang="en-US" dirty="0" smtClean="0">
                <a:latin typeface="Lucida Sans Unicode" pitchFamily="-110" charset="-52"/>
              </a:rPr>
              <a:t>Dept. of Computer Science and Engineering</a:t>
            </a:r>
          </a:p>
          <a:p>
            <a:pPr eaLnBrk="1" hangingPunct="1">
              <a:buFont typeface="Wingdings" pitchFamily="-110" charset="2"/>
              <a:buNone/>
            </a:pPr>
            <a:r>
              <a:rPr lang="en-US" dirty="0" smtClean="0">
                <a:latin typeface="Lucida Sans Unicode" pitchFamily="-110" charset="-52"/>
              </a:rPr>
              <a:t>University of California, San Diego</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t>Reconfigurable Hardware</a:t>
            </a:r>
          </a:p>
        </p:txBody>
      </p:sp>
      <p:pic>
        <p:nvPicPr>
          <p:cNvPr id="191492" name="Picture 4" descr="spatial_no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4343400"/>
            <a:ext cx="8462962" cy="2144713"/>
          </a:xfrm>
          <a:prstGeom prst="rect">
            <a:avLst/>
          </a:prstGeom>
          <a:noFill/>
          <a:extLst>
            <a:ext uri="{909E8E84-426E-40dd-AFC4-6F175D3DCCD1}">
              <a14:hiddenFill xmlns:a14="http://schemas.microsoft.com/office/drawing/2010/main" xmlns="">
                <a:solidFill>
                  <a:srgbClr val="FFFFFF"/>
                </a:solidFill>
              </a14:hiddenFill>
            </a:ext>
          </a:extLst>
        </p:spPr>
      </p:pic>
      <p:sp>
        <p:nvSpPr>
          <p:cNvPr id="191493" name="Rectangle 5"/>
          <p:cNvSpPr>
            <a:spLocks noGrp="1" noChangeArrowheads="1"/>
          </p:cNvSpPr>
          <p:nvPr>
            <p:ph type="body" idx="1"/>
          </p:nvPr>
        </p:nvSpPr>
        <p:spPr/>
        <p:txBody>
          <a:bodyPr/>
          <a:lstStyle/>
          <a:p>
            <a:r>
              <a:rPr lang="en-US"/>
              <a:t>Fast and flexible, but…</a:t>
            </a:r>
          </a:p>
          <a:p>
            <a:pPr lvl="1"/>
            <a:r>
              <a:rPr lang="en-US"/>
              <a:t>Area overhead – switches, configuration bits</a:t>
            </a:r>
          </a:p>
          <a:p>
            <a:pPr lvl="1"/>
            <a:r>
              <a:rPr lang="en-US"/>
              <a:t>Delay overhead – switches, logic</a:t>
            </a:r>
          </a:p>
          <a:p>
            <a:pPr lvl="1"/>
            <a:r>
              <a:rPr lang="en-US"/>
              <a:t>Compilation</a:t>
            </a:r>
          </a:p>
          <a:p>
            <a:pPr lvl="2"/>
            <a:r>
              <a:rPr lang="en-US"/>
              <a:t>Difficult - architecture </a:t>
            </a:r>
            <a:r>
              <a:rPr lang="ja-JP" altLang="en-US"/>
              <a:t>“</a:t>
            </a:r>
            <a:r>
              <a:rPr lang="en-US"/>
              <a:t>too</a:t>
            </a:r>
            <a:r>
              <a:rPr lang="ja-JP" altLang="en-US"/>
              <a:t>”</a:t>
            </a:r>
            <a:r>
              <a:rPr lang="en-US"/>
              <a:t> flexible</a:t>
            </a:r>
          </a:p>
          <a:p>
            <a:pPr lvl="2"/>
            <a:r>
              <a:rPr lang="en-US"/>
              <a:t>Slow - based on hardware synthesis techniques</a:t>
            </a:r>
          </a:p>
          <a:p>
            <a:endParaRPr lang="en-US"/>
          </a:p>
        </p:txBody>
      </p:sp>
      <p:sp>
        <p:nvSpPr>
          <p:cNvPr id="191495" name="Text Box 7"/>
          <p:cNvSpPr txBox="1">
            <a:spLocks noChangeArrowheads="1"/>
          </p:cNvSpPr>
          <p:nvPr/>
        </p:nvSpPr>
        <p:spPr bwMode="auto">
          <a:xfrm>
            <a:off x="3886200" y="6049963"/>
            <a:ext cx="20320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200">
                <a:cs typeface="Tahoma" charset="0"/>
              </a:rPr>
              <a:t>Source: DeHon/Wawrzynek</a:t>
            </a:r>
          </a:p>
        </p:txBody>
      </p:sp>
    </p:spTree>
    <p:extLst>
      <p:ext uri="{BB962C8B-B14F-4D97-AF65-F5344CB8AC3E}">
        <p14:creationId xmlns:p14="http://schemas.microsoft.com/office/powerpoint/2010/main" val="331165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Performance Benefits</a:t>
            </a:r>
          </a:p>
        </p:txBody>
      </p:sp>
      <p:sp>
        <p:nvSpPr>
          <p:cNvPr id="192515" name="Rectangle 3"/>
          <p:cNvSpPr>
            <a:spLocks noGrp="1" noChangeArrowheads="1"/>
          </p:cNvSpPr>
          <p:nvPr>
            <p:ph type="body" idx="1"/>
          </p:nvPr>
        </p:nvSpPr>
        <p:spPr>
          <a:xfrm>
            <a:off x="228600" y="1044575"/>
            <a:ext cx="8686800" cy="5051425"/>
          </a:xfrm>
        </p:spPr>
        <p:txBody>
          <a:bodyPr/>
          <a:lstStyle/>
          <a:p>
            <a:r>
              <a:rPr lang="en-US" sz="2800"/>
              <a:t>Up to 100x performance increase compared to processors (microprocessor, DSP)</a:t>
            </a:r>
          </a:p>
          <a:p>
            <a:r>
              <a:rPr lang="en-US" sz="2800"/>
              <a:t>~10x performance density advantage over processors </a:t>
            </a:r>
          </a:p>
          <a:p>
            <a:r>
              <a:rPr lang="en-US" sz="2800"/>
              <a:t>Applications like:</a:t>
            </a:r>
          </a:p>
          <a:p>
            <a:pPr lvl="1"/>
            <a:r>
              <a:rPr lang="en-US" sz="2400"/>
              <a:t>Pattern matching</a:t>
            </a:r>
          </a:p>
          <a:p>
            <a:pPr lvl="1"/>
            <a:r>
              <a:rPr lang="en-US" sz="2400"/>
              <a:t>Data encryption</a:t>
            </a:r>
          </a:p>
          <a:p>
            <a:pPr lvl="1"/>
            <a:r>
              <a:rPr lang="en-US" sz="2400"/>
              <a:t>Data compression</a:t>
            </a:r>
          </a:p>
          <a:p>
            <a:pPr lvl="1"/>
            <a:r>
              <a:rPr lang="en-US" sz="2400"/>
              <a:t>Digital communications</a:t>
            </a:r>
          </a:p>
          <a:p>
            <a:pPr lvl="1"/>
            <a:r>
              <a:rPr lang="en-US" sz="2400"/>
              <a:t>Video and image processing</a:t>
            </a:r>
          </a:p>
          <a:p>
            <a:pPr lvl="1"/>
            <a:r>
              <a:rPr lang="en-US" sz="2400"/>
              <a:t>Boolean satisfiability</a:t>
            </a:r>
          </a:p>
          <a:p>
            <a:pPr lvl="1"/>
            <a:r>
              <a:rPr lang="en-US" sz="2400"/>
              <a:t>Networking</a:t>
            </a:r>
          </a:p>
          <a:p>
            <a:pPr lvl="1"/>
            <a:r>
              <a:rPr lang="en-US" sz="2400"/>
              <a:t>Cryptography</a:t>
            </a:r>
          </a:p>
          <a:p>
            <a:pPr lvl="1"/>
            <a:endParaRPr lang="en-US" sz="2400"/>
          </a:p>
        </p:txBody>
      </p:sp>
    </p:spTree>
    <p:extLst>
      <p:ext uri="{BB962C8B-B14F-4D97-AF65-F5344CB8AC3E}">
        <p14:creationId xmlns:p14="http://schemas.microsoft.com/office/powerpoint/2010/main" val="4013331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2800" dirty="0" smtClean="0"/>
              <a:t>Programmability Abstractions</a:t>
            </a:r>
            <a:endParaRPr lang="en-US" sz="2800" dirty="0"/>
          </a:p>
        </p:txBody>
      </p:sp>
      <p:grpSp>
        <p:nvGrpSpPr>
          <p:cNvPr id="323587" name="Group 3"/>
          <p:cNvGrpSpPr>
            <a:grpSpLocks/>
          </p:cNvGrpSpPr>
          <p:nvPr/>
        </p:nvGrpSpPr>
        <p:grpSpPr bwMode="auto">
          <a:xfrm>
            <a:off x="2971800" y="1354138"/>
            <a:ext cx="990600" cy="762000"/>
            <a:chOff x="768" y="2016"/>
            <a:chExt cx="1104" cy="768"/>
          </a:xfrm>
        </p:grpSpPr>
        <p:sp>
          <p:nvSpPr>
            <p:cNvPr id="323588" name="AutoShape 4"/>
            <p:cNvSpPr>
              <a:spLocks noChangeArrowheads="1"/>
            </p:cNvSpPr>
            <p:nvPr/>
          </p:nvSpPr>
          <p:spPr bwMode="auto">
            <a:xfrm>
              <a:off x="768" y="2016"/>
              <a:ext cx="368" cy="341"/>
            </a:xfrm>
            <a:prstGeom prst="flowChartDelay">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a:p>
          </p:txBody>
        </p:sp>
        <p:sp>
          <p:nvSpPr>
            <p:cNvPr id="323589" name="AutoShape 5"/>
            <p:cNvSpPr>
              <a:spLocks noChangeArrowheads="1"/>
            </p:cNvSpPr>
            <p:nvPr/>
          </p:nvSpPr>
          <p:spPr bwMode="auto">
            <a:xfrm>
              <a:off x="768" y="2443"/>
              <a:ext cx="368" cy="341"/>
            </a:xfrm>
            <a:prstGeom prst="flowChartDelay">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a:p>
          </p:txBody>
        </p:sp>
        <p:sp>
          <p:nvSpPr>
            <p:cNvPr id="323590" name="AutoShape 6"/>
            <p:cNvSpPr>
              <a:spLocks noChangeArrowheads="1"/>
            </p:cNvSpPr>
            <p:nvPr/>
          </p:nvSpPr>
          <p:spPr bwMode="auto">
            <a:xfrm flipH="1">
              <a:off x="1412" y="2196"/>
              <a:ext cx="460" cy="341"/>
            </a:xfrm>
            <a:prstGeom prst="flowChartOnlineStorage">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a:p>
          </p:txBody>
        </p:sp>
        <p:sp>
          <p:nvSpPr>
            <p:cNvPr id="323591" name="Line 7"/>
            <p:cNvSpPr>
              <a:spLocks noChangeShapeType="1"/>
            </p:cNvSpPr>
            <p:nvPr/>
          </p:nvSpPr>
          <p:spPr bwMode="auto">
            <a:xfrm>
              <a:off x="1136" y="2187"/>
              <a:ext cx="352" cy="11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592" name="Line 8"/>
            <p:cNvSpPr>
              <a:spLocks noChangeShapeType="1"/>
            </p:cNvSpPr>
            <p:nvPr/>
          </p:nvSpPr>
          <p:spPr bwMode="auto">
            <a:xfrm flipV="1">
              <a:off x="1136" y="2400"/>
              <a:ext cx="352" cy="2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grpSp>
      <p:sp>
        <p:nvSpPr>
          <p:cNvPr id="323593" name="Text Box 9"/>
          <p:cNvSpPr txBox="1">
            <a:spLocks noChangeArrowheads="1"/>
          </p:cNvSpPr>
          <p:nvPr/>
        </p:nvSpPr>
        <p:spPr bwMode="auto">
          <a:xfrm>
            <a:off x="2860675" y="2268538"/>
            <a:ext cx="11366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ctr" eaLnBrk="0" hangingPunct="0">
              <a:spcBef>
                <a:spcPct val="50000"/>
              </a:spcBef>
            </a:pPr>
            <a:r>
              <a:rPr lang="en-US" sz="1800" b="1">
                <a:effectLst>
                  <a:outerShdw blurRad="38100" dist="38100" dir="2700000" algn="tl">
                    <a:srgbClr val="DDDDDD"/>
                  </a:outerShdw>
                </a:effectLst>
                <a:latin typeface="Times New Roman" charset="0"/>
                <a:ea typeface="ＭＳ Ｐゴシック" charset="0"/>
              </a:rPr>
              <a:t>Logic Level</a:t>
            </a:r>
          </a:p>
        </p:txBody>
      </p:sp>
      <p:sp>
        <p:nvSpPr>
          <p:cNvPr id="323594" name="Rectangle 10"/>
          <p:cNvSpPr>
            <a:spLocks noChangeArrowheads="1"/>
          </p:cNvSpPr>
          <p:nvPr/>
        </p:nvSpPr>
        <p:spPr bwMode="auto">
          <a:xfrm>
            <a:off x="4953000" y="1400175"/>
            <a:ext cx="457200" cy="38735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spcBef>
                <a:spcPct val="50000"/>
              </a:spcBef>
            </a:pPr>
            <a:r>
              <a:rPr lang="en-US" sz="1200">
                <a:latin typeface="Times New Roman" charset="0"/>
                <a:ea typeface="ＭＳ Ｐゴシック" charset="0"/>
              </a:rPr>
              <a:t>ADD</a:t>
            </a:r>
          </a:p>
        </p:txBody>
      </p:sp>
      <p:sp>
        <p:nvSpPr>
          <p:cNvPr id="323595" name="Rectangle 11"/>
          <p:cNvSpPr>
            <a:spLocks noChangeArrowheads="1"/>
          </p:cNvSpPr>
          <p:nvPr/>
        </p:nvSpPr>
        <p:spPr bwMode="auto">
          <a:xfrm>
            <a:off x="5562600" y="1400175"/>
            <a:ext cx="685800" cy="3810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spcBef>
                <a:spcPct val="50000"/>
              </a:spcBef>
            </a:pPr>
            <a:r>
              <a:rPr lang="en-US" sz="1200">
                <a:latin typeface="Times New Roman" charset="0"/>
                <a:ea typeface="ＭＳ Ｐゴシック" charset="0"/>
              </a:rPr>
              <a:t>Register</a:t>
            </a:r>
          </a:p>
        </p:txBody>
      </p:sp>
      <p:sp>
        <p:nvSpPr>
          <p:cNvPr id="323596" name="Line 12"/>
          <p:cNvSpPr>
            <a:spLocks noChangeShapeType="1"/>
          </p:cNvSpPr>
          <p:nvPr/>
        </p:nvSpPr>
        <p:spPr bwMode="auto">
          <a:xfrm>
            <a:off x="5410200" y="1552575"/>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597" name="Rectangle 13"/>
          <p:cNvSpPr>
            <a:spLocks noChangeArrowheads="1"/>
          </p:cNvSpPr>
          <p:nvPr/>
        </p:nvSpPr>
        <p:spPr bwMode="auto">
          <a:xfrm>
            <a:off x="4953000" y="1851025"/>
            <a:ext cx="457200" cy="38735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spcBef>
                <a:spcPct val="50000"/>
              </a:spcBef>
            </a:pPr>
            <a:r>
              <a:rPr lang="en-US" sz="1200">
                <a:latin typeface="Times New Roman" charset="0"/>
                <a:ea typeface="ＭＳ Ｐゴシック" charset="0"/>
              </a:rPr>
              <a:t>MUL</a:t>
            </a:r>
          </a:p>
        </p:txBody>
      </p:sp>
      <p:sp>
        <p:nvSpPr>
          <p:cNvPr id="323598" name="Line 14"/>
          <p:cNvSpPr>
            <a:spLocks noChangeShapeType="1"/>
          </p:cNvSpPr>
          <p:nvPr/>
        </p:nvSpPr>
        <p:spPr bwMode="auto">
          <a:xfrm>
            <a:off x="5410200" y="2009775"/>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599" name="Rectangle 15"/>
          <p:cNvSpPr>
            <a:spLocks noChangeArrowheads="1"/>
          </p:cNvSpPr>
          <p:nvPr/>
        </p:nvSpPr>
        <p:spPr bwMode="auto">
          <a:xfrm>
            <a:off x="4953000" y="1019175"/>
            <a:ext cx="1143000" cy="228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spcBef>
                <a:spcPct val="50000"/>
              </a:spcBef>
            </a:pPr>
            <a:r>
              <a:rPr lang="en-US" sz="1200">
                <a:latin typeface="Times New Roman" charset="0"/>
                <a:ea typeface="ＭＳ Ｐゴシック" charset="0"/>
              </a:rPr>
              <a:t>Control</a:t>
            </a:r>
          </a:p>
        </p:txBody>
      </p:sp>
      <p:sp>
        <p:nvSpPr>
          <p:cNvPr id="323600" name="Line 16"/>
          <p:cNvSpPr>
            <a:spLocks noChangeShapeType="1"/>
          </p:cNvSpPr>
          <p:nvPr/>
        </p:nvSpPr>
        <p:spPr bwMode="auto">
          <a:xfrm>
            <a:off x="5181600" y="1247775"/>
            <a:ext cx="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01" name="Line 17"/>
          <p:cNvSpPr>
            <a:spLocks noChangeShapeType="1"/>
          </p:cNvSpPr>
          <p:nvPr/>
        </p:nvSpPr>
        <p:spPr bwMode="auto">
          <a:xfrm>
            <a:off x="5257800" y="1247775"/>
            <a:ext cx="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02" name="Text Box 18"/>
          <p:cNvSpPr txBox="1">
            <a:spLocks noChangeArrowheads="1"/>
          </p:cNvSpPr>
          <p:nvPr/>
        </p:nvSpPr>
        <p:spPr bwMode="auto">
          <a:xfrm>
            <a:off x="4800600" y="2268538"/>
            <a:ext cx="1736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ctr" eaLnBrk="0" hangingPunct="0">
              <a:spcBef>
                <a:spcPct val="50000"/>
              </a:spcBef>
            </a:pPr>
            <a:r>
              <a:rPr lang="en-US" sz="1800" b="1">
                <a:effectLst>
                  <a:outerShdw blurRad="38100" dist="38100" dir="2700000" algn="tl">
                    <a:srgbClr val="DDDDDD"/>
                  </a:outerShdw>
                </a:effectLst>
                <a:latin typeface="Times New Roman" charset="0"/>
                <a:ea typeface="ＭＳ Ｐゴシック" charset="0"/>
                <a:sym typeface="Symbol" charset="0"/>
              </a:rPr>
              <a:t>Instruction</a:t>
            </a:r>
            <a:r>
              <a:rPr lang="en-US" sz="1800" b="1">
                <a:effectLst>
                  <a:outerShdw blurRad="38100" dist="38100" dir="2700000" algn="tl">
                    <a:srgbClr val="DDDDDD"/>
                  </a:outerShdw>
                </a:effectLst>
                <a:latin typeface="Times New Roman" charset="0"/>
                <a:ea typeface="ＭＳ Ｐゴシック" charset="0"/>
              </a:rPr>
              <a:t> Level</a:t>
            </a:r>
          </a:p>
        </p:txBody>
      </p:sp>
      <p:sp>
        <p:nvSpPr>
          <p:cNvPr id="323603" name="Rectangle 19"/>
          <p:cNvSpPr>
            <a:spLocks noChangeArrowheads="1"/>
          </p:cNvSpPr>
          <p:nvPr/>
        </p:nvSpPr>
        <p:spPr bwMode="auto">
          <a:xfrm>
            <a:off x="7086600" y="1400175"/>
            <a:ext cx="304800" cy="228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spcBef>
                <a:spcPct val="50000"/>
              </a:spcBef>
            </a:pPr>
            <a:r>
              <a:rPr lang="en-US" sz="1200">
                <a:latin typeface="Times New Roman" charset="0"/>
                <a:ea typeface="ＭＳ Ｐゴシック" charset="0"/>
              </a:rPr>
              <a:t>FU</a:t>
            </a:r>
          </a:p>
        </p:txBody>
      </p:sp>
      <p:sp>
        <p:nvSpPr>
          <p:cNvPr id="323604" name="Rectangle 20"/>
          <p:cNvSpPr>
            <a:spLocks noChangeArrowheads="1"/>
          </p:cNvSpPr>
          <p:nvPr/>
        </p:nvSpPr>
        <p:spPr bwMode="auto">
          <a:xfrm>
            <a:off x="7837488" y="1400175"/>
            <a:ext cx="620712" cy="8382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spcBef>
                <a:spcPct val="50000"/>
              </a:spcBef>
            </a:pPr>
            <a:r>
              <a:rPr lang="en-US" sz="1200">
                <a:latin typeface="Times New Roman" charset="0"/>
                <a:ea typeface="ＭＳ Ｐゴシック" charset="0"/>
              </a:rPr>
              <a:t>Memory</a:t>
            </a:r>
          </a:p>
        </p:txBody>
      </p:sp>
      <p:sp>
        <p:nvSpPr>
          <p:cNvPr id="323605" name="Rectangle 21"/>
          <p:cNvSpPr>
            <a:spLocks noChangeArrowheads="1"/>
          </p:cNvSpPr>
          <p:nvPr/>
        </p:nvSpPr>
        <p:spPr bwMode="auto">
          <a:xfrm>
            <a:off x="7086600" y="1781175"/>
            <a:ext cx="598488" cy="46355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spcBef>
                <a:spcPct val="50000"/>
              </a:spcBef>
            </a:pPr>
            <a:r>
              <a:rPr lang="en-US" sz="1200">
                <a:latin typeface="Times New Roman" charset="0"/>
                <a:ea typeface="ＭＳ Ｐゴシック" charset="0"/>
              </a:rPr>
              <a:t>Register</a:t>
            </a:r>
          </a:p>
          <a:p>
            <a:pPr algn="ctr" eaLnBrk="0" hangingPunct="0">
              <a:spcBef>
                <a:spcPct val="50000"/>
              </a:spcBef>
            </a:pPr>
            <a:r>
              <a:rPr lang="en-US" sz="1200">
                <a:latin typeface="Times New Roman" charset="0"/>
                <a:ea typeface="ＭＳ Ｐゴシック" charset="0"/>
              </a:rPr>
              <a:t>Bank</a:t>
            </a:r>
          </a:p>
        </p:txBody>
      </p:sp>
      <p:sp>
        <p:nvSpPr>
          <p:cNvPr id="323606" name="Rectangle 22"/>
          <p:cNvSpPr>
            <a:spLocks noChangeArrowheads="1"/>
          </p:cNvSpPr>
          <p:nvPr/>
        </p:nvSpPr>
        <p:spPr bwMode="auto">
          <a:xfrm>
            <a:off x="7227888" y="1019175"/>
            <a:ext cx="1143000" cy="228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spcBef>
                <a:spcPct val="50000"/>
              </a:spcBef>
            </a:pPr>
            <a:r>
              <a:rPr lang="en-US" sz="1200">
                <a:latin typeface="Times New Roman" charset="0"/>
                <a:ea typeface="ＭＳ Ｐゴシック" charset="0"/>
              </a:rPr>
              <a:t>Control</a:t>
            </a:r>
          </a:p>
        </p:txBody>
      </p:sp>
      <p:sp>
        <p:nvSpPr>
          <p:cNvPr id="323607" name="Line 23"/>
          <p:cNvSpPr>
            <a:spLocks noChangeShapeType="1"/>
          </p:cNvSpPr>
          <p:nvPr/>
        </p:nvSpPr>
        <p:spPr bwMode="auto">
          <a:xfrm>
            <a:off x="7300913" y="1247775"/>
            <a:ext cx="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08" name="Line 24"/>
          <p:cNvSpPr>
            <a:spLocks noChangeShapeType="1"/>
          </p:cNvSpPr>
          <p:nvPr/>
        </p:nvSpPr>
        <p:spPr bwMode="auto">
          <a:xfrm>
            <a:off x="7620000" y="1247775"/>
            <a:ext cx="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09" name="Text Box 25"/>
          <p:cNvSpPr txBox="1">
            <a:spLocks noChangeArrowheads="1"/>
          </p:cNvSpPr>
          <p:nvPr/>
        </p:nvSpPr>
        <p:spPr bwMode="auto">
          <a:xfrm>
            <a:off x="7067550" y="2268538"/>
            <a:ext cx="14668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ctr" eaLnBrk="0" hangingPunct="0">
              <a:spcBef>
                <a:spcPct val="50000"/>
              </a:spcBef>
            </a:pPr>
            <a:r>
              <a:rPr lang="en-US" sz="1800" b="1">
                <a:effectLst>
                  <a:outerShdw blurRad="38100" dist="38100" dir="2700000" algn="tl">
                    <a:srgbClr val="DDDDDD"/>
                  </a:outerShdw>
                </a:effectLst>
                <a:latin typeface="Times New Roman" charset="0"/>
                <a:ea typeface="ＭＳ Ｐゴシック" charset="0"/>
                <a:sym typeface="Symbol" charset="0"/>
              </a:rPr>
              <a:t>Function</a:t>
            </a:r>
            <a:r>
              <a:rPr lang="en-US" sz="1800" b="1">
                <a:effectLst>
                  <a:outerShdw blurRad="38100" dist="38100" dir="2700000" algn="tl">
                    <a:srgbClr val="DDDDDD"/>
                  </a:outerShdw>
                </a:effectLst>
                <a:latin typeface="Times New Roman" charset="0"/>
                <a:ea typeface="ＭＳ Ｐゴシック" charset="0"/>
              </a:rPr>
              <a:t> Level</a:t>
            </a:r>
          </a:p>
        </p:txBody>
      </p:sp>
      <p:sp>
        <p:nvSpPr>
          <p:cNvPr id="323610" name="Line 26"/>
          <p:cNvSpPr>
            <a:spLocks noChangeShapeType="1"/>
          </p:cNvSpPr>
          <p:nvPr/>
        </p:nvSpPr>
        <p:spPr bwMode="auto">
          <a:xfrm>
            <a:off x="7685088" y="2044700"/>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11" name="Line 27"/>
          <p:cNvSpPr>
            <a:spLocks noChangeShapeType="1"/>
          </p:cNvSpPr>
          <p:nvPr/>
        </p:nvSpPr>
        <p:spPr bwMode="auto">
          <a:xfrm>
            <a:off x="7696200" y="2085975"/>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12" name="Line 28"/>
          <p:cNvSpPr>
            <a:spLocks noChangeShapeType="1"/>
          </p:cNvSpPr>
          <p:nvPr/>
        </p:nvSpPr>
        <p:spPr bwMode="auto">
          <a:xfrm>
            <a:off x="7696200" y="2009775"/>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13" name="Line 29"/>
          <p:cNvSpPr>
            <a:spLocks noChangeShapeType="1"/>
          </p:cNvSpPr>
          <p:nvPr/>
        </p:nvSpPr>
        <p:spPr bwMode="auto">
          <a:xfrm>
            <a:off x="7696200" y="1933575"/>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14" name="Line 30"/>
          <p:cNvSpPr>
            <a:spLocks noChangeShapeType="1"/>
          </p:cNvSpPr>
          <p:nvPr/>
        </p:nvSpPr>
        <p:spPr bwMode="auto">
          <a:xfrm>
            <a:off x="7162800" y="1628775"/>
            <a:ext cx="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15" name="Line 31"/>
          <p:cNvSpPr>
            <a:spLocks noChangeShapeType="1"/>
          </p:cNvSpPr>
          <p:nvPr/>
        </p:nvSpPr>
        <p:spPr bwMode="auto">
          <a:xfrm>
            <a:off x="7239000" y="1628775"/>
            <a:ext cx="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16" name="Line 32"/>
          <p:cNvSpPr>
            <a:spLocks noChangeShapeType="1"/>
          </p:cNvSpPr>
          <p:nvPr/>
        </p:nvSpPr>
        <p:spPr bwMode="auto">
          <a:xfrm>
            <a:off x="7543800" y="1628775"/>
            <a:ext cx="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17" name="Line 33"/>
          <p:cNvSpPr>
            <a:spLocks noChangeShapeType="1"/>
          </p:cNvSpPr>
          <p:nvPr/>
        </p:nvSpPr>
        <p:spPr bwMode="auto">
          <a:xfrm>
            <a:off x="7620000" y="1628775"/>
            <a:ext cx="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18" name="Rectangle 34"/>
          <p:cNvSpPr>
            <a:spLocks noChangeArrowheads="1"/>
          </p:cNvSpPr>
          <p:nvPr/>
        </p:nvSpPr>
        <p:spPr bwMode="auto">
          <a:xfrm>
            <a:off x="7467600" y="1400175"/>
            <a:ext cx="304800" cy="2286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spcBef>
                <a:spcPct val="50000"/>
              </a:spcBef>
            </a:pPr>
            <a:r>
              <a:rPr lang="en-US" sz="1200">
                <a:latin typeface="Times New Roman" charset="0"/>
                <a:ea typeface="ＭＳ Ｐゴシック" charset="0"/>
              </a:rPr>
              <a:t>FU</a:t>
            </a:r>
          </a:p>
        </p:txBody>
      </p:sp>
      <p:sp>
        <p:nvSpPr>
          <p:cNvPr id="323619" name="Rectangle 35"/>
          <p:cNvSpPr>
            <a:spLocks noChangeArrowheads="1"/>
          </p:cNvSpPr>
          <p:nvPr/>
        </p:nvSpPr>
        <p:spPr bwMode="auto">
          <a:xfrm>
            <a:off x="6748463" y="2695575"/>
            <a:ext cx="2090737" cy="576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Operands</a:t>
            </a:r>
          </a:p>
        </p:txBody>
      </p:sp>
      <p:sp>
        <p:nvSpPr>
          <p:cNvPr id="323620" name="Rectangle 36"/>
          <p:cNvSpPr>
            <a:spLocks noChangeArrowheads="1"/>
          </p:cNvSpPr>
          <p:nvPr/>
        </p:nvSpPr>
        <p:spPr bwMode="auto">
          <a:xfrm>
            <a:off x="4656138" y="2695575"/>
            <a:ext cx="2092325" cy="576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Byte</a:t>
            </a:r>
          </a:p>
        </p:txBody>
      </p:sp>
      <p:sp>
        <p:nvSpPr>
          <p:cNvPr id="323621" name="Rectangle 37"/>
          <p:cNvSpPr>
            <a:spLocks noChangeArrowheads="1"/>
          </p:cNvSpPr>
          <p:nvPr/>
        </p:nvSpPr>
        <p:spPr bwMode="auto">
          <a:xfrm>
            <a:off x="2565400" y="2695575"/>
            <a:ext cx="2090738" cy="576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Bit</a:t>
            </a:r>
          </a:p>
        </p:txBody>
      </p:sp>
      <p:sp>
        <p:nvSpPr>
          <p:cNvPr id="323622" name="Rectangle 38"/>
          <p:cNvSpPr>
            <a:spLocks noChangeArrowheads="1"/>
          </p:cNvSpPr>
          <p:nvPr/>
        </p:nvSpPr>
        <p:spPr bwMode="auto">
          <a:xfrm>
            <a:off x="457200" y="2695575"/>
            <a:ext cx="2108200" cy="576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Programming Unit</a:t>
            </a:r>
          </a:p>
        </p:txBody>
      </p:sp>
      <p:sp>
        <p:nvSpPr>
          <p:cNvPr id="323623" name="Rectangle 39"/>
          <p:cNvSpPr>
            <a:spLocks noChangeArrowheads="1"/>
          </p:cNvSpPr>
          <p:nvPr/>
        </p:nvSpPr>
        <p:spPr bwMode="auto">
          <a:xfrm>
            <a:off x="6748463" y="3271838"/>
            <a:ext cx="2090737" cy="57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Functional Operation</a:t>
            </a:r>
          </a:p>
        </p:txBody>
      </p:sp>
      <p:sp>
        <p:nvSpPr>
          <p:cNvPr id="323624" name="Rectangle 40"/>
          <p:cNvSpPr>
            <a:spLocks noChangeArrowheads="1"/>
          </p:cNvSpPr>
          <p:nvPr/>
        </p:nvSpPr>
        <p:spPr bwMode="auto">
          <a:xfrm>
            <a:off x="4656138" y="3271838"/>
            <a:ext cx="2092325" cy="57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Arithmetic Operation</a:t>
            </a:r>
          </a:p>
        </p:txBody>
      </p:sp>
      <p:sp>
        <p:nvSpPr>
          <p:cNvPr id="323625" name="Rectangle 41"/>
          <p:cNvSpPr>
            <a:spLocks noChangeArrowheads="1"/>
          </p:cNvSpPr>
          <p:nvPr/>
        </p:nvSpPr>
        <p:spPr bwMode="auto">
          <a:xfrm>
            <a:off x="2565400" y="3271838"/>
            <a:ext cx="2090738" cy="57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dirty="0">
                <a:effectLst>
                  <a:outerShdw blurRad="38100" dist="38100" dir="2700000" algn="tl">
                    <a:srgbClr val="DDDDDD"/>
                  </a:outerShdw>
                </a:effectLst>
                <a:latin typeface="Times New Roman" charset="0"/>
              </a:rPr>
              <a:t>Boolean Operation</a:t>
            </a:r>
          </a:p>
          <a:p>
            <a:pPr algn="ctr">
              <a:spcBef>
                <a:spcPct val="20000"/>
              </a:spcBef>
              <a:buClr>
                <a:srgbClr val="00007F"/>
              </a:buClr>
              <a:buSzPct val="75000"/>
              <a:buFont typeface="Wingdings" charset="0"/>
              <a:buNone/>
            </a:pPr>
            <a:r>
              <a:rPr lang="en-US" sz="1800" b="1" dirty="0">
                <a:effectLst>
                  <a:outerShdw blurRad="38100" dist="38100" dir="2700000" algn="tl">
                    <a:srgbClr val="DDDDDD"/>
                  </a:outerShdw>
                </a:effectLst>
                <a:latin typeface="Times New Roman" charset="0"/>
              </a:rPr>
              <a:t>(and, or, </a:t>
            </a:r>
            <a:r>
              <a:rPr lang="en-US" sz="1800" b="1" dirty="0" err="1">
                <a:effectLst>
                  <a:outerShdw blurRad="38100" dist="38100" dir="2700000" algn="tl">
                    <a:srgbClr val="DDDDDD"/>
                  </a:outerShdw>
                </a:effectLst>
                <a:latin typeface="Times New Roman" charset="0"/>
              </a:rPr>
              <a:t>xor</a:t>
            </a:r>
            <a:r>
              <a:rPr lang="en-US" sz="1800" b="1" dirty="0">
                <a:effectLst>
                  <a:outerShdw blurRad="38100" dist="38100" dir="2700000" algn="tl">
                    <a:srgbClr val="DDDDDD"/>
                  </a:outerShdw>
                </a:effectLst>
                <a:latin typeface="Times New Roman" charset="0"/>
              </a:rPr>
              <a:t>)</a:t>
            </a:r>
          </a:p>
        </p:txBody>
      </p:sp>
      <p:sp>
        <p:nvSpPr>
          <p:cNvPr id="323626" name="Rectangle 42"/>
          <p:cNvSpPr>
            <a:spLocks noChangeArrowheads="1"/>
          </p:cNvSpPr>
          <p:nvPr/>
        </p:nvSpPr>
        <p:spPr bwMode="auto">
          <a:xfrm>
            <a:off x="457200" y="3271838"/>
            <a:ext cx="2108200" cy="576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Basic Unit of Computation</a:t>
            </a:r>
          </a:p>
        </p:txBody>
      </p:sp>
      <p:sp>
        <p:nvSpPr>
          <p:cNvPr id="323627" name="Rectangle 43"/>
          <p:cNvSpPr>
            <a:spLocks noChangeArrowheads="1"/>
          </p:cNvSpPr>
          <p:nvPr/>
        </p:nvSpPr>
        <p:spPr bwMode="auto">
          <a:xfrm>
            <a:off x="6748463" y="3848100"/>
            <a:ext cx="2090737" cy="576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Bus, Memory</a:t>
            </a:r>
          </a:p>
        </p:txBody>
      </p:sp>
      <p:sp>
        <p:nvSpPr>
          <p:cNvPr id="323628" name="Rectangle 44"/>
          <p:cNvSpPr>
            <a:spLocks noChangeArrowheads="1"/>
          </p:cNvSpPr>
          <p:nvPr/>
        </p:nvSpPr>
        <p:spPr bwMode="auto">
          <a:xfrm>
            <a:off x="4656138" y="3848100"/>
            <a:ext cx="2092325" cy="576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Bundles of Wires, Registers</a:t>
            </a:r>
          </a:p>
        </p:txBody>
      </p:sp>
      <p:sp>
        <p:nvSpPr>
          <p:cNvPr id="323629" name="Rectangle 45"/>
          <p:cNvSpPr>
            <a:spLocks noChangeArrowheads="1"/>
          </p:cNvSpPr>
          <p:nvPr/>
        </p:nvSpPr>
        <p:spPr bwMode="auto">
          <a:xfrm>
            <a:off x="2565400" y="3848100"/>
            <a:ext cx="2090738" cy="576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dirty="0" smtClean="0">
                <a:effectLst>
                  <a:outerShdw blurRad="38100" dist="38100" dir="2700000" algn="tl">
                    <a:srgbClr val="DDDDDD"/>
                  </a:outerShdw>
                </a:effectLst>
                <a:latin typeface="Times New Roman" charset="0"/>
              </a:rPr>
              <a:t>Wires, Flip Flops</a:t>
            </a:r>
            <a:endParaRPr lang="en-US" sz="1800" b="1" dirty="0">
              <a:effectLst>
                <a:outerShdw blurRad="38100" dist="38100" dir="2700000" algn="tl">
                  <a:srgbClr val="DDDDDD"/>
                </a:outerShdw>
              </a:effectLst>
              <a:latin typeface="Times New Roman" charset="0"/>
            </a:endParaRPr>
          </a:p>
        </p:txBody>
      </p:sp>
      <p:sp>
        <p:nvSpPr>
          <p:cNvPr id="323630" name="Rectangle 46"/>
          <p:cNvSpPr>
            <a:spLocks noChangeArrowheads="1"/>
          </p:cNvSpPr>
          <p:nvPr/>
        </p:nvSpPr>
        <p:spPr bwMode="auto">
          <a:xfrm>
            <a:off x="457200" y="3848100"/>
            <a:ext cx="2108200" cy="576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Communication</a:t>
            </a:r>
          </a:p>
        </p:txBody>
      </p:sp>
      <p:sp>
        <p:nvSpPr>
          <p:cNvPr id="323631" name="Line 47"/>
          <p:cNvSpPr>
            <a:spLocks noChangeShapeType="1"/>
          </p:cNvSpPr>
          <p:nvPr/>
        </p:nvSpPr>
        <p:spPr bwMode="auto">
          <a:xfrm>
            <a:off x="457200" y="4424363"/>
            <a:ext cx="8382000" cy="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endParaRPr lang="en-US" sz="1800"/>
          </a:p>
        </p:txBody>
      </p:sp>
      <p:sp>
        <p:nvSpPr>
          <p:cNvPr id="323632" name="Line 48"/>
          <p:cNvSpPr>
            <a:spLocks noChangeShapeType="1"/>
          </p:cNvSpPr>
          <p:nvPr/>
        </p:nvSpPr>
        <p:spPr bwMode="auto">
          <a:xfrm>
            <a:off x="457200" y="2695575"/>
            <a:ext cx="0" cy="228600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endParaRPr lang="en-US"/>
          </a:p>
        </p:txBody>
      </p:sp>
      <p:sp>
        <p:nvSpPr>
          <p:cNvPr id="323633" name="Line 49"/>
          <p:cNvSpPr>
            <a:spLocks noChangeShapeType="1"/>
          </p:cNvSpPr>
          <p:nvPr/>
        </p:nvSpPr>
        <p:spPr bwMode="auto">
          <a:xfrm>
            <a:off x="2565400" y="2695575"/>
            <a:ext cx="25400" cy="22860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endParaRPr lang="en-US"/>
          </a:p>
        </p:txBody>
      </p:sp>
      <p:sp>
        <p:nvSpPr>
          <p:cNvPr id="323634" name="Line 50"/>
          <p:cNvSpPr>
            <a:spLocks noChangeShapeType="1"/>
          </p:cNvSpPr>
          <p:nvPr/>
        </p:nvSpPr>
        <p:spPr bwMode="auto">
          <a:xfrm flipH="1">
            <a:off x="4648200" y="2695575"/>
            <a:ext cx="7938" cy="22860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endParaRPr lang="en-US"/>
          </a:p>
        </p:txBody>
      </p:sp>
      <p:sp>
        <p:nvSpPr>
          <p:cNvPr id="323635" name="Line 51"/>
          <p:cNvSpPr>
            <a:spLocks noChangeShapeType="1"/>
          </p:cNvSpPr>
          <p:nvPr/>
        </p:nvSpPr>
        <p:spPr bwMode="auto">
          <a:xfrm>
            <a:off x="6748463" y="2695575"/>
            <a:ext cx="33337" cy="22860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endParaRPr lang="en-US"/>
          </a:p>
        </p:txBody>
      </p:sp>
      <p:sp>
        <p:nvSpPr>
          <p:cNvPr id="323636" name="Line 52"/>
          <p:cNvSpPr>
            <a:spLocks noChangeShapeType="1"/>
          </p:cNvSpPr>
          <p:nvPr/>
        </p:nvSpPr>
        <p:spPr bwMode="auto">
          <a:xfrm>
            <a:off x="8839200" y="2695575"/>
            <a:ext cx="0" cy="228600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endParaRPr lang="en-US"/>
          </a:p>
        </p:txBody>
      </p:sp>
      <p:sp>
        <p:nvSpPr>
          <p:cNvPr id="323637" name="Line 53"/>
          <p:cNvSpPr>
            <a:spLocks noChangeShapeType="1"/>
          </p:cNvSpPr>
          <p:nvPr/>
        </p:nvSpPr>
        <p:spPr bwMode="auto">
          <a:xfrm>
            <a:off x="457200" y="3848100"/>
            <a:ext cx="83820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endParaRPr lang="en-US" sz="1800"/>
          </a:p>
        </p:txBody>
      </p:sp>
      <p:sp>
        <p:nvSpPr>
          <p:cNvPr id="323638" name="Line 54"/>
          <p:cNvSpPr>
            <a:spLocks noChangeShapeType="1"/>
          </p:cNvSpPr>
          <p:nvPr/>
        </p:nvSpPr>
        <p:spPr bwMode="auto">
          <a:xfrm>
            <a:off x="457200" y="3271838"/>
            <a:ext cx="83820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endParaRPr lang="en-US" sz="1400"/>
          </a:p>
        </p:txBody>
      </p:sp>
      <p:sp>
        <p:nvSpPr>
          <p:cNvPr id="323639" name="Line 55"/>
          <p:cNvSpPr>
            <a:spLocks noChangeShapeType="1"/>
          </p:cNvSpPr>
          <p:nvPr/>
        </p:nvSpPr>
        <p:spPr bwMode="auto">
          <a:xfrm>
            <a:off x="4656138" y="2695575"/>
            <a:ext cx="20923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endParaRPr lang="en-US" sz="1800"/>
          </a:p>
        </p:txBody>
      </p:sp>
      <p:sp>
        <p:nvSpPr>
          <p:cNvPr id="323640" name="Line 56"/>
          <p:cNvSpPr>
            <a:spLocks noChangeShapeType="1"/>
          </p:cNvSpPr>
          <p:nvPr/>
        </p:nvSpPr>
        <p:spPr bwMode="auto">
          <a:xfrm>
            <a:off x="457200" y="2695575"/>
            <a:ext cx="4198938" cy="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endParaRPr lang="en-US" sz="1800"/>
          </a:p>
        </p:txBody>
      </p:sp>
      <p:sp>
        <p:nvSpPr>
          <p:cNvPr id="323641" name="Line 57"/>
          <p:cNvSpPr>
            <a:spLocks noChangeShapeType="1"/>
          </p:cNvSpPr>
          <p:nvPr/>
        </p:nvSpPr>
        <p:spPr bwMode="auto">
          <a:xfrm>
            <a:off x="6748463" y="2695575"/>
            <a:ext cx="2090737" cy="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endParaRPr lang="en-US" sz="1800"/>
          </a:p>
        </p:txBody>
      </p:sp>
      <p:sp>
        <p:nvSpPr>
          <p:cNvPr id="323642" name="Rectangle 58"/>
          <p:cNvSpPr>
            <a:spLocks noChangeArrowheads="1"/>
          </p:cNvSpPr>
          <p:nvPr/>
        </p:nvSpPr>
        <p:spPr bwMode="auto">
          <a:xfrm>
            <a:off x="5562600" y="1857375"/>
            <a:ext cx="685800" cy="3810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spcBef>
                <a:spcPct val="50000"/>
              </a:spcBef>
            </a:pPr>
            <a:r>
              <a:rPr lang="en-US" sz="1200">
                <a:latin typeface="Times New Roman" charset="0"/>
                <a:ea typeface="ＭＳ Ｐゴシック" charset="0"/>
              </a:rPr>
              <a:t>Register</a:t>
            </a:r>
          </a:p>
        </p:txBody>
      </p:sp>
      <p:sp>
        <p:nvSpPr>
          <p:cNvPr id="323643" name="Line 59"/>
          <p:cNvSpPr>
            <a:spLocks noChangeShapeType="1"/>
          </p:cNvSpPr>
          <p:nvPr/>
        </p:nvSpPr>
        <p:spPr bwMode="auto">
          <a:xfrm>
            <a:off x="5410200" y="1704975"/>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44" name="Line 60"/>
          <p:cNvSpPr>
            <a:spLocks noChangeShapeType="1"/>
          </p:cNvSpPr>
          <p:nvPr/>
        </p:nvSpPr>
        <p:spPr bwMode="auto">
          <a:xfrm>
            <a:off x="5410200" y="2162175"/>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endParaRPr lang="en-US"/>
          </a:p>
        </p:txBody>
      </p:sp>
      <p:sp>
        <p:nvSpPr>
          <p:cNvPr id="323645" name="Rectangle 61"/>
          <p:cNvSpPr>
            <a:spLocks noChangeArrowheads="1"/>
          </p:cNvSpPr>
          <p:nvPr/>
        </p:nvSpPr>
        <p:spPr bwMode="auto">
          <a:xfrm>
            <a:off x="6748463" y="4448175"/>
            <a:ext cx="2090737" cy="576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NAPA, RAW, RaPiD</a:t>
            </a:r>
          </a:p>
        </p:txBody>
      </p:sp>
      <p:sp>
        <p:nvSpPr>
          <p:cNvPr id="323646" name="Rectangle 62"/>
          <p:cNvSpPr>
            <a:spLocks noChangeArrowheads="1"/>
          </p:cNvSpPr>
          <p:nvPr/>
        </p:nvSpPr>
        <p:spPr bwMode="auto">
          <a:xfrm>
            <a:off x="4656138" y="4448175"/>
            <a:ext cx="2092325" cy="576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PRISC, Chimaera, Garp</a:t>
            </a:r>
          </a:p>
        </p:txBody>
      </p:sp>
      <p:sp>
        <p:nvSpPr>
          <p:cNvPr id="323647" name="Rectangle 63"/>
          <p:cNvSpPr>
            <a:spLocks noChangeArrowheads="1"/>
          </p:cNvSpPr>
          <p:nvPr/>
        </p:nvSpPr>
        <p:spPr bwMode="auto">
          <a:xfrm>
            <a:off x="2565400" y="4448175"/>
            <a:ext cx="2090738" cy="576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FPGA, CPLD</a:t>
            </a:r>
          </a:p>
        </p:txBody>
      </p:sp>
      <p:sp>
        <p:nvSpPr>
          <p:cNvPr id="323648" name="Rectangle 64"/>
          <p:cNvSpPr>
            <a:spLocks noChangeArrowheads="1"/>
          </p:cNvSpPr>
          <p:nvPr/>
        </p:nvSpPr>
        <p:spPr bwMode="auto">
          <a:xfrm>
            <a:off x="457200" y="4448175"/>
            <a:ext cx="2108200" cy="576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algn="ctr">
              <a:spcBef>
                <a:spcPct val="20000"/>
              </a:spcBef>
              <a:buClr>
                <a:srgbClr val="00007F"/>
              </a:buClr>
              <a:buSzPct val="75000"/>
              <a:buFont typeface="Wingdings" charset="0"/>
              <a:buNone/>
            </a:pPr>
            <a:r>
              <a:rPr lang="en-US" sz="1800" b="1">
                <a:effectLst>
                  <a:outerShdw blurRad="38100" dist="38100" dir="2700000" algn="tl">
                    <a:srgbClr val="DDDDDD"/>
                  </a:outerShdw>
                </a:effectLst>
                <a:latin typeface="Times New Roman" charset="0"/>
              </a:rPr>
              <a:t>Example Devices</a:t>
            </a:r>
          </a:p>
        </p:txBody>
      </p:sp>
      <p:sp>
        <p:nvSpPr>
          <p:cNvPr id="323649" name="Line 65"/>
          <p:cNvSpPr>
            <a:spLocks noChangeShapeType="1"/>
          </p:cNvSpPr>
          <p:nvPr/>
        </p:nvSpPr>
        <p:spPr bwMode="auto">
          <a:xfrm>
            <a:off x="457200" y="5000625"/>
            <a:ext cx="83820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endParaRPr lang="en-US" sz="1800"/>
          </a:p>
        </p:txBody>
      </p:sp>
      <p:grpSp>
        <p:nvGrpSpPr>
          <p:cNvPr id="323650" name="Group 66"/>
          <p:cNvGrpSpPr>
            <a:grpSpLocks/>
          </p:cNvGrpSpPr>
          <p:nvPr/>
        </p:nvGrpSpPr>
        <p:grpSpPr bwMode="auto">
          <a:xfrm>
            <a:off x="457200" y="4953000"/>
            <a:ext cx="8305800" cy="366713"/>
            <a:chOff x="288" y="3120"/>
            <a:chExt cx="5232" cy="231"/>
          </a:xfrm>
        </p:grpSpPr>
        <p:sp>
          <p:nvSpPr>
            <p:cNvPr id="323651" name="Line 67"/>
            <p:cNvSpPr>
              <a:spLocks noChangeShapeType="1"/>
            </p:cNvSpPr>
            <p:nvPr/>
          </p:nvSpPr>
          <p:spPr bwMode="auto">
            <a:xfrm>
              <a:off x="288" y="3312"/>
              <a:ext cx="5232"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3652" name="Text Box 68"/>
            <p:cNvSpPr txBox="1">
              <a:spLocks noChangeArrowheads="1"/>
            </p:cNvSpPr>
            <p:nvPr/>
          </p:nvSpPr>
          <p:spPr bwMode="auto">
            <a:xfrm>
              <a:off x="2511" y="3120"/>
              <a:ext cx="82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b="1">
                  <a:solidFill>
                    <a:schemeClr val="tx2"/>
                  </a:solidFill>
                </a:rPr>
                <a:t>Flexibility</a:t>
              </a:r>
            </a:p>
          </p:txBody>
        </p:sp>
      </p:grpSp>
      <p:grpSp>
        <p:nvGrpSpPr>
          <p:cNvPr id="323653" name="Group 69"/>
          <p:cNvGrpSpPr>
            <a:grpSpLocks/>
          </p:cNvGrpSpPr>
          <p:nvPr/>
        </p:nvGrpSpPr>
        <p:grpSpPr bwMode="auto">
          <a:xfrm>
            <a:off x="457200" y="5319713"/>
            <a:ext cx="8305800" cy="366712"/>
            <a:chOff x="288" y="3351"/>
            <a:chExt cx="5232" cy="231"/>
          </a:xfrm>
        </p:grpSpPr>
        <p:sp>
          <p:nvSpPr>
            <p:cNvPr id="323654" name="Line 70"/>
            <p:cNvSpPr>
              <a:spLocks noChangeShapeType="1"/>
            </p:cNvSpPr>
            <p:nvPr/>
          </p:nvSpPr>
          <p:spPr bwMode="auto">
            <a:xfrm>
              <a:off x="288" y="3543"/>
              <a:ext cx="52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3655" name="Text Box 71"/>
            <p:cNvSpPr txBox="1">
              <a:spLocks noChangeArrowheads="1"/>
            </p:cNvSpPr>
            <p:nvPr/>
          </p:nvSpPr>
          <p:spPr bwMode="auto">
            <a:xfrm>
              <a:off x="2414" y="3351"/>
              <a:ext cx="104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b="1">
                  <a:solidFill>
                    <a:schemeClr val="tx2"/>
                  </a:solidFill>
                </a:rPr>
                <a:t>Performance</a:t>
              </a:r>
            </a:p>
          </p:txBody>
        </p:sp>
      </p:grpSp>
      <p:grpSp>
        <p:nvGrpSpPr>
          <p:cNvPr id="323656" name="Group 72"/>
          <p:cNvGrpSpPr>
            <a:grpSpLocks/>
          </p:cNvGrpSpPr>
          <p:nvPr/>
        </p:nvGrpSpPr>
        <p:grpSpPr bwMode="auto">
          <a:xfrm>
            <a:off x="457200" y="5715000"/>
            <a:ext cx="8305800" cy="366713"/>
            <a:chOff x="288" y="3600"/>
            <a:chExt cx="5232" cy="231"/>
          </a:xfrm>
        </p:grpSpPr>
        <p:sp>
          <p:nvSpPr>
            <p:cNvPr id="323657" name="Line 73"/>
            <p:cNvSpPr>
              <a:spLocks noChangeShapeType="1"/>
            </p:cNvSpPr>
            <p:nvPr/>
          </p:nvSpPr>
          <p:spPr bwMode="auto">
            <a:xfrm>
              <a:off x="288" y="3792"/>
              <a:ext cx="5232"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3658" name="Text Box 74"/>
            <p:cNvSpPr txBox="1">
              <a:spLocks noChangeArrowheads="1"/>
            </p:cNvSpPr>
            <p:nvPr/>
          </p:nvSpPr>
          <p:spPr bwMode="auto">
            <a:xfrm>
              <a:off x="1855" y="3600"/>
              <a:ext cx="2159"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b="1">
                  <a:solidFill>
                    <a:schemeClr val="tx2"/>
                  </a:solidFill>
                </a:rPr>
                <a:t>Power/Energy Consumption</a:t>
              </a:r>
            </a:p>
          </p:txBody>
        </p:sp>
      </p:grpSp>
      <p:grpSp>
        <p:nvGrpSpPr>
          <p:cNvPr id="323659" name="Group 75"/>
          <p:cNvGrpSpPr>
            <a:grpSpLocks/>
          </p:cNvGrpSpPr>
          <p:nvPr/>
        </p:nvGrpSpPr>
        <p:grpSpPr bwMode="auto">
          <a:xfrm>
            <a:off x="457200" y="6096000"/>
            <a:ext cx="8305800" cy="366713"/>
            <a:chOff x="288" y="3840"/>
            <a:chExt cx="5232" cy="231"/>
          </a:xfrm>
        </p:grpSpPr>
        <p:sp>
          <p:nvSpPr>
            <p:cNvPr id="323660" name="Line 76"/>
            <p:cNvSpPr>
              <a:spLocks noChangeShapeType="1"/>
            </p:cNvSpPr>
            <p:nvPr/>
          </p:nvSpPr>
          <p:spPr bwMode="auto">
            <a:xfrm>
              <a:off x="288" y="4032"/>
              <a:ext cx="5232"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3661" name="Text Box 77"/>
            <p:cNvSpPr txBox="1">
              <a:spLocks noChangeArrowheads="1"/>
            </p:cNvSpPr>
            <p:nvPr/>
          </p:nvSpPr>
          <p:spPr bwMode="auto">
            <a:xfrm>
              <a:off x="2208" y="3840"/>
              <a:ext cx="146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b="1">
                  <a:solidFill>
                    <a:schemeClr val="tx2"/>
                  </a:solidFill>
                </a:rPr>
                <a:t>Design Complexity</a:t>
              </a:r>
            </a:p>
          </p:txBody>
        </p:sp>
      </p:grpSp>
    </p:spTree>
    <p:extLst>
      <p:ext uri="{BB962C8B-B14F-4D97-AF65-F5344CB8AC3E}">
        <p14:creationId xmlns:p14="http://schemas.microsoft.com/office/powerpoint/2010/main" val="3877669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23650"/>
                                        </p:tgtEl>
                                        <p:attrNameLst>
                                          <p:attrName>style.visibility</p:attrName>
                                        </p:attrNameLst>
                                      </p:cBhvr>
                                      <p:to>
                                        <p:strVal val="visible"/>
                                      </p:to>
                                    </p:set>
                                    <p:anim calcmode="lin" valueType="num">
                                      <p:cBhvr additive="base">
                                        <p:cTn id="7" dur="500" fill="hold"/>
                                        <p:tgtEl>
                                          <p:spTgt spid="323650"/>
                                        </p:tgtEl>
                                        <p:attrNameLst>
                                          <p:attrName>ppt_x</p:attrName>
                                        </p:attrNameLst>
                                      </p:cBhvr>
                                      <p:tavLst>
                                        <p:tav tm="0">
                                          <p:val>
                                            <p:strVal val="1+#ppt_w/2"/>
                                          </p:val>
                                        </p:tav>
                                        <p:tav tm="100000">
                                          <p:val>
                                            <p:strVal val="#ppt_x"/>
                                          </p:val>
                                        </p:tav>
                                      </p:tavLst>
                                    </p:anim>
                                    <p:anim calcmode="lin" valueType="num">
                                      <p:cBhvr additive="base">
                                        <p:cTn id="8" dur="500" fill="hold"/>
                                        <p:tgtEl>
                                          <p:spTgt spid="3236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3653"/>
                                        </p:tgtEl>
                                        <p:attrNameLst>
                                          <p:attrName>style.visibility</p:attrName>
                                        </p:attrNameLst>
                                      </p:cBhvr>
                                      <p:to>
                                        <p:strVal val="visible"/>
                                      </p:to>
                                    </p:set>
                                    <p:anim calcmode="lin" valueType="num">
                                      <p:cBhvr additive="base">
                                        <p:cTn id="13" dur="500" fill="hold"/>
                                        <p:tgtEl>
                                          <p:spTgt spid="323653"/>
                                        </p:tgtEl>
                                        <p:attrNameLst>
                                          <p:attrName>ppt_x</p:attrName>
                                        </p:attrNameLst>
                                      </p:cBhvr>
                                      <p:tavLst>
                                        <p:tav tm="0">
                                          <p:val>
                                            <p:strVal val="0-#ppt_w/2"/>
                                          </p:val>
                                        </p:tav>
                                        <p:tav tm="100000">
                                          <p:val>
                                            <p:strVal val="#ppt_x"/>
                                          </p:val>
                                        </p:tav>
                                      </p:tavLst>
                                    </p:anim>
                                    <p:anim calcmode="lin" valueType="num">
                                      <p:cBhvr additive="base">
                                        <p:cTn id="14" dur="500" fill="hold"/>
                                        <p:tgtEl>
                                          <p:spTgt spid="32365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23656"/>
                                        </p:tgtEl>
                                        <p:attrNameLst>
                                          <p:attrName>style.visibility</p:attrName>
                                        </p:attrNameLst>
                                      </p:cBhvr>
                                      <p:to>
                                        <p:strVal val="visible"/>
                                      </p:to>
                                    </p:set>
                                    <p:anim calcmode="lin" valueType="num">
                                      <p:cBhvr additive="base">
                                        <p:cTn id="19" dur="500" fill="hold"/>
                                        <p:tgtEl>
                                          <p:spTgt spid="323656"/>
                                        </p:tgtEl>
                                        <p:attrNameLst>
                                          <p:attrName>ppt_x</p:attrName>
                                        </p:attrNameLst>
                                      </p:cBhvr>
                                      <p:tavLst>
                                        <p:tav tm="0">
                                          <p:val>
                                            <p:strVal val="1+#ppt_w/2"/>
                                          </p:val>
                                        </p:tav>
                                        <p:tav tm="100000">
                                          <p:val>
                                            <p:strVal val="#ppt_x"/>
                                          </p:val>
                                        </p:tav>
                                      </p:tavLst>
                                    </p:anim>
                                    <p:anim calcmode="lin" valueType="num">
                                      <p:cBhvr additive="base">
                                        <p:cTn id="20" dur="500" fill="hold"/>
                                        <p:tgtEl>
                                          <p:spTgt spid="32365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23659"/>
                                        </p:tgtEl>
                                        <p:attrNameLst>
                                          <p:attrName>style.visibility</p:attrName>
                                        </p:attrNameLst>
                                      </p:cBhvr>
                                      <p:to>
                                        <p:strVal val="visible"/>
                                      </p:to>
                                    </p:set>
                                    <p:anim calcmode="lin" valueType="num">
                                      <p:cBhvr additive="base">
                                        <p:cTn id="25" dur="500" fill="hold"/>
                                        <p:tgtEl>
                                          <p:spTgt spid="323659"/>
                                        </p:tgtEl>
                                        <p:attrNameLst>
                                          <p:attrName>ppt_x</p:attrName>
                                        </p:attrNameLst>
                                      </p:cBhvr>
                                      <p:tavLst>
                                        <p:tav tm="0">
                                          <p:val>
                                            <p:strVal val="1+#ppt_w/2"/>
                                          </p:val>
                                        </p:tav>
                                        <p:tav tm="100000">
                                          <p:val>
                                            <p:strVal val="#ppt_x"/>
                                          </p:val>
                                        </p:tav>
                                      </p:tavLst>
                                    </p:anim>
                                    <p:anim calcmode="lin" valueType="num">
                                      <p:cBhvr additive="base">
                                        <p:cTn id="26" dur="500" fill="hold"/>
                                        <p:tgtEl>
                                          <p:spTgt spid="323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t>Processor vs FPGA </a:t>
            </a:r>
          </a:p>
        </p:txBody>
      </p:sp>
      <p:pic>
        <p:nvPicPr>
          <p:cNvPr id="208899" name="Picture 3" descr="p_fpga_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910638" cy="4364038"/>
          </a:xfrm>
          <a:prstGeom prst="rect">
            <a:avLst/>
          </a:prstGeom>
          <a:noFill/>
          <a:extLst>
            <a:ext uri="{909E8E84-426E-40dd-AFC4-6F175D3DCCD1}">
              <a14:hiddenFill xmlns:a14="http://schemas.microsoft.com/office/drawing/2010/main" xmlns="">
                <a:solidFill>
                  <a:srgbClr val="FFFFFF"/>
                </a:solidFill>
              </a14:hiddenFill>
            </a:ext>
          </a:extLst>
        </p:spPr>
      </p:pic>
      <p:sp>
        <p:nvSpPr>
          <p:cNvPr id="208900" name="Text Box 4"/>
          <p:cNvSpPr txBox="1">
            <a:spLocks noChangeArrowheads="1"/>
          </p:cNvSpPr>
          <p:nvPr/>
        </p:nvSpPr>
        <p:spPr bwMode="auto">
          <a:xfrm>
            <a:off x="3810000" y="5364163"/>
            <a:ext cx="114458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200">
                <a:cs typeface="Tahoma" charset="0"/>
              </a:rPr>
              <a:t>Souce: DeHon</a:t>
            </a:r>
          </a:p>
        </p:txBody>
      </p:sp>
    </p:spTree>
    <p:extLst>
      <p:ext uri="{BB962C8B-B14F-4D97-AF65-F5344CB8AC3E}">
        <p14:creationId xmlns:p14="http://schemas.microsoft.com/office/powerpoint/2010/main" val="3718320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228600" y="37841"/>
            <a:ext cx="8686800" cy="700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p>
            <a:pPr algn="ctr"/>
            <a:r>
              <a:rPr lang="en-US" sz="3600" b="1" dirty="0">
                <a:solidFill>
                  <a:srgbClr val="00007F"/>
                </a:solidFill>
                <a:latin typeface="Lucida Sans Unicode" charset="0"/>
              </a:rPr>
              <a:t>FPGA</a:t>
            </a:r>
          </a:p>
        </p:txBody>
      </p:sp>
      <p:sp>
        <p:nvSpPr>
          <p:cNvPr id="372739" name="Rectangle 3" descr="Zig zag"/>
          <p:cNvSpPr>
            <a:spLocks noChangeArrowheads="1"/>
          </p:cNvSpPr>
          <p:nvPr/>
        </p:nvSpPr>
        <p:spPr bwMode="auto">
          <a:xfrm>
            <a:off x="6226175" y="5060950"/>
            <a:ext cx="668338" cy="5064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40" name="Rectangle 4" descr="Zig zag"/>
          <p:cNvSpPr>
            <a:spLocks noChangeArrowheads="1"/>
          </p:cNvSpPr>
          <p:nvPr/>
        </p:nvSpPr>
        <p:spPr bwMode="auto">
          <a:xfrm>
            <a:off x="4889500" y="5060950"/>
            <a:ext cx="668338" cy="5064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41" name="Rectangle 5" descr="Zig zag"/>
          <p:cNvSpPr>
            <a:spLocks noChangeArrowheads="1"/>
          </p:cNvSpPr>
          <p:nvPr/>
        </p:nvSpPr>
        <p:spPr bwMode="auto">
          <a:xfrm>
            <a:off x="3552825" y="5060950"/>
            <a:ext cx="668338" cy="5064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42" name="Rectangle 6" descr="Zig zag"/>
          <p:cNvSpPr>
            <a:spLocks noChangeArrowheads="1"/>
          </p:cNvSpPr>
          <p:nvPr/>
        </p:nvSpPr>
        <p:spPr bwMode="auto">
          <a:xfrm>
            <a:off x="2216150" y="5060950"/>
            <a:ext cx="668338" cy="5064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43" name="Rectangle 7" descr="Zig zag"/>
          <p:cNvSpPr>
            <a:spLocks noChangeArrowheads="1"/>
          </p:cNvSpPr>
          <p:nvPr/>
        </p:nvSpPr>
        <p:spPr bwMode="auto">
          <a:xfrm>
            <a:off x="4889500" y="2439988"/>
            <a:ext cx="668338" cy="508000"/>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44" name="Rectangle 8" descr="Zig zag"/>
          <p:cNvSpPr>
            <a:spLocks noChangeArrowheads="1"/>
          </p:cNvSpPr>
          <p:nvPr/>
        </p:nvSpPr>
        <p:spPr bwMode="auto">
          <a:xfrm>
            <a:off x="3552825" y="2439988"/>
            <a:ext cx="668338" cy="508000"/>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45" name="Rectangle 9" descr="Zig zag"/>
          <p:cNvSpPr>
            <a:spLocks noChangeArrowheads="1"/>
          </p:cNvSpPr>
          <p:nvPr/>
        </p:nvSpPr>
        <p:spPr bwMode="auto">
          <a:xfrm>
            <a:off x="2216150" y="2439988"/>
            <a:ext cx="668338" cy="508000"/>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46" name="Rectangle 10" descr="Zig zag"/>
          <p:cNvSpPr>
            <a:spLocks noChangeArrowheads="1"/>
          </p:cNvSpPr>
          <p:nvPr/>
        </p:nvSpPr>
        <p:spPr bwMode="auto">
          <a:xfrm rot="-5400000">
            <a:off x="2892425" y="1793875"/>
            <a:ext cx="652463" cy="5191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47" name="Rectangle 11" descr="Zig zag"/>
          <p:cNvSpPr>
            <a:spLocks noChangeArrowheads="1"/>
          </p:cNvSpPr>
          <p:nvPr/>
        </p:nvSpPr>
        <p:spPr bwMode="auto">
          <a:xfrm rot="-5400000">
            <a:off x="4229100" y="1793875"/>
            <a:ext cx="652463" cy="5191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48" name="Rectangle 12" descr="Zig zag"/>
          <p:cNvSpPr>
            <a:spLocks noChangeArrowheads="1"/>
          </p:cNvSpPr>
          <p:nvPr/>
        </p:nvSpPr>
        <p:spPr bwMode="auto">
          <a:xfrm rot="-5400000">
            <a:off x="5565775" y="1793875"/>
            <a:ext cx="652463" cy="5191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49" name="Rectangle 13" descr="Zig zag"/>
          <p:cNvSpPr>
            <a:spLocks noChangeArrowheads="1"/>
          </p:cNvSpPr>
          <p:nvPr/>
        </p:nvSpPr>
        <p:spPr bwMode="auto">
          <a:xfrm rot="-5400000">
            <a:off x="2892425" y="3098800"/>
            <a:ext cx="652463" cy="5191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50" name="Rectangle 14" descr="Zig zag"/>
          <p:cNvSpPr>
            <a:spLocks noChangeArrowheads="1"/>
          </p:cNvSpPr>
          <p:nvPr/>
        </p:nvSpPr>
        <p:spPr bwMode="auto">
          <a:xfrm rot="-5400000">
            <a:off x="4229100" y="3098800"/>
            <a:ext cx="652463" cy="5191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51" name="Rectangle 15" descr="Zig zag"/>
          <p:cNvSpPr>
            <a:spLocks noChangeArrowheads="1"/>
          </p:cNvSpPr>
          <p:nvPr/>
        </p:nvSpPr>
        <p:spPr bwMode="auto">
          <a:xfrm rot="-5400000">
            <a:off x="2892426" y="5707062"/>
            <a:ext cx="652462" cy="5191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52" name="Rectangle 16" descr="Zig zag"/>
          <p:cNvSpPr>
            <a:spLocks noChangeArrowheads="1"/>
          </p:cNvSpPr>
          <p:nvPr/>
        </p:nvSpPr>
        <p:spPr bwMode="auto">
          <a:xfrm rot="-5400000">
            <a:off x="4229101" y="5707062"/>
            <a:ext cx="652462" cy="5191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53" name="Rectangle 17" descr="Zig zag"/>
          <p:cNvSpPr>
            <a:spLocks noChangeArrowheads="1"/>
          </p:cNvSpPr>
          <p:nvPr/>
        </p:nvSpPr>
        <p:spPr bwMode="auto">
          <a:xfrm rot="-5400000">
            <a:off x="5565776" y="5707062"/>
            <a:ext cx="652462" cy="5191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54" name="Rectangle 18" descr="Zig zag"/>
          <p:cNvSpPr>
            <a:spLocks noChangeArrowheads="1"/>
          </p:cNvSpPr>
          <p:nvPr/>
        </p:nvSpPr>
        <p:spPr bwMode="auto">
          <a:xfrm rot="-5400000">
            <a:off x="2893219" y="4402931"/>
            <a:ext cx="650875" cy="5191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55" name="Rectangle 19" descr="Zig zag"/>
          <p:cNvSpPr>
            <a:spLocks noChangeArrowheads="1"/>
          </p:cNvSpPr>
          <p:nvPr/>
        </p:nvSpPr>
        <p:spPr bwMode="auto">
          <a:xfrm rot="-5400000">
            <a:off x="4229894" y="4402931"/>
            <a:ext cx="650875" cy="5191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56" name="Rectangle 20" descr="Zig zag"/>
          <p:cNvSpPr>
            <a:spLocks noChangeArrowheads="1"/>
          </p:cNvSpPr>
          <p:nvPr/>
        </p:nvSpPr>
        <p:spPr bwMode="auto">
          <a:xfrm rot="-5400000">
            <a:off x="5566569" y="4402931"/>
            <a:ext cx="650875" cy="5191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57" name="Rectangle 21" descr="Zig zag"/>
          <p:cNvSpPr>
            <a:spLocks noChangeArrowheads="1"/>
          </p:cNvSpPr>
          <p:nvPr/>
        </p:nvSpPr>
        <p:spPr bwMode="auto">
          <a:xfrm>
            <a:off x="6226175" y="3756025"/>
            <a:ext cx="668338" cy="508000"/>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58" name="Rectangle 22" descr="Zig zag"/>
          <p:cNvSpPr>
            <a:spLocks noChangeArrowheads="1"/>
          </p:cNvSpPr>
          <p:nvPr/>
        </p:nvSpPr>
        <p:spPr bwMode="auto">
          <a:xfrm>
            <a:off x="4889500" y="3756025"/>
            <a:ext cx="668338" cy="508000"/>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59" name="Rectangle 23" descr="Zig zag"/>
          <p:cNvSpPr>
            <a:spLocks noChangeArrowheads="1"/>
          </p:cNvSpPr>
          <p:nvPr/>
        </p:nvSpPr>
        <p:spPr bwMode="auto">
          <a:xfrm>
            <a:off x="3552825" y="3756025"/>
            <a:ext cx="668338" cy="508000"/>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60" name="Rectangle 24" descr="Zig zag"/>
          <p:cNvSpPr>
            <a:spLocks noChangeArrowheads="1"/>
          </p:cNvSpPr>
          <p:nvPr/>
        </p:nvSpPr>
        <p:spPr bwMode="auto">
          <a:xfrm>
            <a:off x="2216150" y="3756025"/>
            <a:ext cx="668338" cy="508000"/>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61" name="Rectangle 25"/>
          <p:cNvSpPr>
            <a:spLocks noChangeArrowheads="1"/>
          </p:cNvSpPr>
          <p:nvPr/>
        </p:nvSpPr>
        <p:spPr bwMode="auto">
          <a:xfrm>
            <a:off x="2216150" y="1727200"/>
            <a:ext cx="668338" cy="652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62" name="Rectangle 26"/>
          <p:cNvSpPr>
            <a:spLocks noChangeArrowheads="1"/>
          </p:cNvSpPr>
          <p:nvPr/>
        </p:nvSpPr>
        <p:spPr bwMode="auto">
          <a:xfrm>
            <a:off x="3552825" y="1727200"/>
            <a:ext cx="668338" cy="652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63" name="Rectangle 27"/>
          <p:cNvSpPr>
            <a:spLocks noChangeArrowheads="1"/>
          </p:cNvSpPr>
          <p:nvPr/>
        </p:nvSpPr>
        <p:spPr bwMode="auto">
          <a:xfrm>
            <a:off x="4889500" y="1727200"/>
            <a:ext cx="668338" cy="652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64" name="Rectangle 28"/>
          <p:cNvSpPr>
            <a:spLocks noChangeArrowheads="1"/>
          </p:cNvSpPr>
          <p:nvPr/>
        </p:nvSpPr>
        <p:spPr bwMode="auto">
          <a:xfrm>
            <a:off x="6226175" y="1727200"/>
            <a:ext cx="668338" cy="652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1800">
                <a:latin typeface="Arial" charset="0"/>
                <a:ea typeface="ＭＳ Ｐゴシック" charset="0"/>
              </a:rPr>
              <a:t>CLB</a:t>
            </a:r>
          </a:p>
        </p:txBody>
      </p:sp>
      <p:sp>
        <p:nvSpPr>
          <p:cNvPr id="372765" name="Rectangle 29"/>
          <p:cNvSpPr>
            <a:spLocks noChangeArrowheads="1"/>
          </p:cNvSpPr>
          <p:nvPr/>
        </p:nvSpPr>
        <p:spPr bwMode="auto">
          <a:xfrm>
            <a:off x="6226175" y="3032125"/>
            <a:ext cx="668338" cy="652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66" name="Rectangle 30"/>
          <p:cNvSpPr>
            <a:spLocks noChangeArrowheads="1"/>
          </p:cNvSpPr>
          <p:nvPr/>
        </p:nvSpPr>
        <p:spPr bwMode="auto">
          <a:xfrm>
            <a:off x="3552825" y="3032125"/>
            <a:ext cx="668338" cy="652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67" name="Rectangle 31"/>
          <p:cNvSpPr>
            <a:spLocks noChangeArrowheads="1"/>
          </p:cNvSpPr>
          <p:nvPr/>
        </p:nvSpPr>
        <p:spPr bwMode="auto">
          <a:xfrm>
            <a:off x="6226175" y="4337050"/>
            <a:ext cx="668338"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68" name="Rectangle 32"/>
          <p:cNvSpPr>
            <a:spLocks noChangeArrowheads="1"/>
          </p:cNvSpPr>
          <p:nvPr/>
        </p:nvSpPr>
        <p:spPr bwMode="auto">
          <a:xfrm>
            <a:off x="6226175" y="5640388"/>
            <a:ext cx="668338" cy="652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69" name="Rectangle 33"/>
          <p:cNvSpPr>
            <a:spLocks noChangeArrowheads="1"/>
          </p:cNvSpPr>
          <p:nvPr/>
        </p:nvSpPr>
        <p:spPr bwMode="auto">
          <a:xfrm>
            <a:off x="4889500" y="3032125"/>
            <a:ext cx="668338" cy="652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70" name="Rectangle 34"/>
          <p:cNvSpPr>
            <a:spLocks noChangeArrowheads="1"/>
          </p:cNvSpPr>
          <p:nvPr/>
        </p:nvSpPr>
        <p:spPr bwMode="auto">
          <a:xfrm>
            <a:off x="2216150" y="3032125"/>
            <a:ext cx="668338" cy="652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71" name="Rectangle 35"/>
          <p:cNvSpPr>
            <a:spLocks noChangeArrowheads="1"/>
          </p:cNvSpPr>
          <p:nvPr/>
        </p:nvSpPr>
        <p:spPr bwMode="auto">
          <a:xfrm>
            <a:off x="4889500" y="5640388"/>
            <a:ext cx="668338" cy="652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72" name="Rectangle 36"/>
          <p:cNvSpPr>
            <a:spLocks noChangeArrowheads="1"/>
          </p:cNvSpPr>
          <p:nvPr/>
        </p:nvSpPr>
        <p:spPr bwMode="auto">
          <a:xfrm>
            <a:off x="2216150" y="4337050"/>
            <a:ext cx="668338"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73" name="Rectangle 37"/>
          <p:cNvSpPr>
            <a:spLocks noChangeArrowheads="1"/>
          </p:cNvSpPr>
          <p:nvPr/>
        </p:nvSpPr>
        <p:spPr bwMode="auto">
          <a:xfrm>
            <a:off x="2216150" y="5640388"/>
            <a:ext cx="668338" cy="652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74" name="Rectangle 38"/>
          <p:cNvSpPr>
            <a:spLocks noChangeArrowheads="1"/>
          </p:cNvSpPr>
          <p:nvPr/>
        </p:nvSpPr>
        <p:spPr bwMode="auto">
          <a:xfrm>
            <a:off x="3552825" y="5640388"/>
            <a:ext cx="668338" cy="652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75" name="Rectangle 39"/>
          <p:cNvSpPr>
            <a:spLocks noChangeArrowheads="1"/>
          </p:cNvSpPr>
          <p:nvPr/>
        </p:nvSpPr>
        <p:spPr bwMode="auto">
          <a:xfrm>
            <a:off x="4889500" y="4337050"/>
            <a:ext cx="668338"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776" name="Rectangle 40"/>
          <p:cNvSpPr>
            <a:spLocks noChangeArrowheads="1"/>
          </p:cNvSpPr>
          <p:nvPr/>
        </p:nvSpPr>
        <p:spPr bwMode="auto">
          <a:xfrm>
            <a:off x="3552825" y="4337050"/>
            <a:ext cx="668338"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72777" name="Group 41"/>
          <p:cNvGrpSpPr>
            <a:grpSpLocks/>
          </p:cNvGrpSpPr>
          <p:nvPr/>
        </p:nvGrpSpPr>
        <p:grpSpPr bwMode="auto">
          <a:xfrm>
            <a:off x="3070225" y="1365250"/>
            <a:ext cx="296863" cy="5362575"/>
            <a:chOff x="1512" y="384"/>
            <a:chExt cx="192" cy="3552"/>
          </a:xfrm>
        </p:grpSpPr>
        <p:sp>
          <p:nvSpPr>
            <p:cNvPr id="372778" name="Line 42"/>
            <p:cNvSpPr>
              <a:spLocks noChangeShapeType="1"/>
            </p:cNvSpPr>
            <p:nvPr/>
          </p:nvSpPr>
          <p:spPr bwMode="auto">
            <a:xfrm>
              <a:off x="1512"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779" name="Line 43"/>
            <p:cNvSpPr>
              <a:spLocks noChangeShapeType="1"/>
            </p:cNvSpPr>
            <p:nvPr/>
          </p:nvSpPr>
          <p:spPr bwMode="auto">
            <a:xfrm>
              <a:off x="1608"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780" name="Line 44"/>
            <p:cNvSpPr>
              <a:spLocks noChangeShapeType="1"/>
            </p:cNvSpPr>
            <p:nvPr/>
          </p:nvSpPr>
          <p:spPr bwMode="auto">
            <a:xfrm>
              <a:off x="1704"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781" name="Group 45"/>
          <p:cNvGrpSpPr>
            <a:grpSpLocks/>
          </p:cNvGrpSpPr>
          <p:nvPr/>
        </p:nvGrpSpPr>
        <p:grpSpPr bwMode="auto">
          <a:xfrm>
            <a:off x="4432300" y="1365250"/>
            <a:ext cx="296863" cy="5362575"/>
            <a:chOff x="1512" y="384"/>
            <a:chExt cx="192" cy="3552"/>
          </a:xfrm>
        </p:grpSpPr>
        <p:sp>
          <p:nvSpPr>
            <p:cNvPr id="372782" name="Line 46"/>
            <p:cNvSpPr>
              <a:spLocks noChangeShapeType="1"/>
            </p:cNvSpPr>
            <p:nvPr/>
          </p:nvSpPr>
          <p:spPr bwMode="auto">
            <a:xfrm>
              <a:off x="1512"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783" name="Line 47"/>
            <p:cNvSpPr>
              <a:spLocks noChangeShapeType="1"/>
            </p:cNvSpPr>
            <p:nvPr/>
          </p:nvSpPr>
          <p:spPr bwMode="auto">
            <a:xfrm>
              <a:off x="1608"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784" name="Line 48"/>
            <p:cNvSpPr>
              <a:spLocks noChangeShapeType="1"/>
            </p:cNvSpPr>
            <p:nvPr/>
          </p:nvSpPr>
          <p:spPr bwMode="auto">
            <a:xfrm>
              <a:off x="1704"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785" name="Group 49"/>
          <p:cNvGrpSpPr>
            <a:grpSpLocks/>
          </p:cNvGrpSpPr>
          <p:nvPr/>
        </p:nvGrpSpPr>
        <p:grpSpPr bwMode="auto">
          <a:xfrm>
            <a:off x="5756275" y="1365250"/>
            <a:ext cx="296863" cy="5362575"/>
            <a:chOff x="1512" y="384"/>
            <a:chExt cx="192" cy="3552"/>
          </a:xfrm>
        </p:grpSpPr>
        <p:sp>
          <p:nvSpPr>
            <p:cNvPr id="372786" name="Line 50"/>
            <p:cNvSpPr>
              <a:spLocks noChangeShapeType="1"/>
            </p:cNvSpPr>
            <p:nvPr/>
          </p:nvSpPr>
          <p:spPr bwMode="auto">
            <a:xfrm>
              <a:off x="1512"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787" name="Line 51"/>
            <p:cNvSpPr>
              <a:spLocks noChangeShapeType="1"/>
            </p:cNvSpPr>
            <p:nvPr/>
          </p:nvSpPr>
          <p:spPr bwMode="auto">
            <a:xfrm>
              <a:off x="1608"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788" name="Line 52"/>
            <p:cNvSpPr>
              <a:spLocks noChangeShapeType="1"/>
            </p:cNvSpPr>
            <p:nvPr/>
          </p:nvSpPr>
          <p:spPr bwMode="auto">
            <a:xfrm>
              <a:off x="1704"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789" name="Group 53"/>
          <p:cNvGrpSpPr>
            <a:grpSpLocks/>
          </p:cNvGrpSpPr>
          <p:nvPr/>
        </p:nvGrpSpPr>
        <p:grpSpPr bwMode="auto">
          <a:xfrm rot="-5400000">
            <a:off x="4372769" y="-78581"/>
            <a:ext cx="290513" cy="5495925"/>
            <a:chOff x="1512" y="384"/>
            <a:chExt cx="192" cy="3552"/>
          </a:xfrm>
        </p:grpSpPr>
        <p:sp>
          <p:nvSpPr>
            <p:cNvPr id="372790" name="Line 54"/>
            <p:cNvSpPr>
              <a:spLocks noChangeShapeType="1"/>
            </p:cNvSpPr>
            <p:nvPr/>
          </p:nvSpPr>
          <p:spPr bwMode="auto">
            <a:xfrm>
              <a:off x="1512"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791" name="Line 55"/>
            <p:cNvSpPr>
              <a:spLocks noChangeShapeType="1"/>
            </p:cNvSpPr>
            <p:nvPr/>
          </p:nvSpPr>
          <p:spPr bwMode="auto">
            <a:xfrm>
              <a:off x="1608"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792" name="Line 56"/>
            <p:cNvSpPr>
              <a:spLocks noChangeShapeType="1"/>
            </p:cNvSpPr>
            <p:nvPr/>
          </p:nvSpPr>
          <p:spPr bwMode="auto">
            <a:xfrm>
              <a:off x="1704"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793" name="Group 57"/>
          <p:cNvGrpSpPr>
            <a:grpSpLocks/>
          </p:cNvGrpSpPr>
          <p:nvPr/>
        </p:nvGrpSpPr>
        <p:grpSpPr bwMode="auto">
          <a:xfrm rot="-5400000">
            <a:off x="4373563" y="1298575"/>
            <a:ext cx="288925" cy="5495925"/>
            <a:chOff x="1512" y="384"/>
            <a:chExt cx="192" cy="3552"/>
          </a:xfrm>
        </p:grpSpPr>
        <p:sp>
          <p:nvSpPr>
            <p:cNvPr id="372794" name="Line 58"/>
            <p:cNvSpPr>
              <a:spLocks noChangeShapeType="1"/>
            </p:cNvSpPr>
            <p:nvPr/>
          </p:nvSpPr>
          <p:spPr bwMode="auto">
            <a:xfrm>
              <a:off x="1512"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795" name="Line 59"/>
            <p:cNvSpPr>
              <a:spLocks noChangeShapeType="1"/>
            </p:cNvSpPr>
            <p:nvPr/>
          </p:nvSpPr>
          <p:spPr bwMode="auto">
            <a:xfrm>
              <a:off x="1608"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796" name="Line 60"/>
            <p:cNvSpPr>
              <a:spLocks noChangeShapeType="1"/>
            </p:cNvSpPr>
            <p:nvPr/>
          </p:nvSpPr>
          <p:spPr bwMode="auto">
            <a:xfrm>
              <a:off x="1704"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797" name="Group 61"/>
          <p:cNvGrpSpPr>
            <a:grpSpLocks/>
          </p:cNvGrpSpPr>
          <p:nvPr/>
        </p:nvGrpSpPr>
        <p:grpSpPr bwMode="auto">
          <a:xfrm rot="-5400000">
            <a:off x="4372770" y="2602706"/>
            <a:ext cx="290512" cy="5495925"/>
            <a:chOff x="1512" y="384"/>
            <a:chExt cx="192" cy="3552"/>
          </a:xfrm>
        </p:grpSpPr>
        <p:sp>
          <p:nvSpPr>
            <p:cNvPr id="372798" name="Line 62"/>
            <p:cNvSpPr>
              <a:spLocks noChangeShapeType="1"/>
            </p:cNvSpPr>
            <p:nvPr/>
          </p:nvSpPr>
          <p:spPr bwMode="auto">
            <a:xfrm>
              <a:off x="1512"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799" name="Line 63"/>
            <p:cNvSpPr>
              <a:spLocks noChangeShapeType="1"/>
            </p:cNvSpPr>
            <p:nvPr/>
          </p:nvSpPr>
          <p:spPr bwMode="auto">
            <a:xfrm>
              <a:off x="1608"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00" name="Line 64"/>
            <p:cNvSpPr>
              <a:spLocks noChangeShapeType="1"/>
            </p:cNvSpPr>
            <p:nvPr/>
          </p:nvSpPr>
          <p:spPr bwMode="auto">
            <a:xfrm>
              <a:off x="1704"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01" name="Group 65"/>
          <p:cNvGrpSpPr>
            <a:grpSpLocks/>
          </p:cNvGrpSpPr>
          <p:nvPr/>
        </p:nvGrpSpPr>
        <p:grpSpPr bwMode="auto">
          <a:xfrm>
            <a:off x="2290763" y="2379663"/>
            <a:ext cx="531812" cy="652462"/>
            <a:chOff x="1440" y="1056"/>
            <a:chExt cx="344" cy="432"/>
          </a:xfrm>
        </p:grpSpPr>
        <p:sp>
          <p:nvSpPr>
            <p:cNvPr id="372802" name="Line 66"/>
            <p:cNvSpPr>
              <a:spLocks noChangeShapeType="1"/>
            </p:cNvSpPr>
            <p:nvPr/>
          </p:nvSpPr>
          <p:spPr bwMode="auto">
            <a:xfrm flipV="1">
              <a:off x="1728" y="1248"/>
              <a:ext cx="0" cy="2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03" name="Line 67"/>
            <p:cNvSpPr>
              <a:spLocks noChangeShapeType="1"/>
            </p:cNvSpPr>
            <p:nvPr/>
          </p:nvSpPr>
          <p:spPr bwMode="auto">
            <a:xfrm>
              <a:off x="1488" y="1056"/>
              <a:ext cx="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04" name="Line 68"/>
            <p:cNvSpPr>
              <a:spLocks noChangeShapeType="1"/>
            </p:cNvSpPr>
            <p:nvPr/>
          </p:nvSpPr>
          <p:spPr bwMode="auto">
            <a:xfrm>
              <a:off x="1728" y="1056"/>
              <a:ext cx="0"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2805" name="Group 69"/>
            <p:cNvGrpSpPr>
              <a:grpSpLocks/>
            </p:cNvGrpSpPr>
            <p:nvPr/>
          </p:nvGrpSpPr>
          <p:grpSpPr bwMode="auto">
            <a:xfrm>
              <a:off x="1440" y="1184"/>
              <a:ext cx="96" cy="96"/>
              <a:chOff x="288" y="2976"/>
              <a:chExt cx="96" cy="96"/>
            </a:xfrm>
          </p:grpSpPr>
          <p:sp>
            <p:nvSpPr>
              <p:cNvPr id="372806" name="Oval 7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07" name="Line 7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08" name="Line 7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09" name="Group 73"/>
            <p:cNvGrpSpPr>
              <a:grpSpLocks/>
            </p:cNvGrpSpPr>
            <p:nvPr/>
          </p:nvGrpSpPr>
          <p:grpSpPr bwMode="auto">
            <a:xfrm>
              <a:off x="1688" y="1208"/>
              <a:ext cx="96" cy="96"/>
              <a:chOff x="288" y="2976"/>
              <a:chExt cx="96" cy="96"/>
            </a:xfrm>
          </p:grpSpPr>
          <p:sp>
            <p:nvSpPr>
              <p:cNvPr id="372810" name="Oval 7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11" name="Line 7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12" name="Line 7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13" name="Group 77"/>
            <p:cNvGrpSpPr>
              <a:grpSpLocks/>
            </p:cNvGrpSpPr>
            <p:nvPr/>
          </p:nvGrpSpPr>
          <p:grpSpPr bwMode="auto">
            <a:xfrm>
              <a:off x="1688" y="1096"/>
              <a:ext cx="96" cy="96"/>
              <a:chOff x="288" y="2976"/>
              <a:chExt cx="96" cy="96"/>
            </a:xfrm>
          </p:grpSpPr>
          <p:sp>
            <p:nvSpPr>
              <p:cNvPr id="372814" name="Oval 7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15" name="Line 7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16" name="Line 8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17" name="Group 81"/>
            <p:cNvGrpSpPr>
              <a:grpSpLocks/>
            </p:cNvGrpSpPr>
            <p:nvPr/>
          </p:nvGrpSpPr>
          <p:grpSpPr bwMode="auto">
            <a:xfrm>
              <a:off x="1440" y="1296"/>
              <a:ext cx="96" cy="96"/>
              <a:chOff x="288" y="2976"/>
              <a:chExt cx="96" cy="96"/>
            </a:xfrm>
          </p:grpSpPr>
          <p:sp>
            <p:nvSpPr>
              <p:cNvPr id="372818" name="Oval 8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19" name="Line 8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20" name="Line 8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372821" name="Line 85"/>
          <p:cNvSpPr>
            <a:spLocks noChangeShapeType="1"/>
          </p:cNvSpPr>
          <p:nvPr/>
        </p:nvSpPr>
        <p:spPr bwMode="auto">
          <a:xfrm flipV="1">
            <a:off x="4060825" y="2670175"/>
            <a:ext cx="0" cy="3619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22" name="Line 86"/>
          <p:cNvSpPr>
            <a:spLocks noChangeShapeType="1"/>
          </p:cNvSpPr>
          <p:nvPr/>
        </p:nvSpPr>
        <p:spPr bwMode="auto">
          <a:xfrm>
            <a:off x="3689350" y="2379663"/>
            <a:ext cx="0" cy="2905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23" name="Line 87"/>
          <p:cNvSpPr>
            <a:spLocks noChangeShapeType="1"/>
          </p:cNvSpPr>
          <p:nvPr/>
        </p:nvSpPr>
        <p:spPr bwMode="auto">
          <a:xfrm>
            <a:off x="4060825" y="2379663"/>
            <a:ext cx="0" cy="1444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2824" name="Group 88"/>
          <p:cNvGrpSpPr>
            <a:grpSpLocks/>
          </p:cNvGrpSpPr>
          <p:nvPr/>
        </p:nvGrpSpPr>
        <p:grpSpPr bwMode="auto">
          <a:xfrm>
            <a:off x="3614738" y="2573338"/>
            <a:ext cx="149225" cy="144462"/>
            <a:chOff x="288" y="2976"/>
            <a:chExt cx="96" cy="96"/>
          </a:xfrm>
        </p:grpSpPr>
        <p:sp>
          <p:nvSpPr>
            <p:cNvPr id="372825" name="Oval 8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26" name="Line 9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27" name="Line 9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28" name="Group 92"/>
          <p:cNvGrpSpPr>
            <a:grpSpLocks/>
          </p:cNvGrpSpPr>
          <p:nvPr/>
        </p:nvGrpSpPr>
        <p:grpSpPr bwMode="auto">
          <a:xfrm>
            <a:off x="3998913" y="2609850"/>
            <a:ext cx="147637" cy="144463"/>
            <a:chOff x="288" y="2976"/>
            <a:chExt cx="96" cy="96"/>
          </a:xfrm>
        </p:grpSpPr>
        <p:sp>
          <p:nvSpPr>
            <p:cNvPr id="372829" name="Oval 9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30" name="Line 9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31" name="Line 9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32" name="Group 96"/>
          <p:cNvGrpSpPr>
            <a:grpSpLocks/>
          </p:cNvGrpSpPr>
          <p:nvPr/>
        </p:nvGrpSpPr>
        <p:grpSpPr bwMode="auto">
          <a:xfrm>
            <a:off x="3998913" y="2439988"/>
            <a:ext cx="147637" cy="146050"/>
            <a:chOff x="288" y="2976"/>
            <a:chExt cx="96" cy="96"/>
          </a:xfrm>
        </p:grpSpPr>
        <p:sp>
          <p:nvSpPr>
            <p:cNvPr id="372833" name="Oval 9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34" name="Line 9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35" name="Line 9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36" name="Group 100"/>
          <p:cNvGrpSpPr>
            <a:grpSpLocks/>
          </p:cNvGrpSpPr>
          <p:nvPr/>
        </p:nvGrpSpPr>
        <p:grpSpPr bwMode="auto">
          <a:xfrm>
            <a:off x="3614738" y="2741613"/>
            <a:ext cx="149225" cy="146050"/>
            <a:chOff x="288" y="2976"/>
            <a:chExt cx="96" cy="96"/>
          </a:xfrm>
        </p:grpSpPr>
        <p:sp>
          <p:nvSpPr>
            <p:cNvPr id="372837" name="Oval 10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38" name="Line 10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39" name="Line 10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372840" name="Line 104"/>
          <p:cNvSpPr>
            <a:spLocks noChangeShapeType="1"/>
          </p:cNvSpPr>
          <p:nvPr/>
        </p:nvSpPr>
        <p:spPr bwMode="auto">
          <a:xfrm flipV="1">
            <a:off x="5397500" y="2670175"/>
            <a:ext cx="0" cy="3619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41" name="Line 105"/>
          <p:cNvSpPr>
            <a:spLocks noChangeShapeType="1"/>
          </p:cNvSpPr>
          <p:nvPr/>
        </p:nvSpPr>
        <p:spPr bwMode="auto">
          <a:xfrm>
            <a:off x="5026025" y="2379663"/>
            <a:ext cx="0" cy="2905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42" name="Line 106"/>
          <p:cNvSpPr>
            <a:spLocks noChangeShapeType="1"/>
          </p:cNvSpPr>
          <p:nvPr/>
        </p:nvSpPr>
        <p:spPr bwMode="auto">
          <a:xfrm>
            <a:off x="5397500" y="2379663"/>
            <a:ext cx="0" cy="1444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2843" name="Group 107"/>
          <p:cNvGrpSpPr>
            <a:grpSpLocks/>
          </p:cNvGrpSpPr>
          <p:nvPr/>
        </p:nvGrpSpPr>
        <p:grpSpPr bwMode="auto">
          <a:xfrm>
            <a:off x="4951413" y="2573338"/>
            <a:ext cx="149225" cy="144462"/>
            <a:chOff x="288" y="2976"/>
            <a:chExt cx="96" cy="96"/>
          </a:xfrm>
        </p:grpSpPr>
        <p:sp>
          <p:nvSpPr>
            <p:cNvPr id="372844" name="Oval 10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45" name="Line 10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46" name="Line 11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47" name="Group 111"/>
          <p:cNvGrpSpPr>
            <a:grpSpLocks/>
          </p:cNvGrpSpPr>
          <p:nvPr/>
        </p:nvGrpSpPr>
        <p:grpSpPr bwMode="auto">
          <a:xfrm>
            <a:off x="5335588" y="2609850"/>
            <a:ext cx="147637" cy="144463"/>
            <a:chOff x="288" y="2976"/>
            <a:chExt cx="96" cy="96"/>
          </a:xfrm>
        </p:grpSpPr>
        <p:sp>
          <p:nvSpPr>
            <p:cNvPr id="372848" name="Oval 11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49" name="Line 11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50" name="Line 11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51" name="Group 115"/>
          <p:cNvGrpSpPr>
            <a:grpSpLocks/>
          </p:cNvGrpSpPr>
          <p:nvPr/>
        </p:nvGrpSpPr>
        <p:grpSpPr bwMode="auto">
          <a:xfrm>
            <a:off x="5335588" y="2439988"/>
            <a:ext cx="147637" cy="146050"/>
            <a:chOff x="288" y="2976"/>
            <a:chExt cx="96" cy="96"/>
          </a:xfrm>
        </p:grpSpPr>
        <p:sp>
          <p:nvSpPr>
            <p:cNvPr id="372852" name="Oval 11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53" name="Line 11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54" name="Line 11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55" name="Group 119"/>
          <p:cNvGrpSpPr>
            <a:grpSpLocks/>
          </p:cNvGrpSpPr>
          <p:nvPr/>
        </p:nvGrpSpPr>
        <p:grpSpPr bwMode="auto">
          <a:xfrm>
            <a:off x="4951413" y="2741613"/>
            <a:ext cx="149225" cy="146050"/>
            <a:chOff x="288" y="2976"/>
            <a:chExt cx="96" cy="96"/>
          </a:xfrm>
        </p:grpSpPr>
        <p:sp>
          <p:nvSpPr>
            <p:cNvPr id="372856" name="Oval 12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57" name="Line 12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58" name="Line 12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372859" name="Line 123"/>
          <p:cNvSpPr>
            <a:spLocks noChangeShapeType="1"/>
          </p:cNvSpPr>
          <p:nvPr/>
        </p:nvSpPr>
        <p:spPr bwMode="auto">
          <a:xfrm flipV="1">
            <a:off x="6745288" y="2670175"/>
            <a:ext cx="0" cy="3619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60" name="Line 124"/>
          <p:cNvSpPr>
            <a:spLocks noChangeShapeType="1"/>
          </p:cNvSpPr>
          <p:nvPr/>
        </p:nvSpPr>
        <p:spPr bwMode="auto">
          <a:xfrm>
            <a:off x="6375400" y="2379663"/>
            <a:ext cx="0" cy="2905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61" name="Line 125"/>
          <p:cNvSpPr>
            <a:spLocks noChangeShapeType="1"/>
          </p:cNvSpPr>
          <p:nvPr/>
        </p:nvSpPr>
        <p:spPr bwMode="auto">
          <a:xfrm>
            <a:off x="6745288" y="2379663"/>
            <a:ext cx="0" cy="1444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2862" name="Group 126"/>
          <p:cNvGrpSpPr>
            <a:grpSpLocks/>
          </p:cNvGrpSpPr>
          <p:nvPr/>
        </p:nvGrpSpPr>
        <p:grpSpPr bwMode="auto">
          <a:xfrm>
            <a:off x="6300788" y="2573338"/>
            <a:ext cx="147637" cy="144462"/>
            <a:chOff x="288" y="2976"/>
            <a:chExt cx="96" cy="96"/>
          </a:xfrm>
        </p:grpSpPr>
        <p:sp>
          <p:nvSpPr>
            <p:cNvPr id="372863" name="Oval 12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64" name="Line 12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65" name="Line 12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66" name="Group 130"/>
          <p:cNvGrpSpPr>
            <a:grpSpLocks/>
          </p:cNvGrpSpPr>
          <p:nvPr/>
        </p:nvGrpSpPr>
        <p:grpSpPr bwMode="auto">
          <a:xfrm>
            <a:off x="6683375" y="2609850"/>
            <a:ext cx="149225" cy="144463"/>
            <a:chOff x="288" y="2976"/>
            <a:chExt cx="96" cy="96"/>
          </a:xfrm>
        </p:grpSpPr>
        <p:sp>
          <p:nvSpPr>
            <p:cNvPr id="372867" name="Oval 13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68" name="Line 13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69" name="Line 13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70" name="Group 134"/>
          <p:cNvGrpSpPr>
            <a:grpSpLocks/>
          </p:cNvGrpSpPr>
          <p:nvPr/>
        </p:nvGrpSpPr>
        <p:grpSpPr bwMode="auto">
          <a:xfrm>
            <a:off x="6683375" y="2439988"/>
            <a:ext cx="149225" cy="146050"/>
            <a:chOff x="288" y="2976"/>
            <a:chExt cx="96" cy="96"/>
          </a:xfrm>
        </p:grpSpPr>
        <p:sp>
          <p:nvSpPr>
            <p:cNvPr id="372871" name="Oval 13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72" name="Line 13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73" name="Line 13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74" name="Group 138"/>
          <p:cNvGrpSpPr>
            <a:grpSpLocks/>
          </p:cNvGrpSpPr>
          <p:nvPr/>
        </p:nvGrpSpPr>
        <p:grpSpPr bwMode="auto">
          <a:xfrm>
            <a:off x="6300788" y="2741613"/>
            <a:ext cx="147637" cy="146050"/>
            <a:chOff x="288" y="2976"/>
            <a:chExt cx="96" cy="96"/>
          </a:xfrm>
        </p:grpSpPr>
        <p:sp>
          <p:nvSpPr>
            <p:cNvPr id="372875" name="Oval 13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76" name="Line 14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77" name="Line 14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78" name="Group 142"/>
          <p:cNvGrpSpPr>
            <a:grpSpLocks/>
          </p:cNvGrpSpPr>
          <p:nvPr/>
        </p:nvGrpSpPr>
        <p:grpSpPr bwMode="auto">
          <a:xfrm>
            <a:off x="2290763" y="3684588"/>
            <a:ext cx="531812" cy="652462"/>
            <a:chOff x="1440" y="1920"/>
            <a:chExt cx="344" cy="432"/>
          </a:xfrm>
        </p:grpSpPr>
        <p:sp>
          <p:nvSpPr>
            <p:cNvPr id="372879" name="Line 143"/>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80" name="Line 144"/>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81" name="Line 145"/>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2882" name="Group 146"/>
            <p:cNvGrpSpPr>
              <a:grpSpLocks/>
            </p:cNvGrpSpPr>
            <p:nvPr/>
          </p:nvGrpSpPr>
          <p:grpSpPr bwMode="auto">
            <a:xfrm>
              <a:off x="1440" y="2088"/>
              <a:ext cx="96" cy="96"/>
              <a:chOff x="288" y="2976"/>
              <a:chExt cx="96" cy="96"/>
            </a:xfrm>
          </p:grpSpPr>
          <p:sp>
            <p:nvSpPr>
              <p:cNvPr id="372883" name="Oval 14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84" name="Line 14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85" name="Line 14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86" name="Group 150"/>
            <p:cNvGrpSpPr>
              <a:grpSpLocks/>
            </p:cNvGrpSpPr>
            <p:nvPr/>
          </p:nvGrpSpPr>
          <p:grpSpPr bwMode="auto">
            <a:xfrm>
              <a:off x="1688" y="2112"/>
              <a:ext cx="96" cy="96"/>
              <a:chOff x="288" y="2976"/>
              <a:chExt cx="96" cy="96"/>
            </a:xfrm>
          </p:grpSpPr>
          <p:sp>
            <p:nvSpPr>
              <p:cNvPr id="372887" name="Oval 15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88" name="Line 15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89" name="Line 15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90" name="Group 154"/>
            <p:cNvGrpSpPr>
              <a:grpSpLocks/>
            </p:cNvGrpSpPr>
            <p:nvPr/>
          </p:nvGrpSpPr>
          <p:grpSpPr bwMode="auto">
            <a:xfrm>
              <a:off x="1688" y="2000"/>
              <a:ext cx="96" cy="96"/>
              <a:chOff x="288" y="2976"/>
              <a:chExt cx="96" cy="96"/>
            </a:xfrm>
          </p:grpSpPr>
          <p:sp>
            <p:nvSpPr>
              <p:cNvPr id="372891" name="Oval 15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92" name="Line 15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93" name="Line 15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894" name="Group 158"/>
            <p:cNvGrpSpPr>
              <a:grpSpLocks/>
            </p:cNvGrpSpPr>
            <p:nvPr/>
          </p:nvGrpSpPr>
          <p:grpSpPr bwMode="auto">
            <a:xfrm>
              <a:off x="1440" y="2200"/>
              <a:ext cx="96" cy="96"/>
              <a:chOff x="288" y="2976"/>
              <a:chExt cx="96" cy="96"/>
            </a:xfrm>
          </p:grpSpPr>
          <p:sp>
            <p:nvSpPr>
              <p:cNvPr id="372895" name="Oval 15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896" name="Line 16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897" name="Line 16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2898" name="Group 162"/>
          <p:cNvGrpSpPr>
            <a:grpSpLocks/>
          </p:cNvGrpSpPr>
          <p:nvPr/>
        </p:nvGrpSpPr>
        <p:grpSpPr bwMode="auto">
          <a:xfrm>
            <a:off x="3627438" y="3684588"/>
            <a:ext cx="531812" cy="652462"/>
            <a:chOff x="1440" y="1920"/>
            <a:chExt cx="344" cy="432"/>
          </a:xfrm>
        </p:grpSpPr>
        <p:sp>
          <p:nvSpPr>
            <p:cNvPr id="372899" name="Line 163"/>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00" name="Line 164"/>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01" name="Line 165"/>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2902" name="Group 166"/>
            <p:cNvGrpSpPr>
              <a:grpSpLocks/>
            </p:cNvGrpSpPr>
            <p:nvPr/>
          </p:nvGrpSpPr>
          <p:grpSpPr bwMode="auto">
            <a:xfrm>
              <a:off x="1440" y="2088"/>
              <a:ext cx="96" cy="96"/>
              <a:chOff x="288" y="2976"/>
              <a:chExt cx="96" cy="96"/>
            </a:xfrm>
          </p:grpSpPr>
          <p:sp>
            <p:nvSpPr>
              <p:cNvPr id="372903" name="Oval 16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04" name="Line 16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05" name="Line 16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06" name="Group 170"/>
            <p:cNvGrpSpPr>
              <a:grpSpLocks/>
            </p:cNvGrpSpPr>
            <p:nvPr/>
          </p:nvGrpSpPr>
          <p:grpSpPr bwMode="auto">
            <a:xfrm>
              <a:off x="1688" y="2112"/>
              <a:ext cx="96" cy="96"/>
              <a:chOff x="288" y="2976"/>
              <a:chExt cx="96" cy="96"/>
            </a:xfrm>
          </p:grpSpPr>
          <p:sp>
            <p:nvSpPr>
              <p:cNvPr id="372907" name="Oval 17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08" name="Line 17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09" name="Line 17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10" name="Group 174"/>
            <p:cNvGrpSpPr>
              <a:grpSpLocks/>
            </p:cNvGrpSpPr>
            <p:nvPr/>
          </p:nvGrpSpPr>
          <p:grpSpPr bwMode="auto">
            <a:xfrm>
              <a:off x="1688" y="2000"/>
              <a:ext cx="96" cy="96"/>
              <a:chOff x="288" y="2976"/>
              <a:chExt cx="96" cy="96"/>
            </a:xfrm>
          </p:grpSpPr>
          <p:sp>
            <p:nvSpPr>
              <p:cNvPr id="372911" name="Oval 17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12" name="Line 17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13" name="Line 17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14" name="Group 178"/>
            <p:cNvGrpSpPr>
              <a:grpSpLocks/>
            </p:cNvGrpSpPr>
            <p:nvPr/>
          </p:nvGrpSpPr>
          <p:grpSpPr bwMode="auto">
            <a:xfrm>
              <a:off x="1440" y="2200"/>
              <a:ext cx="96" cy="96"/>
              <a:chOff x="288" y="2976"/>
              <a:chExt cx="96" cy="96"/>
            </a:xfrm>
          </p:grpSpPr>
          <p:sp>
            <p:nvSpPr>
              <p:cNvPr id="372915" name="Oval 17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16" name="Line 18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17" name="Line 18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2918" name="Group 182"/>
          <p:cNvGrpSpPr>
            <a:grpSpLocks/>
          </p:cNvGrpSpPr>
          <p:nvPr/>
        </p:nvGrpSpPr>
        <p:grpSpPr bwMode="auto">
          <a:xfrm>
            <a:off x="4951413" y="3684588"/>
            <a:ext cx="531812" cy="652462"/>
            <a:chOff x="1440" y="1920"/>
            <a:chExt cx="344" cy="432"/>
          </a:xfrm>
        </p:grpSpPr>
        <p:sp>
          <p:nvSpPr>
            <p:cNvPr id="372919" name="Line 183"/>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20" name="Line 184"/>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21" name="Line 185"/>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2922" name="Group 186"/>
            <p:cNvGrpSpPr>
              <a:grpSpLocks/>
            </p:cNvGrpSpPr>
            <p:nvPr/>
          </p:nvGrpSpPr>
          <p:grpSpPr bwMode="auto">
            <a:xfrm>
              <a:off x="1440" y="2088"/>
              <a:ext cx="96" cy="96"/>
              <a:chOff x="288" y="2976"/>
              <a:chExt cx="96" cy="96"/>
            </a:xfrm>
          </p:grpSpPr>
          <p:sp>
            <p:nvSpPr>
              <p:cNvPr id="372923" name="Oval 18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24" name="Line 18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25" name="Line 18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26" name="Group 190"/>
            <p:cNvGrpSpPr>
              <a:grpSpLocks/>
            </p:cNvGrpSpPr>
            <p:nvPr/>
          </p:nvGrpSpPr>
          <p:grpSpPr bwMode="auto">
            <a:xfrm>
              <a:off x="1688" y="2112"/>
              <a:ext cx="96" cy="96"/>
              <a:chOff x="288" y="2976"/>
              <a:chExt cx="96" cy="96"/>
            </a:xfrm>
          </p:grpSpPr>
          <p:sp>
            <p:nvSpPr>
              <p:cNvPr id="372927" name="Oval 19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28" name="Line 19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29" name="Line 19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30" name="Group 194"/>
            <p:cNvGrpSpPr>
              <a:grpSpLocks/>
            </p:cNvGrpSpPr>
            <p:nvPr/>
          </p:nvGrpSpPr>
          <p:grpSpPr bwMode="auto">
            <a:xfrm>
              <a:off x="1688" y="2000"/>
              <a:ext cx="96" cy="96"/>
              <a:chOff x="288" y="2976"/>
              <a:chExt cx="96" cy="96"/>
            </a:xfrm>
          </p:grpSpPr>
          <p:sp>
            <p:nvSpPr>
              <p:cNvPr id="372931" name="Oval 19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32" name="Line 19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33" name="Line 19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34" name="Group 198"/>
            <p:cNvGrpSpPr>
              <a:grpSpLocks/>
            </p:cNvGrpSpPr>
            <p:nvPr/>
          </p:nvGrpSpPr>
          <p:grpSpPr bwMode="auto">
            <a:xfrm>
              <a:off x="1440" y="2200"/>
              <a:ext cx="96" cy="96"/>
              <a:chOff x="288" y="2976"/>
              <a:chExt cx="96" cy="96"/>
            </a:xfrm>
          </p:grpSpPr>
          <p:sp>
            <p:nvSpPr>
              <p:cNvPr id="372935" name="Oval 19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36" name="Line 20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37" name="Line 20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2938" name="Group 202"/>
          <p:cNvGrpSpPr>
            <a:grpSpLocks/>
          </p:cNvGrpSpPr>
          <p:nvPr/>
        </p:nvGrpSpPr>
        <p:grpSpPr bwMode="auto">
          <a:xfrm>
            <a:off x="6288088" y="3684588"/>
            <a:ext cx="531812" cy="652462"/>
            <a:chOff x="1440" y="1920"/>
            <a:chExt cx="344" cy="432"/>
          </a:xfrm>
        </p:grpSpPr>
        <p:sp>
          <p:nvSpPr>
            <p:cNvPr id="372939" name="Line 203"/>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40" name="Line 204"/>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41" name="Line 205"/>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2942" name="Group 206"/>
            <p:cNvGrpSpPr>
              <a:grpSpLocks/>
            </p:cNvGrpSpPr>
            <p:nvPr/>
          </p:nvGrpSpPr>
          <p:grpSpPr bwMode="auto">
            <a:xfrm>
              <a:off x="1440" y="2088"/>
              <a:ext cx="96" cy="96"/>
              <a:chOff x="288" y="2976"/>
              <a:chExt cx="96" cy="96"/>
            </a:xfrm>
          </p:grpSpPr>
          <p:sp>
            <p:nvSpPr>
              <p:cNvPr id="372943" name="Oval 20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44" name="Line 20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45" name="Line 20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46" name="Group 210"/>
            <p:cNvGrpSpPr>
              <a:grpSpLocks/>
            </p:cNvGrpSpPr>
            <p:nvPr/>
          </p:nvGrpSpPr>
          <p:grpSpPr bwMode="auto">
            <a:xfrm>
              <a:off x="1688" y="2112"/>
              <a:ext cx="96" cy="96"/>
              <a:chOff x="288" y="2976"/>
              <a:chExt cx="96" cy="96"/>
            </a:xfrm>
          </p:grpSpPr>
          <p:sp>
            <p:nvSpPr>
              <p:cNvPr id="372947" name="Oval 21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48" name="Line 21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49" name="Line 21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50" name="Group 214"/>
            <p:cNvGrpSpPr>
              <a:grpSpLocks/>
            </p:cNvGrpSpPr>
            <p:nvPr/>
          </p:nvGrpSpPr>
          <p:grpSpPr bwMode="auto">
            <a:xfrm>
              <a:off x="1688" y="2000"/>
              <a:ext cx="96" cy="96"/>
              <a:chOff x="288" y="2976"/>
              <a:chExt cx="96" cy="96"/>
            </a:xfrm>
          </p:grpSpPr>
          <p:sp>
            <p:nvSpPr>
              <p:cNvPr id="372951" name="Oval 21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52" name="Line 21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53" name="Line 21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54" name="Group 218"/>
            <p:cNvGrpSpPr>
              <a:grpSpLocks/>
            </p:cNvGrpSpPr>
            <p:nvPr/>
          </p:nvGrpSpPr>
          <p:grpSpPr bwMode="auto">
            <a:xfrm>
              <a:off x="1440" y="2200"/>
              <a:ext cx="96" cy="96"/>
              <a:chOff x="288" y="2976"/>
              <a:chExt cx="96" cy="96"/>
            </a:xfrm>
          </p:grpSpPr>
          <p:sp>
            <p:nvSpPr>
              <p:cNvPr id="372955" name="Oval 21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56" name="Line 22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57" name="Line 22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2958" name="Group 222"/>
          <p:cNvGrpSpPr>
            <a:grpSpLocks/>
          </p:cNvGrpSpPr>
          <p:nvPr/>
        </p:nvGrpSpPr>
        <p:grpSpPr bwMode="auto">
          <a:xfrm>
            <a:off x="6300788" y="4987925"/>
            <a:ext cx="531812" cy="652463"/>
            <a:chOff x="1440" y="1920"/>
            <a:chExt cx="344" cy="432"/>
          </a:xfrm>
        </p:grpSpPr>
        <p:sp>
          <p:nvSpPr>
            <p:cNvPr id="372959" name="Line 223"/>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60" name="Line 224"/>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61" name="Line 225"/>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2962" name="Group 226"/>
            <p:cNvGrpSpPr>
              <a:grpSpLocks/>
            </p:cNvGrpSpPr>
            <p:nvPr/>
          </p:nvGrpSpPr>
          <p:grpSpPr bwMode="auto">
            <a:xfrm>
              <a:off x="1440" y="2088"/>
              <a:ext cx="96" cy="96"/>
              <a:chOff x="288" y="2976"/>
              <a:chExt cx="96" cy="96"/>
            </a:xfrm>
          </p:grpSpPr>
          <p:sp>
            <p:nvSpPr>
              <p:cNvPr id="372963" name="Oval 22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64" name="Line 22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65" name="Line 22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66" name="Group 230"/>
            <p:cNvGrpSpPr>
              <a:grpSpLocks/>
            </p:cNvGrpSpPr>
            <p:nvPr/>
          </p:nvGrpSpPr>
          <p:grpSpPr bwMode="auto">
            <a:xfrm>
              <a:off x="1688" y="2112"/>
              <a:ext cx="96" cy="96"/>
              <a:chOff x="288" y="2976"/>
              <a:chExt cx="96" cy="96"/>
            </a:xfrm>
          </p:grpSpPr>
          <p:sp>
            <p:nvSpPr>
              <p:cNvPr id="372967" name="Oval 23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68" name="Line 23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69" name="Line 23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70" name="Group 234"/>
            <p:cNvGrpSpPr>
              <a:grpSpLocks/>
            </p:cNvGrpSpPr>
            <p:nvPr/>
          </p:nvGrpSpPr>
          <p:grpSpPr bwMode="auto">
            <a:xfrm>
              <a:off x="1688" y="2000"/>
              <a:ext cx="96" cy="96"/>
              <a:chOff x="288" y="2976"/>
              <a:chExt cx="96" cy="96"/>
            </a:xfrm>
          </p:grpSpPr>
          <p:sp>
            <p:nvSpPr>
              <p:cNvPr id="372971" name="Oval 23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72" name="Line 23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73" name="Line 23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74" name="Group 238"/>
            <p:cNvGrpSpPr>
              <a:grpSpLocks/>
            </p:cNvGrpSpPr>
            <p:nvPr/>
          </p:nvGrpSpPr>
          <p:grpSpPr bwMode="auto">
            <a:xfrm>
              <a:off x="1440" y="2200"/>
              <a:ext cx="96" cy="96"/>
              <a:chOff x="288" y="2976"/>
              <a:chExt cx="96" cy="96"/>
            </a:xfrm>
          </p:grpSpPr>
          <p:sp>
            <p:nvSpPr>
              <p:cNvPr id="372975" name="Oval 23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76" name="Line 24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77" name="Line 24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2978" name="Group 242"/>
          <p:cNvGrpSpPr>
            <a:grpSpLocks/>
          </p:cNvGrpSpPr>
          <p:nvPr/>
        </p:nvGrpSpPr>
        <p:grpSpPr bwMode="auto">
          <a:xfrm>
            <a:off x="4951413" y="4987925"/>
            <a:ext cx="531812" cy="652463"/>
            <a:chOff x="1440" y="1920"/>
            <a:chExt cx="344" cy="432"/>
          </a:xfrm>
        </p:grpSpPr>
        <p:sp>
          <p:nvSpPr>
            <p:cNvPr id="372979" name="Line 243"/>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80" name="Line 244"/>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81" name="Line 245"/>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2982" name="Group 246"/>
            <p:cNvGrpSpPr>
              <a:grpSpLocks/>
            </p:cNvGrpSpPr>
            <p:nvPr/>
          </p:nvGrpSpPr>
          <p:grpSpPr bwMode="auto">
            <a:xfrm>
              <a:off x="1440" y="2088"/>
              <a:ext cx="96" cy="96"/>
              <a:chOff x="288" y="2976"/>
              <a:chExt cx="96" cy="96"/>
            </a:xfrm>
          </p:grpSpPr>
          <p:sp>
            <p:nvSpPr>
              <p:cNvPr id="372983" name="Oval 24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84" name="Line 24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85" name="Line 24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86" name="Group 250"/>
            <p:cNvGrpSpPr>
              <a:grpSpLocks/>
            </p:cNvGrpSpPr>
            <p:nvPr/>
          </p:nvGrpSpPr>
          <p:grpSpPr bwMode="auto">
            <a:xfrm>
              <a:off x="1688" y="2112"/>
              <a:ext cx="96" cy="96"/>
              <a:chOff x="288" y="2976"/>
              <a:chExt cx="96" cy="96"/>
            </a:xfrm>
          </p:grpSpPr>
          <p:sp>
            <p:nvSpPr>
              <p:cNvPr id="372987" name="Oval 25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88" name="Line 25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89" name="Line 25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90" name="Group 254"/>
            <p:cNvGrpSpPr>
              <a:grpSpLocks/>
            </p:cNvGrpSpPr>
            <p:nvPr/>
          </p:nvGrpSpPr>
          <p:grpSpPr bwMode="auto">
            <a:xfrm>
              <a:off x="1688" y="2000"/>
              <a:ext cx="96" cy="96"/>
              <a:chOff x="288" y="2976"/>
              <a:chExt cx="96" cy="96"/>
            </a:xfrm>
          </p:grpSpPr>
          <p:sp>
            <p:nvSpPr>
              <p:cNvPr id="372991" name="Oval 25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92" name="Line 25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93" name="Line 25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2994" name="Group 258"/>
            <p:cNvGrpSpPr>
              <a:grpSpLocks/>
            </p:cNvGrpSpPr>
            <p:nvPr/>
          </p:nvGrpSpPr>
          <p:grpSpPr bwMode="auto">
            <a:xfrm>
              <a:off x="1440" y="2200"/>
              <a:ext cx="96" cy="96"/>
              <a:chOff x="288" y="2976"/>
              <a:chExt cx="96" cy="96"/>
            </a:xfrm>
          </p:grpSpPr>
          <p:sp>
            <p:nvSpPr>
              <p:cNvPr id="372995" name="Oval 25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2996" name="Line 26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2997" name="Line 26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2998" name="Group 262"/>
          <p:cNvGrpSpPr>
            <a:grpSpLocks/>
          </p:cNvGrpSpPr>
          <p:nvPr/>
        </p:nvGrpSpPr>
        <p:grpSpPr bwMode="auto">
          <a:xfrm>
            <a:off x="3627438" y="4987925"/>
            <a:ext cx="531812" cy="652463"/>
            <a:chOff x="1440" y="1920"/>
            <a:chExt cx="344" cy="432"/>
          </a:xfrm>
        </p:grpSpPr>
        <p:sp>
          <p:nvSpPr>
            <p:cNvPr id="372999" name="Line 263"/>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00" name="Line 264"/>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01" name="Line 265"/>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002" name="Group 266"/>
            <p:cNvGrpSpPr>
              <a:grpSpLocks/>
            </p:cNvGrpSpPr>
            <p:nvPr/>
          </p:nvGrpSpPr>
          <p:grpSpPr bwMode="auto">
            <a:xfrm>
              <a:off x="1440" y="2088"/>
              <a:ext cx="96" cy="96"/>
              <a:chOff x="288" y="2976"/>
              <a:chExt cx="96" cy="96"/>
            </a:xfrm>
          </p:grpSpPr>
          <p:sp>
            <p:nvSpPr>
              <p:cNvPr id="373003" name="Oval 26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04" name="Line 26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05" name="Line 26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06" name="Group 270"/>
            <p:cNvGrpSpPr>
              <a:grpSpLocks/>
            </p:cNvGrpSpPr>
            <p:nvPr/>
          </p:nvGrpSpPr>
          <p:grpSpPr bwMode="auto">
            <a:xfrm>
              <a:off x="1688" y="2112"/>
              <a:ext cx="96" cy="96"/>
              <a:chOff x="288" y="2976"/>
              <a:chExt cx="96" cy="96"/>
            </a:xfrm>
          </p:grpSpPr>
          <p:sp>
            <p:nvSpPr>
              <p:cNvPr id="373007" name="Oval 27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08" name="Line 27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09" name="Line 27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10" name="Group 274"/>
            <p:cNvGrpSpPr>
              <a:grpSpLocks/>
            </p:cNvGrpSpPr>
            <p:nvPr/>
          </p:nvGrpSpPr>
          <p:grpSpPr bwMode="auto">
            <a:xfrm>
              <a:off x="1688" y="2000"/>
              <a:ext cx="96" cy="96"/>
              <a:chOff x="288" y="2976"/>
              <a:chExt cx="96" cy="96"/>
            </a:xfrm>
          </p:grpSpPr>
          <p:sp>
            <p:nvSpPr>
              <p:cNvPr id="373011" name="Oval 27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12" name="Line 27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13" name="Line 27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14" name="Group 278"/>
            <p:cNvGrpSpPr>
              <a:grpSpLocks/>
            </p:cNvGrpSpPr>
            <p:nvPr/>
          </p:nvGrpSpPr>
          <p:grpSpPr bwMode="auto">
            <a:xfrm>
              <a:off x="1440" y="2200"/>
              <a:ext cx="96" cy="96"/>
              <a:chOff x="288" y="2976"/>
              <a:chExt cx="96" cy="96"/>
            </a:xfrm>
          </p:grpSpPr>
          <p:sp>
            <p:nvSpPr>
              <p:cNvPr id="373015" name="Oval 27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16" name="Line 28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17" name="Line 28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3018" name="Group 282"/>
          <p:cNvGrpSpPr>
            <a:grpSpLocks/>
          </p:cNvGrpSpPr>
          <p:nvPr/>
        </p:nvGrpSpPr>
        <p:grpSpPr bwMode="auto">
          <a:xfrm>
            <a:off x="2278063" y="4987925"/>
            <a:ext cx="531812" cy="652463"/>
            <a:chOff x="1440" y="1920"/>
            <a:chExt cx="344" cy="432"/>
          </a:xfrm>
        </p:grpSpPr>
        <p:sp>
          <p:nvSpPr>
            <p:cNvPr id="373019" name="Line 283"/>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20" name="Line 284"/>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21" name="Line 285"/>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022" name="Group 286"/>
            <p:cNvGrpSpPr>
              <a:grpSpLocks/>
            </p:cNvGrpSpPr>
            <p:nvPr/>
          </p:nvGrpSpPr>
          <p:grpSpPr bwMode="auto">
            <a:xfrm>
              <a:off x="1440" y="2088"/>
              <a:ext cx="96" cy="96"/>
              <a:chOff x="288" y="2976"/>
              <a:chExt cx="96" cy="96"/>
            </a:xfrm>
          </p:grpSpPr>
          <p:sp>
            <p:nvSpPr>
              <p:cNvPr id="373023" name="Oval 28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24" name="Line 28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25" name="Line 28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26" name="Group 290"/>
            <p:cNvGrpSpPr>
              <a:grpSpLocks/>
            </p:cNvGrpSpPr>
            <p:nvPr/>
          </p:nvGrpSpPr>
          <p:grpSpPr bwMode="auto">
            <a:xfrm>
              <a:off x="1688" y="2112"/>
              <a:ext cx="96" cy="96"/>
              <a:chOff x="288" y="2976"/>
              <a:chExt cx="96" cy="96"/>
            </a:xfrm>
          </p:grpSpPr>
          <p:sp>
            <p:nvSpPr>
              <p:cNvPr id="373027" name="Oval 29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28" name="Line 29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29" name="Line 29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30" name="Group 294"/>
            <p:cNvGrpSpPr>
              <a:grpSpLocks/>
            </p:cNvGrpSpPr>
            <p:nvPr/>
          </p:nvGrpSpPr>
          <p:grpSpPr bwMode="auto">
            <a:xfrm>
              <a:off x="1688" y="2000"/>
              <a:ext cx="96" cy="96"/>
              <a:chOff x="288" y="2976"/>
              <a:chExt cx="96" cy="96"/>
            </a:xfrm>
          </p:grpSpPr>
          <p:sp>
            <p:nvSpPr>
              <p:cNvPr id="373031" name="Oval 29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32" name="Line 29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33" name="Line 29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34" name="Group 298"/>
            <p:cNvGrpSpPr>
              <a:grpSpLocks/>
            </p:cNvGrpSpPr>
            <p:nvPr/>
          </p:nvGrpSpPr>
          <p:grpSpPr bwMode="auto">
            <a:xfrm>
              <a:off x="1440" y="2200"/>
              <a:ext cx="96" cy="96"/>
              <a:chOff x="288" y="2976"/>
              <a:chExt cx="96" cy="96"/>
            </a:xfrm>
          </p:grpSpPr>
          <p:sp>
            <p:nvSpPr>
              <p:cNvPr id="373035" name="Oval 29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36" name="Line 30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37" name="Line 30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3038" name="Group 302"/>
          <p:cNvGrpSpPr>
            <a:grpSpLocks/>
          </p:cNvGrpSpPr>
          <p:nvPr/>
        </p:nvGrpSpPr>
        <p:grpSpPr bwMode="auto">
          <a:xfrm>
            <a:off x="2884488" y="5713413"/>
            <a:ext cx="668337" cy="506412"/>
            <a:chOff x="1824" y="3264"/>
            <a:chExt cx="432" cy="336"/>
          </a:xfrm>
        </p:grpSpPr>
        <p:sp>
          <p:nvSpPr>
            <p:cNvPr id="373039" name="Line 303"/>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40" name="Line 304"/>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041" name="Group 305"/>
            <p:cNvGrpSpPr>
              <a:grpSpLocks/>
            </p:cNvGrpSpPr>
            <p:nvPr/>
          </p:nvGrpSpPr>
          <p:grpSpPr bwMode="auto">
            <a:xfrm>
              <a:off x="1904" y="3264"/>
              <a:ext cx="96" cy="96"/>
              <a:chOff x="288" y="2976"/>
              <a:chExt cx="96" cy="96"/>
            </a:xfrm>
          </p:grpSpPr>
          <p:sp>
            <p:nvSpPr>
              <p:cNvPr id="373042" name="Oval 30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43" name="Line 30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44" name="Line 30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45" name="Group 309"/>
            <p:cNvGrpSpPr>
              <a:grpSpLocks/>
            </p:cNvGrpSpPr>
            <p:nvPr/>
          </p:nvGrpSpPr>
          <p:grpSpPr bwMode="auto">
            <a:xfrm>
              <a:off x="2096" y="3264"/>
              <a:ext cx="96" cy="96"/>
              <a:chOff x="288" y="2976"/>
              <a:chExt cx="96" cy="96"/>
            </a:xfrm>
          </p:grpSpPr>
          <p:sp>
            <p:nvSpPr>
              <p:cNvPr id="373046" name="Oval 31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47" name="Line 31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48" name="Line 31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49" name="Group 313"/>
            <p:cNvGrpSpPr>
              <a:grpSpLocks/>
            </p:cNvGrpSpPr>
            <p:nvPr/>
          </p:nvGrpSpPr>
          <p:grpSpPr bwMode="auto">
            <a:xfrm>
              <a:off x="1984" y="3504"/>
              <a:ext cx="96" cy="96"/>
              <a:chOff x="288" y="2976"/>
              <a:chExt cx="96" cy="96"/>
            </a:xfrm>
          </p:grpSpPr>
          <p:sp>
            <p:nvSpPr>
              <p:cNvPr id="373050" name="Oval 31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51" name="Line 31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52" name="Line 31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53" name="Group 317"/>
            <p:cNvGrpSpPr>
              <a:grpSpLocks/>
            </p:cNvGrpSpPr>
            <p:nvPr/>
          </p:nvGrpSpPr>
          <p:grpSpPr bwMode="auto">
            <a:xfrm>
              <a:off x="2096" y="3504"/>
              <a:ext cx="96" cy="96"/>
              <a:chOff x="288" y="2976"/>
              <a:chExt cx="96" cy="96"/>
            </a:xfrm>
          </p:grpSpPr>
          <p:sp>
            <p:nvSpPr>
              <p:cNvPr id="373054" name="Oval 31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55" name="Line 31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56" name="Line 32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3057" name="Group 321"/>
          <p:cNvGrpSpPr>
            <a:grpSpLocks/>
          </p:cNvGrpSpPr>
          <p:nvPr/>
        </p:nvGrpSpPr>
        <p:grpSpPr bwMode="auto">
          <a:xfrm>
            <a:off x="2884488" y="4408488"/>
            <a:ext cx="668337" cy="508000"/>
            <a:chOff x="1824" y="3264"/>
            <a:chExt cx="432" cy="336"/>
          </a:xfrm>
        </p:grpSpPr>
        <p:sp>
          <p:nvSpPr>
            <p:cNvPr id="373058" name="Line 322"/>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59" name="Line 323"/>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060" name="Group 324"/>
            <p:cNvGrpSpPr>
              <a:grpSpLocks/>
            </p:cNvGrpSpPr>
            <p:nvPr/>
          </p:nvGrpSpPr>
          <p:grpSpPr bwMode="auto">
            <a:xfrm>
              <a:off x="1904" y="3264"/>
              <a:ext cx="96" cy="96"/>
              <a:chOff x="288" y="2976"/>
              <a:chExt cx="96" cy="96"/>
            </a:xfrm>
          </p:grpSpPr>
          <p:sp>
            <p:nvSpPr>
              <p:cNvPr id="373061" name="Oval 32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62" name="Line 32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63" name="Line 32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64" name="Group 328"/>
            <p:cNvGrpSpPr>
              <a:grpSpLocks/>
            </p:cNvGrpSpPr>
            <p:nvPr/>
          </p:nvGrpSpPr>
          <p:grpSpPr bwMode="auto">
            <a:xfrm>
              <a:off x="2096" y="3264"/>
              <a:ext cx="96" cy="96"/>
              <a:chOff x="288" y="2976"/>
              <a:chExt cx="96" cy="96"/>
            </a:xfrm>
          </p:grpSpPr>
          <p:sp>
            <p:nvSpPr>
              <p:cNvPr id="373065" name="Oval 32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66" name="Line 33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67" name="Line 33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68" name="Group 332"/>
            <p:cNvGrpSpPr>
              <a:grpSpLocks/>
            </p:cNvGrpSpPr>
            <p:nvPr/>
          </p:nvGrpSpPr>
          <p:grpSpPr bwMode="auto">
            <a:xfrm>
              <a:off x="1984" y="3504"/>
              <a:ext cx="96" cy="96"/>
              <a:chOff x="288" y="2976"/>
              <a:chExt cx="96" cy="96"/>
            </a:xfrm>
          </p:grpSpPr>
          <p:sp>
            <p:nvSpPr>
              <p:cNvPr id="373069" name="Oval 33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70" name="Line 33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71" name="Line 33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72" name="Group 336"/>
            <p:cNvGrpSpPr>
              <a:grpSpLocks/>
            </p:cNvGrpSpPr>
            <p:nvPr/>
          </p:nvGrpSpPr>
          <p:grpSpPr bwMode="auto">
            <a:xfrm>
              <a:off x="2096" y="3504"/>
              <a:ext cx="96" cy="96"/>
              <a:chOff x="288" y="2976"/>
              <a:chExt cx="96" cy="96"/>
            </a:xfrm>
          </p:grpSpPr>
          <p:sp>
            <p:nvSpPr>
              <p:cNvPr id="373073" name="Oval 33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74" name="Line 33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75" name="Line 33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3076" name="Group 340"/>
          <p:cNvGrpSpPr>
            <a:grpSpLocks/>
          </p:cNvGrpSpPr>
          <p:nvPr/>
        </p:nvGrpSpPr>
        <p:grpSpPr bwMode="auto">
          <a:xfrm>
            <a:off x="2884488" y="3105150"/>
            <a:ext cx="668337" cy="506413"/>
            <a:chOff x="1824" y="3264"/>
            <a:chExt cx="432" cy="336"/>
          </a:xfrm>
        </p:grpSpPr>
        <p:sp>
          <p:nvSpPr>
            <p:cNvPr id="373077" name="Line 341"/>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78" name="Line 342"/>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079" name="Group 343"/>
            <p:cNvGrpSpPr>
              <a:grpSpLocks/>
            </p:cNvGrpSpPr>
            <p:nvPr/>
          </p:nvGrpSpPr>
          <p:grpSpPr bwMode="auto">
            <a:xfrm>
              <a:off x="1904" y="3264"/>
              <a:ext cx="96" cy="96"/>
              <a:chOff x="288" y="2976"/>
              <a:chExt cx="96" cy="96"/>
            </a:xfrm>
          </p:grpSpPr>
          <p:sp>
            <p:nvSpPr>
              <p:cNvPr id="373080" name="Oval 34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81" name="Line 34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82" name="Line 34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83" name="Group 347"/>
            <p:cNvGrpSpPr>
              <a:grpSpLocks/>
            </p:cNvGrpSpPr>
            <p:nvPr/>
          </p:nvGrpSpPr>
          <p:grpSpPr bwMode="auto">
            <a:xfrm>
              <a:off x="2096" y="3264"/>
              <a:ext cx="96" cy="96"/>
              <a:chOff x="288" y="2976"/>
              <a:chExt cx="96" cy="96"/>
            </a:xfrm>
          </p:grpSpPr>
          <p:sp>
            <p:nvSpPr>
              <p:cNvPr id="373084" name="Oval 34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85" name="Line 34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86" name="Line 35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87" name="Group 351"/>
            <p:cNvGrpSpPr>
              <a:grpSpLocks/>
            </p:cNvGrpSpPr>
            <p:nvPr/>
          </p:nvGrpSpPr>
          <p:grpSpPr bwMode="auto">
            <a:xfrm>
              <a:off x="1984" y="3504"/>
              <a:ext cx="96" cy="96"/>
              <a:chOff x="288" y="2976"/>
              <a:chExt cx="96" cy="96"/>
            </a:xfrm>
          </p:grpSpPr>
          <p:sp>
            <p:nvSpPr>
              <p:cNvPr id="373088" name="Oval 35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89" name="Line 35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90" name="Line 35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091" name="Group 355"/>
            <p:cNvGrpSpPr>
              <a:grpSpLocks/>
            </p:cNvGrpSpPr>
            <p:nvPr/>
          </p:nvGrpSpPr>
          <p:grpSpPr bwMode="auto">
            <a:xfrm>
              <a:off x="2096" y="3504"/>
              <a:ext cx="96" cy="96"/>
              <a:chOff x="288" y="2976"/>
              <a:chExt cx="96" cy="96"/>
            </a:xfrm>
          </p:grpSpPr>
          <p:sp>
            <p:nvSpPr>
              <p:cNvPr id="373092" name="Oval 35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093" name="Line 35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94" name="Line 35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3095" name="Group 359"/>
          <p:cNvGrpSpPr>
            <a:grpSpLocks/>
          </p:cNvGrpSpPr>
          <p:nvPr/>
        </p:nvGrpSpPr>
        <p:grpSpPr bwMode="auto">
          <a:xfrm>
            <a:off x="2884488" y="1800225"/>
            <a:ext cx="668337" cy="508000"/>
            <a:chOff x="1824" y="3264"/>
            <a:chExt cx="432" cy="336"/>
          </a:xfrm>
        </p:grpSpPr>
        <p:sp>
          <p:nvSpPr>
            <p:cNvPr id="373096" name="Line 360"/>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097" name="Line 361"/>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098" name="Group 362"/>
            <p:cNvGrpSpPr>
              <a:grpSpLocks/>
            </p:cNvGrpSpPr>
            <p:nvPr/>
          </p:nvGrpSpPr>
          <p:grpSpPr bwMode="auto">
            <a:xfrm>
              <a:off x="1904" y="3264"/>
              <a:ext cx="96" cy="96"/>
              <a:chOff x="288" y="2976"/>
              <a:chExt cx="96" cy="96"/>
            </a:xfrm>
          </p:grpSpPr>
          <p:sp>
            <p:nvSpPr>
              <p:cNvPr id="373099" name="Oval 36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00" name="Line 36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01" name="Line 36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02" name="Group 366"/>
            <p:cNvGrpSpPr>
              <a:grpSpLocks/>
            </p:cNvGrpSpPr>
            <p:nvPr/>
          </p:nvGrpSpPr>
          <p:grpSpPr bwMode="auto">
            <a:xfrm>
              <a:off x="2096" y="3264"/>
              <a:ext cx="96" cy="96"/>
              <a:chOff x="288" y="2976"/>
              <a:chExt cx="96" cy="96"/>
            </a:xfrm>
          </p:grpSpPr>
          <p:sp>
            <p:nvSpPr>
              <p:cNvPr id="373103" name="Oval 36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04" name="Line 36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05" name="Line 36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06" name="Group 370"/>
            <p:cNvGrpSpPr>
              <a:grpSpLocks/>
            </p:cNvGrpSpPr>
            <p:nvPr/>
          </p:nvGrpSpPr>
          <p:grpSpPr bwMode="auto">
            <a:xfrm>
              <a:off x="1984" y="3504"/>
              <a:ext cx="96" cy="96"/>
              <a:chOff x="288" y="2976"/>
              <a:chExt cx="96" cy="96"/>
            </a:xfrm>
          </p:grpSpPr>
          <p:sp>
            <p:nvSpPr>
              <p:cNvPr id="373107" name="Oval 37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08" name="Line 37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09" name="Line 37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10" name="Group 374"/>
            <p:cNvGrpSpPr>
              <a:grpSpLocks/>
            </p:cNvGrpSpPr>
            <p:nvPr/>
          </p:nvGrpSpPr>
          <p:grpSpPr bwMode="auto">
            <a:xfrm>
              <a:off x="2096" y="3504"/>
              <a:ext cx="96" cy="96"/>
              <a:chOff x="288" y="2976"/>
              <a:chExt cx="96" cy="96"/>
            </a:xfrm>
          </p:grpSpPr>
          <p:sp>
            <p:nvSpPr>
              <p:cNvPr id="373111" name="Oval 37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12" name="Line 37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13" name="Line 37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3114" name="Group 378"/>
          <p:cNvGrpSpPr>
            <a:grpSpLocks/>
          </p:cNvGrpSpPr>
          <p:nvPr/>
        </p:nvGrpSpPr>
        <p:grpSpPr bwMode="auto">
          <a:xfrm>
            <a:off x="4221163" y="1800225"/>
            <a:ext cx="668337" cy="508000"/>
            <a:chOff x="1824" y="3264"/>
            <a:chExt cx="432" cy="336"/>
          </a:xfrm>
        </p:grpSpPr>
        <p:sp>
          <p:nvSpPr>
            <p:cNvPr id="373115" name="Line 379"/>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16" name="Line 380"/>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117" name="Group 381"/>
            <p:cNvGrpSpPr>
              <a:grpSpLocks/>
            </p:cNvGrpSpPr>
            <p:nvPr/>
          </p:nvGrpSpPr>
          <p:grpSpPr bwMode="auto">
            <a:xfrm>
              <a:off x="1904" y="3264"/>
              <a:ext cx="96" cy="96"/>
              <a:chOff x="288" y="2976"/>
              <a:chExt cx="96" cy="96"/>
            </a:xfrm>
          </p:grpSpPr>
          <p:sp>
            <p:nvSpPr>
              <p:cNvPr id="373118" name="Oval 38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19" name="Line 38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20" name="Line 38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21" name="Group 385"/>
            <p:cNvGrpSpPr>
              <a:grpSpLocks/>
            </p:cNvGrpSpPr>
            <p:nvPr/>
          </p:nvGrpSpPr>
          <p:grpSpPr bwMode="auto">
            <a:xfrm>
              <a:off x="2096" y="3264"/>
              <a:ext cx="96" cy="96"/>
              <a:chOff x="288" y="2976"/>
              <a:chExt cx="96" cy="96"/>
            </a:xfrm>
          </p:grpSpPr>
          <p:sp>
            <p:nvSpPr>
              <p:cNvPr id="373122" name="Oval 38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23" name="Line 38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24" name="Line 38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25" name="Group 389"/>
            <p:cNvGrpSpPr>
              <a:grpSpLocks/>
            </p:cNvGrpSpPr>
            <p:nvPr/>
          </p:nvGrpSpPr>
          <p:grpSpPr bwMode="auto">
            <a:xfrm>
              <a:off x="1984" y="3504"/>
              <a:ext cx="96" cy="96"/>
              <a:chOff x="288" y="2976"/>
              <a:chExt cx="96" cy="96"/>
            </a:xfrm>
          </p:grpSpPr>
          <p:sp>
            <p:nvSpPr>
              <p:cNvPr id="373126" name="Oval 39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27" name="Line 39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28" name="Line 39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29" name="Group 393"/>
            <p:cNvGrpSpPr>
              <a:grpSpLocks/>
            </p:cNvGrpSpPr>
            <p:nvPr/>
          </p:nvGrpSpPr>
          <p:grpSpPr bwMode="auto">
            <a:xfrm>
              <a:off x="2096" y="3504"/>
              <a:ext cx="96" cy="96"/>
              <a:chOff x="288" y="2976"/>
              <a:chExt cx="96" cy="96"/>
            </a:xfrm>
          </p:grpSpPr>
          <p:sp>
            <p:nvSpPr>
              <p:cNvPr id="373130" name="Oval 39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31" name="Line 39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32" name="Line 39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3133" name="Group 397"/>
          <p:cNvGrpSpPr>
            <a:grpSpLocks/>
          </p:cNvGrpSpPr>
          <p:nvPr/>
        </p:nvGrpSpPr>
        <p:grpSpPr bwMode="auto">
          <a:xfrm>
            <a:off x="5557838" y="1800225"/>
            <a:ext cx="668337" cy="508000"/>
            <a:chOff x="1824" y="3264"/>
            <a:chExt cx="432" cy="336"/>
          </a:xfrm>
        </p:grpSpPr>
        <p:sp>
          <p:nvSpPr>
            <p:cNvPr id="373134" name="Line 398"/>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35" name="Line 399"/>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136" name="Group 400"/>
            <p:cNvGrpSpPr>
              <a:grpSpLocks/>
            </p:cNvGrpSpPr>
            <p:nvPr/>
          </p:nvGrpSpPr>
          <p:grpSpPr bwMode="auto">
            <a:xfrm>
              <a:off x="1904" y="3264"/>
              <a:ext cx="96" cy="96"/>
              <a:chOff x="288" y="2976"/>
              <a:chExt cx="96" cy="96"/>
            </a:xfrm>
          </p:grpSpPr>
          <p:sp>
            <p:nvSpPr>
              <p:cNvPr id="373137" name="Oval 40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38" name="Line 40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39" name="Line 40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40" name="Group 404"/>
            <p:cNvGrpSpPr>
              <a:grpSpLocks/>
            </p:cNvGrpSpPr>
            <p:nvPr/>
          </p:nvGrpSpPr>
          <p:grpSpPr bwMode="auto">
            <a:xfrm>
              <a:off x="2096" y="3264"/>
              <a:ext cx="96" cy="96"/>
              <a:chOff x="288" y="2976"/>
              <a:chExt cx="96" cy="96"/>
            </a:xfrm>
          </p:grpSpPr>
          <p:sp>
            <p:nvSpPr>
              <p:cNvPr id="373141" name="Oval 40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42" name="Line 40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43" name="Line 40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44" name="Group 408"/>
            <p:cNvGrpSpPr>
              <a:grpSpLocks/>
            </p:cNvGrpSpPr>
            <p:nvPr/>
          </p:nvGrpSpPr>
          <p:grpSpPr bwMode="auto">
            <a:xfrm>
              <a:off x="1984" y="3504"/>
              <a:ext cx="96" cy="96"/>
              <a:chOff x="288" y="2976"/>
              <a:chExt cx="96" cy="96"/>
            </a:xfrm>
          </p:grpSpPr>
          <p:sp>
            <p:nvSpPr>
              <p:cNvPr id="373145" name="Oval 40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46" name="Line 41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47" name="Line 41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48" name="Group 412"/>
            <p:cNvGrpSpPr>
              <a:grpSpLocks/>
            </p:cNvGrpSpPr>
            <p:nvPr/>
          </p:nvGrpSpPr>
          <p:grpSpPr bwMode="auto">
            <a:xfrm>
              <a:off x="2096" y="3504"/>
              <a:ext cx="96" cy="96"/>
              <a:chOff x="288" y="2976"/>
              <a:chExt cx="96" cy="96"/>
            </a:xfrm>
          </p:grpSpPr>
          <p:sp>
            <p:nvSpPr>
              <p:cNvPr id="373149" name="Oval 41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50" name="Line 41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51" name="Line 41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3152" name="Group 416"/>
          <p:cNvGrpSpPr>
            <a:grpSpLocks/>
          </p:cNvGrpSpPr>
          <p:nvPr/>
        </p:nvGrpSpPr>
        <p:grpSpPr bwMode="auto">
          <a:xfrm>
            <a:off x="5557838" y="3105150"/>
            <a:ext cx="668337" cy="506413"/>
            <a:chOff x="1824" y="3264"/>
            <a:chExt cx="432" cy="336"/>
          </a:xfrm>
        </p:grpSpPr>
        <p:sp>
          <p:nvSpPr>
            <p:cNvPr id="373153" name="Line 417"/>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54" name="Line 418"/>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155" name="Group 419"/>
            <p:cNvGrpSpPr>
              <a:grpSpLocks/>
            </p:cNvGrpSpPr>
            <p:nvPr/>
          </p:nvGrpSpPr>
          <p:grpSpPr bwMode="auto">
            <a:xfrm>
              <a:off x="1904" y="3264"/>
              <a:ext cx="96" cy="96"/>
              <a:chOff x="288" y="2976"/>
              <a:chExt cx="96" cy="96"/>
            </a:xfrm>
          </p:grpSpPr>
          <p:sp>
            <p:nvSpPr>
              <p:cNvPr id="373156" name="Oval 42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57" name="Line 42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58" name="Line 42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59" name="Group 423"/>
            <p:cNvGrpSpPr>
              <a:grpSpLocks/>
            </p:cNvGrpSpPr>
            <p:nvPr/>
          </p:nvGrpSpPr>
          <p:grpSpPr bwMode="auto">
            <a:xfrm>
              <a:off x="2096" y="3264"/>
              <a:ext cx="96" cy="96"/>
              <a:chOff x="288" y="2976"/>
              <a:chExt cx="96" cy="96"/>
            </a:xfrm>
          </p:grpSpPr>
          <p:sp>
            <p:nvSpPr>
              <p:cNvPr id="373160" name="Oval 42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61" name="Line 42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62" name="Line 42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63" name="Group 427"/>
            <p:cNvGrpSpPr>
              <a:grpSpLocks/>
            </p:cNvGrpSpPr>
            <p:nvPr/>
          </p:nvGrpSpPr>
          <p:grpSpPr bwMode="auto">
            <a:xfrm>
              <a:off x="1984" y="3504"/>
              <a:ext cx="96" cy="96"/>
              <a:chOff x="288" y="2976"/>
              <a:chExt cx="96" cy="96"/>
            </a:xfrm>
          </p:grpSpPr>
          <p:sp>
            <p:nvSpPr>
              <p:cNvPr id="373164" name="Oval 42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65" name="Line 42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66" name="Line 43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67" name="Group 431"/>
            <p:cNvGrpSpPr>
              <a:grpSpLocks/>
            </p:cNvGrpSpPr>
            <p:nvPr/>
          </p:nvGrpSpPr>
          <p:grpSpPr bwMode="auto">
            <a:xfrm>
              <a:off x="2096" y="3504"/>
              <a:ext cx="96" cy="96"/>
              <a:chOff x="288" y="2976"/>
              <a:chExt cx="96" cy="96"/>
            </a:xfrm>
          </p:grpSpPr>
          <p:sp>
            <p:nvSpPr>
              <p:cNvPr id="373168" name="Oval 43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69" name="Line 43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70" name="Line 43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3171" name="Group 435"/>
          <p:cNvGrpSpPr>
            <a:grpSpLocks/>
          </p:cNvGrpSpPr>
          <p:nvPr/>
        </p:nvGrpSpPr>
        <p:grpSpPr bwMode="auto">
          <a:xfrm>
            <a:off x="5557838" y="4408488"/>
            <a:ext cx="668337" cy="508000"/>
            <a:chOff x="1824" y="3264"/>
            <a:chExt cx="432" cy="336"/>
          </a:xfrm>
        </p:grpSpPr>
        <p:sp>
          <p:nvSpPr>
            <p:cNvPr id="373172" name="Line 436"/>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73" name="Line 437"/>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174" name="Group 438"/>
            <p:cNvGrpSpPr>
              <a:grpSpLocks/>
            </p:cNvGrpSpPr>
            <p:nvPr/>
          </p:nvGrpSpPr>
          <p:grpSpPr bwMode="auto">
            <a:xfrm>
              <a:off x="1904" y="3264"/>
              <a:ext cx="96" cy="96"/>
              <a:chOff x="288" y="2976"/>
              <a:chExt cx="96" cy="96"/>
            </a:xfrm>
          </p:grpSpPr>
          <p:sp>
            <p:nvSpPr>
              <p:cNvPr id="373175" name="Oval 43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76" name="Line 44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77" name="Line 44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78" name="Group 442"/>
            <p:cNvGrpSpPr>
              <a:grpSpLocks/>
            </p:cNvGrpSpPr>
            <p:nvPr/>
          </p:nvGrpSpPr>
          <p:grpSpPr bwMode="auto">
            <a:xfrm>
              <a:off x="2096" y="3264"/>
              <a:ext cx="96" cy="96"/>
              <a:chOff x="288" y="2976"/>
              <a:chExt cx="96" cy="96"/>
            </a:xfrm>
          </p:grpSpPr>
          <p:sp>
            <p:nvSpPr>
              <p:cNvPr id="373179" name="Oval 44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80" name="Line 44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81" name="Line 44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82" name="Group 446"/>
            <p:cNvGrpSpPr>
              <a:grpSpLocks/>
            </p:cNvGrpSpPr>
            <p:nvPr/>
          </p:nvGrpSpPr>
          <p:grpSpPr bwMode="auto">
            <a:xfrm>
              <a:off x="1984" y="3504"/>
              <a:ext cx="96" cy="96"/>
              <a:chOff x="288" y="2976"/>
              <a:chExt cx="96" cy="96"/>
            </a:xfrm>
          </p:grpSpPr>
          <p:sp>
            <p:nvSpPr>
              <p:cNvPr id="373183" name="Oval 44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84" name="Line 44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85" name="Line 44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86" name="Group 450"/>
            <p:cNvGrpSpPr>
              <a:grpSpLocks/>
            </p:cNvGrpSpPr>
            <p:nvPr/>
          </p:nvGrpSpPr>
          <p:grpSpPr bwMode="auto">
            <a:xfrm>
              <a:off x="2096" y="3504"/>
              <a:ext cx="96" cy="96"/>
              <a:chOff x="288" y="2976"/>
              <a:chExt cx="96" cy="96"/>
            </a:xfrm>
          </p:grpSpPr>
          <p:sp>
            <p:nvSpPr>
              <p:cNvPr id="373187" name="Oval 45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88" name="Line 45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89" name="Line 45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3190" name="Group 454"/>
          <p:cNvGrpSpPr>
            <a:grpSpLocks/>
          </p:cNvGrpSpPr>
          <p:nvPr/>
        </p:nvGrpSpPr>
        <p:grpSpPr bwMode="auto">
          <a:xfrm>
            <a:off x="5557838" y="5713413"/>
            <a:ext cx="668337" cy="506412"/>
            <a:chOff x="1824" y="3264"/>
            <a:chExt cx="432" cy="336"/>
          </a:xfrm>
        </p:grpSpPr>
        <p:sp>
          <p:nvSpPr>
            <p:cNvPr id="373191" name="Line 455"/>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92" name="Line 456"/>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193" name="Group 457"/>
            <p:cNvGrpSpPr>
              <a:grpSpLocks/>
            </p:cNvGrpSpPr>
            <p:nvPr/>
          </p:nvGrpSpPr>
          <p:grpSpPr bwMode="auto">
            <a:xfrm>
              <a:off x="1904" y="3264"/>
              <a:ext cx="96" cy="96"/>
              <a:chOff x="288" y="2976"/>
              <a:chExt cx="96" cy="96"/>
            </a:xfrm>
          </p:grpSpPr>
          <p:sp>
            <p:nvSpPr>
              <p:cNvPr id="373194" name="Oval 45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95" name="Line 45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196" name="Line 46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197" name="Group 461"/>
            <p:cNvGrpSpPr>
              <a:grpSpLocks/>
            </p:cNvGrpSpPr>
            <p:nvPr/>
          </p:nvGrpSpPr>
          <p:grpSpPr bwMode="auto">
            <a:xfrm>
              <a:off x="2096" y="3264"/>
              <a:ext cx="96" cy="96"/>
              <a:chOff x="288" y="2976"/>
              <a:chExt cx="96" cy="96"/>
            </a:xfrm>
          </p:grpSpPr>
          <p:sp>
            <p:nvSpPr>
              <p:cNvPr id="373198" name="Oval 46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199" name="Line 46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00" name="Line 46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201" name="Group 465"/>
            <p:cNvGrpSpPr>
              <a:grpSpLocks/>
            </p:cNvGrpSpPr>
            <p:nvPr/>
          </p:nvGrpSpPr>
          <p:grpSpPr bwMode="auto">
            <a:xfrm>
              <a:off x="1984" y="3504"/>
              <a:ext cx="96" cy="96"/>
              <a:chOff x="288" y="2976"/>
              <a:chExt cx="96" cy="96"/>
            </a:xfrm>
          </p:grpSpPr>
          <p:sp>
            <p:nvSpPr>
              <p:cNvPr id="373202" name="Oval 46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03" name="Line 46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04" name="Line 46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205" name="Group 469"/>
            <p:cNvGrpSpPr>
              <a:grpSpLocks/>
            </p:cNvGrpSpPr>
            <p:nvPr/>
          </p:nvGrpSpPr>
          <p:grpSpPr bwMode="auto">
            <a:xfrm>
              <a:off x="2096" y="3504"/>
              <a:ext cx="96" cy="96"/>
              <a:chOff x="288" y="2976"/>
              <a:chExt cx="96" cy="96"/>
            </a:xfrm>
          </p:grpSpPr>
          <p:sp>
            <p:nvSpPr>
              <p:cNvPr id="373206" name="Oval 47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07" name="Line 47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08" name="Line 47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3209" name="Group 473"/>
          <p:cNvGrpSpPr>
            <a:grpSpLocks/>
          </p:cNvGrpSpPr>
          <p:nvPr/>
        </p:nvGrpSpPr>
        <p:grpSpPr bwMode="auto">
          <a:xfrm>
            <a:off x="4221163" y="5713413"/>
            <a:ext cx="668337" cy="506412"/>
            <a:chOff x="1824" y="3264"/>
            <a:chExt cx="432" cy="336"/>
          </a:xfrm>
        </p:grpSpPr>
        <p:sp>
          <p:nvSpPr>
            <p:cNvPr id="373210" name="Line 474"/>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11" name="Line 475"/>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212" name="Group 476"/>
            <p:cNvGrpSpPr>
              <a:grpSpLocks/>
            </p:cNvGrpSpPr>
            <p:nvPr/>
          </p:nvGrpSpPr>
          <p:grpSpPr bwMode="auto">
            <a:xfrm>
              <a:off x="1904" y="3264"/>
              <a:ext cx="96" cy="96"/>
              <a:chOff x="288" y="2976"/>
              <a:chExt cx="96" cy="96"/>
            </a:xfrm>
          </p:grpSpPr>
          <p:sp>
            <p:nvSpPr>
              <p:cNvPr id="373213" name="Oval 47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14" name="Line 47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15" name="Line 47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216" name="Group 480"/>
            <p:cNvGrpSpPr>
              <a:grpSpLocks/>
            </p:cNvGrpSpPr>
            <p:nvPr/>
          </p:nvGrpSpPr>
          <p:grpSpPr bwMode="auto">
            <a:xfrm>
              <a:off x="2096" y="3264"/>
              <a:ext cx="96" cy="96"/>
              <a:chOff x="288" y="2976"/>
              <a:chExt cx="96" cy="96"/>
            </a:xfrm>
          </p:grpSpPr>
          <p:sp>
            <p:nvSpPr>
              <p:cNvPr id="373217" name="Oval 48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18" name="Line 48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19" name="Line 48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220" name="Group 484"/>
            <p:cNvGrpSpPr>
              <a:grpSpLocks/>
            </p:cNvGrpSpPr>
            <p:nvPr/>
          </p:nvGrpSpPr>
          <p:grpSpPr bwMode="auto">
            <a:xfrm>
              <a:off x="1984" y="3504"/>
              <a:ext cx="96" cy="96"/>
              <a:chOff x="288" y="2976"/>
              <a:chExt cx="96" cy="96"/>
            </a:xfrm>
          </p:grpSpPr>
          <p:sp>
            <p:nvSpPr>
              <p:cNvPr id="373221" name="Oval 48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22" name="Line 48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23" name="Line 48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224" name="Group 488"/>
            <p:cNvGrpSpPr>
              <a:grpSpLocks/>
            </p:cNvGrpSpPr>
            <p:nvPr/>
          </p:nvGrpSpPr>
          <p:grpSpPr bwMode="auto">
            <a:xfrm>
              <a:off x="2096" y="3504"/>
              <a:ext cx="96" cy="96"/>
              <a:chOff x="288" y="2976"/>
              <a:chExt cx="96" cy="96"/>
            </a:xfrm>
          </p:grpSpPr>
          <p:sp>
            <p:nvSpPr>
              <p:cNvPr id="373225" name="Oval 48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26" name="Line 49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27" name="Line 49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3228" name="Group 492"/>
          <p:cNvGrpSpPr>
            <a:grpSpLocks/>
          </p:cNvGrpSpPr>
          <p:nvPr/>
        </p:nvGrpSpPr>
        <p:grpSpPr bwMode="auto">
          <a:xfrm>
            <a:off x="4221163" y="4408488"/>
            <a:ext cx="668337" cy="508000"/>
            <a:chOff x="1824" y="3264"/>
            <a:chExt cx="432" cy="336"/>
          </a:xfrm>
        </p:grpSpPr>
        <p:sp>
          <p:nvSpPr>
            <p:cNvPr id="373229" name="Line 493"/>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30" name="Line 494"/>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231" name="Group 495"/>
            <p:cNvGrpSpPr>
              <a:grpSpLocks/>
            </p:cNvGrpSpPr>
            <p:nvPr/>
          </p:nvGrpSpPr>
          <p:grpSpPr bwMode="auto">
            <a:xfrm>
              <a:off x="1904" y="3264"/>
              <a:ext cx="96" cy="96"/>
              <a:chOff x="288" y="2976"/>
              <a:chExt cx="96" cy="96"/>
            </a:xfrm>
          </p:grpSpPr>
          <p:sp>
            <p:nvSpPr>
              <p:cNvPr id="373232" name="Oval 49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33" name="Line 49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34" name="Line 49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235" name="Group 499"/>
            <p:cNvGrpSpPr>
              <a:grpSpLocks/>
            </p:cNvGrpSpPr>
            <p:nvPr/>
          </p:nvGrpSpPr>
          <p:grpSpPr bwMode="auto">
            <a:xfrm>
              <a:off x="2096" y="3264"/>
              <a:ext cx="96" cy="96"/>
              <a:chOff x="288" y="2976"/>
              <a:chExt cx="96" cy="96"/>
            </a:xfrm>
          </p:grpSpPr>
          <p:sp>
            <p:nvSpPr>
              <p:cNvPr id="373236" name="Oval 50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37" name="Line 50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38" name="Line 50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239" name="Group 503"/>
            <p:cNvGrpSpPr>
              <a:grpSpLocks/>
            </p:cNvGrpSpPr>
            <p:nvPr/>
          </p:nvGrpSpPr>
          <p:grpSpPr bwMode="auto">
            <a:xfrm>
              <a:off x="1984" y="3504"/>
              <a:ext cx="96" cy="96"/>
              <a:chOff x="288" y="2976"/>
              <a:chExt cx="96" cy="96"/>
            </a:xfrm>
          </p:grpSpPr>
          <p:sp>
            <p:nvSpPr>
              <p:cNvPr id="373240" name="Oval 50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41" name="Line 50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42" name="Line 50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243" name="Group 507"/>
            <p:cNvGrpSpPr>
              <a:grpSpLocks/>
            </p:cNvGrpSpPr>
            <p:nvPr/>
          </p:nvGrpSpPr>
          <p:grpSpPr bwMode="auto">
            <a:xfrm>
              <a:off x="2096" y="3504"/>
              <a:ext cx="96" cy="96"/>
              <a:chOff x="288" y="2976"/>
              <a:chExt cx="96" cy="96"/>
            </a:xfrm>
          </p:grpSpPr>
          <p:sp>
            <p:nvSpPr>
              <p:cNvPr id="373244" name="Oval 50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45" name="Line 50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46" name="Line 51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3247" name="Group 511"/>
          <p:cNvGrpSpPr>
            <a:grpSpLocks/>
          </p:cNvGrpSpPr>
          <p:nvPr/>
        </p:nvGrpSpPr>
        <p:grpSpPr bwMode="auto">
          <a:xfrm>
            <a:off x="4221163" y="3105150"/>
            <a:ext cx="668337" cy="506413"/>
            <a:chOff x="1824" y="3264"/>
            <a:chExt cx="432" cy="336"/>
          </a:xfrm>
        </p:grpSpPr>
        <p:sp>
          <p:nvSpPr>
            <p:cNvPr id="373248" name="Line 512"/>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49" name="Line 513"/>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250" name="Group 514"/>
            <p:cNvGrpSpPr>
              <a:grpSpLocks/>
            </p:cNvGrpSpPr>
            <p:nvPr/>
          </p:nvGrpSpPr>
          <p:grpSpPr bwMode="auto">
            <a:xfrm>
              <a:off x="1904" y="3264"/>
              <a:ext cx="96" cy="96"/>
              <a:chOff x="288" y="2976"/>
              <a:chExt cx="96" cy="96"/>
            </a:xfrm>
          </p:grpSpPr>
          <p:sp>
            <p:nvSpPr>
              <p:cNvPr id="373251" name="Oval 51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52" name="Line 51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53" name="Line 51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254" name="Group 518"/>
            <p:cNvGrpSpPr>
              <a:grpSpLocks/>
            </p:cNvGrpSpPr>
            <p:nvPr/>
          </p:nvGrpSpPr>
          <p:grpSpPr bwMode="auto">
            <a:xfrm>
              <a:off x="2096" y="3264"/>
              <a:ext cx="96" cy="96"/>
              <a:chOff x="288" y="2976"/>
              <a:chExt cx="96" cy="96"/>
            </a:xfrm>
          </p:grpSpPr>
          <p:sp>
            <p:nvSpPr>
              <p:cNvPr id="373255" name="Oval 51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56" name="Line 52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57" name="Line 52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258" name="Group 522"/>
            <p:cNvGrpSpPr>
              <a:grpSpLocks/>
            </p:cNvGrpSpPr>
            <p:nvPr/>
          </p:nvGrpSpPr>
          <p:grpSpPr bwMode="auto">
            <a:xfrm>
              <a:off x="1984" y="3504"/>
              <a:ext cx="96" cy="96"/>
              <a:chOff x="288" y="2976"/>
              <a:chExt cx="96" cy="96"/>
            </a:xfrm>
          </p:grpSpPr>
          <p:sp>
            <p:nvSpPr>
              <p:cNvPr id="373259" name="Oval 52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60" name="Line 52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61" name="Line 52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262" name="Group 526"/>
            <p:cNvGrpSpPr>
              <a:grpSpLocks/>
            </p:cNvGrpSpPr>
            <p:nvPr/>
          </p:nvGrpSpPr>
          <p:grpSpPr bwMode="auto">
            <a:xfrm>
              <a:off x="2096" y="3504"/>
              <a:ext cx="96" cy="96"/>
              <a:chOff x="288" y="2976"/>
              <a:chExt cx="96" cy="96"/>
            </a:xfrm>
          </p:grpSpPr>
          <p:sp>
            <p:nvSpPr>
              <p:cNvPr id="373263" name="Oval 52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64" name="Line 52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65" name="Line 52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373266" name="Rectangle 530"/>
          <p:cNvSpPr>
            <a:spLocks noChangeArrowheads="1"/>
          </p:cNvSpPr>
          <p:nvPr/>
        </p:nvSpPr>
        <p:spPr bwMode="auto">
          <a:xfrm>
            <a:off x="2959100" y="1220788"/>
            <a:ext cx="519113" cy="2174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67" name="Rectangle 531"/>
          <p:cNvSpPr>
            <a:spLocks noChangeArrowheads="1"/>
          </p:cNvSpPr>
          <p:nvPr/>
        </p:nvSpPr>
        <p:spPr bwMode="auto">
          <a:xfrm>
            <a:off x="4308475" y="1220788"/>
            <a:ext cx="519113" cy="2174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68" name="Rectangle 532"/>
          <p:cNvSpPr>
            <a:spLocks noChangeArrowheads="1"/>
          </p:cNvSpPr>
          <p:nvPr/>
        </p:nvSpPr>
        <p:spPr bwMode="auto">
          <a:xfrm>
            <a:off x="5645150" y="1220788"/>
            <a:ext cx="519113" cy="2174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69" name="Rectangle 533"/>
          <p:cNvSpPr>
            <a:spLocks noChangeArrowheads="1"/>
          </p:cNvSpPr>
          <p:nvPr/>
        </p:nvSpPr>
        <p:spPr bwMode="auto">
          <a:xfrm rot="-5400000">
            <a:off x="1479550" y="5227638"/>
            <a:ext cx="508000" cy="222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70" name="Rectangle 534"/>
          <p:cNvSpPr>
            <a:spLocks noChangeArrowheads="1"/>
          </p:cNvSpPr>
          <p:nvPr/>
        </p:nvSpPr>
        <p:spPr bwMode="auto">
          <a:xfrm>
            <a:off x="4308475" y="6581775"/>
            <a:ext cx="519113" cy="2174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71" name="Rectangle 535"/>
          <p:cNvSpPr>
            <a:spLocks noChangeArrowheads="1"/>
          </p:cNvSpPr>
          <p:nvPr/>
        </p:nvSpPr>
        <p:spPr bwMode="auto">
          <a:xfrm>
            <a:off x="5645150" y="6581775"/>
            <a:ext cx="519113" cy="2174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72" name="Rectangle 536"/>
          <p:cNvSpPr>
            <a:spLocks noChangeArrowheads="1"/>
          </p:cNvSpPr>
          <p:nvPr/>
        </p:nvSpPr>
        <p:spPr bwMode="auto">
          <a:xfrm rot="-5400000">
            <a:off x="1479550" y="3935413"/>
            <a:ext cx="508000" cy="222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73" name="Rectangle 537"/>
          <p:cNvSpPr>
            <a:spLocks noChangeArrowheads="1"/>
          </p:cNvSpPr>
          <p:nvPr/>
        </p:nvSpPr>
        <p:spPr bwMode="auto">
          <a:xfrm rot="-5400000">
            <a:off x="1480344" y="2534444"/>
            <a:ext cx="506412" cy="222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74" name="Rectangle 538"/>
          <p:cNvSpPr>
            <a:spLocks noChangeArrowheads="1"/>
          </p:cNvSpPr>
          <p:nvPr/>
        </p:nvSpPr>
        <p:spPr bwMode="auto">
          <a:xfrm rot="-5400000">
            <a:off x="7049293" y="5215732"/>
            <a:ext cx="506413" cy="222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75" name="Rectangle 539"/>
          <p:cNvSpPr>
            <a:spLocks noChangeArrowheads="1"/>
          </p:cNvSpPr>
          <p:nvPr/>
        </p:nvSpPr>
        <p:spPr bwMode="auto">
          <a:xfrm rot="-5400000">
            <a:off x="7049293" y="3923507"/>
            <a:ext cx="506413" cy="222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76" name="Rectangle 540"/>
          <p:cNvSpPr>
            <a:spLocks noChangeArrowheads="1"/>
          </p:cNvSpPr>
          <p:nvPr/>
        </p:nvSpPr>
        <p:spPr bwMode="auto">
          <a:xfrm rot="-5400000">
            <a:off x="7048500" y="2522538"/>
            <a:ext cx="508000" cy="222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77" name="Rectangle 541" descr="Small grid"/>
          <p:cNvSpPr>
            <a:spLocks noChangeArrowheads="1"/>
          </p:cNvSpPr>
          <p:nvPr/>
        </p:nvSpPr>
        <p:spPr bwMode="auto">
          <a:xfrm>
            <a:off x="2959100" y="2452688"/>
            <a:ext cx="519113" cy="43497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78" name="Rectangle 542" descr="Small grid"/>
          <p:cNvSpPr>
            <a:spLocks noChangeArrowheads="1"/>
          </p:cNvSpPr>
          <p:nvPr/>
        </p:nvSpPr>
        <p:spPr bwMode="auto">
          <a:xfrm>
            <a:off x="4295775" y="2452688"/>
            <a:ext cx="519113" cy="43497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79" name="Rectangle 543" descr="Small grid"/>
          <p:cNvSpPr>
            <a:spLocks noChangeArrowheads="1"/>
          </p:cNvSpPr>
          <p:nvPr/>
        </p:nvSpPr>
        <p:spPr bwMode="auto">
          <a:xfrm>
            <a:off x="5632450" y="2452688"/>
            <a:ext cx="519113" cy="43497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80" name="Rectangle 544" descr="Small grid"/>
          <p:cNvSpPr>
            <a:spLocks noChangeArrowheads="1"/>
          </p:cNvSpPr>
          <p:nvPr/>
        </p:nvSpPr>
        <p:spPr bwMode="auto">
          <a:xfrm>
            <a:off x="2971800" y="3816350"/>
            <a:ext cx="519113" cy="43497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81" name="Rectangle 545" descr="Small grid"/>
          <p:cNvSpPr>
            <a:spLocks noChangeArrowheads="1"/>
          </p:cNvSpPr>
          <p:nvPr/>
        </p:nvSpPr>
        <p:spPr bwMode="auto">
          <a:xfrm>
            <a:off x="4308475" y="3816350"/>
            <a:ext cx="519113" cy="43497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82" name="Rectangle 546" descr="Small grid"/>
          <p:cNvSpPr>
            <a:spLocks noChangeArrowheads="1"/>
          </p:cNvSpPr>
          <p:nvPr/>
        </p:nvSpPr>
        <p:spPr bwMode="auto">
          <a:xfrm>
            <a:off x="5645150" y="3816350"/>
            <a:ext cx="519113" cy="43497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83" name="Rectangle 547" descr="Small grid"/>
          <p:cNvSpPr>
            <a:spLocks noChangeArrowheads="1"/>
          </p:cNvSpPr>
          <p:nvPr/>
        </p:nvSpPr>
        <p:spPr bwMode="auto">
          <a:xfrm>
            <a:off x="2959100" y="5133975"/>
            <a:ext cx="519113" cy="433388"/>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84" name="Rectangle 548" descr="Small grid"/>
          <p:cNvSpPr>
            <a:spLocks noChangeArrowheads="1"/>
          </p:cNvSpPr>
          <p:nvPr/>
        </p:nvSpPr>
        <p:spPr bwMode="auto">
          <a:xfrm>
            <a:off x="4295775" y="5133975"/>
            <a:ext cx="519113" cy="433388"/>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85" name="Rectangle 549" descr="Small grid"/>
          <p:cNvSpPr>
            <a:spLocks noChangeArrowheads="1"/>
          </p:cNvSpPr>
          <p:nvPr/>
        </p:nvSpPr>
        <p:spPr bwMode="auto">
          <a:xfrm>
            <a:off x="5632450" y="5133975"/>
            <a:ext cx="519113" cy="433388"/>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86" name="Rectangle 550"/>
          <p:cNvSpPr>
            <a:spLocks noChangeArrowheads="1"/>
          </p:cNvSpPr>
          <p:nvPr/>
        </p:nvSpPr>
        <p:spPr bwMode="auto">
          <a:xfrm>
            <a:off x="2959100" y="6581775"/>
            <a:ext cx="519113" cy="2174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87" name="Oval 551"/>
          <p:cNvSpPr>
            <a:spLocks noChangeArrowheads="1"/>
          </p:cNvSpPr>
          <p:nvPr/>
        </p:nvSpPr>
        <p:spPr bwMode="auto">
          <a:xfrm>
            <a:off x="433388" y="1003300"/>
            <a:ext cx="1411287" cy="1304925"/>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88" name="Line 552"/>
          <p:cNvSpPr>
            <a:spLocks noChangeShapeType="1"/>
          </p:cNvSpPr>
          <p:nvPr/>
        </p:nvSpPr>
        <p:spPr bwMode="auto">
          <a:xfrm flipH="1" flipV="1">
            <a:off x="879475" y="2282825"/>
            <a:ext cx="2079625" cy="59213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89" name="Line 553"/>
          <p:cNvSpPr>
            <a:spLocks noChangeShapeType="1"/>
          </p:cNvSpPr>
          <p:nvPr/>
        </p:nvSpPr>
        <p:spPr bwMode="auto">
          <a:xfrm flipH="1" flipV="1">
            <a:off x="1473200" y="1076325"/>
            <a:ext cx="2005013" cy="13763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90" name="Line 554"/>
          <p:cNvSpPr>
            <a:spLocks noChangeShapeType="1"/>
          </p:cNvSpPr>
          <p:nvPr/>
        </p:nvSpPr>
        <p:spPr bwMode="auto">
          <a:xfrm>
            <a:off x="879475" y="1171575"/>
            <a:ext cx="0" cy="9429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91" name="Line 555"/>
          <p:cNvSpPr>
            <a:spLocks noChangeShapeType="1"/>
          </p:cNvSpPr>
          <p:nvPr/>
        </p:nvSpPr>
        <p:spPr bwMode="auto">
          <a:xfrm>
            <a:off x="1176338" y="1171575"/>
            <a:ext cx="0" cy="9429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92" name="Line 556"/>
          <p:cNvSpPr>
            <a:spLocks noChangeShapeType="1"/>
          </p:cNvSpPr>
          <p:nvPr/>
        </p:nvSpPr>
        <p:spPr bwMode="auto">
          <a:xfrm>
            <a:off x="1473200" y="1171575"/>
            <a:ext cx="0" cy="9429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73293" name="Group 557"/>
          <p:cNvGrpSpPr>
            <a:grpSpLocks/>
          </p:cNvGrpSpPr>
          <p:nvPr/>
        </p:nvGrpSpPr>
        <p:grpSpPr bwMode="auto">
          <a:xfrm rot="-5400000">
            <a:off x="850106" y="1172369"/>
            <a:ext cx="579438" cy="965200"/>
            <a:chOff x="624" y="336"/>
            <a:chExt cx="384" cy="624"/>
          </a:xfrm>
        </p:grpSpPr>
        <p:sp>
          <p:nvSpPr>
            <p:cNvPr id="373294" name="Line 558"/>
            <p:cNvSpPr>
              <a:spLocks noChangeShapeType="1"/>
            </p:cNvSpPr>
            <p:nvPr/>
          </p:nvSpPr>
          <p:spPr bwMode="auto">
            <a:xfrm>
              <a:off x="624" y="336"/>
              <a:ext cx="0" cy="6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95" name="Line 559"/>
            <p:cNvSpPr>
              <a:spLocks noChangeShapeType="1"/>
            </p:cNvSpPr>
            <p:nvPr/>
          </p:nvSpPr>
          <p:spPr bwMode="auto">
            <a:xfrm>
              <a:off x="816" y="336"/>
              <a:ext cx="0" cy="6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296" name="Line 560"/>
            <p:cNvSpPr>
              <a:spLocks noChangeShapeType="1"/>
            </p:cNvSpPr>
            <p:nvPr/>
          </p:nvSpPr>
          <p:spPr bwMode="auto">
            <a:xfrm>
              <a:off x="1008" y="336"/>
              <a:ext cx="0" cy="6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297" name="Group 561"/>
          <p:cNvGrpSpPr>
            <a:grpSpLocks/>
          </p:cNvGrpSpPr>
          <p:nvPr/>
        </p:nvGrpSpPr>
        <p:grpSpPr bwMode="auto">
          <a:xfrm>
            <a:off x="804863" y="1873250"/>
            <a:ext cx="149225" cy="144463"/>
            <a:chOff x="288" y="2976"/>
            <a:chExt cx="96" cy="96"/>
          </a:xfrm>
        </p:grpSpPr>
        <p:sp>
          <p:nvSpPr>
            <p:cNvPr id="373298" name="Oval 56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299" name="Line 56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300" name="Line 56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301" name="Group 565"/>
          <p:cNvGrpSpPr>
            <a:grpSpLocks/>
          </p:cNvGrpSpPr>
          <p:nvPr/>
        </p:nvGrpSpPr>
        <p:grpSpPr bwMode="auto">
          <a:xfrm>
            <a:off x="1101725" y="1873250"/>
            <a:ext cx="149225" cy="144463"/>
            <a:chOff x="288" y="2976"/>
            <a:chExt cx="96" cy="96"/>
          </a:xfrm>
        </p:grpSpPr>
        <p:sp>
          <p:nvSpPr>
            <p:cNvPr id="373302" name="Oval 56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303" name="Line 56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304" name="Line 56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305" name="Group 569"/>
          <p:cNvGrpSpPr>
            <a:grpSpLocks/>
          </p:cNvGrpSpPr>
          <p:nvPr/>
        </p:nvGrpSpPr>
        <p:grpSpPr bwMode="auto">
          <a:xfrm>
            <a:off x="1400175" y="1873250"/>
            <a:ext cx="147638" cy="144463"/>
            <a:chOff x="288" y="2976"/>
            <a:chExt cx="96" cy="96"/>
          </a:xfrm>
        </p:grpSpPr>
        <p:sp>
          <p:nvSpPr>
            <p:cNvPr id="373306" name="Oval 57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307" name="Line 57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308" name="Line 57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309" name="Group 573"/>
          <p:cNvGrpSpPr>
            <a:grpSpLocks/>
          </p:cNvGrpSpPr>
          <p:nvPr/>
        </p:nvGrpSpPr>
        <p:grpSpPr bwMode="auto">
          <a:xfrm>
            <a:off x="804863" y="1582738"/>
            <a:ext cx="149225" cy="144462"/>
            <a:chOff x="288" y="2976"/>
            <a:chExt cx="96" cy="96"/>
          </a:xfrm>
        </p:grpSpPr>
        <p:sp>
          <p:nvSpPr>
            <p:cNvPr id="373310" name="Oval 57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311" name="Line 57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312" name="Line 57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313" name="Group 577"/>
          <p:cNvGrpSpPr>
            <a:grpSpLocks/>
          </p:cNvGrpSpPr>
          <p:nvPr/>
        </p:nvGrpSpPr>
        <p:grpSpPr bwMode="auto">
          <a:xfrm>
            <a:off x="1101725" y="1582738"/>
            <a:ext cx="149225" cy="144462"/>
            <a:chOff x="288" y="2976"/>
            <a:chExt cx="96" cy="96"/>
          </a:xfrm>
        </p:grpSpPr>
        <p:sp>
          <p:nvSpPr>
            <p:cNvPr id="373314" name="Oval 57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315" name="Line 57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316" name="Line 58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317" name="Group 581"/>
          <p:cNvGrpSpPr>
            <a:grpSpLocks/>
          </p:cNvGrpSpPr>
          <p:nvPr/>
        </p:nvGrpSpPr>
        <p:grpSpPr bwMode="auto">
          <a:xfrm>
            <a:off x="1400175" y="1582738"/>
            <a:ext cx="147638" cy="144462"/>
            <a:chOff x="288" y="2976"/>
            <a:chExt cx="96" cy="96"/>
          </a:xfrm>
        </p:grpSpPr>
        <p:sp>
          <p:nvSpPr>
            <p:cNvPr id="373318" name="Oval 58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319" name="Line 58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320" name="Line 58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321" name="Group 585"/>
          <p:cNvGrpSpPr>
            <a:grpSpLocks/>
          </p:cNvGrpSpPr>
          <p:nvPr/>
        </p:nvGrpSpPr>
        <p:grpSpPr bwMode="auto">
          <a:xfrm>
            <a:off x="804863" y="1293813"/>
            <a:ext cx="149225" cy="144462"/>
            <a:chOff x="288" y="2976"/>
            <a:chExt cx="96" cy="96"/>
          </a:xfrm>
        </p:grpSpPr>
        <p:sp>
          <p:nvSpPr>
            <p:cNvPr id="373322" name="Oval 58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323" name="Line 58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324" name="Line 58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325" name="Group 589"/>
          <p:cNvGrpSpPr>
            <a:grpSpLocks/>
          </p:cNvGrpSpPr>
          <p:nvPr/>
        </p:nvGrpSpPr>
        <p:grpSpPr bwMode="auto">
          <a:xfrm>
            <a:off x="1101725" y="1293813"/>
            <a:ext cx="149225" cy="144462"/>
            <a:chOff x="288" y="2976"/>
            <a:chExt cx="96" cy="96"/>
          </a:xfrm>
        </p:grpSpPr>
        <p:sp>
          <p:nvSpPr>
            <p:cNvPr id="373326" name="Oval 59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327" name="Line 59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328" name="Line 59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73329" name="Group 593"/>
          <p:cNvGrpSpPr>
            <a:grpSpLocks/>
          </p:cNvGrpSpPr>
          <p:nvPr/>
        </p:nvGrpSpPr>
        <p:grpSpPr bwMode="auto">
          <a:xfrm>
            <a:off x="1400175" y="1293813"/>
            <a:ext cx="147638" cy="144462"/>
            <a:chOff x="288" y="2976"/>
            <a:chExt cx="96" cy="96"/>
          </a:xfrm>
        </p:grpSpPr>
        <p:sp>
          <p:nvSpPr>
            <p:cNvPr id="373330" name="Oval 59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3331" name="Line 59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332" name="Line 59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373333" name="Text Box 597"/>
          <p:cNvSpPr txBox="1">
            <a:spLocks noChangeArrowheads="1"/>
          </p:cNvSpPr>
          <p:nvPr/>
        </p:nvSpPr>
        <p:spPr bwMode="auto">
          <a:xfrm>
            <a:off x="211138" y="2308225"/>
            <a:ext cx="1225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a:latin typeface="Arial" charset="0"/>
                <a:ea typeface="ＭＳ Ｐゴシック" charset="0"/>
              </a:rPr>
              <a:t>Switchbox</a:t>
            </a:r>
          </a:p>
        </p:txBody>
      </p:sp>
      <p:sp>
        <p:nvSpPr>
          <p:cNvPr id="373334" name="Rectangle 598" descr="Zig zag"/>
          <p:cNvSpPr>
            <a:spLocks noChangeArrowheads="1"/>
          </p:cNvSpPr>
          <p:nvPr/>
        </p:nvSpPr>
        <p:spPr bwMode="auto">
          <a:xfrm>
            <a:off x="6226175" y="2439988"/>
            <a:ext cx="668338" cy="508000"/>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1400">
                <a:latin typeface="Arial" charset="0"/>
                <a:ea typeface="ＭＳ Ｐゴシック" charset="0"/>
              </a:rPr>
              <a:t>Routing</a:t>
            </a:r>
          </a:p>
          <a:p>
            <a:pPr algn="ctr"/>
            <a:r>
              <a:rPr lang="en-US" sz="1400">
                <a:latin typeface="Arial" charset="0"/>
                <a:ea typeface="ＭＳ Ｐゴシック" charset="0"/>
              </a:rPr>
              <a:t>Channel</a:t>
            </a:r>
          </a:p>
        </p:txBody>
      </p:sp>
      <p:sp>
        <p:nvSpPr>
          <p:cNvPr id="373335" name="Text Box 599"/>
          <p:cNvSpPr txBox="1">
            <a:spLocks noChangeArrowheads="1"/>
          </p:cNvSpPr>
          <p:nvPr/>
        </p:nvSpPr>
        <p:spPr bwMode="auto">
          <a:xfrm>
            <a:off x="7043738" y="2887663"/>
            <a:ext cx="5762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a:latin typeface="Arial" charset="0"/>
                <a:ea typeface="ＭＳ Ｐゴシック" charset="0"/>
              </a:rPr>
              <a:t>IOB</a:t>
            </a:r>
          </a:p>
        </p:txBody>
      </p:sp>
      <p:sp>
        <p:nvSpPr>
          <p:cNvPr id="373336" name="Rectangle 600" descr="Zig zag"/>
          <p:cNvSpPr>
            <a:spLocks noChangeArrowheads="1"/>
          </p:cNvSpPr>
          <p:nvPr/>
        </p:nvSpPr>
        <p:spPr bwMode="auto">
          <a:xfrm rot="-5400000">
            <a:off x="5565775" y="3098800"/>
            <a:ext cx="652463" cy="519113"/>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a:r>
              <a:rPr lang="en-US" sz="1400">
                <a:latin typeface="Arial" charset="0"/>
                <a:ea typeface="ＭＳ Ｐゴシック" charset="0"/>
              </a:rPr>
              <a:t>Routing</a:t>
            </a:r>
          </a:p>
          <a:p>
            <a:pPr algn="ctr"/>
            <a:r>
              <a:rPr lang="en-US" sz="1400">
                <a:latin typeface="Arial" charset="0"/>
                <a:ea typeface="ＭＳ Ｐゴシック" charset="0"/>
              </a:rPr>
              <a:t>Channel</a:t>
            </a:r>
          </a:p>
        </p:txBody>
      </p:sp>
      <p:sp>
        <p:nvSpPr>
          <p:cNvPr id="373337" name="Line 601"/>
          <p:cNvSpPr>
            <a:spLocks noChangeShapeType="1"/>
          </p:cNvSpPr>
          <p:nvPr/>
        </p:nvSpPr>
        <p:spPr bwMode="auto">
          <a:xfrm flipV="1">
            <a:off x="1066800" y="5567363"/>
            <a:ext cx="1223963" cy="6048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3338" name="Text Box 602"/>
          <p:cNvSpPr txBox="1">
            <a:spLocks noChangeArrowheads="1"/>
          </p:cNvSpPr>
          <p:nvPr/>
        </p:nvSpPr>
        <p:spPr bwMode="auto">
          <a:xfrm>
            <a:off x="133350" y="5638800"/>
            <a:ext cx="15430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1800">
                <a:latin typeface="Arial" charset="0"/>
                <a:ea typeface="ＭＳ Ｐゴシック" charset="0"/>
              </a:rPr>
              <a:t>Configuration</a:t>
            </a:r>
          </a:p>
          <a:p>
            <a:pPr algn="ctr"/>
            <a:r>
              <a:rPr lang="en-US" sz="1800">
                <a:latin typeface="Arial" charset="0"/>
                <a:ea typeface="ＭＳ Ｐゴシック" charset="0"/>
              </a:rPr>
              <a:t>Bit</a:t>
            </a:r>
          </a:p>
        </p:txBody>
      </p:sp>
    </p:spTree>
    <p:extLst>
      <p:ext uri="{BB962C8B-B14F-4D97-AF65-F5344CB8AC3E}">
        <p14:creationId xmlns:p14="http://schemas.microsoft.com/office/powerpoint/2010/main" val="390073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85838"/>
            <a:ext cx="8077200" cy="559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73763" name="Rectangle 3"/>
          <p:cNvSpPr>
            <a:spLocks noChangeArrowheads="1"/>
          </p:cNvSpPr>
          <p:nvPr/>
        </p:nvSpPr>
        <p:spPr bwMode="auto">
          <a:xfrm>
            <a:off x="228600" y="54553"/>
            <a:ext cx="8686800" cy="700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p>
            <a:pPr algn="ctr"/>
            <a:r>
              <a:rPr lang="en-US" sz="3600" b="1" dirty="0">
                <a:solidFill>
                  <a:srgbClr val="00007F"/>
                </a:solidFill>
                <a:latin typeface="Lucida Sans Unicode" charset="0"/>
              </a:rPr>
              <a:t>FPGA</a:t>
            </a:r>
          </a:p>
        </p:txBody>
      </p:sp>
    </p:spTree>
    <p:extLst>
      <p:ext uri="{BB962C8B-B14F-4D97-AF65-F5344CB8AC3E}">
        <p14:creationId xmlns:p14="http://schemas.microsoft.com/office/powerpoint/2010/main" val="1981706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4"/>
          <p:cNvSpPr>
            <a:spLocks noGrp="1" noChangeArrowheads="1"/>
          </p:cNvSpPr>
          <p:nvPr>
            <p:ph type="title"/>
          </p:nvPr>
        </p:nvSpPr>
        <p:spPr/>
        <p:txBody>
          <a:bodyPr/>
          <a:lstStyle/>
          <a:p>
            <a:r>
              <a:rPr lang="en-US"/>
              <a:t>Programmable Logic</a:t>
            </a:r>
          </a:p>
        </p:txBody>
      </p:sp>
      <p:sp>
        <p:nvSpPr>
          <p:cNvPr id="247813" name="Rectangle 5"/>
          <p:cNvSpPr>
            <a:spLocks noChangeArrowheads="1"/>
          </p:cNvSpPr>
          <p:nvPr/>
        </p:nvSpPr>
        <p:spPr bwMode="auto">
          <a:xfrm>
            <a:off x="152400" y="4648200"/>
            <a:ext cx="8763000" cy="165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lstStyle/>
          <a:p>
            <a:pPr marL="685800" lvl="1" indent="-228600">
              <a:spcBef>
                <a:spcPct val="20000"/>
              </a:spcBef>
              <a:buClr>
                <a:srgbClr val="FFCC00"/>
              </a:buClr>
              <a:buSzPct val="75000"/>
              <a:buFont typeface="Wingdings" charset="0"/>
              <a:buChar char="v"/>
            </a:pPr>
            <a:r>
              <a:rPr lang="en-US" sz="3200">
                <a:latin typeface="Times New Roman" charset="0"/>
              </a:rPr>
              <a:t>Each </a:t>
            </a:r>
            <a:r>
              <a:rPr lang="en-US" sz="3200" i="1">
                <a:latin typeface="Times New Roman" charset="0"/>
              </a:rPr>
              <a:t>logic element</a:t>
            </a:r>
            <a:r>
              <a:rPr lang="en-US" sz="3200">
                <a:latin typeface="Times New Roman" charset="0"/>
              </a:rPr>
              <a:t> outputs one data bit</a:t>
            </a:r>
          </a:p>
          <a:p>
            <a:pPr marL="685800" lvl="1" indent="-228600">
              <a:spcBef>
                <a:spcPct val="20000"/>
              </a:spcBef>
              <a:buClr>
                <a:srgbClr val="FFCC00"/>
              </a:buClr>
              <a:buSzPct val="75000"/>
              <a:buFont typeface="Wingdings" charset="0"/>
              <a:buChar char="v"/>
            </a:pPr>
            <a:r>
              <a:rPr lang="en-US" sz="3200">
                <a:latin typeface="Times New Roman" charset="0"/>
              </a:rPr>
              <a:t>Interconnect programmable between elements</a:t>
            </a:r>
          </a:p>
          <a:p>
            <a:pPr marL="685800" lvl="1" indent="-228600">
              <a:spcBef>
                <a:spcPct val="20000"/>
              </a:spcBef>
              <a:buClr>
                <a:srgbClr val="FFCC00"/>
              </a:buClr>
              <a:buSzPct val="75000"/>
              <a:buFont typeface="Wingdings" charset="0"/>
              <a:buChar char="v"/>
            </a:pPr>
            <a:r>
              <a:rPr lang="en-US" sz="3200">
                <a:latin typeface="Times New Roman" charset="0"/>
              </a:rPr>
              <a:t>Interconnect </a:t>
            </a:r>
            <a:r>
              <a:rPr lang="en-US" sz="3200" i="1">
                <a:latin typeface="Times New Roman" charset="0"/>
              </a:rPr>
              <a:t>tracks </a:t>
            </a:r>
            <a:r>
              <a:rPr lang="en-US" sz="3200">
                <a:latin typeface="Times New Roman" charset="0"/>
              </a:rPr>
              <a:t>grouped into channels</a:t>
            </a:r>
          </a:p>
          <a:p>
            <a:pPr marL="685800" lvl="1" indent="-228600">
              <a:spcBef>
                <a:spcPct val="20000"/>
              </a:spcBef>
              <a:buClr>
                <a:srgbClr val="FFCC00"/>
              </a:buClr>
              <a:buSzPct val="75000"/>
              <a:buFont typeface="Wingdings" charset="0"/>
              <a:buChar char="v"/>
            </a:pPr>
            <a:endParaRPr lang="en-US" sz="2800">
              <a:latin typeface="Times New Roman" charset="0"/>
            </a:endParaRPr>
          </a:p>
        </p:txBody>
      </p:sp>
      <p:grpSp>
        <p:nvGrpSpPr>
          <p:cNvPr id="247814" name="Group 6"/>
          <p:cNvGrpSpPr>
            <a:grpSpLocks/>
          </p:cNvGrpSpPr>
          <p:nvPr/>
        </p:nvGrpSpPr>
        <p:grpSpPr bwMode="auto">
          <a:xfrm>
            <a:off x="508000" y="1828800"/>
            <a:ext cx="8331200" cy="2400300"/>
            <a:chOff x="864" y="1152"/>
            <a:chExt cx="3936" cy="2016"/>
          </a:xfrm>
        </p:grpSpPr>
        <p:sp>
          <p:nvSpPr>
            <p:cNvPr id="247815" name="Rectangle 7"/>
            <p:cNvSpPr>
              <a:spLocks noChangeArrowheads="1"/>
            </p:cNvSpPr>
            <p:nvPr/>
          </p:nvSpPr>
          <p:spPr bwMode="auto">
            <a:xfrm>
              <a:off x="1086" y="2688"/>
              <a:ext cx="276" cy="48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xmlns="">
                  <a:solidFill>
                    <a:schemeClr val="bg2">
                      <a:alpha val="50000"/>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16" name="Line 8"/>
            <p:cNvSpPr>
              <a:spLocks noChangeShapeType="1"/>
            </p:cNvSpPr>
            <p:nvPr/>
          </p:nvSpPr>
          <p:spPr bwMode="auto">
            <a:xfrm>
              <a:off x="864" y="275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17" name="Line 9"/>
            <p:cNvSpPr>
              <a:spLocks noChangeShapeType="1"/>
            </p:cNvSpPr>
            <p:nvPr/>
          </p:nvSpPr>
          <p:spPr bwMode="auto">
            <a:xfrm>
              <a:off x="864" y="2859"/>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18" name="Line 10"/>
            <p:cNvSpPr>
              <a:spLocks noChangeShapeType="1"/>
            </p:cNvSpPr>
            <p:nvPr/>
          </p:nvSpPr>
          <p:spPr bwMode="auto">
            <a:xfrm>
              <a:off x="864" y="299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19" name="Line 11"/>
            <p:cNvSpPr>
              <a:spLocks noChangeShapeType="1"/>
            </p:cNvSpPr>
            <p:nvPr/>
          </p:nvSpPr>
          <p:spPr bwMode="auto">
            <a:xfrm>
              <a:off x="864" y="3099"/>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20" name="Line 12"/>
            <p:cNvSpPr>
              <a:spLocks noChangeShapeType="1"/>
            </p:cNvSpPr>
            <p:nvPr/>
          </p:nvSpPr>
          <p:spPr bwMode="auto">
            <a:xfrm>
              <a:off x="1362" y="2928"/>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21" name="Text Box 13"/>
            <p:cNvSpPr txBox="1">
              <a:spLocks noChangeArrowheads="1"/>
            </p:cNvSpPr>
            <p:nvPr/>
          </p:nvSpPr>
          <p:spPr bwMode="auto">
            <a:xfrm>
              <a:off x="1104" y="2832"/>
              <a:ext cx="2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1">
                  <a:latin typeface="Times New Roman" charset="0"/>
                  <a:ea typeface="ＭＳ Ｐゴシック" charset="0"/>
                </a:rPr>
                <a:t>LE</a:t>
              </a:r>
            </a:p>
          </p:txBody>
        </p:sp>
        <p:sp>
          <p:nvSpPr>
            <p:cNvPr id="247822" name="Rectangle 14"/>
            <p:cNvSpPr>
              <a:spLocks noChangeArrowheads="1"/>
            </p:cNvSpPr>
            <p:nvPr/>
          </p:nvSpPr>
          <p:spPr bwMode="auto">
            <a:xfrm>
              <a:off x="2190" y="2688"/>
              <a:ext cx="276" cy="48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xmlns="">
                  <a:solidFill>
                    <a:schemeClr val="bg2">
                      <a:alpha val="50000"/>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23" name="Line 15"/>
            <p:cNvSpPr>
              <a:spLocks noChangeShapeType="1"/>
            </p:cNvSpPr>
            <p:nvPr/>
          </p:nvSpPr>
          <p:spPr bwMode="auto">
            <a:xfrm>
              <a:off x="1968" y="275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24" name="Line 16"/>
            <p:cNvSpPr>
              <a:spLocks noChangeShapeType="1"/>
            </p:cNvSpPr>
            <p:nvPr/>
          </p:nvSpPr>
          <p:spPr bwMode="auto">
            <a:xfrm>
              <a:off x="1968" y="2859"/>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25" name="Line 17"/>
            <p:cNvSpPr>
              <a:spLocks noChangeShapeType="1"/>
            </p:cNvSpPr>
            <p:nvPr/>
          </p:nvSpPr>
          <p:spPr bwMode="auto">
            <a:xfrm>
              <a:off x="1968" y="299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26" name="Line 18"/>
            <p:cNvSpPr>
              <a:spLocks noChangeShapeType="1"/>
            </p:cNvSpPr>
            <p:nvPr/>
          </p:nvSpPr>
          <p:spPr bwMode="auto">
            <a:xfrm>
              <a:off x="1968" y="3099"/>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27" name="Line 19"/>
            <p:cNvSpPr>
              <a:spLocks noChangeShapeType="1"/>
            </p:cNvSpPr>
            <p:nvPr/>
          </p:nvSpPr>
          <p:spPr bwMode="auto">
            <a:xfrm>
              <a:off x="2466" y="2928"/>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28" name="Text Box 20"/>
            <p:cNvSpPr txBox="1">
              <a:spLocks noChangeArrowheads="1"/>
            </p:cNvSpPr>
            <p:nvPr/>
          </p:nvSpPr>
          <p:spPr bwMode="auto">
            <a:xfrm>
              <a:off x="2208" y="2832"/>
              <a:ext cx="2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1">
                  <a:latin typeface="Times New Roman" charset="0"/>
                  <a:ea typeface="ＭＳ Ｐゴシック" charset="0"/>
                </a:rPr>
                <a:t>LE</a:t>
              </a:r>
            </a:p>
          </p:txBody>
        </p:sp>
        <p:grpSp>
          <p:nvGrpSpPr>
            <p:cNvPr id="247829" name="Group 21"/>
            <p:cNvGrpSpPr>
              <a:grpSpLocks/>
            </p:cNvGrpSpPr>
            <p:nvPr/>
          </p:nvGrpSpPr>
          <p:grpSpPr bwMode="auto">
            <a:xfrm>
              <a:off x="864" y="1920"/>
              <a:ext cx="720" cy="480"/>
              <a:chOff x="1008" y="1776"/>
              <a:chExt cx="720" cy="480"/>
            </a:xfrm>
          </p:grpSpPr>
          <p:sp>
            <p:nvSpPr>
              <p:cNvPr id="247830" name="Rectangle 22"/>
              <p:cNvSpPr>
                <a:spLocks noChangeArrowheads="1"/>
              </p:cNvSpPr>
              <p:nvPr/>
            </p:nvSpPr>
            <p:spPr bwMode="auto">
              <a:xfrm>
                <a:off x="1230" y="1776"/>
                <a:ext cx="276" cy="48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xmlns="">
                    <a:solidFill>
                      <a:schemeClr val="bg2">
                        <a:alpha val="50000"/>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1" name="Line 23"/>
              <p:cNvSpPr>
                <a:spLocks noChangeShapeType="1"/>
              </p:cNvSpPr>
              <p:nvPr/>
            </p:nvSpPr>
            <p:spPr bwMode="auto">
              <a:xfrm>
                <a:off x="1008" y="1845"/>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2" name="Line 24"/>
              <p:cNvSpPr>
                <a:spLocks noChangeShapeType="1"/>
              </p:cNvSpPr>
              <p:nvPr/>
            </p:nvSpPr>
            <p:spPr bwMode="auto">
              <a:xfrm>
                <a:off x="1008" y="194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3" name="Line 25"/>
              <p:cNvSpPr>
                <a:spLocks noChangeShapeType="1"/>
              </p:cNvSpPr>
              <p:nvPr/>
            </p:nvSpPr>
            <p:spPr bwMode="auto">
              <a:xfrm>
                <a:off x="1008" y="2085"/>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4" name="Line 26"/>
              <p:cNvSpPr>
                <a:spLocks noChangeShapeType="1"/>
              </p:cNvSpPr>
              <p:nvPr/>
            </p:nvSpPr>
            <p:spPr bwMode="auto">
              <a:xfrm>
                <a:off x="1008" y="218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5" name="Line 27"/>
              <p:cNvSpPr>
                <a:spLocks noChangeShapeType="1"/>
              </p:cNvSpPr>
              <p:nvPr/>
            </p:nvSpPr>
            <p:spPr bwMode="auto">
              <a:xfrm>
                <a:off x="1506" y="2016"/>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6" name="Text Box 28"/>
              <p:cNvSpPr txBox="1">
                <a:spLocks noChangeArrowheads="1"/>
              </p:cNvSpPr>
              <p:nvPr/>
            </p:nvSpPr>
            <p:spPr bwMode="auto">
              <a:xfrm>
                <a:off x="1248" y="1920"/>
                <a:ext cx="2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1">
                    <a:latin typeface="Times New Roman" charset="0"/>
                    <a:ea typeface="ＭＳ Ｐゴシック" charset="0"/>
                  </a:rPr>
                  <a:t>LE</a:t>
                </a:r>
              </a:p>
            </p:txBody>
          </p:sp>
        </p:grpSp>
        <p:sp>
          <p:nvSpPr>
            <p:cNvPr id="247837" name="Rectangle 29"/>
            <p:cNvSpPr>
              <a:spLocks noChangeArrowheads="1"/>
            </p:cNvSpPr>
            <p:nvPr/>
          </p:nvSpPr>
          <p:spPr bwMode="auto">
            <a:xfrm>
              <a:off x="2190" y="1920"/>
              <a:ext cx="276" cy="48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xmlns="">
                  <a:solidFill>
                    <a:schemeClr val="bg2">
                      <a:alpha val="50000"/>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8" name="Line 30"/>
            <p:cNvSpPr>
              <a:spLocks noChangeShapeType="1"/>
            </p:cNvSpPr>
            <p:nvPr/>
          </p:nvSpPr>
          <p:spPr bwMode="auto">
            <a:xfrm>
              <a:off x="1968" y="2091"/>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9" name="Line 31"/>
            <p:cNvSpPr>
              <a:spLocks noChangeShapeType="1"/>
            </p:cNvSpPr>
            <p:nvPr/>
          </p:nvSpPr>
          <p:spPr bwMode="auto">
            <a:xfrm>
              <a:off x="1968" y="2229"/>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40" name="Line 32"/>
            <p:cNvSpPr>
              <a:spLocks noChangeShapeType="1"/>
            </p:cNvSpPr>
            <p:nvPr/>
          </p:nvSpPr>
          <p:spPr bwMode="auto">
            <a:xfrm>
              <a:off x="1968" y="2331"/>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41" name="Line 33"/>
            <p:cNvSpPr>
              <a:spLocks noChangeShapeType="1"/>
            </p:cNvSpPr>
            <p:nvPr/>
          </p:nvSpPr>
          <p:spPr bwMode="auto">
            <a:xfrm>
              <a:off x="2466" y="2160"/>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42" name="Text Box 34"/>
            <p:cNvSpPr txBox="1">
              <a:spLocks noChangeArrowheads="1"/>
            </p:cNvSpPr>
            <p:nvPr/>
          </p:nvSpPr>
          <p:spPr bwMode="auto">
            <a:xfrm>
              <a:off x="2208" y="2064"/>
              <a:ext cx="2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1">
                  <a:latin typeface="Times New Roman" charset="0"/>
                  <a:ea typeface="ＭＳ Ｐゴシック" charset="0"/>
                </a:rPr>
                <a:t>LE</a:t>
              </a:r>
            </a:p>
          </p:txBody>
        </p:sp>
        <p:sp>
          <p:nvSpPr>
            <p:cNvPr id="247843" name="Rectangle 35"/>
            <p:cNvSpPr>
              <a:spLocks noChangeArrowheads="1"/>
            </p:cNvSpPr>
            <p:nvPr/>
          </p:nvSpPr>
          <p:spPr bwMode="auto">
            <a:xfrm>
              <a:off x="1086" y="1152"/>
              <a:ext cx="276" cy="48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xmlns="">
                  <a:solidFill>
                    <a:schemeClr val="bg2">
                      <a:alpha val="50000"/>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44" name="Line 36"/>
            <p:cNvSpPr>
              <a:spLocks noChangeShapeType="1"/>
            </p:cNvSpPr>
            <p:nvPr/>
          </p:nvSpPr>
          <p:spPr bwMode="auto">
            <a:xfrm>
              <a:off x="864" y="1221"/>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45" name="Line 37"/>
            <p:cNvSpPr>
              <a:spLocks noChangeShapeType="1"/>
            </p:cNvSpPr>
            <p:nvPr/>
          </p:nvSpPr>
          <p:spPr bwMode="auto">
            <a:xfrm>
              <a:off x="864" y="1323"/>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46" name="Line 38"/>
            <p:cNvSpPr>
              <a:spLocks noChangeShapeType="1"/>
            </p:cNvSpPr>
            <p:nvPr/>
          </p:nvSpPr>
          <p:spPr bwMode="auto">
            <a:xfrm>
              <a:off x="864" y="1461"/>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47" name="Line 39"/>
            <p:cNvSpPr>
              <a:spLocks noChangeShapeType="1"/>
            </p:cNvSpPr>
            <p:nvPr/>
          </p:nvSpPr>
          <p:spPr bwMode="auto">
            <a:xfrm>
              <a:off x="864" y="1563"/>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48" name="Line 40"/>
            <p:cNvSpPr>
              <a:spLocks noChangeShapeType="1"/>
            </p:cNvSpPr>
            <p:nvPr/>
          </p:nvSpPr>
          <p:spPr bwMode="auto">
            <a:xfrm>
              <a:off x="1362" y="1392"/>
              <a:ext cx="318" cy="0"/>
            </a:xfrm>
            <a:prstGeom prst="line">
              <a:avLst/>
            </a:prstGeom>
            <a:noFill/>
            <a:ln w="3175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49" name="Text Box 41"/>
            <p:cNvSpPr txBox="1">
              <a:spLocks noChangeArrowheads="1"/>
            </p:cNvSpPr>
            <p:nvPr/>
          </p:nvSpPr>
          <p:spPr bwMode="auto">
            <a:xfrm>
              <a:off x="1104" y="1296"/>
              <a:ext cx="2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1">
                  <a:latin typeface="Times New Roman" charset="0"/>
                  <a:ea typeface="ＭＳ Ｐゴシック" charset="0"/>
                </a:rPr>
                <a:t>LE</a:t>
              </a:r>
            </a:p>
          </p:txBody>
        </p:sp>
        <p:grpSp>
          <p:nvGrpSpPr>
            <p:cNvPr id="247850" name="Group 42"/>
            <p:cNvGrpSpPr>
              <a:grpSpLocks/>
            </p:cNvGrpSpPr>
            <p:nvPr/>
          </p:nvGrpSpPr>
          <p:grpSpPr bwMode="auto">
            <a:xfrm>
              <a:off x="1968" y="1152"/>
              <a:ext cx="720" cy="480"/>
              <a:chOff x="1008" y="1776"/>
              <a:chExt cx="720" cy="480"/>
            </a:xfrm>
          </p:grpSpPr>
          <p:sp>
            <p:nvSpPr>
              <p:cNvPr id="247851" name="Rectangle 43"/>
              <p:cNvSpPr>
                <a:spLocks noChangeArrowheads="1"/>
              </p:cNvSpPr>
              <p:nvPr/>
            </p:nvSpPr>
            <p:spPr bwMode="auto">
              <a:xfrm>
                <a:off x="1230" y="1776"/>
                <a:ext cx="276" cy="48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xmlns="">
                    <a:solidFill>
                      <a:schemeClr val="bg2">
                        <a:alpha val="50000"/>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52" name="Line 44"/>
              <p:cNvSpPr>
                <a:spLocks noChangeShapeType="1"/>
              </p:cNvSpPr>
              <p:nvPr/>
            </p:nvSpPr>
            <p:spPr bwMode="auto">
              <a:xfrm>
                <a:off x="1008" y="1845"/>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53" name="Line 45"/>
              <p:cNvSpPr>
                <a:spLocks noChangeShapeType="1"/>
              </p:cNvSpPr>
              <p:nvPr/>
            </p:nvSpPr>
            <p:spPr bwMode="auto">
              <a:xfrm>
                <a:off x="1008" y="194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54" name="Line 46"/>
              <p:cNvSpPr>
                <a:spLocks noChangeShapeType="1"/>
              </p:cNvSpPr>
              <p:nvPr/>
            </p:nvSpPr>
            <p:spPr bwMode="auto">
              <a:xfrm>
                <a:off x="1008" y="2085"/>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55" name="Line 47"/>
              <p:cNvSpPr>
                <a:spLocks noChangeShapeType="1"/>
              </p:cNvSpPr>
              <p:nvPr/>
            </p:nvSpPr>
            <p:spPr bwMode="auto">
              <a:xfrm>
                <a:off x="1008" y="218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56" name="Line 48"/>
              <p:cNvSpPr>
                <a:spLocks noChangeShapeType="1"/>
              </p:cNvSpPr>
              <p:nvPr/>
            </p:nvSpPr>
            <p:spPr bwMode="auto">
              <a:xfrm>
                <a:off x="1506" y="2016"/>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57" name="Text Box 49"/>
              <p:cNvSpPr txBox="1">
                <a:spLocks noChangeArrowheads="1"/>
              </p:cNvSpPr>
              <p:nvPr/>
            </p:nvSpPr>
            <p:spPr bwMode="auto">
              <a:xfrm>
                <a:off x="1248" y="1920"/>
                <a:ext cx="2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1">
                    <a:latin typeface="Times New Roman" charset="0"/>
                    <a:ea typeface="ＭＳ Ｐゴシック" charset="0"/>
                  </a:rPr>
                  <a:t>LE</a:t>
                </a:r>
              </a:p>
            </p:txBody>
          </p:sp>
        </p:grpSp>
        <p:sp>
          <p:nvSpPr>
            <p:cNvPr id="247858" name="Line 50"/>
            <p:cNvSpPr>
              <a:spLocks noChangeShapeType="1"/>
            </p:cNvSpPr>
            <p:nvPr/>
          </p:nvSpPr>
          <p:spPr bwMode="auto">
            <a:xfrm>
              <a:off x="864" y="1728"/>
              <a:ext cx="38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59" name="Line 51"/>
            <p:cNvSpPr>
              <a:spLocks noChangeShapeType="1"/>
            </p:cNvSpPr>
            <p:nvPr/>
          </p:nvSpPr>
          <p:spPr bwMode="auto">
            <a:xfrm>
              <a:off x="864" y="1824"/>
              <a:ext cx="38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60" name="Line 52"/>
            <p:cNvSpPr>
              <a:spLocks noChangeShapeType="1"/>
            </p:cNvSpPr>
            <p:nvPr/>
          </p:nvSpPr>
          <p:spPr bwMode="auto">
            <a:xfrm>
              <a:off x="864" y="2496"/>
              <a:ext cx="38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61" name="Line 53"/>
            <p:cNvSpPr>
              <a:spLocks noChangeShapeType="1"/>
            </p:cNvSpPr>
            <p:nvPr/>
          </p:nvSpPr>
          <p:spPr bwMode="auto">
            <a:xfrm>
              <a:off x="864" y="2592"/>
              <a:ext cx="38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62" name="Line 54"/>
            <p:cNvSpPr>
              <a:spLocks noChangeShapeType="1"/>
            </p:cNvSpPr>
            <p:nvPr/>
          </p:nvSpPr>
          <p:spPr bwMode="auto">
            <a:xfrm>
              <a:off x="1680" y="1152"/>
              <a:ext cx="0" cy="20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63" name="Line 55"/>
            <p:cNvSpPr>
              <a:spLocks noChangeShapeType="1"/>
            </p:cNvSpPr>
            <p:nvPr/>
          </p:nvSpPr>
          <p:spPr bwMode="auto">
            <a:xfrm>
              <a:off x="1776" y="1152"/>
              <a:ext cx="0" cy="20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47864" name="Group 56"/>
            <p:cNvGrpSpPr>
              <a:grpSpLocks/>
            </p:cNvGrpSpPr>
            <p:nvPr/>
          </p:nvGrpSpPr>
          <p:grpSpPr bwMode="auto">
            <a:xfrm>
              <a:off x="2784" y="1152"/>
              <a:ext cx="2016" cy="2016"/>
              <a:chOff x="2736" y="1152"/>
              <a:chExt cx="2016" cy="2016"/>
            </a:xfrm>
          </p:grpSpPr>
          <p:sp>
            <p:nvSpPr>
              <p:cNvPr id="247865" name="Rectangle 57"/>
              <p:cNvSpPr>
                <a:spLocks noChangeArrowheads="1"/>
              </p:cNvSpPr>
              <p:nvPr/>
            </p:nvSpPr>
            <p:spPr bwMode="auto">
              <a:xfrm>
                <a:off x="3150" y="1152"/>
                <a:ext cx="276" cy="48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xmlns="">
                    <a:solidFill>
                      <a:schemeClr val="bg2">
                        <a:alpha val="50000"/>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66" name="Line 58"/>
              <p:cNvSpPr>
                <a:spLocks noChangeShapeType="1"/>
              </p:cNvSpPr>
              <p:nvPr/>
            </p:nvSpPr>
            <p:spPr bwMode="auto">
              <a:xfrm>
                <a:off x="2928" y="1221"/>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67" name="Line 59"/>
              <p:cNvSpPr>
                <a:spLocks noChangeShapeType="1"/>
              </p:cNvSpPr>
              <p:nvPr/>
            </p:nvSpPr>
            <p:spPr bwMode="auto">
              <a:xfrm>
                <a:off x="2928" y="1323"/>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68" name="Line 60"/>
              <p:cNvSpPr>
                <a:spLocks noChangeShapeType="1"/>
              </p:cNvSpPr>
              <p:nvPr/>
            </p:nvSpPr>
            <p:spPr bwMode="auto">
              <a:xfrm>
                <a:off x="2928" y="1461"/>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69" name="Line 61"/>
              <p:cNvSpPr>
                <a:spLocks noChangeShapeType="1"/>
              </p:cNvSpPr>
              <p:nvPr/>
            </p:nvSpPr>
            <p:spPr bwMode="auto">
              <a:xfrm>
                <a:off x="2928" y="1563"/>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70" name="Line 62"/>
              <p:cNvSpPr>
                <a:spLocks noChangeShapeType="1"/>
              </p:cNvSpPr>
              <p:nvPr/>
            </p:nvSpPr>
            <p:spPr bwMode="auto">
              <a:xfrm>
                <a:off x="3426" y="1392"/>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71" name="Text Box 63"/>
              <p:cNvSpPr txBox="1">
                <a:spLocks noChangeArrowheads="1"/>
              </p:cNvSpPr>
              <p:nvPr/>
            </p:nvSpPr>
            <p:spPr bwMode="auto">
              <a:xfrm>
                <a:off x="3168" y="1296"/>
                <a:ext cx="2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1">
                    <a:latin typeface="Times New Roman" charset="0"/>
                    <a:ea typeface="ＭＳ Ｐゴシック" charset="0"/>
                  </a:rPr>
                  <a:t>LE</a:t>
                </a:r>
              </a:p>
            </p:txBody>
          </p:sp>
          <p:sp>
            <p:nvSpPr>
              <p:cNvPr id="247872" name="Rectangle 64"/>
              <p:cNvSpPr>
                <a:spLocks noChangeArrowheads="1"/>
              </p:cNvSpPr>
              <p:nvPr/>
            </p:nvSpPr>
            <p:spPr bwMode="auto">
              <a:xfrm>
                <a:off x="4254" y="1152"/>
                <a:ext cx="276" cy="48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xmlns="">
                    <a:solidFill>
                      <a:schemeClr val="bg2">
                        <a:alpha val="50000"/>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73" name="Line 65"/>
              <p:cNvSpPr>
                <a:spLocks noChangeShapeType="1"/>
              </p:cNvSpPr>
              <p:nvPr/>
            </p:nvSpPr>
            <p:spPr bwMode="auto">
              <a:xfrm>
                <a:off x="4032" y="1221"/>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74" name="Line 66"/>
              <p:cNvSpPr>
                <a:spLocks noChangeShapeType="1"/>
              </p:cNvSpPr>
              <p:nvPr/>
            </p:nvSpPr>
            <p:spPr bwMode="auto">
              <a:xfrm>
                <a:off x="4032" y="1323"/>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75" name="Line 67"/>
              <p:cNvSpPr>
                <a:spLocks noChangeShapeType="1"/>
              </p:cNvSpPr>
              <p:nvPr/>
            </p:nvSpPr>
            <p:spPr bwMode="auto">
              <a:xfrm>
                <a:off x="4032" y="1461"/>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76" name="Line 68"/>
              <p:cNvSpPr>
                <a:spLocks noChangeShapeType="1"/>
              </p:cNvSpPr>
              <p:nvPr/>
            </p:nvSpPr>
            <p:spPr bwMode="auto">
              <a:xfrm>
                <a:off x="4032" y="1563"/>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77" name="Line 69"/>
              <p:cNvSpPr>
                <a:spLocks noChangeShapeType="1"/>
              </p:cNvSpPr>
              <p:nvPr/>
            </p:nvSpPr>
            <p:spPr bwMode="auto">
              <a:xfrm>
                <a:off x="4530" y="1392"/>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78" name="Text Box 70"/>
              <p:cNvSpPr txBox="1">
                <a:spLocks noChangeArrowheads="1"/>
              </p:cNvSpPr>
              <p:nvPr/>
            </p:nvSpPr>
            <p:spPr bwMode="auto">
              <a:xfrm>
                <a:off x="4272" y="1296"/>
                <a:ext cx="2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1">
                    <a:latin typeface="Times New Roman" charset="0"/>
                    <a:ea typeface="ＭＳ Ｐゴシック" charset="0"/>
                  </a:rPr>
                  <a:t>LE</a:t>
                </a:r>
              </a:p>
            </p:txBody>
          </p:sp>
          <p:sp>
            <p:nvSpPr>
              <p:cNvPr id="247879" name="Line 71"/>
              <p:cNvSpPr>
                <a:spLocks noChangeShapeType="1"/>
              </p:cNvSpPr>
              <p:nvPr/>
            </p:nvSpPr>
            <p:spPr bwMode="auto">
              <a:xfrm>
                <a:off x="2736" y="1152"/>
                <a:ext cx="0" cy="20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80" name="Line 72"/>
              <p:cNvSpPr>
                <a:spLocks noChangeShapeType="1"/>
              </p:cNvSpPr>
              <p:nvPr/>
            </p:nvSpPr>
            <p:spPr bwMode="auto">
              <a:xfrm>
                <a:off x="2832" y="1152"/>
                <a:ext cx="0" cy="20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81" name="Rectangle 73"/>
              <p:cNvSpPr>
                <a:spLocks noChangeArrowheads="1"/>
              </p:cNvSpPr>
              <p:nvPr/>
            </p:nvSpPr>
            <p:spPr bwMode="auto">
              <a:xfrm>
                <a:off x="3150" y="2688"/>
                <a:ext cx="276" cy="48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xmlns="">
                    <a:solidFill>
                      <a:schemeClr val="bg2">
                        <a:alpha val="50000"/>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82" name="Line 74"/>
              <p:cNvSpPr>
                <a:spLocks noChangeShapeType="1"/>
              </p:cNvSpPr>
              <p:nvPr/>
            </p:nvSpPr>
            <p:spPr bwMode="auto">
              <a:xfrm>
                <a:off x="2928" y="275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83" name="Line 75"/>
              <p:cNvSpPr>
                <a:spLocks noChangeShapeType="1"/>
              </p:cNvSpPr>
              <p:nvPr/>
            </p:nvSpPr>
            <p:spPr bwMode="auto">
              <a:xfrm>
                <a:off x="2928" y="2859"/>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84" name="Line 76"/>
              <p:cNvSpPr>
                <a:spLocks noChangeShapeType="1"/>
              </p:cNvSpPr>
              <p:nvPr/>
            </p:nvSpPr>
            <p:spPr bwMode="auto">
              <a:xfrm>
                <a:off x="2928" y="299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85" name="Line 77"/>
              <p:cNvSpPr>
                <a:spLocks noChangeShapeType="1"/>
              </p:cNvSpPr>
              <p:nvPr/>
            </p:nvSpPr>
            <p:spPr bwMode="auto">
              <a:xfrm>
                <a:off x="2928" y="3099"/>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86" name="Line 78"/>
              <p:cNvSpPr>
                <a:spLocks noChangeShapeType="1"/>
              </p:cNvSpPr>
              <p:nvPr/>
            </p:nvSpPr>
            <p:spPr bwMode="auto">
              <a:xfrm>
                <a:off x="3426" y="2928"/>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87" name="Text Box 79"/>
              <p:cNvSpPr txBox="1">
                <a:spLocks noChangeArrowheads="1"/>
              </p:cNvSpPr>
              <p:nvPr/>
            </p:nvSpPr>
            <p:spPr bwMode="auto">
              <a:xfrm>
                <a:off x="3168" y="2832"/>
                <a:ext cx="2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1">
                    <a:latin typeface="Times New Roman" charset="0"/>
                    <a:ea typeface="ＭＳ Ｐゴシック" charset="0"/>
                  </a:rPr>
                  <a:t>LE</a:t>
                </a:r>
              </a:p>
            </p:txBody>
          </p:sp>
          <p:sp>
            <p:nvSpPr>
              <p:cNvPr id="247888" name="Rectangle 80"/>
              <p:cNvSpPr>
                <a:spLocks noChangeArrowheads="1"/>
              </p:cNvSpPr>
              <p:nvPr/>
            </p:nvSpPr>
            <p:spPr bwMode="auto">
              <a:xfrm>
                <a:off x="4254" y="2688"/>
                <a:ext cx="276" cy="48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xmlns="">
                    <a:solidFill>
                      <a:schemeClr val="bg2">
                        <a:alpha val="50000"/>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89" name="Line 81"/>
              <p:cNvSpPr>
                <a:spLocks noChangeShapeType="1"/>
              </p:cNvSpPr>
              <p:nvPr/>
            </p:nvSpPr>
            <p:spPr bwMode="auto">
              <a:xfrm>
                <a:off x="4032" y="275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90" name="Line 82"/>
              <p:cNvSpPr>
                <a:spLocks noChangeShapeType="1"/>
              </p:cNvSpPr>
              <p:nvPr/>
            </p:nvSpPr>
            <p:spPr bwMode="auto">
              <a:xfrm>
                <a:off x="4032" y="2859"/>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91" name="Line 83"/>
              <p:cNvSpPr>
                <a:spLocks noChangeShapeType="1"/>
              </p:cNvSpPr>
              <p:nvPr/>
            </p:nvSpPr>
            <p:spPr bwMode="auto">
              <a:xfrm>
                <a:off x="4032" y="299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92" name="Line 84"/>
              <p:cNvSpPr>
                <a:spLocks noChangeShapeType="1"/>
              </p:cNvSpPr>
              <p:nvPr/>
            </p:nvSpPr>
            <p:spPr bwMode="auto">
              <a:xfrm>
                <a:off x="4032" y="3099"/>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93" name="Line 85"/>
              <p:cNvSpPr>
                <a:spLocks noChangeShapeType="1"/>
              </p:cNvSpPr>
              <p:nvPr/>
            </p:nvSpPr>
            <p:spPr bwMode="auto">
              <a:xfrm>
                <a:off x="4530" y="2928"/>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94" name="Text Box 86"/>
              <p:cNvSpPr txBox="1">
                <a:spLocks noChangeArrowheads="1"/>
              </p:cNvSpPr>
              <p:nvPr/>
            </p:nvSpPr>
            <p:spPr bwMode="auto">
              <a:xfrm>
                <a:off x="4272" y="2832"/>
                <a:ext cx="2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1">
                    <a:latin typeface="Times New Roman" charset="0"/>
                    <a:ea typeface="ＭＳ Ｐゴシック" charset="0"/>
                  </a:rPr>
                  <a:t>LE</a:t>
                </a:r>
              </a:p>
            </p:txBody>
          </p:sp>
          <p:grpSp>
            <p:nvGrpSpPr>
              <p:cNvPr id="247895" name="Group 87"/>
              <p:cNvGrpSpPr>
                <a:grpSpLocks/>
              </p:cNvGrpSpPr>
              <p:nvPr/>
            </p:nvGrpSpPr>
            <p:grpSpPr bwMode="auto">
              <a:xfrm>
                <a:off x="2928" y="1920"/>
                <a:ext cx="720" cy="480"/>
                <a:chOff x="1008" y="1776"/>
                <a:chExt cx="720" cy="480"/>
              </a:xfrm>
            </p:grpSpPr>
            <p:sp>
              <p:nvSpPr>
                <p:cNvPr id="247896" name="Rectangle 88"/>
                <p:cNvSpPr>
                  <a:spLocks noChangeArrowheads="1"/>
                </p:cNvSpPr>
                <p:nvPr/>
              </p:nvSpPr>
              <p:spPr bwMode="auto">
                <a:xfrm>
                  <a:off x="1230" y="1776"/>
                  <a:ext cx="276" cy="48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xmlns="">
                      <a:solidFill>
                        <a:schemeClr val="bg2">
                          <a:alpha val="50000"/>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97" name="Line 89"/>
                <p:cNvSpPr>
                  <a:spLocks noChangeShapeType="1"/>
                </p:cNvSpPr>
                <p:nvPr/>
              </p:nvSpPr>
              <p:spPr bwMode="auto">
                <a:xfrm>
                  <a:off x="1008" y="1845"/>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98" name="Line 90"/>
                <p:cNvSpPr>
                  <a:spLocks noChangeShapeType="1"/>
                </p:cNvSpPr>
                <p:nvPr/>
              </p:nvSpPr>
              <p:spPr bwMode="auto">
                <a:xfrm>
                  <a:off x="1008" y="194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99" name="Line 91"/>
                <p:cNvSpPr>
                  <a:spLocks noChangeShapeType="1"/>
                </p:cNvSpPr>
                <p:nvPr/>
              </p:nvSpPr>
              <p:spPr bwMode="auto">
                <a:xfrm>
                  <a:off x="1008" y="2085"/>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00" name="Line 92"/>
                <p:cNvSpPr>
                  <a:spLocks noChangeShapeType="1"/>
                </p:cNvSpPr>
                <p:nvPr/>
              </p:nvSpPr>
              <p:spPr bwMode="auto">
                <a:xfrm>
                  <a:off x="1008" y="218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01" name="Line 93"/>
                <p:cNvSpPr>
                  <a:spLocks noChangeShapeType="1"/>
                </p:cNvSpPr>
                <p:nvPr/>
              </p:nvSpPr>
              <p:spPr bwMode="auto">
                <a:xfrm>
                  <a:off x="1506" y="2016"/>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02" name="Text Box 94"/>
                <p:cNvSpPr txBox="1">
                  <a:spLocks noChangeArrowheads="1"/>
                </p:cNvSpPr>
                <p:nvPr/>
              </p:nvSpPr>
              <p:spPr bwMode="auto">
                <a:xfrm>
                  <a:off x="1248" y="1920"/>
                  <a:ext cx="2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1">
                      <a:latin typeface="Times New Roman" charset="0"/>
                      <a:ea typeface="ＭＳ Ｐゴシック" charset="0"/>
                    </a:rPr>
                    <a:t>LE</a:t>
                  </a:r>
                </a:p>
              </p:txBody>
            </p:sp>
          </p:grpSp>
          <p:grpSp>
            <p:nvGrpSpPr>
              <p:cNvPr id="247903" name="Group 95"/>
              <p:cNvGrpSpPr>
                <a:grpSpLocks/>
              </p:cNvGrpSpPr>
              <p:nvPr/>
            </p:nvGrpSpPr>
            <p:grpSpPr bwMode="auto">
              <a:xfrm>
                <a:off x="4032" y="1920"/>
                <a:ext cx="720" cy="480"/>
                <a:chOff x="1008" y="1776"/>
                <a:chExt cx="720" cy="480"/>
              </a:xfrm>
            </p:grpSpPr>
            <p:sp>
              <p:nvSpPr>
                <p:cNvPr id="247904" name="Rectangle 96"/>
                <p:cNvSpPr>
                  <a:spLocks noChangeArrowheads="1"/>
                </p:cNvSpPr>
                <p:nvPr/>
              </p:nvSpPr>
              <p:spPr bwMode="auto">
                <a:xfrm>
                  <a:off x="1230" y="1776"/>
                  <a:ext cx="276" cy="48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xmlns="">
                      <a:solidFill>
                        <a:schemeClr val="bg2">
                          <a:alpha val="50000"/>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05" name="Line 97"/>
                <p:cNvSpPr>
                  <a:spLocks noChangeShapeType="1"/>
                </p:cNvSpPr>
                <p:nvPr/>
              </p:nvSpPr>
              <p:spPr bwMode="auto">
                <a:xfrm>
                  <a:off x="1008" y="1845"/>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06" name="Line 98"/>
                <p:cNvSpPr>
                  <a:spLocks noChangeShapeType="1"/>
                </p:cNvSpPr>
                <p:nvPr/>
              </p:nvSpPr>
              <p:spPr bwMode="auto">
                <a:xfrm>
                  <a:off x="1008" y="194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07" name="Line 99"/>
                <p:cNvSpPr>
                  <a:spLocks noChangeShapeType="1"/>
                </p:cNvSpPr>
                <p:nvPr/>
              </p:nvSpPr>
              <p:spPr bwMode="auto">
                <a:xfrm>
                  <a:off x="1008" y="2085"/>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08" name="Line 100"/>
                <p:cNvSpPr>
                  <a:spLocks noChangeShapeType="1"/>
                </p:cNvSpPr>
                <p:nvPr/>
              </p:nvSpPr>
              <p:spPr bwMode="auto">
                <a:xfrm>
                  <a:off x="1008" y="2187"/>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09" name="Line 101"/>
                <p:cNvSpPr>
                  <a:spLocks noChangeShapeType="1"/>
                </p:cNvSpPr>
                <p:nvPr/>
              </p:nvSpPr>
              <p:spPr bwMode="auto">
                <a:xfrm>
                  <a:off x="1506" y="2016"/>
                  <a:ext cx="22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10" name="Text Box 102"/>
                <p:cNvSpPr txBox="1">
                  <a:spLocks noChangeArrowheads="1"/>
                </p:cNvSpPr>
                <p:nvPr/>
              </p:nvSpPr>
              <p:spPr bwMode="auto">
                <a:xfrm>
                  <a:off x="1248" y="1920"/>
                  <a:ext cx="2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1">
                      <a:latin typeface="Times New Roman" charset="0"/>
                      <a:ea typeface="ＭＳ Ｐゴシック" charset="0"/>
                    </a:rPr>
                    <a:t>LE</a:t>
                  </a:r>
                </a:p>
              </p:txBody>
            </p:sp>
          </p:grpSp>
          <p:sp>
            <p:nvSpPr>
              <p:cNvPr id="247911" name="Line 103"/>
              <p:cNvSpPr>
                <a:spLocks noChangeShapeType="1"/>
              </p:cNvSpPr>
              <p:nvPr/>
            </p:nvSpPr>
            <p:spPr bwMode="auto">
              <a:xfrm>
                <a:off x="3792" y="1152"/>
                <a:ext cx="0" cy="20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12" name="Line 104"/>
              <p:cNvSpPr>
                <a:spLocks noChangeShapeType="1"/>
              </p:cNvSpPr>
              <p:nvPr/>
            </p:nvSpPr>
            <p:spPr bwMode="auto">
              <a:xfrm>
                <a:off x="3888" y="1152"/>
                <a:ext cx="0" cy="20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13" name="Group 105"/>
            <p:cNvGrpSpPr>
              <a:grpSpLocks/>
            </p:cNvGrpSpPr>
            <p:nvPr/>
          </p:nvGrpSpPr>
          <p:grpSpPr bwMode="auto">
            <a:xfrm>
              <a:off x="1654" y="1700"/>
              <a:ext cx="145" cy="147"/>
              <a:chOff x="1654" y="1700"/>
              <a:chExt cx="145" cy="147"/>
            </a:xfrm>
          </p:grpSpPr>
          <p:grpSp>
            <p:nvGrpSpPr>
              <p:cNvPr id="247914" name="Group 106"/>
              <p:cNvGrpSpPr>
                <a:grpSpLocks/>
              </p:cNvGrpSpPr>
              <p:nvPr/>
            </p:nvGrpSpPr>
            <p:grpSpPr bwMode="auto">
              <a:xfrm>
                <a:off x="1654" y="1700"/>
                <a:ext cx="48" cy="48"/>
                <a:chOff x="576" y="2064"/>
                <a:chExt cx="48" cy="48"/>
              </a:xfrm>
            </p:grpSpPr>
            <p:sp>
              <p:nvSpPr>
                <p:cNvPr id="247915" name="Line 107"/>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16" name="Line 108"/>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17" name="Group 109"/>
              <p:cNvGrpSpPr>
                <a:grpSpLocks/>
              </p:cNvGrpSpPr>
              <p:nvPr/>
            </p:nvGrpSpPr>
            <p:grpSpPr bwMode="auto">
              <a:xfrm>
                <a:off x="1750" y="1796"/>
                <a:ext cx="48" cy="48"/>
                <a:chOff x="576" y="2064"/>
                <a:chExt cx="48" cy="48"/>
              </a:xfrm>
            </p:grpSpPr>
            <p:sp>
              <p:nvSpPr>
                <p:cNvPr id="247918" name="Line 110"/>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19" name="Line 111"/>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20" name="Group 112"/>
              <p:cNvGrpSpPr>
                <a:grpSpLocks/>
              </p:cNvGrpSpPr>
              <p:nvPr/>
            </p:nvGrpSpPr>
            <p:grpSpPr bwMode="auto">
              <a:xfrm>
                <a:off x="1751" y="1703"/>
                <a:ext cx="48" cy="48"/>
                <a:chOff x="576" y="2064"/>
                <a:chExt cx="48" cy="48"/>
              </a:xfrm>
            </p:grpSpPr>
            <p:sp>
              <p:nvSpPr>
                <p:cNvPr id="247921" name="Line 113"/>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22" name="Line 114"/>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23" name="Group 115"/>
              <p:cNvGrpSpPr>
                <a:grpSpLocks/>
              </p:cNvGrpSpPr>
              <p:nvPr/>
            </p:nvGrpSpPr>
            <p:grpSpPr bwMode="auto">
              <a:xfrm>
                <a:off x="1654" y="1799"/>
                <a:ext cx="48" cy="48"/>
                <a:chOff x="576" y="2064"/>
                <a:chExt cx="48" cy="48"/>
              </a:xfrm>
            </p:grpSpPr>
            <p:sp>
              <p:nvSpPr>
                <p:cNvPr id="247924" name="Line 116"/>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25" name="Line 117"/>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47926" name="Group 118"/>
            <p:cNvGrpSpPr>
              <a:grpSpLocks/>
            </p:cNvGrpSpPr>
            <p:nvPr/>
          </p:nvGrpSpPr>
          <p:grpSpPr bwMode="auto">
            <a:xfrm>
              <a:off x="1658" y="1368"/>
              <a:ext cx="48" cy="48"/>
              <a:chOff x="576" y="2064"/>
              <a:chExt cx="48" cy="48"/>
            </a:xfrm>
          </p:grpSpPr>
          <p:sp>
            <p:nvSpPr>
              <p:cNvPr id="247927" name="Line 119"/>
              <p:cNvSpPr>
                <a:spLocks noChangeShapeType="1"/>
              </p:cNvSpPr>
              <p:nvPr/>
            </p:nvSpPr>
            <p:spPr bwMode="auto">
              <a:xfrm flipV="1">
                <a:off x="576" y="2064"/>
                <a:ext cx="48" cy="48"/>
              </a:xfrm>
              <a:prstGeom prst="line">
                <a:avLst/>
              </a:prstGeom>
              <a:noFill/>
              <a:ln w="3175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28" name="Line 120"/>
              <p:cNvSpPr>
                <a:spLocks noChangeShapeType="1"/>
              </p:cNvSpPr>
              <p:nvPr/>
            </p:nvSpPr>
            <p:spPr bwMode="auto">
              <a:xfrm>
                <a:off x="576" y="2064"/>
                <a:ext cx="48" cy="48"/>
              </a:xfrm>
              <a:prstGeom prst="line">
                <a:avLst/>
              </a:prstGeom>
              <a:noFill/>
              <a:ln w="3175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47929" name="Line 121"/>
            <p:cNvSpPr>
              <a:spLocks noChangeShapeType="1"/>
            </p:cNvSpPr>
            <p:nvPr/>
          </p:nvSpPr>
          <p:spPr bwMode="auto">
            <a:xfrm>
              <a:off x="1680" y="1392"/>
              <a:ext cx="0" cy="595"/>
            </a:xfrm>
            <a:prstGeom prst="line">
              <a:avLst/>
            </a:prstGeom>
            <a:noFill/>
            <a:ln w="3175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30" name="Line 122"/>
            <p:cNvSpPr>
              <a:spLocks noChangeShapeType="1"/>
            </p:cNvSpPr>
            <p:nvPr/>
          </p:nvSpPr>
          <p:spPr bwMode="auto">
            <a:xfrm>
              <a:off x="1680" y="1984"/>
              <a:ext cx="509" cy="0"/>
            </a:xfrm>
            <a:prstGeom prst="line">
              <a:avLst/>
            </a:prstGeom>
            <a:noFill/>
            <a:ln w="3175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47931" name="Group 123"/>
            <p:cNvGrpSpPr>
              <a:grpSpLocks/>
            </p:cNvGrpSpPr>
            <p:nvPr/>
          </p:nvGrpSpPr>
          <p:grpSpPr bwMode="auto">
            <a:xfrm>
              <a:off x="1655" y="2467"/>
              <a:ext cx="145" cy="147"/>
              <a:chOff x="1654" y="1700"/>
              <a:chExt cx="145" cy="147"/>
            </a:xfrm>
          </p:grpSpPr>
          <p:grpSp>
            <p:nvGrpSpPr>
              <p:cNvPr id="247932" name="Group 124"/>
              <p:cNvGrpSpPr>
                <a:grpSpLocks/>
              </p:cNvGrpSpPr>
              <p:nvPr/>
            </p:nvGrpSpPr>
            <p:grpSpPr bwMode="auto">
              <a:xfrm>
                <a:off x="1654" y="1700"/>
                <a:ext cx="48" cy="48"/>
                <a:chOff x="576" y="2064"/>
                <a:chExt cx="48" cy="48"/>
              </a:xfrm>
            </p:grpSpPr>
            <p:sp>
              <p:nvSpPr>
                <p:cNvPr id="247933" name="Line 125"/>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34" name="Line 126"/>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35" name="Group 127"/>
              <p:cNvGrpSpPr>
                <a:grpSpLocks/>
              </p:cNvGrpSpPr>
              <p:nvPr/>
            </p:nvGrpSpPr>
            <p:grpSpPr bwMode="auto">
              <a:xfrm>
                <a:off x="1750" y="1796"/>
                <a:ext cx="48" cy="48"/>
                <a:chOff x="576" y="2064"/>
                <a:chExt cx="48" cy="48"/>
              </a:xfrm>
            </p:grpSpPr>
            <p:sp>
              <p:nvSpPr>
                <p:cNvPr id="247936" name="Line 128"/>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37" name="Line 129"/>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38" name="Group 130"/>
              <p:cNvGrpSpPr>
                <a:grpSpLocks/>
              </p:cNvGrpSpPr>
              <p:nvPr/>
            </p:nvGrpSpPr>
            <p:grpSpPr bwMode="auto">
              <a:xfrm>
                <a:off x="1751" y="1703"/>
                <a:ext cx="48" cy="48"/>
                <a:chOff x="576" y="2064"/>
                <a:chExt cx="48" cy="48"/>
              </a:xfrm>
            </p:grpSpPr>
            <p:sp>
              <p:nvSpPr>
                <p:cNvPr id="247939" name="Line 131"/>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40" name="Line 132"/>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41" name="Group 133"/>
              <p:cNvGrpSpPr>
                <a:grpSpLocks/>
              </p:cNvGrpSpPr>
              <p:nvPr/>
            </p:nvGrpSpPr>
            <p:grpSpPr bwMode="auto">
              <a:xfrm>
                <a:off x="1654" y="1799"/>
                <a:ext cx="48" cy="48"/>
                <a:chOff x="576" y="2064"/>
                <a:chExt cx="48" cy="48"/>
              </a:xfrm>
            </p:grpSpPr>
            <p:sp>
              <p:nvSpPr>
                <p:cNvPr id="247942" name="Line 134"/>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43" name="Line 135"/>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47944" name="Group 136"/>
            <p:cNvGrpSpPr>
              <a:grpSpLocks/>
            </p:cNvGrpSpPr>
            <p:nvPr/>
          </p:nvGrpSpPr>
          <p:grpSpPr bwMode="auto">
            <a:xfrm>
              <a:off x="1657" y="1959"/>
              <a:ext cx="48" cy="48"/>
              <a:chOff x="576" y="2064"/>
              <a:chExt cx="48" cy="48"/>
            </a:xfrm>
          </p:grpSpPr>
          <p:sp>
            <p:nvSpPr>
              <p:cNvPr id="247945" name="Line 137"/>
              <p:cNvSpPr>
                <a:spLocks noChangeShapeType="1"/>
              </p:cNvSpPr>
              <p:nvPr/>
            </p:nvSpPr>
            <p:spPr bwMode="auto">
              <a:xfrm flipV="1">
                <a:off x="576" y="2064"/>
                <a:ext cx="48" cy="48"/>
              </a:xfrm>
              <a:prstGeom prst="line">
                <a:avLst/>
              </a:prstGeom>
              <a:noFill/>
              <a:ln w="3175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46" name="Line 138"/>
              <p:cNvSpPr>
                <a:spLocks noChangeShapeType="1"/>
              </p:cNvSpPr>
              <p:nvPr/>
            </p:nvSpPr>
            <p:spPr bwMode="auto">
              <a:xfrm>
                <a:off x="576" y="2064"/>
                <a:ext cx="48" cy="48"/>
              </a:xfrm>
              <a:prstGeom prst="line">
                <a:avLst/>
              </a:prstGeom>
              <a:noFill/>
              <a:ln w="3175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47" name="Group 139"/>
            <p:cNvGrpSpPr>
              <a:grpSpLocks/>
            </p:cNvGrpSpPr>
            <p:nvPr/>
          </p:nvGrpSpPr>
          <p:grpSpPr bwMode="auto">
            <a:xfrm>
              <a:off x="2759" y="2467"/>
              <a:ext cx="145" cy="147"/>
              <a:chOff x="1654" y="1700"/>
              <a:chExt cx="145" cy="147"/>
            </a:xfrm>
          </p:grpSpPr>
          <p:grpSp>
            <p:nvGrpSpPr>
              <p:cNvPr id="247948" name="Group 140"/>
              <p:cNvGrpSpPr>
                <a:grpSpLocks/>
              </p:cNvGrpSpPr>
              <p:nvPr/>
            </p:nvGrpSpPr>
            <p:grpSpPr bwMode="auto">
              <a:xfrm>
                <a:off x="1654" y="1700"/>
                <a:ext cx="48" cy="48"/>
                <a:chOff x="576" y="2064"/>
                <a:chExt cx="48" cy="48"/>
              </a:xfrm>
            </p:grpSpPr>
            <p:sp>
              <p:nvSpPr>
                <p:cNvPr id="247949" name="Line 141"/>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50" name="Line 142"/>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51" name="Group 143"/>
              <p:cNvGrpSpPr>
                <a:grpSpLocks/>
              </p:cNvGrpSpPr>
              <p:nvPr/>
            </p:nvGrpSpPr>
            <p:grpSpPr bwMode="auto">
              <a:xfrm>
                <a:off x="1750" y="1796"/>
                <a:ext cx="48" cy="48"/>
                <a:chOff x="576" y="2064"/>
                <a:chExt cx="48" cy="48"/>
              </a:xfrm>
            </p:grpSpPr>
            <p:sp>
              <p:nvSpPr>
                <p:cNvPr id="247952" name="Line 144"/>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53" name="Line 145"/>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54" name="Group 146"/>
              <p:cNvGrpSpPr>
                <a:grpSpLocks/>
              </p:cNvGrpSpPr>
              <p:nvPr/>
            </p:nvGrpSpPr>
            <p:grpSpPr bwMode="auto">
              <a:xfrm>
                <a:off x="1751" y="1703"/>
                <a:ext cx="48" cy="48"/>
                <a:chOff x="576" y="2064"/>
                <a:chExt cx="48" cy="48"/>
              </a:xfrm>
            </p:grpSpPr>
            <p:sp>
              <p:nvSpPr>
                <p:cNvPr id="247955" name="Line 147"/>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56" name="Line 148"/>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57" name="Group 149"/>
              <p:cNvGrpSpPr>
                <a:grpSpLocks/>
              </p:cNvGrpSpPr>
              <p:nvPr/>
            </p:nvGrpSpPr>
            <p:grpSpPr bwMode="auto">
              <a:xfrm>
                <a:off x="1654" y="1799"/>
                <a:ext cx="48" cy="48"/>
                <a:chOff x="576" y="2064"/>
                <a:chExt cx="48" cy="48"/>
              </a:xfrm>
            </p:grpSpPr>
            <p:sp>
              <p:nvSpPr>
                <p:cNvPr id="247958" name="Line 150"/>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59" name="Line 151"/>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47960" name="Group 152"/>
            <p:cNvGrpSpPr>
              <a:grpSpLocks/>
            </p:cNvGrpSpPr>
            <p:nvPr/>
          </p:nvGrpSpPr>
          <p:grpSpPr bwMode="auto">
            <a:xfrm>
              <a:off x="2762" y="1699"/>
              <a:ext cx="145" cy="147"/>
              <a:chOff x="1654" y="1700"/>
              <a:chExt cx="145" cy="147"/>
            </a:xfrm>
          </p:grpSpPr>
          <p:grpSp>
            <p:nvGrpSpPr>
              <p:cNvPr id="247961" name="Group 153"/>
              <p:cNvGrpSpPr>
                <a:grpSpLocks/>
              </p:cNvGrpSpPr>
              <p:nvPr/>
            </p:nvGrpSpPr>
            <p:grpSpPr bwMode="auto">
              <a:xfrm>
                <a:off x="1654" y="1700"/>
                <a:ext cx="48" cy="48"/>
                <a:chOff x="576" y="2064"/>
                <a:chExt cx="48" cy="48"/>
              </a:xfrm>
            </p:grpSpPr>
            <p:sp>
              <p:nvSpPr>
                <p:cNvPr id="247962" name="Line 154"/>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63" name="Line 155"/>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64" name="Group 156"/>
              <p:cNvGrpSpPr>
                <a:grpSpLocks/>
              </p:cNvGrpSpPr>
              <p:nvPr/>
            </p:nvGrpSpPr>
            <p:grpSpPr bwMode="auto">
              <a:xfrm>
                <a:off x="1750" y="1796"/>
                <a:ext cx="48" cy="48"/>
                <a:chOff x="576" y="2064"/>
                <a:chExt cx="48" cy="48"/>
              </a:xfrm>
            </p:grpSpPr>
            <p:sp>
              <p:nvSpPr>
                <p:cNvPr id="247965" name="Line 157"/>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66" name="Line 158"/>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67" name="Group 159"/>
              <p:cNvGrpSpPr>
                <a:grpSpLocks/>
              </p:cNvGrpSpPr>
              <p:nvPr/>
            </p:nvGrpSpPr>
            <p:grpSpPr bwMode="auto">
              <a:xfrm>
                <a:off x="1751" y="1703"/>
                <a:ext cx="48" cy="48"/>
                <a:chOff x="576" y="2064"/>
                <a:chExt cx="48" cy="48"/>
              </a:xfrm>
            </p:grpSpPr>
            <p:sp>
              <p:nvSpPr>
                <p:cNvPr id="247968" name="Line 160"/>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69" name="Line 161"/>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70" name="Group 162"/>
              <p:cNvGrpSpPr>
                <a:grpSpLocks/>
              </p:cNvGrpSpPr>
              <p:nvPr/>
            </p:nvGrpSpPr>
            <p:grpSpPr bwMode="auto">
              <a:xfrm>
                <a:off x="1654" y="1799"/>
                <a:ext cx="48" cy="48"/>
                <a:chOff x="576" y="2064"/>
                <a:chExt cx="48" cy="48"/>
              </a:xfrm>
            </p:grpSpPr>
            <p:sp>
              <p:nvSpPr>
                <p:cNvPr id="247971" name="Line 163"/>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72" name="Line 164"/>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47973" name="Group 165"/>
            <p:cNvGrpSpPr>
              <a:grpSpLocks/>
            </p:cNvGrpSpPr>
            <p:nvPr/>
          </p:nvGrpSpPr>
          <p:grpSpPr bwMode="auto">
            <a:xfrm>
              <a:off x="3818" y="1699"/>
              <a:ext cx="145" cy="147"/>
              <a:chOff x="1654" y="1700"/>
              <a:chExt cx="145" cy="147"/>
            </a:xfrm>
          </p:grpSpPr>
          <p:grpSp>
            <p:nvGrpSpPr>
              <p:cNvPr id="247974" name="Group 166"/>
              <p:cNvGrpSpPr>
                <a:grpSpLocks/>
              </p:cNvGrpSpPr>
              <p:nvPr/>
            </p:nvGrpSpPr>
            <p:grpSpPr bwMode="auto">
              <a:xfrm>
                <a:off x="1654" y="1700"/>
                <a:ext cx="48" cy="48"/>
                <a:chOff x="576" y="2064"/>
                <a:chExt cx="48" cy="48"/>
              </a:xfrm>
            </p:grpSpPr>
            <p:sp>
              <p:nvSpPr>
                <p:cNvPr id="247975" name="Line 167"/>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76" name="Line 168"/>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77" name="Group 169"/>
              <p:cNvGrpSpPr>
                <a:grpSpLocks/>
              </p:cNvGrpSpPr>
              <p:nvPr/>
            </p:nvGrpSpPr>
            <p:grpSpPr bwMode="auto">
              <a:xfrm>
                <a:off x="1750" y="1796"/>
                <a:ext cx="48" cy="48"/>
                <a:chOff x="576" y="2064"/>
                <a:chExt cx="48" cy="48"/>
              </a:xfrm>
            </p:grpSpPr>
            <p:sp>
              <p:nvSpPr>
                <p:cNvPr id="247978" name="Line 170"/>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79" name="Line 171"/>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80" name="Group 172"/>
              <p:cNvGrpSpPr>
                <a:grpSpLocks/>
              </p:cNvGrpSpPr>
              <p:nvPr/>
            </p:nvGrpSpPr>
            <p:grpSpPr bwMode="auto">
              <a:xfrm>
                <a:off x="1751" y="1703"/>
                <a:ext cx="48" cy="48"/>
                <a:chOff x="576" y="2064"/>
                <a:chExt cx="48" cy="48"/>
              </a:xfrm>
            </p:grpSpPr>
            <p:sp>
              <p:nvSpPr>
                <p:cNvPr id="247981" name="Line 173"/>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82" name="Line 174"/>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83" name="Group 175"/>
              <p:cNvGrpSpPr>
                <a:grpSpLocks/>
              </p:cNvGrpSpPr>
              <p:nvPr/>
            </p:nvGrpSpPr>
            <p:grpSpPr bwMode="auto">
              <a:xfrm>
                <a:off x="1654" y="1799"/>
                <a:ext cx="48" cy="48"/>
                <a:chOff x="576" y="2064"/>
                <a:chExt cx="48" cy="48"/>
              </a:xfrm>
            </p:grpSpPr>
            <p:sp>
              <p:nvSpPr>
                <p:cNvPr id="247984" name="Line 176"/>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85" name="Line 177"/>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47986" name="Group 178"/>
            <p:cNvGrpSpPr>
              <a:grpSpLocks/>
            </p:cNvGrpSpPr>
            <p:nvPr/>
          </p:nvGrpSpPr>
          <p:grpSpPr bwMode="auto">
            <a:xfrm>
              <a:off x="3815" y="2467"/>
              <a:ext cx="145" cy="147"/>
              <a:chOff x="1654" y="1700"/>
              <a:chExt cx="145" cy="147"/>
            </a:xfrm>
          </p:grpSpPr>
          <p:grpSp>
            <p:nvGrpSpPr>
              <p:cNvPr id="247987" name="Group 179"/>
              <p:cNvGrpSpPr>
                <a:grpSpLocks/>
              </p:cNvGrpSpPr>
              <p:nvPr/>
            </p:nvGrpSpPr>
            <p:grpSpPr bwMode="auto">
              <a:xfrm>
                <a:off x="1654" y="1700"/>
                <a:ext cx="48" cy="48"/>
                <a:chOff x="576" y="2064"/>
                <a:chExt cx="48" cy="48"/>
              </a:xfrm>
            </p:grpSpPr>
            <p:sp>
              <p:nvSpPr>
                <p:cNvPr id="247988" name="Line 180"/>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89" name="Line 181"/>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90" name="Group 182"/>
              <p:cNvGrpSpPr>
                <a:grpSpLocks/>
              </p:cNvGrpSpPr>
              <p:nvPr/>
            </p:nvGrpSpPr>
            <p:grpSpPr bwMode="auto">
              <a:xfrm>
                <a:off x="1750" y="1796"/>
                <a:ext cx="48" cy="48"/>
                <a:chOff x="576" y="2064"/>
                <a:chExt cx="48" cy="48"/>
              </a:xfrm>
            </p:grpSpPr>
            <p:sp>
              <p:nvSpPr>
                <p:cNvPr id="247991" name="Line 183"/>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92" name="Line 184"/>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93" name="Group 185"/>
              <p:cNvGrpSpPr>
                <a:grpSpLocks/>
              </p:cNvGrpSpPr>
              <p:nvPr/>
            </p:nvGrpSpPr>
            <p:grpSpPr bwMode="auto">
              <a:xfrm>
                <a:off x="1751" y="1703"/>
                <a:ext cx="48" cy="48"/>
                <a:chOff x="576" y="2064"/>
                <a:chExt cx="48" cy="48"/>
              </a:xfrm>
            </p:grpSpPr>
            <p:sp>
              <p:nvSpPr>
                <p:cNvPr id="247994" name="Line 186"/>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95" name="Line 187"/>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7996" name="Group 188"/>
              <p:cNvGrpSpPr>
                <a:grpSpLocks/>
              </p:cNvGrpSpPr>
              <p:nvPr/>
            </p:nvGrpSpPr>
            <p:grpSpPr bwMode="auto">
              <a:xfrm>
                <a:off x="1654" y="1799"/>
                <a:ext cx="48" cy="48"/>
                <a:chOff x="576" y="2064"/>
                <a:chExt cx="48" cy="48"/>
              </a:xfrm>
            </p:grpSpPr>
            <p:sp>
              <p:nvSpPr>
                <p:cNvPr id="247997" name="Line 189"/>
                <p:cNvSpPr>
                  <a:spLocks noChangeShapeType="1"/>
                </p:cNvSpPr>
                <p:nvPr/>
              </p:nvSpPr>
              <p:spPr bwMode="auto">
                <a:xfrm flipV="1">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998" name="Line 190"/>
                <p:cNvSpPr>
                  <a:spLocks noChangeShapeType="1"/>
                </p:cNvSpPr>
                <p:nvPr/>
              </p:nvSpPr>
              <p:spPr bwMode="auto">
                <a:xfrm>
                  <a:off x="576" y="2064"/>
                  <a:ext cx="48" cy="4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sp>
        <p:nvSpPr>
          <p:cNvPr id="247999" name="Text Box 191"/>
          <p:cNvSpPr txBox="1">
            <a:spLocks noChangeArrowheads="1"/>
          </p:cNvSpPr>
          <p:nvPr/>
        </p:nvSpPr>
        <p:spPr bwMode="auto">
          <a:xfrm>
            <a:off x="914400" y="1200150"/>
            <a:ext cx="2559050" cy="2984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b="1">
                <a:latin typeface="Tekton" charset="0"/>
                <a:ea typeface="ＭＳ Ｐゴシック" charset="0"/>
              </a:rPr>
              <a:t>Logic Element</a:t>
            </a:r>
          </a:p>
        </p:txBody>
      </p:sp>
      <p:sp>
        <p:nvSpPr>
          <p:cNvPr id="248000" name="Line 192"/>
          <p:cNvSpPr>
            <a:spLocks noChangeShapeType="1"/>
          </p:cNvSpPr>
          <p:nvPr/>
        </p:nvSpPr>
        <p:spPr bwMode="auto">
          <a:xfrm flipH="1">
            <a:off x="1625600" y="1543050"/>
            <a:ext cx="304800" cy="1714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48001" name="Text Box 193"/>
          <p:cNvSpPr txBox="1">
            <a:spLocks noChangeArrowheads="1"/>
          </p:cNvSpPr>
          <p:nvPr/>
        </p:nvSpPr>
        <p:spPr bwMode="auto">
          <a:xfrm>
            <a:off x="4267200" y="1143000"/>
            <a:ext cx="1338263" cy="2984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b="1">
                <a:latin typeface="Tekton" charset="0"/>
                <a:ea typeface="ＭＳ Ｐゴシック" charset="0"/>
              </a:rPr>
              <a:t>Tracks</a:t>
            </a:r>
          </a:p>
        </p:txBody>
      </p:sp>
      <p:sp>
        <p:nvSpPr>
          <p:cNvPr id="248002" name="Line 194"/>
          <p:cNvSpPr>
            <a:spLocks noChangeShapeType="1"/>
          </p:cNvSpPr>
          <p:nvPr/>
        </p:nvSpPr>
        <p:spPr bwMode="auto">
          <a:xfrm flipH="1">
            <a:off x="4572000" y="1428750"/>
            <a:ext cx="304800" cy="342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48003" name="Line 195"/>
          <p:cNvSpPr>
            <a:spLocks noChangeShapeType="1"/>
          </p:cNvSpPr>
          <p:nvPr/>
        </p:nvSpPr>
        <p:spPr bwMode="auto">
          <a:xfrm flipH="1">
            <a:off x="4775200" y="1428750"/>
            <a:ext cx="101600" cy="342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785803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t>Lookup Table (LUT)</a:t>
            </a:r>
          </a:p>
        </p:txBody>
      </p:sp>
      <p:sp>
        <p:nvSpPr>
          <p:cNvPr id="185348" name="Rectangle 4"/>
          <p:cNvSpPr>
            <a:spLocks noGrp="1" noChangeArrowheads="1"/>
          </p:cNvSpPr>
          <p:nvPr>
            <p:ph type="body" idx="1"/>
          </p:nvPr>
        </p:nvSpPr>
        <p:spPr>
          <a:xfrm>
            <a:off x="76200" y="1066800"/>
            <a:ext cx="4648200" cy="2895600"/>
          </a:xfrm>
          <a:noFill/>
          <a:ln/>
        </p:spPr>
        <p:txBody>
          <a:bodyPr/>
          <a:lstStyle/>
          <a:p>
            <a:r>
              <a:rPr lang="en-US"/>
              <a:t>Program configuration bits for required functionality</a:t>
            </a:r>
          </a:p>
          <a:p>
            <a:r>
              <a:rPr lang="en-US"/>
              <a:t>Computes </a:t>
            </a:r>
            <a:r>
              <a:rPr lang="ja-JP" altLang="en-US"/>
              <a:t>“</a:t>
            </a:r>
            <a:r>
              <a:rPr lang="en-US"/>
              <a:t>any</a:t>
            </a:r>
            <a:r>
              <a:rPr lang="ja-JP" altLang="en-US"/>
              <a:t>”</a:t>
            </a:r>
            <a:r>
              <a:rPr lang="en-US"/>
              <a:t> 2-input function</a:t>
            </a:r>
          </a:p>
        </p:txBody>
      </p:sp>
      <p:sp>
        <p:nvSpPr>
          <p:cNvPr id="185351" name="Rectangle 7"/>
          <p:cNvSpPr>
            <a:spLocks noChangeArrowheads="1"/>
          </p:cNvSpPr>
          <p:nvPr/>
        </p:nvSpPr>
        <p:spPr bwMode="auto">
          <a:xfrm>
            <a:off x="5567363" y="1466850"/>
            <a:ext cx="1600200" cy="1981200"/>
          </a:xfrm>
          <a:prstGeom prst="rect">
            <a:avLst/>
          </a:prstGeom>
          <a:solidFill>
            <a:schemeClr val="tx2"/>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6000">
              <a:solidFill>
                <a:schemeClr val="bg1"/>
              </a:solidFill>
              <a:latin typeface="Times New Roman" charset="0"/>
              <a:ea typeface="ＭＳ Ｐゴシック" charset="0"/>
            </a:endParaRPr>
          </a:p>
        </p:txBody>
      </p:sp>
      <p:sp>
        <p:nvSpPr>
          <p:cNvPr id="185352" name="Line 8"/>
          <p:cNvSpPr>
            <a:spLocks noChangeShapeType="1"/>
          </p:cNvSpPr>
          <p:nvPr/>
        </p:nvSpPr>
        <p:spPr bwMode="auto">
          <a:xfrm flipH="1" flipV="1">
            <a:off x="5029200" y="2135188"/>
            <a:ext cx="538163" cy="63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53" name="Line 9"/>
          <p:cNvSpPr>
            <a:spLocks noChangeShapeType="1"/>
          </p:cNvSpPr>
          <p:nvPr/>
        </p:nvSpPr>
        <p:spPr bwMode="auto">
          <a:xfrm flipH="1" flipV="1">
            <a:off x="5029200" y="2867025"/>
            <a:ext cx="538163" cy="63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54" name="Line 10"/>
          <p:cNvSpPr>
            <a:spLocks noChangeShapeType="1"/>
          </p:cNvSpPr>
          <p:nvPr/>
        </p:nvSpPr>
        <p:spPr bwMode="auto">
          <a:xfrm>
            <a:off x="7167563" y="2514600"/>
            <a:ext cx="376237"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55" name="Text Box 11"/>
          <p:cNvSpPr txBox="1">
            <a:spLocks noChangeArrowheads="1"/>
          </p:cNvSpPr>
          <p:nvPr/>
        </p:nvSpPr>
        <p:spPr bwMode="auto">
          <a:xfrm>
            <a:off x="5719763" y="1543050"/>
            <a:ext cx="1276350"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dirty="0">
                <a:solidFill>
                  <a:schemeClr val="bg1"/>
                </a:solidFill>
                <a:latin typeface="Times New Roman" charset="0"/>
                <a:ea typeface="ＭＳ Ｐゴシック" charset="0"/>
              </a:rPr>
              <a:t>In     Out</a:t>
            </a:r>
          </a:p>
          <a:p>
            <a:pPr eaLnBrk="0" hangingPunct="0"/>
            <a:r>
              <a:rPr lang="en-US" sz="2400" dirty="0">
                <a:solidFill>
                  <a:schemeClr val="bg1"/>
                </a:solidFill>
                <a:latin typeface="Times New Roman" charset="0"/>
                <a:ea typeface="ＭＳ Ｐゴシック" charset="0"/>
              </a:rPr>
              <a:t>00      0</a:t>
            </a:r>
          </a:p>
          <a:p>
            <a:pPr eaLnBrk="0" hangingPunct="0"/>
            <a:r>
              <a:rPr lang="en-US" sz="2400" dirty="0">
                <a:solidFill>
                  <a:schemeClr val="bg1"/>
                </a:solidFill>
                <a:latin typeface="Times New Roman" charset="0"/>
                <a:ea typeface="ＭＳ Ｐゴシック" charset="0"/>
              </a:rPr>
              <a:t>01      0</a:t>
            </a:r>
          </a:p>
          <a:p>
            <a:pPr eaLnBrk="0" hangingPunct="0"/>
            <a:r>
              <a:rPr lang="en-US" sz="2400" dirty="0">
                <a:solidFill>
                  <a:schemeClr val="bg1"/>
                </a:solidFill>
                <a:latin typeface="Times New Roman" charset="0"/>
                <a:ea typeface="ＭＳ Ｐゴシック" charset="0"/>
              </a:rPr>
              <a:t>10      0</a:t>
            </a:r>
          </a:p>
          <a:p>
            <a:pPr eaLnBrk="0" hangingPunct="0"/>
            <a:r>
              <a:rPr lang="en-US" sz="2400" dirty="0">
                <a:solidFill>
                  <a:schemeClr val="bg1"/>
                </a:solidFill>
                <a:latin typeface="Times New Roman" charset="0"/>
                <a:ea typeface="ＭＳ Ｐゴシック" charset="0"/>
              </a:rPr>
              <a:t>11      1</a:t>
            </a:r>
          </a:p>
        </p:txBody>
      </p:sp>
      <p:sp>
        <p:nvSpPr>
          <p:cNvPr id="185356" name="Line 12"/>
          <p:cNvSpPr>
            <a:spLocks noChangeShapeType="1"/>
          </p:cNvSpPr>
          <p:nvPr/>
        </p:nvSpPr>
        <p:spPr bwMode="auto">
          <a:xfrm>
            <a:off x="5562600" y="1981200"/>
            <a:ext cx="1600200" cy="0"/>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57" name="Line 13"/>
          <p:cNvSpPr>
            <a:spLocks noChangeShapeType="1"/>
          </p:cNvSpPr>
          <p:nvPr/>
        </p:nvSpPr>
        <p:spPr bwMode="auto">
          <a:xfrm>
            <a:off x="6324600" y="1447800"/>
            <a:ext cx="4763" cy="198120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58" name="Text Box 14"/>
          <p:cNvSpPr txBox="1">
            <a:spLocks noChangeArrowheads="1"/>
          </p:cNvSpPr>
          <p:nvPr/>
        </p:nvSpPr>
        <p:spPr bwMode="auto">
          <a:xfrm>
            <a:off x="5715000" y="933450"/>
            <a:ext cx="13112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3200">
                <a:latin typeface="Times New Roman" charset="0"/>
                <a:ea typeface="ＭＳ Ｐゴシック" charset="0"/>
              </a:rPr>
              <a:t>2-LUT</a:t>
            </a:r>
            <a:endParaRPr lang="en-US" sz="2000">
              <a:latin typeface="Times New Roman" charset="0"/>
              <a:ea typeface="ＭＳ Ｐゴシック" charset="0"/>
            </a:endParaRPr>
          </a:p>
        </p:txBody>
      </p:sp>
      <p:grpSp>
        <p:nvGrpSpPr>
          <p:cNvPr id="185359" name="Group 15"/>
          <p:cNvGrpSpPr>
            <a:grpSpLocks noChangeAspect="1"/>
          </p:cNvGrpSpPr>
          <p:nvPr/>
        </p:nvGrpSpPr>
        <p:grpSpPr bwMode="auto">
          <a:xfrm>
            <a:off x="3527425" y="3844925"/>
            <a:ext cx="381000" cy="381000"/>
            <a:chOff x="288" y="2976"/>
            <a:chExt cx="96" cy="96"/>
          </a:xfrm>
        </p:grpSpPr>
        <p:sp>
          <p:nvSpPr>
            <p:cNvPr id="185360" name="Oval 16"/>
            <p:cNvSpPr>
              <a:spLocks noChangeAspect="1" noChangeArrowheads="1"/>
            </p:cNvSpPr>
            <p:nvPr/>
          </p:nvSpPr>
          <p:spPr bwMode="auto">
            <a:xfrm>
              <a:off x="288" y="297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61" name="Line 17"/>
            <p:cNvSpPr>
              <a:spLocks noChangeAspect="1"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5362" name="Line 18"/>
            <p:cNvSpPr>
              <a:spLocks noChangeAspect="1"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5363" name="Group 19"/>
          <p:cNvGrpSpPr>
            <a:grpSpLocks noChangeAspect="1"/>
          </p:cNvGrpSpPr>
          <p:nvPr/>
        </p:nvGrpSpPr>
        <p:grpSpPr bwMode="auto">
          <a:xfrm>
            <a:off x="3527425" y="4378325"/>
            <a:ext cx="381000" cy="381000"/>
            <a:chOff x="288" y="2976"/>
            <a:chExt cx="96" cy="96"/>
          </a:xfrm>
        </p:grpSpPr>
        <p:sp>
          <p:nvSpPr>
            <p:cNvPr id="185364" name="Oval 20"/>
            <p:cNvSpPr>
              <a:spLocks noChangeAspect="1" noChangeArrowheads="1"/>
            </p:cNvSpPr>
            <p:nvPr/>
          </p:nvSpPr>
          <p:spPr bwMode="auto">
            <a:xfrm>
              <a:off x="288" y="297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65" name="Line 21"/>
            <p:cNvSpPr>
              <a:spLocks noChangeAspect="1"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5366" name="Line 22"/>
            <p:cNvSpPr>
              <a:spLocks noChangeAspect="1"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5367" name="Group 23"/>
          <p:cNvGrpSpPr>
            <a:grpSpLocks noChangeAspect="1"/>
          </p:cNvGrpSpPr>
          <p:nvPr/>
        </p:nvGrpSpPr>
        <p:grpSpPr bwMode="auto">
          <a:xfrm>
            <a:off x="3527425" y="4911725"/>
            <a:ext cx="381000" cy="381000"/>
            <a:chOff x="288" y="2976"/>
            <a:chExt cx="96" cy="96"/>
          </a:xfrm>
        </p:grpSpPr>
        <p:sp>
          <p:nvSpPr>
            <p:cNvPr id="185368" name="Oval 24"/>
            <p:cNvSpPr>
              <a:spLocks noChangeAspect="1" noChangeArrowheads="1"/>
            </p:cNvSpPr>
            <p:nvPr/>
          </p:nvSpPr>
          <p:spPr bwMode="auto">
            <a:xfrm>
              <a:off x="288" y="297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69" name="Line 25"/>
            <p:cNvSpPr>
              <a:spLocks noChangeAspect="1"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5370" name="Line 26"/>
            <p:cNvSpPr>
              <a:spLocks noChangeAspect="1"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5371" name="Group 27"/>
          <p:cNvGrpSpPr>
            <a:grpSpLocks noChangeAspect="1"/>
          </p:cNvGrpSpPr>
          <p:nvPr/>
        </p:nvGrpSpPr>
        <p:grpSpPr bwMode="auto">
          <a:xfrm>
            <a:off x="3527425" y="5445125"/>
            <a:ext cx="381000" cy="381000"/>
            <a:chOff x="288" y="2976"/>
            <a:chExt cx="96" cy="96"/>
          </a:xfrm>
        </p:grpSpPr>
        <p:sp>
          <p:nvSpPr>
            <p:cNvPr id="185372" name="Oval 28"/>
            <p:cNvSpPr>
              <a:spLocks noChangeAspect="1" noChangeArrowheads="1"/>
            </p:cNvSpPr>
            <p:nvPr/>
          </p:nvSpPr>
          <p:spPr bwMode="auto">
            <a:xfrm>
              <a:off x="288" y="297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373" name="Line 29"/>
            <p:cNvSpPr>
              <a:spLocks noChangeAspect="1"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5374" name="Line 30"/>
            <p:cNvSpPr>
              <a:spLocks noChangeAspect="1"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185391" name="Line 47"/>
          <p:cNvSpPr>
            <a:spLocks noChangeShapeType="1"/>
          </p:cNvSpPr>
          <p:nvPr/>
        </p:nvSpPr>
        <p:spPr bwMode="auto">
          <a:xfrm>
            <a:off x="3908425" y="4022725"/>
            <a:ext cx="1295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5392" name="Line 48"/>
          <p:cNvSpPr>
            <a:spLocks noChangeShapeType="1"/>
          </p:cNvSpPr>
          <p:nvPr/>
        </p:nvSpPr>
        <p:spPr bwMode="auto">
          <a:xfrm>
            <a:off x="3908425" y="4568825"/>
            <a:ext cx="1295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5393" name="Line 49"/>
          <p:cNvSpPr>
            <a:spLocks noChangeShapeType="1"/>
          </p:cNvSpPr>
          <p:nvPr/>
        </p:nvSpPr>
        <p:spPr bwMode="auto">
          <a:xfrm>
            <a:off x="3908425" y="5089525"/>
            <a:ext cx="1295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5394" name="Line 50"/>
          <p:cNvSpPr>
            <a:spLocks noChangeShapeType="1"/>
          </p:cNvSpPr>
          <p:nvPr/>
        </p:nvSpPr>
        <p:spPr bwMode="auto">
          <a:xfrm>
            <a:off x="3908425" y="5635625"/>
            <a:ext cx="1295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5399" name="AutoShape 55"/>
          <p:cNvSpPr>
            <a:spLocks noChangeArrowheads="1"/>
          </p:cNvSpPr>
          <p:nvPr/>
        </p:nvSpPr>
        <p:spPr bwMode="auto">
          <a:xfrm rot="-5400000">
            <a:off x="4479925" y="4457700"/>
            <a:ext cx="2209800" cy="762000"/>
          </a:xfrm>
          <a:prstGeom prst="flowChartManualOperation">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400" name="Text Box 56"/>
          <p:cNvSpPr txBox="1">
            <a:spLocks noChangeArrowheads="1"/>
          </p:cNvSpPr>
          <p:nvPr/>
        </p:nvSpPr>
        <p:spPr bwMode="auto">
          <a:xfrm>
            <a:off x="889000" y="3811588"/>
            <a:ext cx="26939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latin typeface="Arial" charset="0"/>
                <a:ea typeface="ＭＳ Ｐゴシック" charset="0"/>
              </a:rPr>
              <a:t>Configuration Bit 0</a:t>
            </a:r>
          </a:p>
        </p:txBody>
      </p:sp>
      <p:sp>
        <p:nvSpPr>
          <p:cNvPr id="185401" name="Text Box 57"/>
          <p:cNvSpPr txBox="1">
            <a:spLocks noChangeArrowheads="1"/>
          </p:cNvSpPr>
          <p:nvPr/>
        </p:nvSpPr>
        <p:spPr bwMode="auto">
          <a:xfrm>
            <a:off x="904875" y="4359275"/>
            <a:ext cx="26939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latin typeface="Arial" charset="0"/>
                <a:ea typeface="ＭＳ Ｐゴシック" charset="0"/>
              </a:rPr>
              <a:t>Configuration Bit 1</a:t>
            </a:r>
          </a:p>
        </p:txBody>
      </p:sp>
      <p:sp>
        <p:nvSpPr>
          <p:cNvPr id="185402" name="Text Box 58"/>
          <p:cNvSpPr txBox="1">
            <a:spLocks noChangeArrowheads="1"/>
          </p:cNvSpPr>
          <p:nvPr/>
        </p:nvSpPr>
        <p:spPr bwMode="auto">
          <a:xfrm>
            <a:off x="882650" y="4878388"/>
            <a:ext cx="26939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latin typeface="Arial" charset="0"/>
                <a:ea typeface="ＭＳ Ｐゴシック" charset="0"/>
              </a:rPr>
              <a:t>Configuration Bit 2</a:t>
            </a:r>
          </a:p>
        </p:txBody>
      </p:sp>
      <p:sp>
        <p:nvSpPr>
          <p:cNvPr id="185403" name="Text Box 59"/>
          <p:cNvSpPr txBox="1">
            <a:spLocks noChangeArrowheads="1"/>
          </p:cNvSpPr>
          <p:nvPr/>
        </p:nvSpPr>
        <p:spPr bwMode="auto">
          <a:xfrm>
            <a:off x="898525" y="5426075"/>
            <a:ext cx="26939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latin typeface="Arial" charset="0"/>
                <a:ea typeface="ＭＳ Ｐゴシック" charset="0"/>
              </a:rPr>
              <a:t>Configuration Bit 3</a:t>
            </a:r>
          </a:p>
        </p:txBody>
      </p:sp>
      <p:sp>
        <p:nvSpPr>
          <p:cNvPr id="185408" name="Line 64"/>
          <p:cNvSpPr>
            <a:spLocks noChangeShapeType="1"/>
          </p:cNvSpPr>
          <p:nvPr/>
        </p:nvSpPr>
        <p:spPr bwMode="auto">
          <a:xfrm>
            <a:off x="5356225" y="5876925"/>
            <a:ext cx="0" cy="4095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5409" name="Text Box 65"/>
          <p:cNvSpPr txBox="1">
            <a:spLocks noChangeArrowheads="1"/>
          </p:cNvSpPr>
          <p:nvPr/>
        </p:nvSpPr>
        <p:spPr bwMode="auto">
          <a:xfrm>
            <a:off x="5175250" y="6238875"/>
            <a:ext cx="387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latin typeface="Arial" charset="0"/>
                <a:ea typeface="ＭＳ Ｐゴシック" charset="0"/>
              </a:rPr>
              <a:t>A</a:t>
            </a:r>
          </a:p>
        </p:txBody>
      </p:sp>
      <p:sp>
        <p:nvSpPr>
          <p:cNvPr id="185413" name="Text Box 69"/>
          <p:cNvSpPr txBox="1">
            <a:spLocks noChangeArrowheads="1"/>
          </p:cNvSpPr>
          <p:nvPr/>
        </p:nvSpPr>
        <p:spPr bwMode="auto">
          <a:xfrm>
            <a:off x="5584825" y="6238875"/>
            <a:ext cx="387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latin typeface="Arial" charset="0"/>
                <a:ea typeface="ＭＳ Ｐゴシック" charset="0"/>
              </a:rPr>
              <a:t>B</a:t>
            </a:r>
          </a:p>
        </p:txBody>
      </p:sp>
      <p:sp>
        <p:nvSpPr>
          <p:cNvPr id="185414" name="Line 70"/>
          <p:cNvSpPr>
            <a:spLocks noChangeShapeType="1"/>
          </p:cNvSpPr>
          <p:nvPr/>
        </p:nvSpPr>
        <p:spPr bwMode="auto">
          <a:xfrm>
            <a:off x="5965825" y="4848225"/>
            <a:ext cx="762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5415" name="Text Box 71"/>
          <p:cNvSpPr txBox="1">
            <a:spLocks noChangeArrowheads="1"/>
          </p:cNvSpPr>
          <p:nvPr/>
        </p:nvSpPr>
        <p:spPr bwMode="auto">
          <a:xfrm>
            <a:off x="6743700" y="4557713"/>
            <a:ext cx="4413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800">
                <a:latin typeface="Arial" charset="0"/>
                <a:ea typeface="ＭＳ Ｐゴシック" charset="0"/>
              </a:rPr>
              <a:t>C</a:t>
            </a:r>
          </a:p>
        </p:txBody>
      </p:sp>
      <p:sp>
        <p:nvSpPr>
          <p:cNvPr id="185416" name="Line 72"/>
          <p:cNvSpPr>
            <a:spLocks noChangeShapeType="1"/>
          </p:cNvSpPr>
          <p:nvPr/>
        </p:nvSpPr>
        <p:spPr bwMode="auto">
          <a:xfrm>
            <a:off x="5737225" y="5597525"/>
            <a:ext cx="0" cy="6889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5417" name="Text Box 73"/>
          <p:cNvSpPr txBox="1">
            <a:spLocks noChangeArrowheads="1"/>
          </p:cNvSpPr>
          <p:nvPr/>
        </p:nvSpPr>
        <p:spPr bwMode="auto">
          <a:xfrm>
            <a:off x="4572000" y="1828800"/>
            <a:ext cx="461963"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200" b="1"/>
              <a:t>A</a:t>
            </a:r>
          </a:p>
        </p:txBody>
      </p:sp>
      <p:sp>
        <p:nvSpPr>
          <p:cNvPr id="185418" name="Text Box 74"/>
          <p:cNvSpPr txBox="1">
            <a:spLocks noChangeArrowheads="1"/>
          </p:cNvSpPr>
          <p:nvPr/>
        </p:nvSpPr>
        <p:spPr bwMode="auto">
          <a:xfrm>
            <a:off x="4576763" y="2578100"/>
            <a:ext cx="463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200" b="1"/>
              <a:t>B</a:t>
            </a:r>
          </a:p>
        </p:txBody>
      </p:sp>
      <p:sp>
        <p:nvSpPr>
          <p:cNvPr id="185419" name="Text Box 75"/>
          <p:cNvSpPr txBox="1">
            <a:spLocks noChangeArrowheads="1"/>
          </p:cNvSpPr>
          <p:nvPr/>
        </p:nvSpPr>
        <p:spPr bwMode="auto">
          <a:xfrm>
            <a:off x="7543800" y="2209800"/>
            <a:ext cx="1676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3200" b="1"/>
              <a:t>C=A</a:t>
            </a:r>
            <a:r>
              <a:rPr lang="en-US" sz="2000" b="1"/>
              <a:t> </a:t>
            </a:r>
            <a:r>
              <a:rPr lang="en-US" sz="3200" b="1">
                <a:sym typeface="Symbol" charset="0"/>
              </a:rPr>
              <a:t></a:t>
            </a:r>
            <a:r>
              <a:rPr lang="en-US" sz="2000" b="1">
                <a:sym typeface="Symbol" charset="0"/>
              </a:rPr>
              <a:t> </a:t>
            </a:r>
            <a:r>
              <a:rPr lang="en-US" sz="3200" b="1">
                <a:sym typeface="Symbol" charset="0"/>
              </a:rPr>
              <a:t>B</a:t>
            </a:r>
          </a:p>
        </p:txBody>
      </p:sp>
    </p:spTree>
    <p:extLst>
      <p:ext uri="{BB962C8B-B14F-4D97-AF65-F5344CB8AC3E}">
        <p14:creationId xmlns:p14="http://schemas.microsoft.com/office/powerpoint/2010/main" val="2574658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t>Lookup Table (LUT)</a:t>
            </a:r>
          </a:p>
        </p:txBody>
      </p:sp>
      <p:sp>
        <p:nvSpPr>
          <p:cNvPr id="196612" name="Rectangle 4"/>
          <p:cNvSpPr>
            <a:spLocks noGrp="1" noChangeArrowheads="1"/>
          </p:cNvSpPr>
          <p:nvPr>
            <p:ph type="body" idx="1"/>
          </p:nvPr>
        </p:nvSpPr>
        <p:spPr>
          <a:xfrm>
            <a:off x="228600" y="1219200"/>
            <a:ext cx="8839200" cy="4114800"/>
          </a:xfrm>
          <a:noFill/>
          <a:ln/>
        </p:spPr>
        <p:txBody>
          <a:bodyPr/>
          <a:lstStyle/>
          <a:p>
            <a:r>
              <a:rPr lang="en-US"/>
              <a:t>K-LUT -- K input lookup table</a:t>
            </a:r>
          </a:p>
          <a:p>
            <a:r>
              <a:rPr lang="en-US"/>
              <a:t>Any function of K inputs by programming table</a:t>
            </a:r>
          </a:p>
          <a:p>
            <a:r>
              <a:rPr lang="en-US"/>
              <a:t>Load bits into table</a:t>
            </a:r>
          </a:p>
          <a:p>
            <a:pPr lvl="1"/>
            <a:r>
              <a:rPr lang="en-US"/>
              <a:t>2</a:t>
            </a:r>
            <a:r>
              <a:rPr lang="en-US" baseline="30000"/>
              <a:t>N</a:t>
            </a:r>
            <a:r>
              <a:rPr lang="en-US"/>
              <a:t> bits to describe functions</a:t>
            </a:r>
          </a:p>
          <a:p>
            <a:pPr lvl="1"/>
            <a:r>
              <a:rPr lang="en-US"/>
              <a:t>=&gt;       different functions</a:t>
            </a:r>
          </a:p>
        </p:txBody>
      </p:sp>
      <p:pic>
        <p:nvPicPr>
          <p:cNvPr id="196613" name="Picture 5" descr="basic_4lut_n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91000"/>
            <a:ext cx="5572125" cy="21717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96614" name="Object 6"/>
          <p:cNvGraphicFramePr>
            <a:graphicFrameLocks noChangeAspect="1"/>
          </p:cNvGraphicFramePr>
          <p:nvPr/>
        </p:nvGraphicFramePr>
        <p:xfrm>
          <a:off x="1552575" y="3367088"/>
          <a:ext cx="609600" cy="544512"/>
        </p:xfrm>
        <a:graphic>
          <a:graphicData uri="http://schemas.openxmlformats.org/presentationml/2006/ole">
            <mc:AlternateContent xmlns:mc="http://schemas.openxmlformats.org/markup-compatibility/2006">
              <mc:Choice xmlns:v="urn:schemas-microsoft-com:vml" Requires="v">
                <p:oleObj spid="_x0000_s16411" name="Equation" r:id="rId4" imgW="241200" imgH="215640" progId="Equation.3">
                  <p:embed/>
                </p:oleObj>
              </mc:Choice>
              <mc:Fallback>
                <p:oleObj name="Equation" r:id="rId4" imgW="24120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575" y="3367088"/>
                        <a:ext cx="609600" cy="5445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5571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6" name="Picture 4" descr="basic_4l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86200"/>
            <a:ext cx="2428875" cy="1323975"/>
          </a:xfrm>
          <a:prstGeom prst="rect">
            <a:avLst/>
          </a:prstGeom>
          <a:noFill/>
          <a:extLst>
            <a:ext uri="{909E8E84-426E-40dd-AFC4-6F175D3DCCD1}">
              <a14:hiddenFill xmlns:a14="http://schemas.microsoft.com/office/drawing/2010/main" xmlns="">
                <a:solidFill>
                  <a:srgbClr val="FFFFFF"/>
                </a:solidFill>
              </a14:hiddenFill>
            </a:ext>
          </a:extLst>
        </p:spPr>
      </p:pic>
      <p:pic>
        <p:nvPicPr>
          <p:cNvPr id="197637" name="Picture 5" descr="fpga_conv_interconn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3305175" cy="3305175"/>
          </a:xfrm>
          <a:prstGeom prst="rect">
            <a:avLst/>
          </a:prstGeom>
          <a:noFill/>
          <a:extLst>
            <a:ext uri="{909E8E84-426E-40dd-AFC4-6F175D3DCCD1}">
              <a14:hiddenFill xmlns:a14="http://schemas.microsoft.com/office/drawing/2010/main" xmlns="">
                <a:solidFill>
                  <a:srgbClr val="FFFFFF"/>
                </a:solidFill>
              </a14:hiddenFill>
            </a:ext>
          </a:extLst>
        </p:spPr>
      </p:pic>
      <p:sp>
        <p:nvSpPr>
          <p:cNvPr id="197638" name="Text Box 6"/>
          <p:cNvSpPr txBox="1">
            <a:spLocks noChangeArrowheads="1"/>
          </p:cNvSpPr>
          <p:nvPr/>
        </p:nvSpPr>
        <p:spPr bwMode="auto">
          <a:xfrm>
            <a:off x="457200" y="1524000"/>
            <a:ext cx="3616325"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3200">
                <a:latin typeface="Times New Roman" charset="0"/>
                <a:ea typeface="ＭＳ Ｐゴシック" charset="0"/>
              </a:rPr>
              <a:t>K-LUT (typical k=4)</a:t>
            </a:r>
          </a:p>
          <a:p>
            <a:pPr eaLnBrk="0" hangingPunct="0"/>
            <a:r>
              <a:rPr lang="en-US" sz="3200">
                <a:latin typeface="Times New Roman" charset="0"/>
                <a:ea typeface="ＭＳ Ｐゴシック" charset="0"/>
              </a:rPr>
              <a:t>      w/ optional </a:t>
            </a:r>
          </a:p>
          <a:p>
            <a:pPr eaLnBrk="0" hangingPunct="0"/>
            <a:r>
              <a:rPr lang="en-US" sz="3200">
                <a:latin typeface="Times New Roman" charset="0"/>
                <a:ea typeface="ＭＳ Ｐゴシック" charset="0"/>
              </a:rPr>
              <a:t> output Flip-Flop</a:t>
            </a:r>
            <a:endParaRPr lang="en-US" sz="2400">
              <a:latin typeface="Times New Roman" charset="0"/>
              <a:ea typeface="ＭＳ Ｐゴシック" charset="0"/>
            </a:endParaRPr>
          </a:p>
        </p:txBody>
      </p:sp>
      <p:sp>
        <p:nvSpPr>
          <p:cNvPr id="197639" name="Rectangle 7"/>
          <p:cNvSpPr>
            <a:spLocks noGrp="1" noChangeArrowheads="1"/>
          </p:cNvSpPr>
          <p:nvPr>
            <p:ph type="title"/>
          </p:nvPr>
        </p:nvSpPr>
        <p:spPr/>
        <p:txBody>
          <a:bodyPr/>
          <a:lstStyle/>
          <a:p>
            <a:r>
              <a:rPr lang="en-US"/>
              <a:t>Lookup Table (LUT)</a:t>
            </a:r>
          </a:p>
        </p:txBody>
      </p:sp>
    </p:spTree>
    <p:extLst>
      <p:ext uri="{BB962C8B-B14F-4D97-AF65-F5344CB8AC3E}">
        <p14:creationId xmlns:p14="http://schemas.microsoft.com/office/powerpoint/2010/main" val="536642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352"/>
            <a:ext cx="8686800" cy="700087"/>
          </a:xfrm>
        </p:spPr>
        <p:txBody>
          <a:bodyPr/>
          <a:lstStyle/>
          <a:p>
            <a:r>
              <a:rPr lang="en-US" sz="3200" dirty="0" smtClean="0"/>
              <a:t>Reconfigurable Hardware</a:t>
            </a:r>
            <a:endParaRPr lang="en-US" sz="3200" dirty="0"/>
          </a:p>
        </p:txBody>
      </p:sp>
      <p:pic>
        <p:nvPicPr>
          <p:cNvPr id="12" name="Picture 2"/>
          <p:cNvPicPr>
            <a:picLocks noChangeAspect="1"/>
          </p:cNvPicPr>
          <p:nvPr/>
        </p:nvPicPr>
        <p:blipFill>
          <a:blip r:embed="rId2"/>
          <a:srcRect/>
          <a:stretch>
            <a:fillRect/>
          </a:stretch>
        </p:blipFill>
        <p:spPr bwMode="auto">
          <a:xfrm>
            <a:off x="914400" y="1054159"/>
            <a:ext cx="7315200" cy="5481646"/>
          </a:xfrm>
          <a:prstGeom prst="rect">
            <a:avLst/>
          </a:prstGeom>
          <a:noFill/>
          <a:ln w="9525">
            <a:noFill/>
            <a:miter lim="800000"/>
            <a:headEnd/>
            <a:tailEnd/>
          </a:ln>
        </p:spPr>
      </p:pic>
    </p:spTree>
    <p:extLst>
      <p:ext uri="{BB962C8B-B14F-4D97-AF65-F5344CB8AC3E}">
        <p14:creationId xmlns:p14="http://schemas.microsoft.com/office/powerpoint/2010/main" val="2691488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Grp="1" noChangeArrowheads="1"/>
          </p:cNvSpPr>
          <p:nvPr>
            <p:ph type="title"/>
          </p:nvPr>
        </p:nvSpPr>
        <p:spPr/>
        <p:txBody>
          <a:bodyPr/>
          <a:lstStyle/>
          <a:p>
            <a:r>
              <a:rPr lang="en-US"/>
              <a:t>Lookup Table (LUT)</a:t>
            </a:r>
          </a:p>
        </p:txBody>
      </p:sp>
      <p:pic>
        <p:nvPicPr>
          <p:cNvPr id="209926" name="Picture 6" descr="basic_4lut_con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438400"/>
            <a:ext cx="3314700"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209925" name="Rectangle 5"/>
          <p:cNvSpPr>
            <a:spLocks noChangeArrowheads="1"/>
          </p:cNvSpPr>
          <p:nvPr/>
        </p:nvSpPr>
        <p:spPr bwMode="auto">
          <a:xfrm>
            <a:off x="76200" y="1524000"/>
            <a:ext cx="6096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007F"/>
              </a:buClr>
              <a:buSzPct val="75000"/>
              <a:buFont typeface="Wingdings" charset="0"/>
              <a:buChar char="v"/>
            </a:pPr>
            <a:r>
              <a:rPr lang="en-US" sz="3200">
                <a:latin typeface="Times New Roman" charset="0"/>
              </a:rPr>
              <a:t>Single configuration bit for each:</a:t>
            </a:r>
          </a:p>
          <a:p>
            <a:pPr marL="742950" lvl="1" indent="-285750">
              <a:spcBef>
                <a:spcPct val="20000"/>
              </a:spcBef>
              <a:buClr>
                <a:srgbClr val="FFCC00"/>
              </a:buClr>
              <a:buSzPct val="75000"/>
              <a:buFont typeface="Wingdings" charset="0"/>
              <a:buChar char="v"/>
            </a:pPr>
            <a:r>
              <a:rPr lang="en-US" sz="2800">
                <a:latin typeface="Times New Roman" charset="0"/>
              </a:rPr>
              <a:t>LUT bit</a:t>
            </a:r>
          </a:p>
          <a:p>
            <a:pPr marL="742950" lvl="1" indent="-285750">
              <a:spcBef>
                <a:spcPct val="20000"/>
              </a:spcBef>
              <a:buClr>
                <a:srgbClr val="FFCC00"/>
              </a:buClr>
              <a:buSzPct val="75000"/>
              <a:buFont typeface="Wingdings" charset="0"/>
              <a:buChar char="v"/>
            </a:pPr>
            <a:r>
              <a:rPr lang="en-US" sz="2800">
                <a:latin typeface="Times New Roman" charset="0"/>
              </a:rPr>
              <a:t>Interconnect point/option</a:t>
            </a:r>
          </a:p>
          <a:p>
            <a:pPr marL="742950" lvl="1" indent="-285750">
              <a:spcBef>
                <a:spcPct val="20000"/>
              </a:spcBef>
              <a:buClr>
                <a:srgbClr val="FFCC00"/>
              </a:buClr>
              <a:buSzPct val="75000"/>
              <a:buFont typeface="Wingdings" charset="0"/>
              <a:buChar char="v"/>
            </a:pPr>
            <a:r>
              <a:rPr lang="en-US" sz="2800">
                <a:latin typeface="Times New Roman" charset="0"/>
              </a:rPr>
              <a:t>Flip-flop select</a:t>
            </a:r>
          </a:p>
          <a:p>
            <a:pPr marL="342900" indent="-342900">
              <a:spcBef>
                <a:spcPct val="20000"/>
              </a:spcBef>
              <a:buClr>
                <a:srgbClr val="00007F"/>
              </a:buClr>
              <a:buSzPct val="75000"/>
              <a:buFont typeface="Wingdings" charset="0"/>
              <a:buChar char="v"/>
            </a:pPr>
            <a:endParaRPr lang="en-US" sz="3200">
              <a:latin typeface="Times New Roman" charset="0"/>
            </a:endParaRPr>
          </a:p>
        </p:txBody>
      </p:sp>
    </p:spTree>
    <p:extLst>
      <p:ext uri="{BB962C8B-B14F-4D97-AF65-F5344CB8AC3E}">
        <p14:creationId xmlns:p14="http://schemas.microsoft.com/office/powerpoint/2010/main" val="3626001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609600" y="30635"/>
            <a:ext cx="7793038" cy="685800"/>
          </a:xfrm>
        </p:spPr>
        <p:txBody>
          <a:bodyPr/>
          <a:lstStyle/>
          <a:p>
            <a:r>
              <a:rPr lang="en-US" dirty="0"/>
              <a:t>Configurable Logic Block (CLB)</a:t>
            </a:r>
          </a:p>
        </p:txBody>
      </p:sp>
      <p:pic>
        <p:nvPicPr>
          <p:cNvPr id="203779" name="Picture 3" descr="c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5363"/>
            <a:ext cx="7504113" cy="59388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12392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228600" y="51138"/>
            <a:ext cx="8686800" cy="700087"/>
          </a:xfrm>
        </p:spPr>
        <p:txBody>
          <a:bodyPr/>
          <a:lstStyle/>
          <a:p>
            <a:r>
              <a:rPr lang="en-US" dirty="0"/>
              <a:t>Programmable Interconnect</a:t>
            </a:r>
          </a:p>
        </p:txBody>
      </p:sp>
      <p:sp>
        <p:nvSpPr>
          <p:cNvPr id="350211" name="Rectangle 3"/>
          <p:cNvSpPr>
            <a:spLocks noGrp="1" noChangeArrowheads="1"/>
          </p:cNvSpPr>
          <p:nvPr>
            <p:ph type="body" sz="half" idx="1"/>
          </p:nvPr>
        </p:nvSpPr>
        <p:spPr>
          <a:xfrm>
            <a:off x="457200" y="1300163"/>
            <a:ext cx="8229600" cy="2381250"/>
          </a:xfrm>
        </p:spPr>
        <p:txBody>
          <a:bodyPr/>
          <a:lstStyle/>
          <a:p>
            <a:r>
              <a:rPr lang="en-GB" sz="2800"/>
              <a:t>Interconnect architecture</a:t>
            </a:r>
          </a:p>
          <a:p>
            <a:pPr lvl="1"/>
            <a:r>
              <a:rPr lang="en-GB" sz="2400"/>
              <a:t>Fast local interconnect</a:t>
            </a:r>
          </a:p>
          <a:p>
            <a:pPr lvl="1"/>
            <a:r>
              <a:rPr lang="en-GB" sz="2400"/>
              <a:t>Horizontal and vertical lines of various lengths</a:t>
            </a:r>
          </a:p>
          <a:p>
            <a:pPr lvl="1"/>
            <a:endParaRPr lang="en-US" sz="2400"/>
          </a:p>
        </p:txBody>
      </p:sp>
      <p:grpSp>
        <p:nvGrpSpPr>
          <p:cNvPr id="350212" name="Group 4"/>
          <p:cNvGrpSpPr>
            <a:grpSpLocks/>
          </p:cNvGrpSpPr>
          <p:nvPr/>
        </p:nvGrpSpPr>
        <p:grpSpPr bwMode="auto">
          <a:xfrm>
            <a:off x="1787525" y="2763838"/>
            <a:ext cx="5572125" cy="3544887"/>
            <a:chOff x="1219" y="945"/>
            <a:chExt cx="3802" cy="2233"/>
          </a:xfrm>
        </p:grpSpPr>
        <p:sp>
          <p:nvSpPr>
            <p:cNvPr id="350213" name="Rectangle 5"/>
            <p:cNvSpPr>
              <a:spLocks noChangeArrowheads="1"/>
            </p:cNvSpPr>
            <p:nvPr/>
          </p:nvSpPr>
          <p:spPr bwMode="auto">
            <a:xfrm>
              <a:off x="1407" y="1104"/>
              <a:ext cx="337" cy="520"/>
            </a:xfrm>
            <a:prstGeom prst="rect">
              <a:avLst/>
            </a:prstGeom>
            <a:solidFill>
              <a:schemeClr val="tx2"/>
            </a:solidFill>
            <a:ln w="25400">
              <a:solidFill>
                <a:schemeClr val="tx1"/>
              </a:solidFill>
              <a:miter lim="800000"/>
              <a:headEnd/>
              <a:tailEnd/>
            </a:ln>
            <a:effectLst>
              <a:outerShdw blurRad="63500" dist="107763" dir="2700000" algn="ctr" rotWithShape="0">
                <a:schemeClr val="bg2">
                  <a:alpha val="74998"/>
                </a:schemeClr>
              </a:outerShdw>
            </a:effectLst>
          </p:spPr>
          <p:txBody>
            <a:bodyPr anchor="ctr" anchorCtr="1"/>
            <a:lstStyle/>
            <a:p>
              <a:pPr algn="ctr"/>
              <a:r>
                <a:rPr lang="en-GB" sz="1800" b="1" dirty="0">
                  <a:solidFill>
                    <a:schemeClr val="bg1"/>
                  </a:solidFill>
                  <a:latin typeface="Arial" charset="0"/>
                  <a:ea typeface="ＭＳ Ｐゴシック" charset="0"/>
                </a:rPr>
                <a:t>C L</a:t>
              </a:r>
            </a:p>
            <a:p>
              <a:pPr algn="ctr"/>
              <a:r>
                <a:rPr lang="en-GB" sz="1800" b="1" dirty="0">
                  <a:solidFill>
                    <a:schemeClr val="bg1"/>
                  </a:solidFill>
                  <a:latin typeface="Arial" charset="0"/>
                  <a:ea typeface="ＭＳ Ｐゴシック" charset="0"/>
                </a:rPr>
                <a:t>B</a:t>
              </a:r>
              <a:endParaRPr lang="en-US" sz="1800" b="1" dirty="0">
                <a:solidFill>
                  <a:schemeClr val="bg1"/>
                </a:solidFill>
                <a:latin typeface="Arial" charset="0"/>
                <a:ea typeface="ＭＳ Ｐゴシック" charset="0"/>
              </a:endParaRPr>
            </a:p>
          </p:txBody>
        </p:sp>
        <p:sp>
          <p:nvSpPr>
            <p:cNvPr id="350214" name="Line 6"/>
            <p:cNvSpPr>
              <a:spLocks noChangeShapeType="1"/>
            </p:cNvSpPr>
            <p:nvPr/>
          </p:nvSpPr>
          <p:spPr bwMode="auto">
            <a:xfrm>
              <a:off x="1662" y="945"/>
              <a:ext cx="1" cy="15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15" name="Line 7"/>
            <p:cNvSpPr>
              <a:spLocks noChangeShapeType="1"/>
            </p:cNvSpPr>
            <p:nvPr/>
          </p:nvSpPr>
          <p:spPr bwMode="auto">
            <a:xfrm>
              <a:off x="1469" y="1619"/>
              <a:ext cx="1" cy="15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16" name="Line 8"/>
            <p:cNvSpPr>
              <a:spLocks noChangeShapeType="1"/>
            </p:cNvSpPr>
            <p:nvPr/>
          </p:nvSpPr>
          <p:spPr bwMode="auto">
            <a:xfrm flipH="1">
              <a:off x="1258" y="1186"/>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17" name="Line 9"/>
            <p:cNvSpPr>
              <a:spLocks noChangeShapeType="1"/>
            </p:cNvSpPr>
            <p:nvPr/>
          </p:nvSpPr>
          <p:spPr bwMode="auto">
            <a:xfrm flipH="1">
              <a:off x="1248" y="1359"/>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18" name="Line 10"/>
            <p:cNvSpPr>
              <a:spLocks noChangeShapeType="1"/>
            </p:cNvSpPr>
            <p:nvPr/>
          </p:nvSpPr>
          <p:spPr bwMode="auto">
            <a:xfrm flipH="1">
              <a:off x="1258" y="1523"/>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19" name="Line 11"/>
            <p:cNvSpPr>
              <a:spLocks noChangeShapeType="1"/>
            </p:cNvSpPr>
            <p:nvPr/>
          </p:nvSpPr>
          <p:spPr bwMode="auto">
            <a:xfrm flipH="1">
              <a:off x="1758" y="1359"/>
              <a:ext cx="145"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20" name="Line 12"/>
            <p:cNvSpPr>
              <a:spLocks noChangeShapeType="1"/>
            </p:cNvSpPr>
            <p:nvPr/>
          </p:nvSpPr>
          <p:spPr bwMode="auto">
            <a:xfrm flipH="1">
              <a:off x="1749" y="1523"/>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21" name="Rectangle 13"/>
            <p:cNvSpPr>
              <a:spLocks noChangeArrowheads="1"/>
            </p:cNvSpPr>
            <p:nvPr/>
          </p:nvSpPr>
          <p:spPr bwMode="auto">
            <a:xfrm>
              <a:off x="1378" y="2510"/>
              <a:ext cx="337" cy="519"/>
            </a:xfrm>
            <a:prstGeom prst="rect">
              <a:avLst/>
            </a:prstGeom>
            <a:solidFill>
              <a:schemeClr val="tx2"/>
            </a:solidFill>
            <a:ln w="25400">
              <a:solidFill>
                <a:schemeClr val="tx1"/>
              </a:solidFill>
              <a:miter lim="800000"/>
              <a:headEnd/>
              <a:tailEnd/>
            </a:ln>
            <a:effectLst>
              <a:outerShdw blurRad="63500" dist="107763" dir="2700000" algn="ctr" rotWithShape="0">
                <a:schemeClr val="bg2">
                  <a:alpha val="74998"/>
                </a:schemeClr>
              </a:outerShdw>
            </a:effectLst>
          </p:spPr>
          <p:txBody>
            <a:bodyPr anchor="ctr" anchorCtr="1"/>
            <a:lstStyle/>
            <a:p>
              <a:r>
                <a:rPr lang="en-GB" sz="1800" b="1">
                  <a:solidFill>
                    <a:schemeClr val="bg1"/>
                  </a:solidFill>
                </a:rPr>
                <a:t>C L</a:t>
              </a:r>
            </a:p>
            <a:p>
              <a:r>
                <a:rPr lang="en-GB" sz="1800" b="1">
                  <a:solidFill>
                    <a:schemeClr val="bg1"/>
                  </a:solidFill>
                </a:rPr>
                <a:t>B</a:t>
              </a:r>
              <a:endParaRPr lang="en-US" sz="1800" b="1">
                <a:solidFill>
                  <a:schemeClr val="bg1"/>
                </a:solidFill>
              </a:endParaRPr>
            </a:p>
          </p:txBody>
        </p:sp>
        <p:sp>
          <p:nvSpPr>
            <p:cNvPr id="350222" name="Line 14"/>
            <p:cNvSpPr>
              <a:spLocks noChangeShapeType="1"/>
            </p:cNvSpPr>
            <p:nvPr/>
          </p:nvSpPr>
          <p:spPr bwMode="auto">
            <a:xfrm>
              <a:off x="1633" y="2351"/>
              <a:ext cx="1" cy="15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23" name="Line 15"/>
            <p:cNvSpPr>
              <a:spLocks noChangeShapeType="1"/>
            </p:cNvSpPr>
            <p:nvPr/>
          </p:nvSpPr>
          <p:spPr bwMode="auto">
            <a:xfrm>
              <a:off x="1441" y="3024"/>
              <a:ext cx="1" cy="15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24" name="Line 16"/>
            <p:cNvSpPr>
              <a:spLocks noChangeShapeType="1"/>
            </p:cNvSpPr>
            <p:nvPr/>
          </p:nvSpPr>
          <p:spPr bwMode="auto">
            <a:xfrm flipH="1">
              <a:off x="1229" y="2591"/>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25" name="Line 17"/>
            <p:cNvSpPr>
              <a:spLocks noChangeShapeType="1"/>
            </p:cNvSpPr>
            <p:nvPr/>
          </p:nvSpPr>
          <p:spPr bwMode="auto">
            <a:xfrm flipH="1">
              <a:off x="1219" y="2764"/>
              <a:ext cx="145"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26" name="Line 18"/>
            <p:cNvSpPr>
              <a:spLocks noChangeShapeType="1"/>
            </p:cNvSpPr>
            <p:nvPr/>
          </p:nvSpPr>
          <p:spPr bwMode="auto">
            <a:xfrm flipH="1">
              <a:off x="1229" y="2928"/>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27" name="Line 19"/>
            <p:cNvSpPr>
              <a:spLocks noChangeShapeType="1"/>
            </p:cNvSpPr>
            <p:nvPr/>
          </p:nvSpPr>
          <p:spPr bwMode="auto">
            <a:xfrm flipH="1">
              <a:off x="1729" y="2764"/>
              <a:ext cx="145"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28" name="Line 20"/>
            <p:cNvSpPr>
              <a:spLocks noChangeShapeType="1"/>
            </p:cNvSpPr>
            <p:nvPr/>
          </p:nvSpPr>
          <p:spPr bwMode="auto">
            <a:xfrm flipH="1">
              <a:off x="1720" y="2928"/>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29" name="Rectangle 21"/>
            <p:cNvSpPr>
              <a:spLocks noChangeArrowheads="1"/>
            </p:cNvSpPr>
            <p:nvPr/>
          </p:nvSpPr>
          <p:spPr bwMode="auto">
            <a:xfrm>
              <a:off x="2860" y="1133"/>
              <a:ext cx="337" cy="520"/>
            </a:xfrm>
            <a:prstGeom prst="rect">
              <a:avLst/>
            </a:prstGeom>
            <a:solidFill>
              <a:schemeClr val="tx2"/>
            </a:solidFill>
            <a:ln w="25400">
              <a:solidFill>
                <a:schemeClr val="tx1"/>
              </a:solidFill>
              <a:miter lim="800000"/>
              <a:headEnd/>
              <a:tailEnd/>
            </a:ln>
            <a:effectLst>
              <a:outerShdw blurRad="63500" dist="107763" dir="2700000" algn="ctr" rotWithShape="0">
                <a:schemeClr val="bg2">
                  <a:alpha val="74998"/>
                </a:schemeClr>
              </a:outerShdw>
            </a:effectLst>
          </p:spPr>
          <p:txBody>
            <a:bodyPr anchor="ctr" anchorCtr="1"/>
            <a:lstStyle/>
            <a:p>
              <a:r>
                <a:rPr lang="en-GB" sz="1800" b="1" dirty="0">
                  <a:solidFill>
                    <a:schemeClr val="bg1"/>
                  </a:solidFill>
                </a:rPr>
                <a:t>C L</a:t>
              </a:r>
            </a:p>
            <a:p>
              <a:r>
                <a:rPr lang="en-GB" sz="1800" b="1" dirty="0">
                  <a:solidFill>
                    <a:schemeClr val="bg1"/>
                  </a:solidFill>
                </a:rPr>
                <a:t>B</a:t>
              </a:r>
              <a:endParaRPr lang="en-US" sz="1800" b="1" dirty="0">
                <a:solidFill>
                  <a:schemeClr val="bg1"/>
                </a:solidFill>
              </a:endParaRPr>
            </a:p>
          </p:txBody>
        </p:sp>
        <p:sp>
          <p:nvSpPr>
            <p:cNvPr id="350230" name="Line 22"/>
            <p:cNvSpPr>
              <a:spLocks noChangeShapeType="1"/>
            </p:cNvSpPr>
            <p:nvPr/>
          </p:nvSpPr>
          <p:spPr bwMode="auto">
            <a:xfrm>
              <a:off x="3115" y="974"/>
              <a:ext cx="1" cy="15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31" name="Line 23"/>
            <p:cNvSpPr>
              <a:spLocks noChangeShapeType="1"/>
            </p:cNvSpPr>
            <p:nvPr/>
          </p:nvSpPr>
          <p:spPr bwMode="auto">
            <a:xfrm>
              <a:off x="2923" y="1648"/>
              <a:ext cx="1" cy="15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32" name="Line 24"/>
            <p:cNvSpPr>
              <a:spLocks noChangeShapeType="1"/>
            </p:cNvSpPr>
            <p:nvPr/>
          </p:nvSpPr>
          <p:spPr bwMode="auto">
            <a:xfrm flipH="1">
              <a:off x="2711" y="1215"/>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33" name="Line 25"/>
            <p:cNvSpPr>
              <a:spLocks noChangeShapeType="1"/>
            </p:cNvSpPr>
            <p:nvPr/>
          </p:nvSpPr>
          <p:spPr bwMode="auto">
            <a:xfrm flipH="1">
              <a:off x="2701" y="1388"/>
              <a:ext cx="145"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34" name="Line 26"/>
            <p:cNvSpPr>
              <a:spLocks noChangeShapeType="1"/>
            </p:cNvSpPr>
            <p:nvPr/>
          </p:nvSpPr>
          <p:spPr bwMode="auto">
            <a:xfrm flipH="1">
              <a:off x="2711" y="1552"/>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35" name="Line 27"/>
            <p:cNvSpPr>
              <a:spLocks noChangeShapeType="1"/>
            </p:cNvSpPr>
            <p:nvPr/>
          </p:nvSpPr>
          <p:spPr bwMode="auto">
            <a:xfrm flipH="1">
              <a:off x="3211" y="1388"/>
              <a:ext cx="145"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36" name="Line 28"/>
            <p:cNvSpPr>
              <a:spLocks noChangeShapeType="1"/>
            </p:cNvSpPr>
            <p:nvPr/>
          </p:nvSpPr>
          <p:spPr bwMode="auto">
            <a:xfrm flipH="1">
              <a:off x="3202" y="1552"/>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37" name="Rectangle 29"/>
            <p:cNvSpPr>
              <a:spLocks noChangeArrowheads="1"/>
            </p:cNvSpPr>
            <p:nvPr/>
          </p:nvSpPr>
          <p:spPr bwMode="auto">
            <a:xfrm>
              <a:off x="2870" y="2500"/>
              <a:ext cx="336" cy="519"/>
            </a:xfrm>
            <a:prstGeom prst="rect">
              <a:avLst/>
            </a:prstGeom>
            <a:solidFill>
              <a:schemeClr val="tx2"/>
            </a:solidFill>
            <a:ln w="25400">
              <a:solidFill>
                <a:schemeClr val="tx1"/>
              </a:solidFill>
              <a:miter lim="800000"/>
              <a:headEnd/>
              <a:tailEnd/>
            </a:ln>
            <a:effectLst>
              <a:outerShdw blurRad="63500" dist="107763" dir="2700000" algn="ctr" rotWithShape="0">
                <a:schemeClr val="bg2">
                  <a:alpha val="74998"/>
                </a:schemeClr>
              </a:outerShdw>
            </a:effectLst>
          </p:spPr>
          <p:txBody>
            <a:bodyPr anchor="ctr" anchorCtr="1"/>
            <a:lstStyle/>
            <a:p>
              <a:r>
                <a:rPr lang="en-GB" sz="1800" b="1">
                  <a:solidFill>
                    <a:schemeClr val="bg1"/>
                  </a:solidFill>
                </a:rPr>
                <a:t>C L</a:t>
              </a:r>
            </a:p>
            <a:p>
              <a:r>
                <a:rPr lang="en-GB" sz="1800" b="1">
                  <a:solidFill>
                    <a:schemeClr val="bg1"/>
                  </a:solidFill>
                </a:rPr>
                <a:t>B</a:t>
              </a:r>
              <a:endParaRPr lang="en-US" sz="1800" b="1">
                <a:solidFill>
                  <a:schemeClr val="bg1"/>
                </a:solidFill>
              </a:endParaRPr>
            </a:p>
          </p:txBody>
        </p:sp>
        <p:sp>
          <p:nvSpPr>
            <p:cNvPr id="350238" name="Line 30"/>
            <p:cNvSpPr>
              <a:spLocks noChangeShapeType="1"/>
            </p:cNvSpPr>
            <p:nvPr/>
          </p:nvSpPr>
          <p:spPr bwMode="auto">
            <a:xfrm>
              <a:off x="3125" y="2341"/>
              <a:ext cx="1" cy="15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39" name="Line 31"/>
            <p:cNvSpPr>
              <a:spLocks noChangeShapeType="1"/>
            </p:cNvSpPr>
            <p:nvPr/>
          </p:nvSpPr>
          <p:spPr bwMode="auto">
            <a:xfrm>
              <a:off x="2932" y="3015"/>
              <a:ext cx="1" cy="15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40" name="Line 32"/>
            <p:cNvSpPr>
              <a:spLocks noChangeShapeType="1"/>
            </p:cNvSpPr>
            <p:nvPr/>
          </p:nvSpPr>
          <p:spPr bwMode="auto">
            <a:xfrm flipH="1">
              <a:off x="2721" y="2582"/>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41" name="Line 33"/>
            <p:cNvSpPr>
              <a:spLocks noChangeShapeType="1"/>
            </p:cNvSpPr>
            <p:nvPr/>
          </p:nvSpPr>
          <p:spPr bwMode="auto">
            <a:xfrm flipH="1">
              <a:off x="2711" y="2755"/>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42" name="Line 34"/>
            <p:cNvSpPr>
              <a:spLocks noChangeShapeType="1"/>
            </p:cNvSpPr>
            <p:nvPr/>
          </p:nvSpPr>
          <p:spPr bwMode="auto">
            <a:xfrm flipH="1">
              <a:off x="2721" y="2918"/>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43" name="Line 35"/>
            <p:cNvSpPr>
              <a:spLocks noChangeShapeType="1"/>
            </p:cNvSpPr>
            <p:nvPr/>
          </p:nvSpPr>
          <p:spPr bwMode="auto">
            <a:xfrm flipH="1">
              <a:off x="3221" y="2755"/>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44" name="Line 36"/>
            <p:cNvSpPr>
              <a:spLocks noChangeShapeType="1"/>
            </p:cNvSpPr>
            <p:nvPr/>
          </p:nvSpPr>
          <p:spPr bwMode="auto">
            <a:xfrm flipH="1">
              <a:off x="3211" y="2918"/>
              <a:ext cx="145"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45" name="Rectangle 37"/>
            <p:cNvSpPr>
              <a:spLocks noChangeArrowheads="1"/>
            </p:cNvSpPr>
            <p:nvPr/>
          </p:nvSpPr>
          <p:spPr bwMode="auto">
            <a:xfrm>
              <a:off x="4391" y="1152"/>
              <a:ext cx="336" cy="520"/>
            </a:xfrm>
            <a:prstGeom prst="rect">
              <a:avLst/>
            </a:prstGeom>
            <a:solidFill>
              <a:schemeClr val="tx2"/>
            </a:solidFill>
            <a:ln w="25400">
              <a:solidFill>
                <a:schemeClr val="tx1"/>
              </a:solidFill>
              <a:miter lim="800000"/>
              <a:headEnd/>
              <a:tailEnd/>
            </a:ln>
            <a:effectLst>
              <a:outerShdw blurRad="63500" dist="107763" dir="2700000" algn="ctr" rotWithShape="0">
                <a:schemeClr val="bg2">
                  <a:alpha val="74998"/>
                </a:schemeClr>
              </a:outerShdw>
            </a:effectLst>
          </p:spPr>
          <p:txBody>
            <a:bodyPr anchor="ctr" anchorCtr="1"/>
            <a:lstStyle/>
            <a:p>
              <a:r>
                <a:rPr lang="en-GB" sz="1800" b="1" dirty="0">
                  <a:solidFill>
                    <a:schemeClr val="bg1"/>
                  </a:solidFill>
                </a:rPr>
                <a:t>C L</a:t>
              </a:r>
            </a:p>
            <a:p>
              <a:r>
                <a:rPr lang="en-GB" sz="1800" b="1" dirty="0">
                  <a:solidFill>
                    <a:schemeClr val="bg1"/>
                  </a:solidFill>
                </a:rPr>
                <a:t>B</a:t>
              </a:r>
              <a:endParaRPr lang="en-US" sz="1800" b="1" dirty="0">
                <a:solidFill>
                  <a:schemeClr val="bg1"/>
                </a:solidFill>
              </a:endParaRPr>
            </a:p>
          </p:txBody>
        </p:sp>
        <p:sp>
          <p:nvSpPr>
            <p:cNvPr id="350246" name="Line 38"/>
            <p:cNvSpPr>
              <a:spLocks noChangeShapeType="1"/>
            </p:cNvSpPr>
            <p:nvPr/>
          </p:nvSpPr>
          <p:spPr bwMode="auto">
            <a:xfrm>
              <a:off x="4645" y="993"/>
              <a:ext cx="1" cy="15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47" name="Line 39"/>
            <p:cNvSpPr>
              <a:spLocks noChangeShapeType="1"/>
            </p:cNvSpPr>
            <p:nvPr/>
          </p:nvSpPr>
          <p:spPr bwMode="auto">
            <a:xfrm>
              <a:off x="4453" y="1667"/>
              <a:ext cx="1" cy="15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48" name="Line 40"/>
            <p:cNvSpPr>
              <a:spLocks noChangeShapeType="1"/>
            </p:cNvSpPr>
            <p:nvPr/>
          </p:nvSpPr>
          <p:spPr bwMode="auto">
            <a:xfrm flipH="1">
              <a:off x="4241" y="1234"/>
              <a:ext cx="145"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49" name="Line 41"/>
            <p:cNvSpPr>
              <a:spLocks noChangeShapeType="1"/>
            </p:cNvSpPr>
            <p:nvPr/>
          </p:nvSpPr>
          <p:spPr bwMode="auto">
            <a:xfrm flipH="1">
              <a:off x="4232" y="1407"/>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50" name="Line 42"/>
            <p:cNvSpPr>
              <a:spLocks noChangeShapeType="1"/>
            </p:cNvSpPr>
            <p:nvPr/>
          </p:nvSpPr>
          <p:spPr bwMode="auto">
            <a:xfrm flipH="1">
              <a:off x="4241" y="1571"/>
              <a:ext cx="145"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51" name="Line 43"/>
            <p:cNvSpPr>
              <a:spLocks noChangeShapeType="1"/>
            </p:cNvSpPr>
            <p:nvPr/>
          </p:nvSpPr>
          <p:spPr bwMode="auto">
            <a:xfrm flipH="1">
              <a:off x="4742" y="1407"/>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52" name="Line 44"/>
            <p:cNvSpPr>
              <a:spLocks noChangeShapeType="1"/>
            </p:cNvSpPr>
            <p:nvPr/>
          </p:nvSpPr>
          <p:spPr bwMode="auto">
            <a:xfrm flipH="1">
              <a:off x="4732" y="1571"/>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53" name="Rectangle 45"/>
            <p:cNvSpPr>
              <a:spLocks noChangeArrowheads="1"/>
            </p:cNvSpPr>
            <p:nvPr/>
          </p:nvSpPr>
          <p:spPr bwMode="auto">
            <a:xfrm>
              <a:off x="4439" y="2510"/>
              <a:ext cx="336" cy="519"/>
            </a:xfrm>
            <a:prstGeom prst="rect">
              <a:avLst/>
            </a:prstGeom>
            <a:solidFill>
              <a:schemeClr val="tx2"/>
            </a:solidFill>
            <a:ln w="25400">
              <a:solidFill>
                <a:schemeClr val="tx1"/>
              </a:solidFill>
              <a:miter lim="800000"/>
              <a:headEnd/>
              <a:tailEnd/>
            </a:ln>
            <a:effectLst>
              <a:outerShdw blurRad="63500" dist="107763" dir="2700000" algn="ctr" rotWithShape="0">
                <a:schemeClr val="bg2">
                  <a:alpha val="74998"/>
                </a:schemeClr>
              </a:outerShdw>
            </a:effectLst>
          </p:spPr>
          <p:txBody>
            <a:bodyPr anchor="ctr" anchorCtr="1"/>
            <a:lstStyle/>
            <a:p>
              <a:r>
                <a:rPr lang="en-GB" sz="1800" b="1">
                  <a:solidFill>
                    <a:schemeClr val="bg1"/>
                  </a:solidFill>
                </a:rPr>
                <a:t>C L</a:t>
              </a:r>
            </a:p>
            <a:p>
              <a:r>
                <a:rPr lang="en-GB" sz="1800" b="1">
                  <a:solidFill>
                    <a:schemeClr val="bg1"/>
                  </a:solidFill>
                </a:rPr>
                <a:t>B</a:t>
              </a:r>
              <a:endParaRPr lang="en-US" sz="1800" b="1">
                <a:solidFill>
                  <a:schemeClr val="bg1"/>
                </a:solidFill>
              </a:endParaRPr>
            </a:p>
          </p:txBody>
        </p:sp>
        <p:sp>
          <p:nvSpPr>
            <p:cNvPr id="350254" name="Line 46"/>
            <p:cNvSpPr>
              <a:spLocks noChangeShapeType="1"/>
            </p:cNvSpPr>
            <p:nvPr/>
          </p:nvSpPr>
          <p:spPr bwMode="auto">
            <a:xfrm>
              <a:off x="4694" y="2351"/>
              <a:ext cx="1" cy="15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55" name="Line 47"/>
            <p:cNvSpPr>
              <a:spLocks noChangeShapeType="1"/>
            </p:cNvSpPr>
            <p:nvPr/>
          </p:nvSpPr>
          <p:spPr bwMode="auto">
            <a:xfrm>
              <a:off x="4501" y="3024"/>
              <a:ext cx="1" cy="15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56" name="Line 48"/>
            <p:cNvSpPr>
              <a:spLocks noChangeShapeType="1"/>
            </p:cNvSpPr>
            <p:nvPr/>
          </p:nvSpPr>
          <p:spPr bwMode="auto">
            <a:xfrm flipH="1">
              <a:off x="4289" y="2591"/>
              <a:ext cx="145"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57" name="Line 49"/>
            <p:cNvSpPr>
              <a:spLocks noChangeShapeType="1"/>
            </p:cNvSpPr>
            <p:nvPr/>
          </p:nvSpPr>
          <p:spPr bwMode="auto">
            <a:xfrm flipH="1">
              <a:off x="4280" y="2764"/>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58" name="Line 50"/>
            <p:cNvSpPr>
              <a:spLocks noChangeShapeType="1"/>
            </p:cNvSpPr>
            <p:nvPr/>
          </p:nvSpPr>
          <p:spPr bwMode="auto">
            <a:xfrm flipH="1">
              <a:off x="4289" y="2928"/>
              <a:ext cx="145"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59" name="Line 51"/>
            <p:cNvSpPr>
              <a:spLocks noChangeShapeType="1"/>
            </p:cNvSpPr>
            <p:nvPr/>
          </p:nvSpPr>
          <p:spPr bwMode="auto">
            <a:xfrm flipH="1">
              <a:off x="4790" y="2764"/>
              <a:ext cx="1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60" name="Line 52"/>
            <p:cNvSpPr>
              <a:spLocks noChangeShapeType="1"/>
            </p:cNvSpPr>
            <p:nvPr/>
          </p:nvSpPr>
          <p:spPr bwMode="auto">
            <a:xfrm flipH="1">
              <a:off x="4780" y="2928"/>
              <a:ext cx="145"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61" name="Rectangle 53"/>
            <p:cNvSpPr>
              <a:spLocks noChangeArrowheads="1"/>
            </p:cNvSpPr>
            <p:nvPr/>
          </p:nvSpPr>
          <p:spPr bwMode="auto">
            <a:xfrm>
              <a:off x="1927" y="1788"/>
              <a:ext cx="625" cy="558"/>
            </a:xfrm>
            <a:prstGeom prst="rect">
              <a:avLst/>
            </a:prstGeom>
            <a:solidFill>
              <a:srgbClr val="FF9900"/>
            </a:solidFill>
            <a:ln w="15875">
              <a:solidFill>
                <a:schemeClr val="tx1"/>
              </a:solidFill>
              <a:miter lim="800000"/>
              <a:headEnd/>
              <a:tailEnd/>
            </a:ln>
          </p:spPr>
          <p:txBody>
            <a:bodyPr lIns="54000" tIns="36000" rIns="54000" bIns="36000" anchor="ctr" anchorCtr="1"/>
            <a:lstStyle/>
            <a:p>
              <a:pPr algn="ctr"/>
              <a:r>
                <a:rPr lang="en-GB" sz="1800" b="1">
                  <a:solidFill>
                    <a:schemeClr val="bg1"/>
                  </a:solidFill>
                  <a:latin typeface="Arial" charset="0"/>
                  <a:ea typeface="ＭＳ Ｐゴシック" charset="0"/>
                </a:rPr>
                <a:t>Switch</a:t>
              </a:r>
            </a:p>
            <a:p>
              <a:pPr algn="ctr"/>
              <a:r>
                <a:rPr lang="en-GB" sz="1800" b="1">
                  <a:solidFill>
                    <a:schemeClr val="bg1"/>
                  </a:solidFill>
                  <a:latin typeface="Arial" charset="0"/>
                  <a:ea typeface="ＭＳ Ｐゴシック" charset="0"/>
                </a:rPr>
                <a:t>Matrix</a:t>
              </a:r>
              <a:endParaRPr lang="en-US" sz="1800" b="1">
                <a:solidFill>
                  <a:schemeClr val="bg1"/>
                </a:solidFill>
                <a:latin typeface="Arial" charset="0"/>
                <a:ea typeface="ＭＳ Ｐゴシック" charset="0"/>
              </a:endParaRPr>
            </a:p>
          </p:txBody>
        </p:sp>
        <p:sp>
          <p:nvSpPr>
            <p:cNvPr id="350262" name="Line 54"/>
            <p:cNvSpPr>
              <a:spLocks noChangeShapeType="1"/>
            </p:cNvSpPr>
            <p:nvPr/>
          </p:nvSpPr>
          <p:spPr bwMode="auto">
            <a:xfrm>
              <a:off x="2105" y="1109"/>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63" name="Line 55"/>
            <p:cNvSpPr>
              <a:spLocks noChangeShapeType="1"/>
            </p:cNvSpPr>
            <p:nvPr/>
          </p:nvSpPr>
          <p:spPr bwMode="auto">
            <a:xfrm>
              <a:off x="2249" y="1109"/>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64" name="Line 56"/>
            <p:cNvSpPr>
              <a:spLocks noChangeShapeType="1"/>
            </p:cNvSpPr>
            <p:nvPr/>
          </p:nvSpPr>
          <p:spPr bwMode="auto">
            <a:xfrm>
              <a:off x="2384" y="1109"/>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65" name="Line 57"/>
            <p:cNvSpPr>
              <a:spLocks noChangeShapeType="1"/>
            </p:cNvSpPr>
            <p:nvPr/>
          </p:nvSpPr>
          <p:spPr bwMode="auto">
            <a:xfrm>
              <a:off x="2509" y="1109"/>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66" name="Line 58"/>
            <p:cNvSpPr>
              <a:spLocks noChangeShapeType="1"/>
            </p:cNvSpPr>
            <p:nvPr/>
          </p:nvSpPr>
          <p:spPr bwMode="auto">
            <a:xfrm>
              <a:off x="1980" y="2341"/>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67" name="Line 59"/>
            <p:cNvSpPr>
              <a:spLocks noChangeShapeType="1"/>
            </p:cNvSpPr>
            <p:nvPr/>
          </p:nvSpPr>
          <p:spPr bwMode="auto">
            <a:xfrm>
              <a:off x="2114" y="2341"/>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68" name="Line 60"/>
            <p:cNvSpPr>
              <a:spLocks noChangeShapeType="1"/>
            </p:cNvSpPr>
            <p:nvPr/>
          </p:nvSpPr>
          <p:spPr bwMode="auto">
            <a:xfrm>
              <a:off x="2259" y="2341"/>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69" name="Line 61"/>
            <p:cNvSpPr>
              <a:spLocks noChangeShapeType="1"/>
            </p:cNvSpPr>
            <p:nvPr/>
          </p:nvSpPr>
          <p:spPr bwMode="auto">
            <a:xfrm>
              <a:off x="2393" y="2341"/>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70" name="Line 62"/>
            <p:cNvSpPr>
              <a:spLocks noChangeShapeType="1"/>
            </p:cNvSpPr>
            <p:nvPr/>
          </p:nvSpPr>
          <p:spPr bwMode="auto">
            <a:xfrm>
              <a:off x="2518" y="2341"/>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71" name="Line 63"/>
            <p:cNvSpPr>
              <a:spLocks noChangeShapeType="1"/>
            </p:cNvSpPr>
            <p:nvPr/>
          </p:nvSpPr>
          <p:spPr bwMode="auto">
            <a:xfrm>
              <a:off x="1970" y="1109"/>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72" name="Line 64"/>
            <p:cNvSpPr>
              <a:spLocks noChangeShapeType="1"/>
            </p:cNvSpPr>
            <p:nvPr/>
          </p:nvSpPr>
          <p:spPr bwMode="auto">
            <a:xfrm flipH="1">
              <a:off x="1229" y="1850"/>
              <a:ext cx="698"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73" name="Line 65"/>
            <p:cNvSpPr>
              <a:spLocks noChangeShapeType="1"/>
            </p:cNvSpPr>
            <p:nvPr/>
          </p:nvSpPr>
          <p:spPr bwMode="auto">
            <a:xfrm flipH="1">
              <a:off x="1229" y="2187"/>
              <a:ext cx="698"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74" name="Line 66"/>
            <p:cNvSpPr>
              <a:spLocks noChangeShapeType="1"/>
            </p:cNvSpPr>
            <p:nvPr/>
          </p:nvSpPr>
          <p:spPr bwMode="auto">
            <a:xfrm flipH="1">
              <a:off x="1219" y="2081"/>
              <a:ext cx="708"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75" name="Line 67"/>
            <p:cNvSpPr>
              <a:spLocks noChangeShapeType="1"/>
            </p:cNvSpPr>
            <p:nvPr/>
          </p:nvSpPr>
          <p:spPr bwMode="auto">
            <a:xfrm flipH="1">
              <a:off x="1229" y="2283"/>
              <a:ext cx="698"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76" name="Line 68"/>
            <p:cNvSpPr>
              <a:spLocks noChangeShapeType="1"/>
            </p:cNvSpPr>
            <p:nvPr/>
          </p:nvSpPr>
          <p:spPr bwMode="auto">
            <a:xfrm flipH="1">
              <a:off x="1229" y="1956"/>
              <a:ext cx="683"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77" name="Line 69"/>
            <p:cNvSpPr>
              <a:spLocks noChangeShapeType="1"/>
            </p:cNvSpPr>
            <p:nvPr/>
          </p:nvSpPr>
          <p:spPr bwMode="auto">
            <a:xfrm flipH="1">
              <a:off x="2557" y="1860"/>
              <a:ext cx="905"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78" name="Line 70"/>
            <p:cNvSpPr>
              <a:spLocks noChangeShapeType="1"/>
            </p:cNvSpPr>
            <p:nvPr/>
          </p:nvSpPr>
          <p:spPr bwMode="auto">
            <a:xfrm flipH="1">
              <a:off x="2547" y="2081"/>
              <a:ext cx="94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79" name="Line 71"/>
            <p:cNvSpPr>
              <a:spLocks noChangeShapeType="1"/>
            </p:cNvSpPr>
            <p:nvPr/>
          </p:nvSpPr>
          <p:spPr bwMode="auto">
            <a:xfrm flipH="1">
              <a:off x="2557" y="2177"/>
              <a:ext cx="93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80" name="Line 72"/>
            <p:cNvSpPr>
              <a:spLocks noChangeShapeType="1"/>
            </p:cNvSpPr>
            <p:nvPr/>
          </p:nvSpPr>
          <p:spPr bwMode="auto">
            <a:xfrm flipH="1">
              <a:off x="2557" y="2274"/>
              <a:ext cx="93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81" name="Rectangle 73"/>
            <p:cNvSpPr>
              <a:spLocks noChangeArrowheads="1"/>
            </p:cNvSpPr>
            <p:nvPr/>
          </p:nvSpPr>
          <p:spPr bwMode="auto">
            <a:xfrm>
              <a:off x="3457" y="1807"/>
              <a:ext cx="625" cy="558"/>
            </a:xfrm>
            <a:prstGeom prst="rect">
              <a:avLst/>
            </a:prstGeom>
            <a:solidFill>
              <a:srgbClr val="FF9900"/>
            </a:solidFill>
            <a:ln w="158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4000" tIns="36000" rIns="54000" bIns="36000" anchor="ctr" anchorCtr="1"/>
            <a:lstStyle/>
            <a:p>
              <a:pPr algn="ctr"/>
              <a:r>
                <a:rPr lang="en-GB" sz="1800" b="1">
                  <a:solidFill>
                    <a:schemeClr val="bg1"/>
                  </a:solidFill>
                  <a:latin typeface="Arial" charset="0"/>
                  <a:ea typeface="ＭＳ Ｐゴシック" charset="0"/>
                </a:rPr>
                <a:t>Switch Matrix</a:t>
              </a:r>
              <a:endParaRPr lang="en-US" sz="1800" b="1">
                <a:solidFill>
                  <a:schemeClr val="bg1"/>
                </a:solidFill>
                <a:latin typeface="Arial" charset="0"/>
                <a:ea typeface="ＭＳ Ｐゴシック" charset="0"/>
              </a:endParaRPr>
            </a:p>
          </p:txBody>
        </p:sp>
        <p:sp>
          <p:nvSpPr>
            <p:cNvPr id="350282" name="Line 74"/>
            <p:cNvSpPr>
              <a:spLocks noChangeShapeType="1"/>
            </p:cNvSpPr>
            <p:nvPr/>
          </p:nvSpPr>
          <p:spPr bwMode="auto">
            <a:xfrm>
              <a:off x="3635" y="1128"/>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83" name="Line 75"/>
            <p:cNvSpPr>
              <a:spLocks noChangeShapeType="1"/>
            </p:cNvSpPr>
            <p:nvPr/>
          </p:nvSpPr>
          <p:spPr bwMode="auto">
            <a:xfrm>
              <a:off x="3779" y="1128"/>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84" name="Line 76"/>
            <p:cNvSpPr>
              <a:spLocks noChangeShapeType="1"/>
            </p:cNvSpPr>
            <p:nvPr/>
          </p:nvSpPr>
          <p:spPr bwMode="auto">
            <a:xfrm>
              <a:off x="3914" y="1128"/>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85" name="Line 77"/>
            <p:cNvSpPr>
              <a:spLocks noChangeShapeType="1"/>
            </p:cNvSpPr>
            <p:nvPr/>
          </p:nvSpPr>
          <p:spPr bwMode="auto">
            <a:xfrm>
              <a:off x="4039" y="1128"/>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86" name="Line 78"/>
            <p:cNvSpPr>
              <a:spLocks noChangeShapeType="1"/>
            </p:cNvSpPr>
            <p:nvPr/>
          </p:nvSpPr>
          <p:spPr bwMode="auto">
            <a:xfrm>
              <a:off x="3510" y="2360"/>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87" name="Line 79"/>
            <p:cNvSpPr>
              <a:spLocks noChangeShapeType="1"/>
            </p:cNvSpPr>
            <p:nvPr/>
          </p:nvSpPr>
          <p:spPr bwMode="auto">
            <a:xfrm>
              <a:off x="3645" y="2360"/>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88" name="Line 80"/>
            <p:cNvSpPr>
              <a:spLocks noChangeShapeType="1"/>
            </p:cNvSpPr>
            <p:nvPr/>
          </p:nvSpPr>
          <p:spPr bwMode="auto">
            <a:xfrm>
              <a:off x="3789" y="2360"/>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89" name="Line 81"/>
            <p:cNvSpPr>
              <a:spLocks noChangeShapeType="1"/>
            </p:cNvSpPr>
            <p:nvPr/>
          </p:nvSpPr>
          <p:spPr bwMode="auto">
            <a:xfrm>
              <a:off x="3924" y="2360"/>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90" name="Line 82"/>
            <p:cNvSpPr>
              <a:spLocks noChangeShapeType="1"/>
            </p:cNvSpPr>
            <p:nvPr/>
          </p:nvSpPr>
          <p:spPr bwMode="auto">
            <a:xfrm>
              <a:off x="4049" y="2360"/>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91" name="Line 83"/>
            <p:cNvSpPr>
              <a:spLocks noChangeShapeType="1"/>
            </p:cNvSpPr>
            <p:nvPr/>
          </p:nvSpPr>
          <p:spPr bwMode="auto">
            <a:xfrm>
              <a:off x="3500" y="1128"/>
              <a:ext cx="1" cy="674"/>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92" name="Line 84"/>
            <p:cNvSpPr>
              <a:spLocks noChangeShapeType="1"/>
            </p:cNvSpPr>
            <p:nvPr/>
          </p:nvSpPr>
          <p:spPr bwMode="auto">
            <a:xfrm flipH="1">
              <a:off x="4087" y="1879"/>
              <a:ext cx="68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93" name="Line 85"/>
            <p:cNvSpPr>
              <a:spLocks noChangeShapeType="1"/>
            </p:cNvSpPr>
            <p:nvPr/>
          </p:nvSpPr>
          <p:spPr bwMode="auto">
            <a:xfrm flipH="1">
              <a:off x="4078" y="1985"/>
              <a:ext cx="683"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94" name="Line 86"/>
            <p:cNvSpPr>
              <a:spLocks noChangeShapeType="1"/>
            </p:cNvSpPr>
            <p:nvPr/>
          </p:nvSpPr>
          <p:spPr bwMode="auto">
            <a:xfrm flipH="1">
              <a:off x="4078" y="2100"/>
              <a:ext cx="943"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95" name="Line 87"/>
            <p:cNvSpPr>
              <a:spLocks noChangeShapeType="1"/>
            </p:cNvSpPr>
            <p:nvPr/>
          </p:nvSpPr>
          <p:spPr bwMode="auto">
            <a:xfrm flipH="1">
              <a:off x="4087" y="2197"/>
              <a:ext cx="93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96" name="Line 88"/>
            <p:cNvSpPr>
              <a:spLocks noChangeShapeType="1"/>
            </p:cNvSpPr>
            <p:nvPr/>
          </p:nvSpPr>
          <p:spPr bwMode="auto">
            <a:xfrm flipH="1">
              <a:off x="4087" y="2293"/>
              <a:ext cx="934"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97" name="Line 89"/>
            <p:cNvSpPr>
              <a:spLocks noChangeShapeType="1"/>
            </p:cNvSpPr>
            <p:nvPr/>
          </p:nvSpPr>
          <p:spPr bwMode="auto">
            <a:xfrm flipH="1">
              <a:off x="4328" y="1879"/>
              <a:ext cx="683"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98" name="Line 90"/>
            <p:cNvSpPr>
              <a:spLocks noChangeShapeType="1"/>
            </p:cNvSpPr>
            <p:nvPr/>
          </p:nvSpPr>
          <p:spPr bwMode="auto">
            <a:xfrm flipH="1">
              <a:off x="4328" y="1985"/>
              <a:ext cx="683" cy="1"/>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299" name="Line 91"/>
            <p:cNvSpPr>
              <a:spLocks noChangeShapeType="1"/>
            </p:cNvSpPr>
            <p:nvPr/>
          </p:nvSpPr>
          <p:spPr bwMode="auto">
            <a:xfrm>
              <a:off x="3288" y="1388"/>
              <a:ext cx="1" cy="1"/>
            </a:xfrm>
            <a:prstGeom prst="line">
              <a:avLst/>
            </a:prstGeom>
            <a:noFill/>
            <a:ln w="3016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300" name="Line 92"/>
            <p:cNvSpPr>
              <a:spLocks noChangeShapeType="1"/>
            </p:cNvSpPr>
            <p:nvPr/>
          </p:nvSpPr>
          <p:spPr bwMode="auto">
            <a:xfrm>
              <a:off x="1787" y="2774"/>
              <a:ext cx="1" cy="1"/>
            </a:xfrm>
            <a:prstGeom prst="line">
              <a:avLst/>
            </a:prstGeom>
            <a:noFill/>
            <a:ln w="30163">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0301" name="Line 93"/>
            <p:cNvSpPr>
              <a:spLocks noChangeShapeType="1"/>
            </p:cNvSpPr>
            <p:nvPr/>
          </p:nvSpPr>
          <p:spPr bwMode="auto">
            <a:xfrm>
              <a:off x="1720" y="2765"/>
              <a:ext cx="394" cy="0"/>
            </a:xfrm>
            <a:prstGeom prst="line">
              <a:avLst/>
            </a:prstGeom>
            <a:noFill/>
            <a:ln w="317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02" name="Line 94"/>
            <p:cNvSpPr>
              <a:spLocks noChangeShapeType="1"/>
            </p:cNvSpPr>
            <p:nvPr/>
          </p:nvSpPr>
          <p:spPr bwMode="auto">
            <a:xfrm flipV="1">
              <a:off x="2114" y="2351"/>
              <a:ext cx="0" cy="414"/>
            </a:xfrm>
            <a:prstGeom prst="line">
              <a:avLst/>
            </a:prstGeom>
            <a:noFill/>
            <a:ln w="317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03" name="Line 95"/>
            <p:cNvSpPr>
              <a:spLocks noChangeShapeType="1"/>
            </p:cNvSpPr>
            <p:nvPr/>
          </p:nvSpPr>
          <p:spPr bwMode="auto">
            <a:xfrm flipV="1">
              <a:off x="2114" y="1788"/>
              <a:ext cx="271" cy="563"/>
            </a:xfrm>
            <a:prstGeom prst="line">
              <a:avLst/>
            </a:prstGeom>
            <a:noFill/>
            <a:ln w="317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04" name="Line 96"/>
            <p:cNvSpPr>
              <a:spLocks noChangeShapeType="1"/>
            </p:cNvSpPr>
            <p:nvPr/>
          </p:nvSpPr>
          <p:spPr bwMode="auto">
            <a:xfrm flipV="1">
              <a:off x="2384" y="1215"/>
              <a:ext cx="1" cy="568"/>
            </a:xfrm>
            <a:prstGeom prst="line">
              <a:avLst/>
            </a:prstGeom>
            <a:noFill/>
            <a:ln w="317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05" name="Line 97"/>
            <p:cNvSpPr>
              <a:spLocks noChangeShapeType="1"/>
            </p:cNvSpPr>
            <p:nvPr/>
          </p:nvSpPr>
          <p:spPr bwMode="auto">
            <a:xfrm flipV="1">
              <a:off x="2385" y="1216"/>
              <a:ext cx="470" cy="0"/>
            </a:xfrm>
            <a:prstGeom prst="line">
              <a:avLst/>
            </a:prstGeom>
            <a:noFill/>
            <a:ln w="317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06" name="Line 98"/>
            <p:cNvSpPr>
              <a:spLocks noChangeShapeType="1"/>
            </p:cNvSpPr>
            <p:nvPr/>
          </p:nvSpPr>
          <p:spPr bwMode="auto">
            <a:xfrm flipV="1">
              <a:off x="1469" y="1624"/>
              <a:ext cx="1" cy="332"/>
            </a:xfrm>
            <a:prstGeom prst="line">
              <a:avLst/>
            </a:prstGeom>
            <a:noFill/>
            <a:ln w="317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07" name="Line 99"/>
            <p:cNvSpPr>
              <a:spLocks noChangeShapeType="1"/>
            </p:cNvSpPr>
            <p:nvPr/>
          </p:nvSpPr>
          <p:spPr bwMode="auto">
            <a:xfrm flipH="1" flipV="1">
              <a:off x="1229" y="1956"/>
              <a:ext cx="2228" cy="0"/>
            </a:xfrm>
            <a:prstGeom prst="line">
              <a:avLst/>
            </a:prstGeom>
            <a:noFill/>
            <a:ln w="317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08" name="Line 100"/>
            <p:cNvSpPr>
              <a:spLocks noChangeShapeType="1"/>
            </p:cNvSpPr>
            <p:nvPr/>
          </p:nvSpPr>
          <p:spPr bwMode="auto">
            <a:xfrm flipH="1" flipV="1">
              <a:off x="3126" y="1966"/>
              <a:ext cx="0" cy="534"/>
            </a:xfrm>
            <a:prstGeom prst="line">
              <a:avLst/>
            </a:prstGeom>
            <a:noFill/>
            <a:ln w="31750">
              <a:solidFill>
                <a:srgbClr val="FFFF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09" name="Line 101"/>
            <p:cNvSpPr>
              <a:spLocks noChangeShapeType="1"/>
            </p:cNvSpPr>
            <p:nvPr/>
          </p:nvSpPr>
          <p:spPr bwMode="auto">
            <a:xfrm flipV="1">
              <a:off x="3452" y="1802"/>
              <a:ext cx="337" cy="155"/>
            </a:xfrm>
            <a:prstGeom prst="line">
              <a:avLst/>
            </a:prstGeom>
            <a:noFill/>
            <a:ln w="317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10" name="Line 102"/>
            <p:cNvSpPr>
              <a:spLocks noChangeShapeType="1"/>
            </p:cNvSpPr>
            <p:nvPr/>
          </p:nvSpPr>
          <p:spPr bwMode="auto">
            <a:xfrm flipH="1" flipV="1">
              <a:off x="3779" y="1109"/>
              <a:ext cx="1" cy="693"/>
            </a:xfrm>
            <a:prstGeom prst="line">
              <a:avLst/>
            </a:prstGeom>
            <a:noFill/>
            <a:ln w="317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11" name="Line 103"/>
            <p:cNvSpPr>
              <a:spLocks noChangeShapeType="1"/>
            </p:cNvSpPr>
            <p:nvPr/>
          </p:nvSpPr>
          <p:spPr bwMode="auto">
            <a:xfrm>
              <a:off x="3202" y="1388"/>
              <a:ext cx="577" cy="1"/>
            </a:xfrm>
            <a:prstGeom prst="line">
              <a:avLst/>
            </a:prstGeom>
            <a:noFill/>
            <a:ln w="317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12" name="Line 104"/>
            <p:cNvSpPr>
              <a:spLocks noChangeShapeType="1"/>
            </p:cNvSpPr>
            <p:nvPr/>
          </p:nvSpPr>
          <p:spPr bwMode="auto">
            <a:xfrm>
              <a:off x="3211" y="2918"/>
              <a:ext cx="299" cy="1"/>
            </a:xfrm>
            <a:prstGeom prst="line">
              <a:avLst/>
            </a:prstGeom>
            <a:noFill/>
            <a:ln w="317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13" name="Line 105"/>
            <p:cNvSpPr>
              <a:spLocks noChangeShapeType="1"/>
            </p:cNvSpPr>
            <p:nvPr/>
          </p:nvSpPr>
          <p:spPr bwMode="auto">
            <a:xfrm flipH="1" flipV="1">
              <a:off x="3509" y="2365"/>
              <a:ext cx="1" cy="554"/>
            </a:xfrm>
            <a:prstGeom prst="line">
              <a:avLst/>
            </a:prstGeom>
            <a:noFill/>
            <a:ln w="317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14" name="Line 106"/>
            <p:cNvSpPr>
              <a:spLocks noChangeShapeType="1"/>
            </p:cNvSpPr>
            <p:nvPr/>
          </p:nvSpPr>
          <p:spPr bwMode="auto">
            <a:xfrm flipV="1">
              <a:off x="3507" y="2198"/>
              <a:ext cx="575" cy="162"/>
            </a:xfrm>
            <a:prstGeom prst="line">
              <a:avLst/>
            </a:prstGeom>
            <a:noFill/>
            <a:ln w="317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15" name="Line 107"/>
            <p:cNvSpPr>
              <a:spLocks noChangeShapeType="1"/>
            </p:cNvSpPr>
            <p:nvPr/>
          </p:nvSpPr>
          <p:spPr bwMode="auto">
            <a:xfrm>
              <a:off x="4087" y="2197"/>
              <a:ext cx="934" cy="1"/>
            </a:xfrm>
            <a:prstGeom prst="line">
              <a:avLst/>
            </a:prstGeom>
            <a:noFill/>
            <a:ln w="317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16" name="Line 108"/>
            <p:cNvSpPr>
              <a:spLocks noChangeShapeType="1"/>
            </p:cNvSpPr>
            <p:nvPr/>
          </p:nvSpPr>
          <p:spPr bwMode="auto">
            <a:xfrm flipV="1">
              <a:off x="4453" y="1689"/>
              <a:ext cx="0" cy="498"/>
            </a:xfrm>
            <a:prstGeom prst="line">
              <a:avLst/>
            </a:prstGeom>
            <a:noFill/>
            <a:ln w="317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0317" name="Line 109"/>
            <p:cNvSpPr>
              <a:spLocks noChangeShapeType="1"/>
            </p:cNvSpPr>
            <p:nvPr/>
          </p:nvSpPr>
          <p:spPr bwMode="auto">
            <a:xfrm>
              <a:off x="3511" y="2759"/>
              <a:ext cx="931" cy="0"/>
            </a:xfrm>
            <a:prstGeom prst="line">
              <a:avLst/>
            </a:prstGeom>
            <a:noFill/>
            <a:ln w="3175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20579073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US"/>
              <a:t>Switchbox Operation</a:t>
            </a:r>
          </a:p>
        </p:txBody>
      </p:sp>
      <p:sp>
        <p:nvSpPr>
          <p:cNvPr id="352259" name="Rectangle 3"/>
          <p:cNvSpPr>
            <a:spLocks noGrp="1" noChangeArrowheads="1"/>
          </p:cNvSpPr>
          <p:nvPr>
            <p:ph type="body" sz="half" idx="4294967295"/>
          </p:nvPr>
        </p:nvSpPr>
        <p:spPr>
          <a:xfrm>
            <a:off x="200025" y="4343400"/>
            <a:ext cx="4752975" cy="1639888"/>
          </a:xfrm>
        </p:spPr>
        <p:txBody>
          <a:bodyPr/>
          <a:lstStyle/>
          <a:p>
            <a:pPr>
              <a:lnSpc>
                <a:spcPct val="80000"/>
              </a:lnSpc>
            </a:pPr>
            <a:r>
              <a:rPr lang="en-US" sz="2400"/>
              <a:t>6 pass transistors per switchbox interconnect point</a:t>
            </a:r>
          </a:p>
          <a:p>
            <a:pPr>
              <a:lnSpc>
                <a:spcPct val="80000"/>
              </a:lnSpc>
            </a:pPr>
            <a:r>
              <a:rPr lang="en-US" sz="2400"/>
              <a:t>Pass transistors act as programmable switches</a:t>
            </a:r>
          </a:p>
          <a:p>
            <a:pPr>
              <a:lnSpc>
                <a:spcPct val="80000"/>
              </a:lnSpc>
            </a:pPr>
            <a:r>
              <a:rPr lang="en-GB" sz="2400"/>
              <a:t>Pass transistor gates are driven by configuration memory cells</a:t>
            </a:r>
            <a:endParaRPr lang="en-US" sz="2400"/>
          </a:p>
        </p:txBody>
      </p:sp>
      <p:sp>
        <p:nvSpPr>
          <p:cNvPr id="352260" name="Rectangle 4"/>
          <p:cNvSpPr>
            <a:spLocks noChangeArrowheads="1"/>
          </p:cNvSpPr>
          <p:nvPr/>
        </p:nvSpPr>
        <p:spPr bwMode="auto">
          <a:xfrm>
            <a:off x="5448300" y="1355725"/>
            <a:ext cx="28114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lstStyle/>
          <a:p>
            <a:pPr algn="ctr" eaLnBrk="0" hangingPunct="0"/>
            <a:r>
              <a:rPr lang="en-US" sz="2400">
                <a:latin typeface="Arial" charset="0"/>
                <a:ea typeface="ＭＳ Ｐゴシック" charset="0"/>
              </a:rPr>
              <a:t>After Programming</a:t>
            </a:r>
          </a:p>
        </p:txBody>
      </p:sp>
      <p:grpSp>
        <p:nvGrpSpPr>
          <p:cNvPr id="352261" name="Group 5"/>
          <p:cNvGrpSpPr>
            <a:grpSpLocks/>
          </p:cNvGrpSpPr>
          <p:nvPr/>
        </p:nvGrpSpPr>
        <p:grpSpPr bwMode="auto">
          <a:xfrm>
            <a:off x="1367305" y="1883710"/>
            <a:ext cx="2144713" cy="2209800"/>
            <a:chOff x="946" y="1086"/>
            <a:chExt cx="1351" cy="1392"/>
          </a:xfrm>
        </p:grpSpPr>
        <p:sp>
          <p:nvSpPr>
            <p:cNvPr id="352262" name="Rectangle 6"/>
            <p:cNvSpPr>
              <a:spLocks noChangeArrowheads="1"/>
            </p:cNvSpPr>
            <p:nvPr/>
          </p:nvSpPr>
          <p:spPr bwMode="auto">
            <a:xfrm>
              <a:off x="1149" y="1290"/>
              <a:ext cx="960" cy="1000"/>
            </a:xfrm>
            <a:prstGeom prst="rect">
              <a:avLst/>
            </a:prstGeom>
            <a:solidFill>
              <a:srgbClr val="FF9900"/>
            </a:solidFill>
            <a:ln w="19050">
              <a:solidFill>
                <a:schemeClr val="tx1"/>
              </a:solidFill>
              <a:miter lim="800000"/>
              <a:headEnd/>
              <a:tailEnd/>
            </a:ln>
          </p:spPr>
          <p:txBody>
            <a:bodyPr/>
            <a:lstStyle/>
            <a:p>
              <a:endParaRPr lang="en-US"/>
            </a:p>
          </p:txBody>
        </p:sp>
        <p:sp>
          <p:nvSpPr>
            <p:cNvPr id="352263" name="Freeform 7"/>
            <p:cNvSpPr>
              <a:spLocks/>
            </p:cNvSpPr>
            <p:nvPr/>
          </p:nvSpPr>
          <p:spPr bwMode="auto">
            <a:xfrm>
              <a:off x="1197" y="1934"/>
              <a:ext cx="266" cy="296"/>
            </a:xfrm>
            <a:custGeom>
              <a:avLst/>
              <a:gdLst>
                <a:gd name="T0" fmla="*/ 152 w 288"/>
                <a:gd name="T1" fmla="*/ 0 h 296"/>
                <a:gd name="T2" fmla="*/ 288 w 288"/>
                <a:gd name="T3" fmla="*/ 144 h 296"/>
                <a:gd name="T4" fmla="*/ 144 w 288"/>
                <a:gd name="T5" fmla="*/ 296 h 296"/>
                <a:gd name="T6" fmla="*/ 0 w 288"/>
                <a:gd name="T7" fmla="*/ 152 h 296"/>
                <a:gd name="T8" fmla="*/ 152 w 288"/>
                <a:gd name="T9" fmla="*/ 0 h 296"/>
              </a:gdLst>
              <a:ahLst/>
              <a:cxnLst>
                <a:cxn ang="0">
                  <a:pos x="T0" y="T1"/>
                </a:cxn>
                <a:cxn ang="0">
                  <a:pos x="T2" y="T3"/>
                </a:cxn>
                <a:cxn ang="0">
                  <a:pos x="T4" y="T5"/>
                </a:cxn>
                <a:cxn ang="0">
                  <a:pos x="T6" y="T7"/>
                </a:cxn>
                <a:cxn ang="0">
                  <a:pos x="T8" y="T9"/>
                </a:cxn>
              </a:cxnLst>
              <a:rect l="0" t="0" r="r" b="b"/>
              <a:pathLst>
                <a:path w="288" h="296">
                  <a:moveTo>
                    <a:pt x="152" y="0"/>
                  </a:moveTo>
                  <a:lnTo>
                    <a:pt x="288" y="144"/>
                  </a:lnTo>
                  <a:lnTo>
                    <a:pt x="144" y="296"/>
                  </a:lnTo>
                  <a:lnTo>
                    <a:pt x="0" y="152"/>
                  </a:lnTo>
                  <a:lnTo>
                    <a:pt x="152" y="0"/>
                  </a:lnTo>
                  <a:close/>
                </a:path>
              </a:pathLst>
            </a:custGeom>
            <a:solidFill>
              <a:srgbClr val="FF9900"/>
            </a:solidFill>
            <a:ln w="38100" cmpd="sng">
              <a:solidFill>
                <a:schemeClr val="tx1"/>
              </a:solidFill>
              <a:prstDash val="solid"/>
              <a:round/>
              <a:headEnd/>
              <a:tailEnd/>
            </a:ln>
          </p:spPr>
          <p:txBody>
            <a:bodyPr/>
            <a:lstStyle/>
            <a:p>
              <a:endParaRPr lang="en-US"/>
            </a:p>
          </p:txBody>
        </p:sp>
        <p:sp>
          <p:nvSpPr>
            <p:cNvPr id="352264" name="Line 8"/>
            <p:cNvSpPr>
              <a:spLocks noChangeShapeType="1"/>
            </p:cNvSpPr>
            <p:nvPr/>
          </p:nvSpPr>
          <p:spPr bwMode="auto">
            <a:xfrm>
              <a:off x="946" y="1486"/>
              <a:ext cx="1351" cy="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265" name="Line 9"/>
            <p:cNvSpPr>
              <a:spLocks noChangeShapeType="1"/>
            </p:cNvSpPr>
            <p:nvPr/>
          </p:nvSpPr>
          <p:spPr bwMode="auto">
            <a:xfrm>
              <a:off x="953" y="1686"/>
              <a:ext cx="1337" cy="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266" name="Line 10"/>
            <p:cNvSpPr>
              <a:spLocks noChangeShapeType="1"/>
            </p:cNvSpPr>
            <p:nvPr/>
          </p:nvSpPr>
          <p:spPr bwMode="auto">
            <a:xfrm>
              <a:off x="946" y="1886"/>
              <a:ext cx="1344" cy="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267" name="Line 11"/>
            <p:cNvSpPr>
              <a:spLocks noChangeShapeType="1"/>
            </p:cNvSpPr>
            <p:nvPr/>
          </p:nvSpPr>
          <p:spPr bwMode="auto">
            <a:xfrm>
              <a:off x="960" y="2086"/>
              <a:ext cx="1337" cy="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268" name="Line 12"/>
            <p:cNvSpPr>
              <a:spLocks noChangeShapeType="1"/>
            </p:cNvSpPr>
            <p:nvPr/>
          </p:nvSpPr>
          <p:spPr bwMode="auto">
            <a:xfrm>
              <a:off x="1337" y="1086"/>
              <a:ext cx="1" cy="139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269" name="Line 13"/>
            <p:cNvSpPr>
              <a:spLocks noChangeShapeType="1"/>
            </p:cNvSpPr>
            <p:nvPr/>
          </p:nvSpPr>
          <p:spPr bwMode="auto">
            <a:xfrm>
              <a:off x="1529" y="1086"/>
              <a:ext cx="1" cy="139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270" name="Line 14"/>
            <p:cNvSpPr>
              <a:spLocks noChangeShapeType="1"/>
            </p:cNvSpPr>
            <p:nvPr/>
          </p:nvSpPr>
          <p:spPr bwMode="auto">
            <a:xfrm>
              <a:off x="1721" y="1086"/>
              <a:ext cx="1" cy="139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271" name="Line 15"/>
            <p:cNvSpPr>
              <a:spLocks noChangeShapeType="1"/>
            </p:cNvSpPr>
            <p:nvPr/>
          </p:nvSpPr>
          <p:spPr bwMode="auto">
            <a:xfrm>
              <a:off x="1913" y="1086"/>
              <a:ext cx="1" cy="139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272" name="Freeform 16"/>
            <p:cNvSpPr>
              <a:spLocks/>
            </p:cNvSpPr>
            <p:nvPr/>
          </p:nvSpPr>
          <p:spPr bwMode="auto">
            <a:xfrm>
              <a:off x="1588" y="1542"/>
              <a:ext cx="266" cy="296"/>
            </a:xfrm>
            <a:custGeom>
              <a:avLst/>
              <a:gdLst>
                <a:gd name="T0" fmla="*/ 144 w 288"/>
                <a:gd name="T1" fmla="*/ 0 h 296"/>
                <a:gd name="T2" fmla="*/ 288 w 288"/>
                <a:gd name="T3" fmla="*/ 144 h 296"/>
                <a:gd name="T4" fmla="*/ 144 w 288"/>
                <a:gd name="T5" fmla="*/ 296 h 296"/>
                <a:gd name="T6" fmla="*/ 0 w 288"/>
                <a:gd name="T7" fmla="*/ 152 h 296"/>
                <a:gd name="T8" fmla="*/ 144 w 288"/>
                <a:gd name="T9" fmla="*/ 0 h 296"/>
              </a:gdLst>
              <a:ahLst/>
              <a:cxnLst>
                <a:cxn ang="0">
                  <a:pos x="T0" y="T1"/>
                </a:cxn>
                <a:cxn ang="0">
                  <a:pos x="T2" y="T3"/>
                </a:cxn>
                <a:cxn ang="0">
                  <a:pos x="T4" y="T5"/>
                </a:cxn>
                <a:cxn ang="0">
                  <a:pos x="T6" y="T7"/>
                </a:cxn>
                <a:cxn ang="0">
                  <a:pos x="T8" y="T9"/>
                </a:cxn>
              </a:cxnLst>
              <a:rect l="0" t="0" r="r" b="b"/>
              <a:pathLst>
                <a:path w="288" h="296">
                  <a:moveTo>
                    <a:pt x="144" y="0"/>
                  </a:moveTo>
                  <a:lnTo>
                    <a:pt x="288" y="144"/>
                  </a:lnTo>
                  <a:lnTo>
                    <a:pt x="144" y="296"/>
                  </a:lnTo>
                  <a:lnTo>
                    <a:pt x="0" y="152"/>
                  </a:lnTo>
                  <a:lnTo>
                    <a:pt x="144" y="0"/>
                  </a:lnTo>
                  <a:close/>
                </a:path>
              </a:pathLst>
            </a:custGeom>
            <a:solidFill>
              <a:srgbClr val="FF9900"/>
            </a:solidFill>
            <a:ln w="38100" cmpd="sng">
              <a:solidFill>
                <a:schemeClr val="tx1"/>
              </a:solidFill>
              <a:prstDash val="solid"/>
              <a:round/>
              <a:headEnd/>
              <a:tailEnd/>
            </a:ln>
          </p:spPr>
          <p:txBody>
            <a:bodyPr/>
            <a:lstStyle/>
            <a:p>
              <a:endParaRPr lang="en-US"/>
            </a:p>
          </p:txBody>
        </p:sp>
        <p:sp>
          <p:nvSpPr>
            <p:cNvPr id="352273" name="Freeform 17"/>
            <p:cNvSpPr>
              <a:spLocks/>
            </p:cNvSpPr>
            <p:nvPr/>
          </p:nvSpPr>
          <p:spPr bwMode="auto">
            <a:xfrm>
              <a:off x="1780" y="1334"/>
              <a:ext cx="266" cy="296"/>
            </a:xfrm>
            <a:custGeom>
              <a:avLst/>
              <a:gdLst>
                <a:gd name="T0" fmla="*/ 144 w 288"/>
                <a:gd name="T1" fmla="*/ 0 h 296"/>
                <a:gd name="T2" fmla="*/ 288 w 288"/>
                <a:gd name="T3" fmla="*/ 144 h 296"/>
                <a:gd name="T4" fmla="*/ 144 w 288"/>
                <a:gd name="T5" fmla="*/ 296 h 296"/>
                <a:gd name="T6" fmla="*/ 0 w 288"/>
                <a:gd name="T7" fmla="*/ 152 h 296"/>
                <a:gd name="T8" fmla="*/ 144 w 288"/>
                <a:gd name="T9" fmla="*/ 0 h 296"/>
              </a:gdLst>
              <a:ahLst/>
              <a:cxnLst>
                <a:cxn ang="0">
                  <a:pos x="T0" y="T1"/>
                </a:cxn>
                <a:cxn ang="0">
                  <a:pos x="T2" y="T3"/>
                </a:cxn>
                <a:cxn ang="0">
                  <a:pos x="T4" y="T5"/>
                </a:cxn>
                <a:cxn ang="0">
                  <a:pos x="T6" y="T7"/>
                </a:cxn>
                <a:cxn ang="0">
                  <a:pos x="T8" y="T9"/>
                </a:cxn>
              </a:cxnLst>
              <a:rect l="0" t="0" r="r" b="b"/>
              <a:pathLst>
                <a:path w="288" h="296">
                  <a:moveTo>
                    <a:pt x="144" y="0"/>
                  </a:moveTo>
                  <a:lnTo>
                    <a:pt x="288" y="144"/>
                  </a:lnTo>
                  <a:lnTo>
                    <a:pt x="144" y="296"/>
                  </a:lnTo>
                  <a:lnTo>
                    <a:pt x="0" y="152"/>
                  </a:lnTo>
                  <a:lnTo>
                    <a:pt x="144" y="0"/>
                  </a:lnTo>
                  <a:close/>
                </a:path>
              </a:pathLst>
            </a:custGeom>
            <a:solidFill>
              <a:srgbClr val="FF9900"/>
            </a:solidFill>
            <a:ln w="38100" cmpd="sng">
              <a:solidFill>
                <a:schemeClr val="tx1"/>
              </a:solidFill>
              <a:prstDash val="solid"/>
              <a:round/>
              <a:headEnd/>
              <a:tailEnd/>
            </a:ln>
          </p:spPr>
          <p:txBody>
            <a:bodyPr/>
            <a:lstStyle/>
            <a:p>
              <a:endParaRPr lang="en-US"/>
            </a:p>
          </p:txBody>
        </p:sp>
        <p:sp>
          <p:nvSpPr>
            <p:cNvPr id="352274" name="Freeform 18"/>
            <p:cNvSpPr>
              <a:spLocks/>
            </p:cNvSpPr>
            <p:nvPr/>
          </p:nvSpPr>
          <p:spPr bwMode="auto">
            <a:xfrm>
              <a:off x="1396" y="1726"/>
              <a:ext cx="266" cy="296"/>
            </a:xfrm>
            <a:custGeom>
              <a:avLst/>
              <a:gdLst>
                <a:gd name="T0" fmla="*/ 144 w 288"/>
                <a:gd name="T1" fmla="*/ 0 h 296"/>
                <a:gd name="T2" fmla="*/ 288 w 288"/>
                <a:gd name="T3" fmla="*/ 144 h 296"/>
                <a:gd name="T4" fmla="*/ 144 w 288"/>
                <a:gd name="T5" fmla="*/ 296 h 296"/>
                <a:gd name="T6" fmla="*/ 0 w 288"/>
                <a:gd name="T7" fmla="*/ 152 h 296"/>
                <a:gd name="T8" fmla="*/ 144 w 288"/>
                <a:gd name="T9" fmla="*/ 0 h 296"/>
              </a:gdLst>
              <a:ahLst/>
              <a:cxnLst>
                <a:cxn ang="0">
                  <a:pos x="T0" y="T1"/>
                </a:cxn>
                <a:cxn ang="0">
                  <a:pos x="T2" y="T3"/>
                </a:cxn>
                <a:cxn ang="0">
                  <a:pos x="T4" y="T5"/>
                </a:cxn>
                <a:cxn ang="0">
                  <a:pos x="T6" y="T7"/>
                </a:cxn>
                <a:cxn ang="0">
                  <a:pos x="T8" y="T9"/>
                </a:cxn>
              </a:cxnLst>
              <a:rect l="0" t="0" r="r" b="b"/>
              <a:pathLst>
                <a:path w="288" h="296">
                  <a:moveTo>
                    <a:pt x="144" y="0"/>
                  </a:moveTo>
                  <a:lnTo>
                    <a:pt x="288" y="144"/>
                  </a:lnTo>
                  <a:lnTo>
                    <a:pt x="144" y="296"/>
                  </a:lnTo>
                  <a:lnTo>
                    <a:pt x="0" y="152"/>
                  </a:lnTo>
                  <a:lnTo>
                    <a:pt x="144" y="0"/>
                  </a:lnTo>
                  <a:close/>
                </a:path>
              </a:pathLst>
            </a:custGeom>
            <a:solidFill>
              <a:srgbClr val="FF9900"/>
            </a:solidFill>
            <a:ln w="38100" cmpd="sng">
              <a:solidFill>
                <a:schemeClr val="tx1"/>
              </a:solidFill>
              <a:prstDash val="solid"/>
              <a:round/>
              <a:headEnd/>
              <a:tailEnd/>
            </a:ln>
          </p:spPr>
          <p:txBody>
            <a:bodyPr/>
            <a:lstStyle/>
            <a:p>
              <a:endParaRPr lang="en-US"/>
            </a:p>
          </p:txBody>
        </p:sp>
      </p:grpSp>
      <p:grpSp>
        <p:nvGrpSpPr>
          <p:cNvPr id="352322" name="Group 66"/>
          <p:cNvGrpSpPr>
            <a:grpSpLocks/>
          </p:cNvGrpSpPr>
          <p:nvPr/>
        </p:nvGrpSpPr>
        <p:grpSpPr bwMode="auto">
          <a:xfrm>
            <a:off x="5878513" y="2008188"/>
            <a:ext cx="1997075" cy="1958975"/>
            <a:chOff x="3412" y="1168"/>
            <a:chExt cx="1258" cy="1234"/>
          </a:xfrm>
        </p:grpSpPr>
        <p:sp>
          <p:nvSpPr>
            <p:cNvPr id="352323" name="Rectangle 67"/>
            <p:cNvSpPr>
              <a:spLocks noChangeArrowheads="1"/>
            </p:cNvSpPr>
            <p:nvPr/>
          </p:nvSpPr>
          <p:spPr bwMode="auto">
            <a:xfrm>
              <a:off x="3542" y="1290"/>
              <a:ext cx="960" cy="1000"/>
            </a:xfrm>
            <a:prstGeom prst="rect">
              <a:avLst/>
            </a:prstGeom>
            <a:solidFill>
              <a:srgbClr val="FF9900"/>
            </a:solidFill>
            <a:ln w="12700">
              <a:solidFill>
                <a:schemeClr val="tx1"/>
              </a:solidFill>
              <a:miter lim="800000"/>
              <a:headEnd/>
              <a:tailEnd/>
            </a:ln>
          </p:spPr>
          <p:txBody>
            <a:bodyPr/>
            <a:lstStyle/>
            <a:p>
              <a:endParaRPr lang="en-US"/>
            </a:p>
          </p:txBody>
        </p:sp>
        <p:sp>
          <p:nvSpPr>
            <p:cNvPr id="352324" name="Line 68"/>
            <p:cNvSpPr>
              <a:spLocks noChangeShapeType="1"/>
            </p:cNvSpPr>
            <p:nvPr/>
          </p:nvSpPr>
          <p:spPr bwMode="auto">
            <a:xfrm>
              <a:off x="3412" y="1507"/>
              <a:ext cx="125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25" name="Line 69"/>
            <p:cNvSpPr>
              <a:spLocks noChangeShapeType="1"/>
            </p:cNvSpPr>
            <p:nvPr/>
          </p:nvSpPr>
          <p:spPr bwMode="auto">
            <a:xfrm>
              <a:off x="3727" y="1168"/>
              <a:ext cx="0" cy="12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26" name="AutoShape 70"/>
            <p:cNvSpPr>
              <a:spLocks noChangeArrowheads="1"/>
            </p:cNvSpPr>
            <p:nvPr/>
          </p:nvSpPr>
          <p:spPr bwMode="auto">
            <a:xfrm>
              <a:off x="3969" y="1555"/>
              <a:ext cx="290" cy="290"/>
            </a:xfrm>
            <a:prstGeom prst="diamond">
              <a:avLst/>
            </a:prstGeom>
            <a:solidFill>
              <a:srgbClr val="FF9900"/>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327" name="Line 71"/>
            <p:cNvSpPr>
              <a:spLocks noChangeShapeType="1"/>
            </p:cNvSpPr>
            <p:nvPr/>
          </p:nvSpPr>
          <p:spPr bwMode="auto">
            <a:xfrm>
              <a:off x="3412" y="1700"/>
              <a:ext cx="118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28" name="Line 72"/>
            <p:cNvSpPr>
              <a:spLocks noChangeShapeType="1"/>
            </p:cNvSpPr>
            <p:nvPr/>
          </p:nvSpPr>
          <p:spPr bwMode="auto">
            <a:xfrm>
              <a:off x="3412" y="1894"/>
              <a:ext cx="125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29" name="Line 73"/>
            <p:cNvSpPr>
              <a:spLocks noChangeShapeType="1"/>
            </p:cNvSpPr>
            <p:nvPr/>
          </p:nvSpPr>
          <p:spPr bwMode="auto">
            <a:xfrm>
              <a:off x="3412" y="2087"/>
              <a:ext cx="125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30" name="Line 74"/>
            <p:cNvSpPr>
              <a:spLocks noChangeShapeType="1"/>
            </p:cNvSpPr>
            <p:nvPr/>
          </p:nvSpPr>
          <p:spPr bwMode="auto">
            <a:xfrm>
              <a:off x="3920" y="1168"/>
              <a:ext cx="0" cy="12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31" name="Line 75"/>
            <p:cNvSpPr>
              <a:spLocks noChangeShapeType="1"/>
            </p:cNvSpPr>
            <p:nvPr/>
          </p:nvSpPr>
          <p:spPr bwMode="auto">
            <a:xfrm>
              <a:off x="4307" y="1168"/>
              <a:ext cx="0" cy="12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32" name="Line 76"/>
            <p:cNvSpPr>
              <a:spLocks noChangeShapeType="1"/>
            </p:cNvSpPr>
            <p:nvPr/>
          </p:nvSpPr>
          <p:spPr bwMode="auto">
            <a:xfrm>
              <a:off x="4114" y="1168"/>
              <a:ext cx="0" cy="12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33" name="AutoShape 77"/>
            <p:cNvSpPr>
              <a:spLocks noChangeArrowheads="1"/>
            </p:cNvSpPr>
            <p:nvPr/>
          </p:nvSpPr>
          <p:spPr bwMode="auto">
            <a:xfrm>
              <a:off x="3775" y="1749"/>
              <a:ext cx="290" cy="290"/>
            </a:xfrm>
            <a:prstGeom prst="diamond">
              <a:avLst/>
            </a:prstGeom>
            <a:solidFill>
              <a:srgbClr val="FF9900"/>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334" name="AutoShape 78"/>
            <p:cNvSpPr>
              <a:spLocks noChangeArrowheads="1"/>
            </p:cNvSpPr>
            <p:nvPr/>
          </p:nvSpPr>
          <p:spPr bwMode="auto">
            <a:xfrm>
              <a:off x="3582" y="1942"/>
              <a:ext cx="290" cy="290"/>
            </a:xfrm>
            <a:prstGeom prst="diamond">
              <a:avLst/>
            </a:prstGeom>
            <a:solidFill>
              <a:srgbClr val="FF9900"/>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335" name="AutoShape 79"/>
            <p:cNvSpPr>
              <a:spLocks noChangeArrowheads="1"/>
            </p:cNvSpPr>
            <p:nvPr/>
          </p:nvSpPr>
          <p:spPr bwMode="auto">
            <a:xfrm>
              <a:off x="4162" y="1362"/>
              <a:ext cx="290" cy="290"/>
            </a:xfrm>
            <a:prstGeom prst="diamond">
              <a:avLst/>
            </a:prstGeom>
            <a:solidFill>
              <a:srgbClr val="FF9900"/>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336" name="Line 80"/>
            <p:cNvSpPr>
              <a:spLocks noChangeShapeType="1"/>
            </p:cNvSpPr>
            <p:nvPr/>
          </p:nvSpPr>
          <p:spPr bwMode="auto">
            <a:xfrm flipH="1">
              <a:off x="3412" y="1700"/>
              <a:ext cx="557" cy="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52337" name="Line 81"/>
            <p:cNvSpPr>
              <a:spLocks noChangeShapeType="1"/>
            </p:cNvSpPr>
            <p:nvPr/>
          </p:nvSpPr>
          <p:spPr bwMode="auto">
            <a:xfrm>
              <a:off x="4114" y="1168"/>
              <a:ext cx="0" cy="387"/>
            </a:xfrm>
            <a:prstGeom prst="line">
              <a:avLst/>
            </a:prstGeom>
            <a:noFill/>
            <a:ln w="381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52338" name="Line 82"/>
            <p:cNvSpPr>
              <a:spLocks noChangeShapeType="1"/>
            </p:cNvSpPr>
            <p:nvPr/>
          </p:nvSpPr>
          <p:spPr bwMode="auto">
            <a:xfrm flipV="1">
              <a:off x="3969" y="1555"/>
              <a:ext cx="145" cy="145"/>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39" name="Line 83"/>
            <p:cNvSpPr>
              <a:spLocks noChangeShapeType="1"/>
            </p:cNvSpPr>
            <p:nvPr/>
          </p:nvSpPr>
          <p:spPr bwMode="auto">
            <a:xfrm>
              <a:off x="3727" y="1168"/>
              <a:ext cx="0" cy="774"/>
            </a:xfrm>
            <a:prstGeom prst="line">
              <a:avLst/>
            </a:prstGeom>
            <a:noFill/>
            <a:ln w="38100">
              <a:solidFill>
                <a:srgbClr val="00FF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52340" name="Line 84"/>
            <p:cNvSpPr>
              <a:spLocks noChangeShapeType="1"/>
            </p:cNvSpPr>
            <p:nvPr/>
          </p:nvSpPr>
          <p:spPr bwMode="auto">
            <a:xfrm>
              <a:off x="3727" y="2233"/>
              <a:ext cx="0" cy="169"/>
            </a:xfrm>
            <a:prstGeom prst="line">
              <a:avLst/>
            </a:prstGeom>
            <a:noFill/>
            <a:ln w="38100">
              <a:solidFill>
                <a:srgbClr val="00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52341" name="Line 85"/>
            <p:cNvSpPr>
              <a:spLocks noChangeShapeType="1"/>
            </p:cNvSpPr>
            <p:nvPr/>
          </p:nvSpPr>
          <p:spPr bwMode="auto">
            <a:xfrm>
              <a:off x="3582" y="2087"/>
              <a:ext cx="145" cy="146"/>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42" name="Line 86"/>
            <p:cNvSpPr>
              <a:spLocks noChangeShapeType="1"/>
            </p:cNvSpPr>
            <p:nvPr/>
          </p:nvSpPr>
          <p:spPr bwMode="auto">
            <a:xfrm flipV="1">
              <a:off x="3582" y="1942"/>
              <a:ext cx="145" cy="145"/>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43" name="Line 87"/>
            <p:cNvSpPr>
              <a:spLocks noChangeShapeType="1"/>
            </p:cNvSpPr>
            <p:nvPr/>
          </p:nvSpPr>
          <p:spPr bwMode="auto">
            <a:xfrm>
              <a:off x="3412" y="2087"/>
              <a:ext cx="1258" cy="0"/>
            </a:xfrm>
            <a:prstGeom prst="line">
              <a:avLst/>
            </a:prstGeom>
            <a:noFill/>
            <a:ln w="38100">
              <a:solidFill>
                <a:srgbClr val="00FF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52344" name="Line 88"/>
            <p:cNvSpPr>
              <a:spLocks noChangeShapeType="1"/>
            </p:cNvSpPr>
            <p:nvPr/>
          </p:nvSpPr>
          <p:spPr bwMode="auto">
            <a:xfrm>
              <a:off x="4259" y="1700"/>
              <a:ext cx="411" cy="0"/>
            </a:xfrm>
            <a:prstGeom prst="line">
              <a:avLst/>
            </a:prstGeom>
            <a:noFill/>
            <a:ln w="38100">
              <a:solidFill>
                <a:srgbClr val="FF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52345" name="Line 89"/>
            <p:cNvSpPr>
              <a:spLocks noChangeShapeType="1"/>
            </p:cNvSpPr>
            <p:nvPr/>
          </p:nvSpPr>
          <p:spPr bwMode="auto">
            <a:xfrm>
              <a:off x="4114" y="1845"/>
              <a:ext cx="0" cy="557"/>
            </a:xfrm>
            <a:prstGeom prst="line">
              <a:avLst/>
            </a:prstGeom>
            <a:noFill/>
            <a:ln w="38100">
              <a:solidFill>
                <a:srgbClr val="FF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52346" name="Line 90"/>
            <p:cNvSpPr>
              <a:spLocks noChangeShapeType="1"/>
            </p:cNvSpPr>
            <p:nvPr/>
          </p:nvSpPr>
          <p:spPr bwMode="auto">
            <a:xfrm flipV="1">
              <a:off x="4114" y="1700"/>
              <a:ext cx="145" cy="145"/>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47" name="Line 91"/>
            <p:cNvSpPr>
              <a:spLocks noChangeShapeType="1"/>
            </p:cNvSpPr>
            <p:nvPr/>
          </p:nvSpPr>
          <p:spPr bwMode="auto">
            <a:xfrm flipH="1">
              <a:off x="4307" y="1168"/>
              <a:ext cx="0" cy="194"/>
            </a:xfrm>
            <a:prstGeom prst="line">
              <a:avLst/>
            </a:prstGeom>
            <a:noFill/>
            <a:ln w="38100">
              <a:solidFill>
                <a:srgbClr val="0000FF"/>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52348" name="Line 92"/>
            <p:cNvSpPr>
              <a:spLocks noChangeShapeType="1"/>
            </p:cNvSpPr>
            <p:nvPr/>
          </p:nvSpPr>
          <p:spPr bwMode="auto">
            <a:xfrm>
              <a:off x="4307" y="1362"/>
              <a:ext cx="146" cy="145"/>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2349" name="Line 93"/>
            <p:cNvSpPr>
              <a:spLocks noChangeShapeType="1"/>
            </p:cNvSpPr>
            <p:nvPr/>
          </p:nvSpPr>
          <p:spPr bwMode="auto">
            <a:xfrm flipV="1">
              <a:off x="4453" y="1507"/>
              <a:ext cx="217" cy="0"/>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352350" name="Line 94"/>
          <p:cNvSpPr>
            <a:spLocks noChangeShapeType="1"/>
          </p:cNvSpPr>
          <p:nvPr/>
        </p:nvSpPr>
        <p:spPr bwMode="auto">
          <a:xfrm>
            <a:off x="2667000" y="2895600"/>
            <a:ext cx="2743200" cy="1905000"/>
          </a:xfrm>
          <a:prstGeom prst="line">
            <a:avLst/>
          </a:prstGeom>
          <a:noFill/>
          <a:ln w="76200">
            <a:solidFill>
              <a:srgbClr val="FFFF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51" name="Rectangle 95"/>
          <p:cNvSpPr>
            <a:spLocks noChangeArrowheads="1"/>
          </p:cNvSpPr>
          <p:nvPr/>
        </p:nvSpPr>
        <p:spPr bwMode="auto">
          <a:xfrm>
            <a:off x="965200" y="1295400"/>
            <a:ext cx="3149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lstStyle/>
          <a:p>
            <a:pPr algn="ctr" eaLnBrk="0" hangingPunct="0"/>
            <a:r>
              <a:rPr lang="en-US" sz="2400">
                <a:latin typeface="Arial" charset="0"/>
                <a:ea typeface="ＭＳ Ｐゴシック" charset="0"/>
              </a:rPr>
              <a:t>Before Programming</a:t>
            </a:r>
          </a:p>
        </p:txBody>
      </p:sp>
      <p:grpSp>
        <p:nvGrpSpPr>
          <p:cNvPr id="352376" name="Group 120"/>
          <p:cNvGrpSpPr>
            <a:grpSpLocks/>
          </p:cNvGrpSpPr>
          <p:nvPr/>
        </p:nvGrpSpPr>
        <p:grpSpPr bwMode="auto">
          <a:xfrm>
            <a:off x="5089525" y="4219575"/>
            <a:ext cx="1920875" cy="1800225"/>
            <a:chOff x="2918" y="2595"/>
            <a:chExt cx="1210" cy="1134"/>
          </a:xfrm>
        </p:grpSpPr>
        <p:grpSp>
          <p:nvGrpSpPr>
            <p:cNvPr id="352275" name="Group 19"/>
            <p:cNvGrpSpPr>
              <a:grpSpLocks/>
            </p:cNvGrpSpPr>
            <p:nvPr/>
          </p:nvGrpSpPr>
          <p:grpSpPr bwMode="auto">
            <a:xfrm>
              <a:off x="2918" y="2595"/>
              <a:ext cx="1210" cy="1134"/>
              <a:chOff x="2638" y="2716"/>
              <a:chExt cx="1573" cy="1476"/>
            </a:xfrm>
          </p:grpSpPr>
          <p:sp>
            <p:nvSpPr>
              <p:cNvPr id="352276" name="Line 20"/>
              <p:cNvSpPr>
                <a:spLocks noChangeShapeType="1"/>
              </p:cNvSpPr>
              <p:nvPr/>
            </p:nvSpPr>
            <p:spPr bwMode="auto">
              <a:xfrm>
                <a:off x="3436" y="2934"/>
                <a:ext cx="218" cy="21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77" name="Line 21"/>
              <p:cNvSpPr>
                <a:spLocks noChangeShapeType="1"/>
              </p:cNvSpPr>
              <p:nvPr/>
            </p:nvSpPr>
            <p:spPr bwMode="auto">
              <a:xfrm flipH="1">
                <a:off x="3751" y="3200"/>
                <a:ext cx="48" cy="4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78" name="Line 22"/>
              <p:cNvSpPr>
                <a:spLocks noChangeShapeType="1"/>
              </p:cNvSpPr>
              <p:nvPr/>
            </p:nvSpPr>
            <p:spPr bwMode="auto">
              <a:xfrm flipH="1">
                <a:off x="3654" y="3103"/>
                <a:ext cx="49" cy="5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79" name="Line 23"/>
              <p:cNvSpPr>
                <a:spLocks noChangeShapeType="1"/>
              </p:cNvSpPr>
              <p:nvPr/>
            </p:nvSpPr>
            <p:spPr bwMode="auto">
              <a:xfrm>
                <a:off x="3679" y="3079"/>
                <a:ext cx="145" cy="14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80" name="Line 24"/>
              <p:cNvSpPr>
                <a:spLocks noChangeShapeType="1"/>
              </p:cNvSpPr>
              <p:nvPr/>
            </p:nvSpPr>
            <p:spPr bwMode="auto">
              <a:xfrm flipV="1">
                <a:off x="3751" y="3079"/>
                <a:ext cx="72" cy="7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81" name="Line 25"/>
              <p:cNvSpPr>
                <a:spLocks noChangeShapeType="1"/>
              </p:cNvSpPr>
              <p:nvPr/>
            </p:nvSpPr>
            <p:spPr bwMode="auto">
              <a:xfrm>
                <a:off x="3749" y="3249"/>
                <a:ext cx="220" cy="21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82" name="Oval 26"/>
              <p:cNvSpPr>
                <a:spLocks noChangeArrowheads="1"/>
              </p:cNvSpPr>
              <p:nvPr/>
            </p:nvSpPr>
            <p:spPr bwMode="auto">
              <a:xfrm>
                <a:off x="3944" y="3443"/>
                <a:ext cx="49"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283" name="Line 27"/>
              <p:cNvSpPr>
                <a:spLocks noChangeShapeType="1"/>
              </p:cNvSpPr>
              <p:nvPr/>
            </p:nvSpPr>
            <p:spPr bwMode="auto">
              <a:xfrm flipH="1">
                <a:off x="2638" y="3466"/>
                <a:ext cx="77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84" name="Oval 28"/>
              <p:cNvSpPr>
                <a:spLocks noChangeArrowheads="1"/>
              </p:cNvSpPr>
              <p:nvPr/>
            </p:nvSpPr>
            <p:spPr bwMode="auto">
              <a:xfrm>
                <a:off x="3412" y="3975"/>
                <a:ext cx="49"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285" name="Line 29"/>
              <p:cNvSpPr>
                <a:spLocks noChangeShapeType="1"/>
              </p:cNvSpPr>
              <p:nvPr/>
            </p:nvSpPr>
            <p:spPr bwMode="auto">
              <a:xfrm flipH="1" flipV="1">
                <a:off x="3436" y="3442"/>
                <a:ext cx="0" cy="75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86" name="Oval 30"/>
              <p:cNvSpPr>
                <a:spLocks noChangeArrowheads="1"/>
              </p:cNvSpPr>
              <p:nvPr/>
            </p:nvSpPr>
            <p:spPr bwMode="auto">
              <a:xfrm>
                <a:off x="3412" y="2910"/>
                <a:ext cx="49"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287" name="Oval 31"/>
              <p:cNvSpPr>
                <a:spLocks noChangeArrowheads="1"/>
              </p:cNvSpPr>
              <p:nvPr/>
            </p:nvSpPr>
            <p:spPr bwMode="auto">
              <a:xfrm>
                <a:off x="2880" y="3442"/>
                <a:ext cx="49"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288" name="Line 32"/>
              <p:cNvSpPr>
                <a:spLocks noChangeShapeType="1"/>
              </p:cNvSpPr>
              <p:nvPr/>
            </p:nvSpPr>
            <p:spPr bwMode="auto">
              <a:xfrm rot="5400000" flipV="1">
                <a:off x="2904" y="3466"/>
                <a:ext cx="217" cy="21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89" name="Line 33"/>
              <p:cNvSpPr>
                <a:spLocks noChangeShapeType="1"/>
              </p:cNvSpPr>
              <p:nvPr/>
            </p:nvSpPr>
            <p:spPr bwMode="auto">
              <a:xfrm rot="5400000" flipH="1" flipV="1">
                <a:off x="3170" y="3779"/>
                <a:ext cx="48" cy="4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90" name="Line 34"/>
              <p:cNvSpPr>
                <a:spLocks noChangeShapeType="1"/>
              </p:cNvSpPr>
              <p:nvPr/>
            </p:nvSpPr>
            <p:spPr bwMode="auto">
              <a:xfrm rot="5400000" flipH="1" flipV="1">
                <a:off x="3073" y="3683"/>
                <a:ext cx="49" cy="5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91" name="Line 35"/>
              <p:cNvSpPr>
                <a:spLocks noChangeShapeType="1"/>
              </p:cNvSpPr>
              <p:nvPr/>
            </p:nvSpPr>
            <p:spPr bwMode="auto">
              <a:xfrm rot="5400000" flipV="1">
                <a:off x="3048" y="3708"/>
                <a:ext cx="145" cy="14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92" name="Line 36"/>
              <p:cNvSpPr>
                <a:spLocks noChangeShapeType="1"/>
              </p:cNvSpPr>
              <p:nvPr/>
            </p:nvSpPr>
            <p:spPr bwMode="auto">
              <a:xfrm rot="5400000">
                <a:off x="3049" y="3779"/>
                <a:ext cx="72" cy="7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93" name="Line 37"/>
              <p:cNvSpPr>
                <a:spLocks noChangeShapeType="1"/>
              </p:cNvSpPr>
              <p:nvPr/>
            </p:nvSpPr>
            <p:spPr bwMode="auto">
              <a:xfrm rot="5400000" flipV="1">
                <a:off x="3217" y="3779"/>
                <a:ext cx="222" cy="21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94" name="Line 38"/>
              <p:cNvSpPr>
                <a:spLocks noChangeShapeType="1"/>
              </p:cNvSpPr>
              <p:nvPr/>
            </p:nvSpPr>
            <p:spPr bwMode="auto">
              <a:xfrm flipV="1">
                <a:off x="3436" y="3781"/>
                <a:ext cx="217" cy="21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95" name="Line 39"/>
              <p:cNvSpPr>
                <a:spLocks noChangeShapeType="1"/>
              </p:cNvSpPr>
              <p:nvPr/>
            </p:nvSpPr>
            <p:spPr bwMode="auto">
              <a:xfrm flipH="1" flipV="1">
                <a:off x="3750" y="3685"/>
                <a:ext cx="48" cy="4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96" name="Line 40"/>
              <p:cNvSpPr>
                <a:spLocks noChangeShapeType="1"/>
              </p:cNvSpPr>
              <p:nvPr/>
            </p:nvSpPr>
            <p:spPr bwMode="auto">
              <a:xfrm flipH="1" flipV="1">
                <a:off x="3653" y="3780"/>
                <a:ext cx="49" cy="5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97" name="Line 41"/>
              <p:cNvSpPr>
                <a:spLocks noChangeShapeType="1"/>
              </p:cNvSpPr>
              <p:nvPr/>
            </p:nvSpPr>
            <p:spPr bwMode="auto">
              <a:xfrm flipV="1">
                <a:off x="3678" y="3709"/>
                <a:ext cx="145" cy="14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98" name="Line 42"/>
              <p:cNvSpPr>
                <a:spLocks noChangeShapeType="1"/>
              </p:cNvSpPr>
              <p:nvPr/>
            </p:nvSpPr>
            <p:spPr bwMode="auto">
              <a:xfrm>
                <a:off x="3750" y="3781"/>
                <a:ext cx="72" cy="7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299" name="Line 43"/>
              <p:cNvSpPr>
                <a:spLocks noChangeShapeType="1"/>
              </p:cNvSpPr>
              <p:nvPr/>
            </p:nvSpPr>
            <p:spPr bwMode="auto">
              <a:xfrm flipV="1">
                <a:off x="3748" y="3466"/>
                <a:ext cx="221" cy="21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00" name="Line 44"/>
              <p:cNvSpPr>
                <a:spLocks noChangeShapeType="1"/>
              </p:cNvSpPr>
              <p:nvPr/>
            </p:nvSpPr>
            <p:spPr bwMode="auto">
              <a:xfrm rot="-5400000">
                <a:off x="2904" y="3249"/>
                <a:ext cx="217" cy="21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01" name="Line 45"/>
              <p:cNvSpPr>
                <a:spLocks noChangeShapeType="1"/>
              </p:cNvSpPr>
              <p:nvPr/>
            </p:nvSpPr>
            <p:spPr bwMode="auto">
              <a:xfrm rot="16200000" flipH="1">
                <a:off x="3170" y="3105"/>
                <a:ext cx="48" cy="4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02" name="Line 46"/>
              <p:cNvSpPr>
                <a:spLocks noChangeShapeType="1"/>
              </p:cNvSpPr>
              <p:nvPr/>
            </p:nvSpPr>
            <p:spPr bwMode="auto">
              <a:xfrm rot="16200000" flipH="1">
                <a:off x="3073" y="3200"/>
                <a:ext cx="49" cy="5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03" name="Line 47"/>
              <p:cNvSpPr>
                <a:spLocks noChangeShapeType="1"/>
              </p:cNvSpPr>
              <p:nvPr/>
            </p:nvSpPr>
            <p:spPr bwMode="auto">
              <a:xfrm rot="-5400000">
                <a:off x="3049" y="3079"/>
                <a:ext cx="145" cy="14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04" name="Line 48"/>
              <p:cNvSpPr>
                <a:spLocks noChangeShapeType="1"/>
              </p:cNvSpPr>
              <p:nvPr/>
            </p:nvSpPr>
            <p:spPr bwMode="auto">
              <a:xfrm rot="16200000" flipV="1">
                <a:off x="3050" y="3080"/>
                <a:ext cx="72" cy="7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05" name="Line 49"/>
              <p:cNvSpPr>
                <a:spLocks noChangeShapeType="1"/>
              </p:cNvSpPr>
              <p:nvPr/>
            </p:nvSpPr>
            <p:spPr bwMode="auto">
              <a:xfrm rot="-5400000">
                <a:off x="3217" y="2936"/>
                <a:ext cx="221" cy="21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352306" name="Group 50"/>
              <p:cNvGrpSpPr>
                <a:grpSpLocks/>
              </p:cNvGrpSpPr>
              <p:nvPr/>
            </p:nvGrpSpPr>
            <p:grpSpPr bwMode="auto">
              <a:xfrm rot="-8100000">
                <a:off x="3242" y="3055"/>
                <a:ext cx="388" cy="386"/>
                <a:chOff x="3436" y="3080"/>
                <a:chExt cx="388" cy="386"/>
              </a:xfrm>
            </p:grpSpPr>
            <p:sp>
              <p:nvSpPr>
                <p:cNvPr id="352307" name="Line 51"/>
                <p:cNvSpPr>
                  <a:spLocks noChangeShapeType="1"/>
                </p:cNvSpPr>
                <p:nvPr/>
              </p:nvSpPr>
              <p:spPr bwMode="auto">
                <a:xfrm>
                  <a:off x="3436" y="3080"/>
                  <a:ext cx="145" cy="14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08" name="Line 52"/>
                <p:cNvSpPr>
                  <a:spLocks noChangeShapeType="1"/>
                </p:cNvSpPr>
                <p:nvPr/>
              </p:nvSpPr>
              <p:spPr bwMode="auto">
                <a:xfrm flipH="1">
                  <a:off x="3678" y="3273"/>
                  <a:ext cx="48" cy="4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09" name="Line 53"/>
                <p:cNvSpPr>
                  <a:spLocks noChangeShapeType="1"/>
                </p:cNvSpPr>
                <p:nvPr/>
              </p:nvSpPr>
              <p:spPr bwMode="auto">
                <a:xfrm flipH="1">
                  <a:off x="3581" y="3176"/>
                  <a:ext cx="49" cy="5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10" name="Line 54"/>
                <p:cNvSpPr>
                  <a:spLocks noChangeShapeType="1"/>
                </p:cNvSpPr>
                <p:nvPr/>
              </p:nvSpPr>
              <p:spPr bwMode="auto">
                <a:xfrm>
                  <a:off x="3606" y="3152"/>
                  <a:ext cx="145" cy="14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11" name="Line 55"/>
                <p:cNvSpPr>
                  <a:spLocks noChangeShapeType="1"/>
                </p:cNvSpPr>
                <p:nvPr/>
              </p:nvSpPr>
              <p:spPr bwMode="auto">
                <a:xfrm flipV="1">
                  <a:off x="3678" y="3152"/>
                  <a:ext cx="72" cy="7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12" name="Line 56"/>
                <p:cNvSpPr>
                  <a:spLocks noChangeShapeType="1"/>
                </p:cNvSpPr>
                <p:nvPr/>
              </p:nvSpPr>
              <p:spPr bwMode="auto">
                <a:xfrm>
                  <a:off x="3676" y="3322"/>
                  <a:ext cx="148"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52313" name="Group 57"/>
              <p:cNvGrpSpPr>
                <a:grpSpLocks/>
              </p:cNvGrpSpPr>
              <p:nvPr/>
            </p:nvGrpSpPr>
            <p:grpSpPr bwMode="auto">
              <a:xfrm rot="2700000" flipV="1">
                <a:off x="3460" y="3273"/>
                <a:ext cx="388" cy="386"/>
                <a:chOff x="3436" y="3080"/>
                <a:chExt cx="388" cy="386"/>
              </a:xfrm>
            </p:grpSpPr>
            <p:sp>
              <p:nvSpPr>
                <p:cNvPr id="352314" name="Line 58"/>
                <p:cNvSpPr>
                  <a:spLocks noChangeShapeType="1"/>
                </p:cNvSpPr>
                <p:nvPr/>
              </p:nvSpPr>
              <p:spPr bwMode="auto">
                <a:xfrm>
                  <a:off x="3436" y="3080"/>
                  <a:ext cx="145" cy="14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15" name="Line 59"/>
                <p:cNvSpPr>
                  <a:spLocks noChangeShapeType="1"/>
                </p:cNvSpPr>
                <p:nvPr/>
              </p:nvSpPr>
              <p:spPr bwMode="auto">
                <a:xfrm flipH="1">
                  <a:off x="3678" y="3273"/>
                  <a:ext cx="48" cy="4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16" name="Line 60"/>
                <p:cNvSpPr>
                  <a:spLocks noChangeShapeType="1"/>
                </p:cNvSpPr>
                <p:nvPr/>
              </p:nvSpPr>
              <p:spPr bwMode="auto">
                <a:xfrm flipH="1">
                  <a:off x="3581" y="3176"/>
                  <a:ext cx="49" cy="5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17" name="Line 61"/>
                <p:cNvSpPr>
                  <a:spLocks noChangeShapeType="1"/>
                </p:cNvSpPr>
                <p:nvPr/>
              </p:nvSpPr>
              <p:spPr bwMode="auto">
                <a:xfrm>
                  <a:off x="3606" y="3152"/>
                  <a:ext cx="145" cy="14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18" name="Line 62"/>
                <p:cNvSpPr>
                  <a:spLocks noChangeShapeType="1"/>
                </p:cNvSpPr>
                <p:nvPr/>
              </p:nvSpPr>
              <p:spPr bwMode="auto">
                <a:xfrm flipV="1">
                  <a:off x="3678" y="3152"/>
                  <a:ext cx="72" cy="7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19" name="Line 63"/>
                <p:cNvSpPr>
                  <a:spLocks noChangeShapeType="1"/>
                </p:cNvSpPr>
                <p:nvPr/>
              </p:nvSpPr>
              <p:spPr bwMode="auto">
                <a:xfrm>
                  <a:off x="3676" y="3322"/>
                  <a:ext cx="148"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352320" name="Line 64"/>
              <p:cNvSpPr>
                <a:spLocks noChangeShapeType="1"/>
              </p:cNvSpPr>
              <p:nvPr/>
            </p:nvSpPr>
            <p:spPr bwMode="auto">
              <a:xfrm flipH="1">
                <a:off x="3920" y="3466"/>
                <a:ext cx="291"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21" name="Line 65"/>
              <p:cNvSpPr>
                <a:spLocks noChangeShapeType="1"/>
              </p:cNvSpPr>
              <p:nvPr/>
            </p:nvSpPr>
            <p:spPr bwMode="auto">
              <a:xfrm flipH="1" flipV="1">
                <a:off x="3436" y="2716"/>
                <a:ext cx="0" cy="29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52352" name="Group 96"/>
            <p:cNvGrpSpPr>
              <a:grpSpLocks/>
            </p:cNvGrpSpPr>
            <p:nvPr/>
          </p:nvGrpSpPr>
          <p:grpSpPr bwMode="auto">
            <a:xfrm>
              <a:off x="3170" y="2789"/>
              <a:ext cx="94" cy="91"/>
              <a:chOff x="288" y="2976"/>
              <a:chExt cx="96" cy="96"/>
            </a:xfrm>
          </p:grpSpPr>
          <p:sp>
            <p:nvSpPr>
              <p:cNvPr id="352353" name="Oval 9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354" name="Line 9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55" name="Line 9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52356" name="Group 100"/>
            <p:cNvGrpSpPr>
              <a:grpSpLocks/>
            </p:cNvGrpSpPr>
            <p:nvPr/>
          </p:nvGrpSpPr>
          <p:grpSpPr bwMode="auto">
            <a:xfrm>
              <a:off x="3794" y="2784"/>
              <a:ext cx="94" cy="91"/>
              <a:chOff x="288" y="2976"/>
              <a:chExt cx="96" cy="96"/>
            </a:xfrm>
          </p:grpSpPr>
          <p:sp>
            <p:nvSpPr>
              <p:cNvPr id="352357" name="Oval 10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358" name="Line 10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59" name="Line 10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52360" name="Group 104"/>
            <p:cNvGrpSpPr>
              <a:grpSpLocks/>
            </p:cNvGrpSpPr>
            <p:nvPr/>
          </p:nvGrpSpPr>
          <p:grpSpPr bwMode="auto">
            <a:xfrm>
              <a:off x="3168" y="3456"/>
              <a:ext cx="94" cy="91"/>
              <a:chOff x="288" y="2976"/>
              <a:chExt cx="96" cy="96"/>
            </a:xfrm>
          </p:grpSpPr>
          <p:sp>
            <p:nvSpPr>
              <p:cNvPr id="352361" name="Oval 10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362" name="Line 10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63" name="Line 10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52364" name="Group 108"/>
            <p:cNvGrpSpPr>
              <a:grpSpLocks/>
            </p:cNvGrpSpPr>
            <p:nvPr/>
          </p:nvGrpSpPr>
          <p:grpSpPr bwMode="auto">
            <a:xfrm>
              <a:off x="3794" y="3461"/>
              <a:ext cx="94" cy="91"/>
              <a:chOff x="288" y="2976"/>
              <a:chExt cx="96" cy="96"/>
            </a:xfrm>
          </p:grpSpPr>
          <p:sp>
            <p:nvSpPr>
              <p:cNvPr id="352365" name="Oval 10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366" name="Line 11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67" name="Line 11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52368" name="Group 112"/>
            <p:cNvGrpSpPr>
              <a:grpSpLocks/>
            </p:cNvGrpSpPr>
            <p:nvPr/>
          </p:nvGrpSpPr>
          <p:grpSpPr bwMode="auto">
            <a:xfrm>
              <a:off x="3648" y="3282"/>
              <a:ext cx="94" cy="91"/>
              <a:chOff x="288" y="2976"/>
              <a:chExt cx="96" cy="96"/>
            </a:xfrm>
          </p:grpSpPr>
          <p:sp>
            <p:nvSpPr>
              <p:cNvPr id="352369" name="Oval 11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370" name="Line 11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71" name="Line 11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52372" name="Group 116"/>
            <p:cNvGrpSpPr>
              <a:grpSpLocks/>
            </p:cNvGrpSpPr>
            <p:nvPr/>
          </p:nvGrpSpPr>
          <p:grpSpPr bwMode="auto">
            <a:xfrm>
              <a:off x="3330" y="2960"/>
              <a:ext cx="94" cy="91"/>
              <a:chOff x="288" y="2976"/>
              <a:chExt cx="96" cy="96"/>
            </a:xfrm>
          </p:grpSpPr>
          <p:sp>
            <p:nvSpPr>
              <p:cNvPr id="352373" name="Oval 11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2374" name="Line 11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2375" name="Line 11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spTree>
    <p:extLst>
      <p:ext uri="{BB962C8B-B14F-4D97-AF65-F5344CB8AC3E}">
        <p14:creationId xmlns:p14="http://schemas.microsoft.com/office/powerpoint/2010/main" val="348136040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876300" y="89440"/>
            <a:ext cx="7353300" cy="609600"/>
          </a:xfrm>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nchor="ctr"/>
          <a:lstStyle/>
          <a:p>
            <a:r>
              <a:rPr lang="en-US" dirty="0"/>
              <a:t>Programmable Interconnect</a:t>
            </a:r>
          </a:p>
        </p:txBody>
      </p:sp>
      <p:pic>
        <p:nvPicPr>
          <p:cNvPr id="211975" name="Picture 7" descr="xc4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829550" cy="4752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26889861"/>
      </p:ext>
    </p:extLst>
  </p:cSld>
  <p:clrMapOvr>
    <a:masterClrMapping/>
  </p:clrMapOvr>
  <p:transition advTm="2533"/>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876300" y="89440"/>
            <a:ext cx="7353300" cy="609600"/>
          </a:xfrm>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nchor="ctr"/>
          <a:lstStyle/>
          <a:p>
            <a:r>
              <a:rPr lang="en-US" dirty="0"/>
              <a:t>Programmable Interconnect</a:t>
            </a:r>
          </a:p>
        </p:txBody>
      </p:sp>
      <p:sp>
        <p:nvSpPr>
          <p:cNvPr id="224259" name="Rectangle 3"/>
          <p:cNvSpPr>
            <a:spLocks noChangeArrowheads="1"/>
          </p:cNvSpPr>
          <p:nvPr/>
        </p:nvSpPr>
        <p:spPr bwMode="auto">
          <a:xfrm>
            <a:off x="4459288" y="6396038"/>
            <a:ext cx="581025"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US" sz="2000" b="1">
                <a:latin typeface="GillSans" charset="0"/>
                <a:ea typeface="ＭＳ Ｐゴシック" charset="0"/>
              </a:rPr>
              <a:t>25</a:t>
            </a:r>
          </a:p>
        </p:txBody>
      </p:sp>
      <p:pic>
        <p:nvPicPr>
          <p:cNvPr id="224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63" y="1066800"/>
            <a:ext cx="5037137" cy="5684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30853287"/>
      </p:ext>
    </p:extLst>
  </p:cSld>
  <p:clrMapOvr>
    <a:masterClrMapping/>
  </p:clrMapOvr>
  <p:transition advTm="2533"/>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p:txBody>
          <a:bodyPr/>
          <a:lstStyle/>
          <a:p>
            <a:fld id="{91FC5894-12C5-4A41-80E6-12542AF482D2}" type="slidenum">
              <a:rPr lang="en-US" altLang="x-none"/>
              <a:pPr/>
              <a:t>26</a:t>
            </a:fld>
            <a:endParaRPr lang="en-US" altLang="x-none"/>
          </a:p>
        </p:txBody>
      </p:sp>
      <p:pic>
        <p:nvPicPr>
          <p:cNvPr id="251908" name="Picture 4" descr="v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219200"/>
            <a:ext cx="4191000" cy="4191000"/>
          </a:xfrm>
        </p:spPr>
      </p:pic>
      <p:pic>
        <p:nvPicPr>
          <p:cNvPr id="251909" name="Picture 5" descr="c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567238"/>
            <a:ext cx="23590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251916" name="Picture 12" descr="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589463"/>
            <a:ext cx="1963738" cy="1963737"/>
          </a:xfrm>
          <a:prstGeom prst="rect">
            <a:avLst/>
          </a:prstGeom>
          <a:noFill/>
          <a:extLst>
            <a:ext uri="{909E8E84-426E-40DD-AFC4-6F175D3DCCD1}">
              <a14:hiddenFill xmlns:a14="http://schemas.microsoft.com/office/drawing/2010/main">
                <a:solidFill>
                  <a:srgbClr val="FFFFFF"/>
                </a:solidFill>
              </a14:hiddenFill>
            </a:ext>
          </a:extLst>
        </p:spPr>
      </p:pic>
      <p:pic>
        <p:nvPicPr>
          <p:cNvPr id="251915" name="Picture 11" descr="s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572000"/>
            <a:ext cx="1990725" cy="1990725"/>
          </a:xfrm>
          <a:prstGeom prst="rect">
            <a:avLst/>
          </a:prstGeom>
          <a:noFill/>
          <a:extLst>
            <a:ext uri="{909E8E84-426E-40DD-AFC4-6F175D3DCCD1}">
              <a14:hiddenFill xmlns:a14="http://schemas.microsoft.com/office/drawing/2010/main">
                <a:solidFill>
                  <a:srgbClr val="FFFFFF"/>
                </a:solidFill>
              </a14:hiddenFill>
            </a:ext>
          </a:extLst>
        </p:spPr>
      </p:pic>
      <p:sp>
        <p:nvSpPr>
          <p:cNvPr id="251906" name="Rectangle 2"/>
          <p:cNvSpPr>
            <a:spLocks noGrp="1" noChangeArrowheads="1"/>
          </p:cNvSpPr>
          <p:nvPr>
            <p:ph type="title"/>
          </p:nvPr>
        </p:nvSpPr>
        <p:spPr>
          <a:xfrm>
            <a:off x="304800" y="0"/>
            <a:ext cx="8534400" cy="701040"/>
          </a:xfrm>
        </p:spPr>
        <p:txBody>
          <a:bodyPr/>
          <a:lstStyle/>
          <a:p>
            <a:r>
              <a:rPr lang="en-US" altLang="x-none" smtClean="0"/>
              <a:t>FPGA </a:t>
            </a:r>
            <a:r>
              <a:rPr lang="en-US" altLang="x-none" dirty="0" smtClean="0"/>
              <a:t>“Hardening”</a:t>
            </a:r>
            <a:endParaRPr lang="en-US" altLang="x-none" dirty="0"/>
          </a:p>
        </p:txBody>
      </p:sp>
      <p:sp>
        <p:nvSpPr>
          <p:cNvPr id="251907" name="Rectangle 3"/>
          <p:cNvSpPr>
            <a:spLocks noGrp="1" noChangeArrowheads="1"/>
          </p:cNvSpPr>
          <p:nvPr>
            <p:ph type="body" sz="half" idx="1"/>
          </p:nvPr>
        </p:nvSpPr>
        <p:spPr>
          <a:xfrm>
            <a:off x="0" y="807720"/>
            <a:ext cx="4648200" cy="5394960"/>
          </a:xfrm>
        </p:spPr>
        <p:txBody>
          <a:bodyPr/>
          <a:lstStyle/>
          <a:p>
            <a:pPr>
              <a:lnSpc>
                <a:spcPct val="90000"/>
              </a:lnSpc>
            </a:pPr>
            <a:r>
              <a:rPr lang="x-none" altLang="zh-CN" dirty="0"/>
              <a:t>FPGA</a:t>
            </a:r>
            <a:r>
              <a:rPr lang="en-US" altLang="x-none" dirty="0"/>
              <a:t>-based reconfigurable devices</a:t>
            </a:r>
          </a:p>
          <a:p>
            <a:pPr lvl="1">
              <a:lnSpc>
                <a:spcPct val="90000"/>
              </a:lnSpc>
            </a:pPr>
            <a:r>
              <a:rPr lang="en-US" altLang="x-none" sz="2000" dirty="0"/>
              <a:t>Configurable logic blocks</a:t>
            </a:r>
          </a:p>
          <a:p>
            <a:pPr lvl="2">
              <a:lnSpc>
                <a:spcPct val="90000"/>
              </a:lnSpc>
            </a:pPr>
            <a:r>
              <a:rPr lang="en-US" altLang="x-none" dirty="0"/>
              <a:t>Flexible logic block </a:t>
            </a:r>
          </a:p>
          <a:p>
            <a:pPr lvl="2">
              <a:lnSpc>
                <a:spcPct val="90000"/>
              </a:lnSpc>
            </a:pPr>
            <a:r>
              <a:rPr lang="en-US" altLang="x-none" dirty="0"/>
              <a:t>Programmable interconnect</a:t>
            </a:r>
          </a:p>
          <a:p>
            <a:pPr lvl="1">
              <a:lnSpc>
                <a:spcPct val="90000"/>
              </a:lnSpc>
            </a:pPr>
            <a:r>
              <a:rPr lang="en-US" altLang="x-none" sz="2000" dirty="0"/>
              <a:t>Dedicated multipliers</a:t>
            </a:r>
          </a:p>
          <a:p>
            <a:pPr lvl="1">
              <a:lnSpc>
                <a:spcPct val="90000"/>
              </a:lnSpc>
            </a:pPr>
            <a:r>
              <a:rPr lang="en-US" altLang="x-none" sz="2000" dirty="0"/>
              <a:t>Embedded configurable block RAM</a:t>
            </a:r>
          </a:p>
          <a:p>
            <a:pPr lvl="1">
              <a:lnSpc>
                <a:spcPct val="90000"/>
              </a:lnSpc>
            </a:pPr>
            <a:r>
              <a:rPr lang="en-US" altLang="x-none" sz="2000" dirty="0"/>
              <a:t>RISC microprocessor cores</a:t>
            </a:r>
          </a:p>
          <a:p>
            <a:pPr>
              <a:lnSpc>
                <a:spcPct val="90000"/>
              </a:lnSpc>
            </a:pPr>
            <a:r>
              <a:rPr lang="en-US" altLang="x-none" sz="2000" dirty="0"/>
              <a:t>Other architectures</a:t>
            </a:r>
          </a:p>
          <a:p>
            <a:pPr lvl="1">
              <a:lnSpc>
                <a:spcPct val="90000"/>
              </a:lnSpc>
            </a:pPr>
            <a:r>
              <a:rPr lang="en-US" altLang="x-none" sz="2000" dirty="0"/>
              <a:t>Reconfigurable multi-core </a:t>
            </a:r>
            <a:br>
              <a:rPr lang="en-US" altLang="x-none" sz="2000" dirty="0"/>
            </a:br>
            <a:r>
              <a:rPr lang="en-US" altLang="x-none" sz="2000" dirty="0"/>
              <a:t>processor </a:t>
            </a:r>
            <a:r>
              <a:rPr lang="en-US" altLang="x-none" sz="2000" dirty="0">
                <a:sym typeface="Wingdings" charset="2"/>
                <a:hlinkClick r:id="" action="ppaction://hlinkshowjump?jump=lastslideviewed"/>
              </a:rPr>
              <a:t></a:t>
            </a:r>
            <a:endParaRPr lang="en-US" altLang="x-none" sz="2000" dirty="0"/>
          </a:p>
          <a:p>
            <a:pPr lvl="1">
              <a:lnSpc>
                <a:spcPct val="90000"/>
              </a:lnSpc>
            </a:pPr>
            <a:r>
              <a:rPr lang="en-US" altLang="x-none" sz="2000" dirty="0"/>
              <a:t>Coarse-grained reconfigurable architectures </a:t>
            </a:r>
            <a:r>
              <a:rPr lang="en-US" altLang="x-none" sz="2000" dirty="0">
                <a:sym typeface="Wingdings" charset="2"/>
                <a:hlinkClick r:id="" action="ppaction://hlinkshowjump?jump=lastslideviewed"/>
              </a:rPr>
              <a:t></a:t>
            </a:r>
            <a:endParaRPr lang="en-US" altLang="x-none" sz="1600" dirty="0">
              <a:sym typeface="Wingdings" charset="2"/>
            </a:endParaRPr>
          </a:p>
        </p:txBody>
      </p:sp>
      <p:pic>
        <p:nvPicPr>
          <p:cNvPr id="251912" name="Picture 8" descr="m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0688" y="4572000"/>
            <a:ext cx="2220912" cy="2028825"/>
          </a:xfrm>
          <a:prstGeom prst="rect">
            <a:avLst/>
          </a:prstGeom>
          <a:noFill/>
          <a:extLst>
            <a:ext uri="{909E8E84-426E-40DD-AFC4-6F175D3DCCD1}">
              <a14:hiddenFill xmlns:a14="http://schemas.microsoft.com/office/drawing/2010/main">
                <a:solidFill>
                  <a:srgbClr val="FFFFFF"/>
                </a:solidFill>
              </a14:hiddenFill>
            </a:ext>
          </a:extLst>
        </p:spPr>
      </p:pic>
      <p:pic>
        <p:nvPicPr>
          <p:cNvPr id="251913" name="Picture 9" descr="b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3775" y="4572000"/>
            <a:ext cx="20288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251914" name="Picture 10" descr="rm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1775" y="4572000"/>
            <a:ext cx="2028825"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270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500" fill="hold"/>
                                        <p:tgtEl>
                                          <p:spTgt spid="251909"/>
                                        </p:tgtEl>
                                      </p:cBhvr>
                                      <p:by x="25000" y="25000"/>
                                    </p:animScale>
                                  </p:childTnLst>
                                </p:cTn>
                              </p:par>
                              <p:par>
                                <p:cTn id="11" presetID="1" presetClass="entr" presetSubtype="0" fill="hold" nodeType="withEffect">
                                  <p:stCondLst>
                                    <p:cond delay="0"/>
                                  </p:stCondLst>
                                  <p:childTnLst>
                                    <p:set>
                                      <p:cBhvr>
                                        <p:cTn id="12" dur="1" fill="hold">
                                          <p:stCondLst>
                                            <p:cond delay="0"/>
                                          </p:stCondLst>
                                        </p:cTn>
                                        <p:tgtEl>
                                          <p:spTgt spid="2519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fill="hold" nodeType="clickEffect">
                                  <p:stCondLst>
                                    <p:cond delay="0"/>
                                  </p:stCondLst>
                                  <p:childTnLst>
                                    <p:animScale>
                                      <p:cBhvr>
                                        <p:cTn id="16" dur="500" fill="hold"/>
                                        <p:tgtEl>
                                          <p:spTgt spid="251916"/>
                                        </p:tgtEl>
                                      </p:cBhvr>
                                      <p:by x="25000" y="25000"/>
                                    </p:animScale>
                                  </p:childTnLst>
                                </p:cTn>
                              </p:par>
                              <p:par>
                                <p:cTn id="17" presetID="1" presetClass="entr" presetSubtype="0" fill="hold" nodeType="withEffect">
                                  <p:stCondLst>
                                    <p:cond delay="0"/>
                                  </p:stCondLst>
                                  <p:childTnLst>
                                    <p:set>
                                      <p:cBhvr>
                                        <p:cTn id="18" dur="1" fill="hold">
                                          <p:stCondLst>
                                            <p:cond delay="0"/>
                                          </p:stCondLst>
                                        </p:cTn>
                                        <p:tgtEl>
                                          <p:spTgt spid="2519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mph" presetSubtype="0" fill="hold" nodeType="clickEffect">
                                  <p:stCondLst>
                                    <p:cond delay="0"/>
                                  </p:stCondLst>
                                  <p:childTnLst>
                                    <p:animScale>
                                      <p:cBhvr>
                                        <p:cTn id="22" dur="500" fill="hold"/>
                                        <p:tgtEl>
                                          <p:spTgt spid="251915"/>
                                        </p:tgtEl>
                                      </p:cBhvr>
                                      <p:by x="25000" y="25000"/>
                                    </p:animScale>
                                  </p:childTnLst>
                                </p:cTn>
                              </p:par>
                              <p:par>
                                <p:cTn id="23" presetID="1" presetClass="entr" presetSubtype="0" fill="hold" nodeType="withEffect">
                                  <p:stCondLst>
                                    <p:cond delay="0"/>
                                  </p:stCondLst>
                                  <p:childTnLst>
                                    <p:set>
                                      <p:cBhvr>
                                        <p:cTn id="24" dur="1" fill="hold">
                                          <p:stCondLst>
                                            <p:cond delay="0"/>
                                          </p:stCondLst>
                                        </p:cTn>
                                        <p:tgtEl>
                                          <p:spTgt spid="2519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mph" presetSubtype="0" fill="hold" nodeType="clickEffect">
                                  <p:stCondLst>
                                    <p:cond delay="0"/>
                                  </p:stCondLst>
                                  <p:childTnLst>
                                    <p:animScale>
                                      <p:cBhvr>
                                        <p:cTn id="28" dur="500" fill="hold"/>
                                        <p:tgtEl>
                                          <p:spTgt spid="251912"/>
                                        </p:tgtEl>
                                      </p:cBhvr>
                                      <p:by x="25000" y="25000"/>
                                    </p:animScale>
                                  </p:childTnLst>
                                </p:cTn>
                              </p:par>
                              <p:par>
                                <p:cTn id="29" presetID="1" presetClass="entr" presetSubtype="0" fill="hold" nodeType="withEffect">
                                  <p:stCondLst>
                                    <p:cond delay="0"/>
                                  </p:stCondLst>
                                  <p:childTnLst>
                                    <p:set>
                                      <p:cBhvr>
                                        <p:cTn id="30" dur="1" fill="hold">
                                          <p:stCondLst>
                                            <p:cond delay="0"/>
                                          </p:stCondLst>
                                        </p:cTn>
                                        <p:tgtEl>
                                          <p:spTgt spid="2519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mph" presetSubtype="0" fill="hold" nodeType="clickEffect">
                                  <p:stCondLst>
                                    <p:cond delay="0"/>
                                  </p:stCondLst>
                                  <p:childTnLst>
                                    <p:animScale>
                                      <p:cBhvr>
                                        <p:cTn id="34" dur="500" fill="hold"/>
                                        <p:tgtEl>
                                          <p:spTgt spid="251913"/>
                                        </p:tgtEl>
                                      </p:cBhvr>
                                      <p:by x="25000" y="25000"/>
                                    </p:animScale>
                                  </p:childTnLst>
                                </p:cTn>
                              </p:par>
                              <p:par>
                                <p:cTn id="35" presetID="1" presetClass="entr" presetSubtype="0" fill="hold" nodeType="withEffect">
                                  <p:stCondLst>
                                    <p:cond delay="0"/>
                                  </p:stCondLst>
                                  <p:childTnLst>
                                    <p:set>
                                      <p:cBhvr>
                                        <p:cTn id="36" dur="1" fill="hold">
                                          <p:stCondLst>
                                            <p:cond delay="0"/>
                                          </p:stCondLst>
                                        </p:cTn>
                                        <p:tgtEl>
                                          <p:spTgt spid="2519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mph" presetSubtype="0" fill="hold" nodeType="clickEffect">
                                  <p:stCondLst>
                                    <p:cond delay="0"/>
                                  </p:stCondLst>
                                  <p:childTnLst>
                                    <p:animScale>
                                      <p:cBhvr>
                                        <p:cTn id="40" dur="500" fill="hold"/>
                                        <p:tgtEl>
                                          <p:spTgt spid="251914"/>
                                        </p:tgtEl>
                                      </p:cBhvr>
                                      <p:by x="25000" y="25000"/>
                                    </p:animScale>
                                  </p:childTnLst>
                                </p:cTn>
                              </p:par>
                            </p:childTnLst>
                          </p:cTn>
                        </p:par>
                        <p:par>
                          <p:cTn id="41" fill="hold" nodeType="afterGroup">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251907">
                                            <p:txEl>
                                              <p:pRg st="7" end="7"/>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51907">
                                            <p:txEl>
                                              <p:pRg st="8" end="8"/>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519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smtClean="0"/>
              <a:t>FPGA </a:t>
            </a:r>
            <a:r>
              <a:rPr lang="en-US" dirty="0" smtClean="0"/>
              <a:t>“Hardening”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 y="738187"/>
            <a:ext cx="9191491" cy="6291263"/>
          </a:xfrm>
          <a:prstGeom prst="rect">
            <a:avLst/>
          </a:prstGeom>
        </p:spPr>
      </p:pic>
    </p:spTree>
    <p:extLst>
      <p:ext uri="{BB962C8B-B14F-4D97-AF65-F5344CB8AC3E}">
        <p14:creationId xmlns:p14="http://schemas.microsoft.com/office/powerpoint/2010/main" val="3996425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t>Embedded RAM</a:t>
            </a:r>
          </a:p>
        </p:txBody>
      </p:sp>
      <p:sp>
        <p:nvSpPr>
          <p:cNvPr id="253955" name="Rectangle 3"/>
          <p:cNvSpPr>
            <a:spLocks noGrp="1" noChangeArrowheads="1"/>
          </p:cNvSpPr>
          <p:nvPr>
            <p:ph type="body" idx="1"/>
          </p:nvPr>
        </p:nvSpPr>
        <p:spPr>
          <a:xfrm>
            <a:off x="228600" y="1143000"/>
            <a:ext cx="5112105" cy="5051425"/>
          </a:xfrm>
        </p:spPr>
        <p:txBody>
          <a:bodyPr/>
          <a:lstStyle/>
          <a:p>
            <a:r>
              <a:rPr lang="en-US" dirty="0"/>
              <a:t>Xilinx – Block </a:t>
            </a:r>
            <a:r>
              <a:rPr lang="en-US" dirty="0" smtClean="0"/>
              <a:t>RAM</a:t>
            </a:r>
            <a:endParaRPr lang="en-US" dirty="0"/>
          </a:p>
          <a:p>
            <a:pPr lvl="1"/>
            <a:r>
              <a:rPr lang="en-GB" dirty="0">
                <a:latin typeface="Arial Narrow" charset="0"/>
              </a:rPr>
              <a:t>32k x 1 to 512 x 72 in one 36K block</a:t>
            </a:r>
          </a:p>
          <a:p>
            <a:pPr lvl="1"/>
            <a:r>
              <a:rPr lang="en-GB" dirty="0">
                <a:latin typeface="Arial Narrow" charset="0"/>
              </a:rPr>
              <a:t>Simple dual-port and true dual-port configurations</a:t>
            </a:r>
          </a:p>
          <a:p>
            <a:pPr lvl="1"/>
            <a:r>
              <a:rPr lang="en-GB" dirty="0">
                <a:latin typeface="Arial Narrow" charset="0"/>
              </a:rPr>
              <a:t>Built-in FIFO logic</a:t>
            </a:r>
          </a:p>
          <a:p>
            <a:pPr lvl="1"/>
            <a:r>
              <a:rPr lang="en-GB" dirty="0">
                <a:latin typeface="Arial Narrow" charset="0"/>
              </a:rPr>
              <a:t>64-bit error correction coding per 36K block</a:t>
            </a:r>
          </a:p>
          <a:p>
            <a:pPr lvl="1"/>
            <a:r>
              <a:rPr lang="en-GB" dirty="0">
                <a:latin typeface="Arial Narrow" charset="0"/>
              </a:rPr>
              <a:t>Adjacent blocks combine to 64K x 1 without extra logic</a:t>
            </a:r>
            <a:endParaRPr lang="en-US" dirty="0">
              <a:latin typeface="Arial Narrow" charset="0"/>
            </a:endParaRPr>
          </a:p>
        </p:txBody>
      </p:sp>
      <p:grpSp>
        <p:nvGrpSpPr>
          <p:cNvPr id="48" name="Group 47"/>
          <p:cNvGrpSpPr/>
          <p:nvPr/>
        </p:nvGrpSpPr>
        <p:grpSpPr>
          <a:xfrm>
            <a:off x="5551818" y="1701054"/>
            <a:ext cx="3398838" cy="3822700"/>
            <a:chOff x="5638800" y="1509713"/>
            <a:chExt cx="3398838" cy="3822700"/>
          </a:xfrm>
        </p:grpSpPr>
        <p:sp>
          <p:nvSpPr>
            <p:cNvPr id="49" name="Oval 5"/>
            <p:cNvSpPr>
              <a:spLocks noChangeArrowheads="1"/>
            </p:cNvSpPr>
            <p:nvPr/>
          </p:nvSpPr>
          <p:spPr bwMode="auto">
            <a:xfrm>
              <a:off x="5638800" y="1509713"/>
              <a:ext cx="3398838" cy="3822700"/>
            </a:xfrm>
            <a:prstGeom prst="ellipse">
              <a:avLst/>
            </a:prstGeom>
            <a:solidFill>
              <a:srgbClr val="5C8EFB">
                <a:alpha val="50195"/>
              </a:srgbClr>
            </a:solidFill>
            <a:ln w="28575">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Freeform 6"/>
            <p:cNvSpPr>
              <a:spLocks/>
            </p:cNvSpPr>
            <p:nvPr/>
          </p:nvSpPr>
          <p:spPr bwMode="ltGray">
            <a:xfrm>
              <a:off x="6550025" y="2078038"/>
              <a:ext cx="1619250" cy="2719387"/>
            </a:xfrm>
            <a:custGeom>
              <a:avLst/>
              <a:gdLst>
                <a:gd name="T0" fmla="*/ 121 w 1059"/>
                <a:gd name="T1" fmla="*/ 585 h 1105"/>
                <a:gd name="T2" fmla="*/ 0 w 1059"/>
                <a:gd name="T3" fmla="*/ 585 h 1105"/>
                <a:gd name="T4" fmla="*/ 0 w 1059"/>
                <a:gd name="T5" fmla="*/ 1105 h 1105"/>
                <a:gd name="T6" fmla="*/ 1059 w 1059"/>
                <a:gd name="T7" fmla="*/ 1105 h 1105"/>
                <a:gd name="T8" fmla="*/ 1059 w 1059"/>
                <a:gd name="T9" fmla="*/ 567 h 1105"/>
                <a:gd name="T10" fmla="*/ 920 w 1059"/>
                <a:gd name="T11" fmla="*/ 567 h 1105"/>
                <a:gd name="T12" fmla="*/ 920 w 1059"/>
                <a:gd name="T13" fmla="*/ 464 h 1105"/>
                <a:gd name="T14" fmla="*/ 1059 w 1059"/>
                <a:gd name="T15" fmla="*/ 464 h 1105"/>
                <a:gd name="T16" fmla="*/ 1059 w 1059"/>
                <a:gd name="T17" fmla="*/ 0 h 1105"/>
                <a:gd name="T18" fmla="*/ 9 w 1059"/>
                <a:gd name="T19" fmla="*/ 0 h 1105"/>
                <a:gd name="T20" fmla="*/ 9 w 1059"/>
                <a:gd name="T21" fmla="*/ 464 h 1105"/>
                <a:gd name="T22" fmla="*/ 112 w 1059"/>
                <a:gd name="T23" fmla="*/ 464 h 1105"/>
                <a:gd name="T24" fmla="*/ 121 w 1059"/>
                <a:gd name="T25" fmla="*/ 585 h 1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9"/>
                <a:gd name="T40" fmla="*/ 0 h 1105"/>
                <a:gd name="T41" fmla="*/ 1059 w 1059"/>
                <a:gd name="T42" fmla="*/ 1105 h 1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9" h="1105">
                  <a:moveTo>
                    <a:pt x="121" y="585"/>
                  </a:moveTo>
                  <a:lnTo>
                    <a:pt x="0" y="585"/>
                  </a:lnTo>
                  <a:lnTo>
                    <a:pt x="0" y="1105"/>
                  </a:lnTo>
                  <a:lnTo>
                    <a:pt x="1059" y="1105"/>
                  </a:lnTo>
                  <a:lnTo>
                    <a:pt x="1059" y="567"/>
                  </a:lnTo>
                  <a:lnTo>
                    <a:pt x="920" y="567"/>
                  </a:lnTo>
                  <a:lnTo>
                    <a:pt x="920" y="464"/>
                  </a:lnTo>
                  <a:lnTo>
                    <a:pt x="1059" y="464"/>
                  </a:lnTo>
                  <a:lnTo>
                    <a:pt x="1059" y="0"/>
                  </a:lnTo>
                  <a:lnTo>
                    <a:pt x="9" y="0"/>
                  </a:lnTo>
                  <a:lnTo>
                    <a:pt x="9" y="464"/>
                  </a:lnTo>
                  <a:lnTo>
                    <a:pt x="112" y="464"/>
                  </a:lnTo>
                  <a:lnTo>
                    <a:pt x="121" y="585"/>
                  </a:lnTo>
                  <a:close/>
                </a:path>
              </a:pathLst>
            </a:custGeom>
            <a:gradFill rotWithShape="0">
              <a:gsLst>
                <a:gs pos="0">
                  <a:srgbClr val="470017"/>
                </a:gs>
                <a:gs pos="50000">
                  <a:srgbClr val="D9DA56"/>
                </a:gs>
                <a:gs pos="100000">
                  <a:srgbClr val="470017"/>
                </a:gs>
              </a:gsLst>
              <a:lin ang="2700000" scaled="1"/>
            </a:gradFill>
            <a:ln w="28575" cap="flat" cmpd="sng">
              <a:solidFill>
                <a:srgbClr val="FFFFFF"/>
              </a:solidFill>
              <a:prstDash val="solid"/>
              <a:round/>
              <a:headEnd/>
              <a:tailEnd/>
            </a:ln>
            <a:effectLst>
              <a:outerShdw blurRad="63500" dist="35921"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1" name="Freeform 7"/>
            <p:cNvSpPr>
              <a:spLocks/>
            </p:cNvSpPr>
            <p:nvPr/>
          </p:nvSpPr>
          <p:spPr bwMode="gray">
            <a:xfrm>
              <a:off x="6346825" y="2182813"/>
              <a:ext cx="1766888" cy="2532062"/>
            </a:xfrm>
            <a:custGeom>
              <a:avLst/>
              <a:gdLst>
                <a:gd name="T0" fmla="*/ 0 w 1459"/>
                <a:gd name="T1" fmla="*/ 0 h 1858"/>
                <a:gd name="T2" fmla="*/ 0 w 1459"/>
                <a:gd name="T3" fmla="*/ 2147483647 h 1858"/>
                <a:gd name="T4" fmla="*/ 2147483647 w 1459"/>
                <a:gd name="T5" fmla="*/ 2147483647 h 1858"/>
                <a:gd name="T6" fmla="*/ 2147483647 w 1459"/>
                <a:gd name="T7" fmla="*/ 2147483647 h 1858"/>
                <a:gd name="T8" fmla="*/ 2147483647 w 1459"/>
                <a:gd name="T9" fmla="*/ 2147483647 h 1858"/>
                <a:gd name="T10" fmla="*/ 2147483647 w 1459"/>
                <a:gd name="T11" fmla="*/ 2147483647 h 1858"/>
                <a:gd name="T12" fmla="*/ 2147483647 w 1459"/>
                <a:gd name="T13" fmla="*/ 2147483647 h 1858"/>
                <a:gd name="T14" fmla="*/ 2147483647 w 1459"/>
                <a:gd name="T15" fmla="*/ 2147483647 h 1858"/>
                <a:gd name="T16" fmla="*/ 2147483647 w 1459"/>
                <a:gd name="T17" fmla="*/ 2147483647 h 1858"/>
                <a:gd name="T18" fmla="*/ 2147483647 w 1459"/>
                <a:gd name="T19" fmla="*/ 2147483647 h 18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9"/>
                <a:gd name="T31" fmla="*/ 0 h 1858"/>
                <a:gd name="T32" fmla="*/ 1459 w 1459"/>
                <a:gd name="T33" fmla="*/ 1858 h 18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9" h="1858">
                  <a:moveTo>
                    <a:pt x="0" y="0"/>
                  </a:moveTo>
                  <a:lnTo>
                    <a:pt x="0" y="855"/>
                  </a:lnTo>
                  <a:lnTo>
                    <a:pt x="158" y="855"/>
                  </a:lnTo>
                  <a:lnTo>
                    <a:pt x="158" y="1013"/>
                  </a:lnTo>
                  <a:lnTo>
                    <a:pt x="9" y="1013"/>
                  </a:lnTo>
                  <a:lnTo>
                    <a:pt x="9" y="1858"/>
                  </a:lnTo>
                  <a:lnTo>
                    <a:pt x="1459" y="1858"/>
                  </a:lnTo>
                  <a:lnTo>
                    <a:pt x="1459" y="1003"/>
                  </a:lnTo>
                  <a:lnTo>
                    <a:pt x="1310" y="1003"/>
                  </a:lnTo>
                  <a:lnTo>
                    <a:pt x="1310" y="89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Text Box 8"/>
            <p:cNvSpPr txBox="1">
              <a:spLocks noChangeArrowheads="1"/>
            </p:cNvSpPr>
            <p:nvPr/>
          </p:nvSpPr>
          <p:spPr bwMode="auto">
            <a:xfrm>
              <a:off x="6026150" y="2338388"/>
              <a:ext cx="525463" cy="274637"/>
            </a:xfrm>
            <a:prstGeom prst="rect">
              <a:avLst/>
            </a:prstGeom>
            <a:noFill/>
            <a:ln w="9525">
              <a:noFill/>
              <a:miter lim="800000"/>
              <a:headEnd/>
              <a:tailEnd/>
            </a:ln>
            <a:effectLst>
              <a:outerShdw dist="17961" dir="2700000" algn="ctr" rotWithShape="0">
                <a:srgbClr val="5F5F5F">
                  <a:alpha val="50000"/>
                </a:srgbClr>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itchFamily="34" charset="0"/>
                  <a:ea typeface="+mn-ea"/>
                </a:rPr>
                <a:t>36</a:t>
              </a:r>
            </a:p>
          </p:txBody>
        </p:sp>
        <p:sp>
          <p:nvSpPr>
            <p:cNvPr id="53" name="Text Box 9"/>
            <p:cNvSpPr txBox="1">
              <a:spLocks noChangeArrowheads="1"/>
            </p:cNvSpPr>
            <p:nvPr/>
          </p:nvSpPr>
          <p:spPr bwMode="auto">
            <a:xfrm>
              <a:off x="6497638" y="2425700"/>
              <a:ext cx="1104900" cy="260350"/>
            </a:xfrm>
            <a:prstGeom prst="rect">
              <a:avLst/>
            </a:prstGeom>
            <a:noFill/>
            <a:ln w="9525">
              <a:noFill/>
              <a:miter lim="800000"/>
              <a:headEnd/>
              <a:tailEnd/>
            </a:ln>
            <a:effectLst>
              <a:outerShdw dist="17961" dir="2700000" algn="ctr" rotWithShape="0">
                <a:srgbClr val="470017"/>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Narrow" pitchFamily="34" charset="0"/>
                  <a:ea typeface="+mn-ea"/>
                </a:rPr>
                <a:t> DIA</a:t>
              </a:r>
            </a:p>
          </p:txBody>
        </p:sp>
        <p:sp>
          <p:nvSpPr>
            <p:cNvPr id="54" name="Text Box 10"/>
            <p:cNvSpPr txBox="1">
              <a:spLocks noChangeArrowheads="1"/>
            </p:cNvSpPr>
            <p:nvPr/>
          </p:nvSpPr>
          <p:spPr bwMode="auto">
            <a:xfrm>
              <a:off x="6497638" y="2206625"/>
              <a:ext cx="798512" cy="260350"/>
            </a:xfrm>
            <a:prstGeom prst="rect">
              <a:avLst/>
            </a:prstGeom>
            <a:noFill/>
            <a:ln w="9525">
              <a:noFill/>
              <a:miter lim="800000"/>
              <a:headEnd/>
              <a:tailEnd/>
            </a:ln>
            <a:effectLst>
              <a:outerShdw dist="17961" dir="2700000" algn="ctr" rotWithShape="0">
                <a:srgbClr val="470017"/>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Narrow" pitchFamily="34" charset="0"/>
                  <a:ea typeface="+mn-ea"/>
                </a:rPr>
                <a:t>ADDRA</a:t>
              </a:r>
            </a:p>
          </p:txBody>
        </p:sp>
        <p:sp>
          <p:nvSpPr>
            <p:cNvPr id="55" name="Text Box 11"/>
            <p:cNvSpPr txBox="1">
              <a:spLocks noChangeArrowheads="1"/>
            </p:cNvSpPr>
            <p:nvPr/>
          </p:nvSpPr>
          <p:spPr bwMode="auto">
            <a:xfrm>
              <a:off x="8280400" y="2282825"/>
              <a:ext cx="622300" cy="274638"/>
            </a:xfrm>
            <a:prstGeom prst="rect">
              <a:avLst/>
            </a:prstGeom>
            <a:noFill/>
            <a:ln w="9525">
              <a:noFill/>
              <a:miter lim="800000"/>
              <a:headEnd/>
              <a:tailEnd/>
            </a:ln>
            <a:effectLst>
              <a:outerShdw dist="17961" dir="2700000" algn="ctr" rotWithShape="0">
                <a:srgbClr val="5F5F5F">
                  <a:alpha val="50000"/>
                </a:srgbClr>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itchFamily="34" charset="0"/>
                  <a:ea typeface="+mn-ea"/>
                </a:rPr>
                <a:t>36</a:t>
              </a:r>
            </a:p>
          </p:txBody>
        </p:sp>
        <p:sp>
          <p:nvSpPr>
            <p:cNvPr id="56" name="Text Box 12"/>
            <p:cNvSpPr txBox="1">
              <a:spLocks noChangeArrowheads="1"/>
            </p:cNvSpPr>
            <p:nvPr/>
          </p:nvSpPr>
          <p:spPr bwMode="auto">
            <a:xfrm>
              <a:off x="7750175" y="2406650"/>
              <a:ext cx="687388" cy="261938"/>
            </a:xfrm>
            <a:prstGeom prst="rect">
              <a:avLst/>
            </a:prstGeom>
            <a:noFill/>
            <a:ln w="9525">
              <a:noFill/>
              <a:miter lim="800000"/>
              <a:headEnd/>
              <a:tailEnd/>
            </a:ln>
            <a:effectLst>
              <a:outerShdw dist="17961" dir="2700000" algn="ctr" rotWithShape="0">
                <a:srgbClr val="470017"/>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Narrow" pitchFamily="34" charset="0"/>
                  <a:ea typeface="+mn-ea"/>
                </a:rPr>
                <a:t> DOA</a:t>
              </a:r>
            </a:p>
          </p:txBody>
        </p:sp>
        <p:sp>
          <p:nvSpPr>
            <p:cNvPr id="57" name="Text Box 13"/>
            <p:cNvSpPr txBox="1">
              <a:spLocks noChangeArrowheads="1"/>
            </p:cNvSpPr>
            <p:nvPr/>
          </p:nvSpPr>
          <p:spPr bwMode="auto">
            <a:xfrm>
              <a:off x="7121525" y="2179638"/>
              <a:ext cx="7302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Arial Narrow" charset="0"/>
                  <a:ea typeface="ＭＳ Ｐゴシック" charset="0"/>
                </a:rPr>
                <a:t>Port A</a:t>
              </a:r>
            </a:p>
          </p:txBody>
        </p:sp>
        <p:sp>
          <p:nvSpPr>
            <p:cNvPr id="58" name="Rectangle 20"/>
            <p:cNvSpPr>
              <a:spLocks noChangeArrowheads="1"/>
            </p:cNvSpPr>
            <p:nvPr/>
          </p:nvSpPr>
          <p:spPr bwMode="auto">
            <a:xfrm>
              <a:off x="6759575" y="3116263"/>
              <a:ext cx="1239838"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p>
              <a:pPr marL="0" marR="0" lvl="0" indent="0" defTabSz="914400" eaLnBrk="0" fontAlgn="auto" latinLnBrk="0" hangingPunct="0">
                <a:lnSpc>
                  <a:spcPct val="70000"/>
                </a:lnSpc>
                <a:spcBef>
                  <a:spcPts val="0"/>
                </a:spcBef>
                <a:spcAft>
                  <a:spcPts val="0"/>
                </a:spcAft>
                <a:buClrTx/>
                <a:buSzTx/>
                <a:buFontTx/>
                <a:buNone/>
                <a:tabLst/>
                <a:defRPr/>
              </a:pPr>
              <a:r>
                <a:rPr kumimoji="0" lang="en-US" sz="1600" b="1" i="0" u="none" strike="noStrike" kern="0" cap="none" spc="0" normalizeH="0" baseline="0" noProof="0" smtClean="0">
                  <a:ln>
                    <a:noFill/>
                  </a:ln>
                  <a:solidFill>
                    <a:sysClr val="windowText" lastClr="000000"/>
                  </a:solidFill>
                  <a:effectLst/>
                  <a:uLnTx/>
                  <a:uFillTx/>
                  <a:latin typeface="Arial Narrow" charset="0"/>
                </a:rPr>
                <a:t>36 Kb</a:t>
              </a:r>
              <a:br>
                <a:rPr kumimoji="0" lang="en-US" sz="1600" b="1" i="0" u="none" strike="noStrike" kern="0" cap="none" spc="0" normalizeH="0" baseline="0" noProof="0" smtClean="0">
                  <a:ln>
                    <a:noFill/>
                  </a:ln>
                  <a:solidFill>
                    <a:sysClr val="windowText" lastClr="000000"/>
                  </a:solidFill>
                  <a:effectLst/>
                  <a:uLnTx/>
                  <a:uFillTx/>
                  <a:latin typeface="Arial Narrow" charset="0"/>
                </a:rPr>
              </a:br>
              <a:r>
                <a:rPr kumimoji="0" lang="en-US" sz="1600" b="1" i="0" u="none" strike="noStrike" kern="0" cap="none" spc="0" normalizeH="0" baseline="0" noProof="0" smtClean="0">
                  <a:ln>
                    <a:noFill/>
                  </a:ln>
                  <a:solidFill>
                    <a:sysClr val="windowText" lastClr="000000"/>
                  </a:solidFill>
                  <a:effectLst/>
                  <a:uLnTx/>
                  <a:uFillTx/>
                  <a:latin typeface="Arial Narrow" charset="0"/>
                </a:rPr>
                <a:t>Memory</a:t>
              </a:r>
              <a:br>
                <a:rPr kumimoji="0" lang="en-US" sz="1600" b="1" i="0" u="none" strike="noStrike" kern="0" cap="none" spc="0" normalizeH="0" baseline="0" noProof="0" smtClean="0">
                  <a:ln>
                    <a:noFill/>
                  </a:ln>
                  <a:solidFill>
                    <a:sysClr val="windowText" lastClr="000000"/>
                  </a:solidFill>
                  <a:effectLst/>
                  <a:uLnTx/>
                  <a:uFillTx/>
                  <a:latin typeface="Arial Narrow" charset="0"/>
                </a:rPr>
              </a:br>
              <a:r>
                <a:rPr kumimoji="0" lang="en-US" sz="1600" b="1" i="0" u="none" strike="noStrike" kern="0" cap="none" spc="0" normalizeH="0" baseline="0" noProof="0" smtClean="0">
                  <a:ln>
                    <a:noFill/>
                  </a:ln>
                  <a:solidFill>
                    <a:sysClr val="windowText" lastClr="000000"/>
                  </a:solidFill>
                  <a:effectLst/>
                  <a:uLnTx/>
                  <a:uFillTx/>
                  <a:latin typeface="Arial Narrow" charset="0"/>
                </a:rPr>
                <a:t>Array </a:t>
              </a:r>
            </a:p>
          </p:txBody>
        </p:sp>
        <p:sp>
          <p:nvSpPr>
            <p:cNvPr id="59" name="Line 21"/>
            <p:cNvSpPr>
              <a:spLocks noChangeShapeType="1"/>
            </p:cNvSpPr>
            <p:nvPr/>
          </p:nvSpPr>
          <p:spPr bwMode="auto">
            <a:xfrm flipH="1">
              <a:off x="6223000" y="2333625"/>
              <a:ext cx="288925" cy="0"/>
            </a:xfrm>
            <a:prstGeom prst="line">
              <a:avLst/>
            </a:prstGeom>
            <a:noFill/>
            <a:ln w="28575">
              <a:solidFill>
                <a:srgbClr val="FFFFFF"/>
              </a:solidFill>
              <a:round/>
              <a:headEnd type="triangle" w="med" len="med"/>
              <a:tailEn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sp>
          <p:nvSpPr>
            <p:cNvPr id="60" name="Freeform 26"/>
            <p:cNvSpPr>
              <a:spLocks/>
            </p:cNvSpPr>
            <p:nvPr/>
          </p:nvSpPr>
          <p:spPr bwMode="auto">
            <a:xfrm>
              <a:off x="8310563" y="2427288"/>
              <a:ext cx="36512" cy="174625"/>
            </a:xfrm>
            <a:custGeom>
              <a:avLst/>
              <a:gdLst/>
              <a:ahLst/>
              <a:cxnLst>
                <a:cxn ang="0">
                  <a:pos x="48" y="0"/>
                </a:cxn>
                <a:cxn ang="0">
                  <a:pos x="0" y="114"/>
                </a:cxn>
              </a:cxnLst>
              <a:rect l="0" t="0" r="r" b="b"/>
              <a:pathLst>
                <a:path w="48" h="114">
                  <a:moveTo>
                    <a:pt x="48" y="0"/>
                  </a:moveTo>
                  <a:lnTo>
                    <a:pt x="0" y="114"/>
                  </a:lnTo>
                </a:path>
              </a:pathLst>
            </a:custGeom>
            <a:noFill/>
            <a:ln w="19050" cmpd="sng">
              <a:solidFill>
                <a:srgbClr val="FFFFFF"/>
              </a:solidFill>
              <a:round/>
              <a:headEnd type="none" w="med" len="med"/>
              <a:tailEnd type="none" w="med" len="me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grpSp>
          <p:nvGrpSpPr>
            <p:cNvPr id="61" name="Group 40"/>
            <p:cNvGrpSpPr>
              <a:grpSpLocks/>
            </p:cNvGrpSpPr>
            <p:nvPr>
              <p:custDataLst>
                <p:tags r:id="rId1"/>
              </p:custDataLst>
            </p:nvPr>
          </p:nvGrpSpPr>
          <p:grpSpPr bwMode="auto">
            <a:xfrm>
              <a:off x="6238875" y="2447925"/>
              <a:ext cx="276225" cy="177800"/>
              <a:chOff x="6238875" y="2388735"/>
              <a:chExt cx="276225" cy="177800"/>
            </a:xfrm>
          </p:grpSpPr>
          <p:sp>
            <p:nvSpPr>
              <p:cNvPr id="89" name="Freeform 24"/>
              <p:cNvSpPr>
                <a:spLocks/>
              </p:cNvSpPr>
              <p:nvPr/>
            </p:nvSpPr>
            <p:spPr bwMode="auto">
              <a:xfrm>
                <a:off x="6299200" y="2388735"/>
                <a:ext cx="39688" cy="177800"/>
              </a:xfrm>
              <a:custGeom>
                <a:avLst/>
                <a:gdLst/>
                <a:ahLst/>
                <a:cxnLst>
                  <a:cxn ang="0">
                    <a:pos x="48" y="0"/>
                  </a:cxn>
                  <a:cxn ang="0">
                    <a:pos x="0" y="114"/>
                  </a:cxn>
                </a:cxnLst>
                <a:rect l="0" t="0" r="r" b="b"/>
                <a:pathLst>
                  <a:path w="48" h="114">
                    <a:moveTo>
                      <a:pt x="48" y="0"/>
                    </a:moveTo>
                    <a:lnTo>
                      <a:pt x="0" y="114"/>
                    </a:lnTo>
                  </a:path>
                </a:pathLst>
              </a:custGeom>
              <a:noFill/>
              <a:ln w="19050" cmpd="sng">
                <a:solidFill>
                  <a:srgbClr val="FFFFFF"/>
                </a:solidFill>
                <a:round/>
                <a:headEnd type="none" w="med" len="med"/>
                <a:tailEnd type="none" w="med" len="me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sp>
            <p:nvSpPr>
              <p:cNvPr id="90" name="Line 27"/>
              <p:cNvSpPr>
                <a:spLocks noChangeShapeType="1"/>
              </p:cNvSpPr>
              <p:nvPr/>
            </p:nvSpPr>
            <p:spPr bwMode="auto">
              <a:xfrm flipH="1">
                <a:off x="6238875" y="2483985"/>
                <a:ext cx="276225" cy="0"/>
              </a:xfrm>
              <a:prstGeom prst="line">
                <a:avLst/>
              </a:prstGeom>
              <a:noFill/>
              <a:ln w="38100">
                <a:solidFill>
                  <a:srgbClr val="FFFFFF"/>
                </a:solidFill>
                <a:round/>
                <a:headEnd type="triangle" w="med" len="med"/>
                <a:tailEn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grpSp>
        <p:sp>
          <p:nvSpPr>
            <p:cNvPr id="62" name="Line 30"/>
            <p:cNvSpPr>
              <a:spLocks noChangeShapeType="1"/>
            </p:cNvSpPr>
            <p:nvPr/>
          </p:nvSpPr>
          <p:spPr bwMode="auto">
            <a:xfrm flipH="1">
              <a:off x="8221663" y="2519363"/>
              <a:ext cx="322262" cy="11112"/>
            </a:xfrm>
            <a:prstGeom prst="line">
              <a:avLst/>
            </a:prstGeom>
            <a:noFill/>
            <a:ln w="38100">
              <a:solidFill>
                <a:srgbClr val="FFFFFF"/>
              </a:solidFill>
              <a:round/>
              <a:headEnd type="triangle" w="med" len="med"/>
              <a:tailEn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sp>
          <p:nvSpPr>
            <p:cNvPr id="63" name="PPTShape_0"/>
            <p:cNvSpPr txBox="1">
              <a:spLocks noChangeArrowheads="1"/>
            </p:cNvSpPr>
            <p:nvPr/>
          </p:nvSpPr>
          <p:spPr bwMode="auto">
            <a:xfrm>
              <a:off x="6503988" y="2809875"/>
              <a:ext cx="798512" cy="260350"/>
            </a:xfrm>
            <a:prstGeom prst="rect">
              <a:avLst/>
            </a:prstGeom>
            <a:noFill/>
            <a:ln w="9525">
              <a:noFill/>
              <a:miter lim="800000"/>
              <a:headEnd/>
              <a:tailEnd/>
            </a:ln>
            <a:effectLst>
              <a:outerShdw dist="17961" dir="2700000" algn="ctr" rotWithShape="0">
                <a:srgbClr val="470017"/>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Narrow" pitchFamily="34" charset="0"/>
                  <a:ea typeface="+mn-ea"/>
                </a:rPr>
                <a:t>CLKA</a:t>
              </a:r>
            </a:p>
          </p:txBody>
        </p:sp>
        <p:sp>
          <p:nvSpPr>
            <p:cNvPr id="64" name="PPTShape_1"/>
            <p:cNvSpPr>
              <a:spLocks noChangeShapeType="1"/>
            </p:cNvSpPr>
            <p:nvPr/>
          </p:nvSpPr>
          <p:spPr bwMode="auto">
            <a:xfrm flipH="1">
              <a:off x="6229350" y="2938463"/>
              <a:ext cx="288925" cy="0"/>
            </a:xfrm>
            <a:prstGeom prst="line">
              <a:avLst/>
            </a:prstGeom>
            <a:noFill/>
            <a:ln w="28575">
              <a:solidFill>
                <a:srgbClr val="FFFFFF"/>
              </a:solidFill>
              <a:round/>
              <a:headEnd type="triangle" w="med" len="med"/>
              <a:tailEn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grpSp>
          <p:nvGrpSpPr>
            <p:cNvPr id="65" name="Group 46"/>
            <p:cNvGrpSpPr>
              <a:grpSpLocks/>
            </p:cNvGrpSpPr>
            <p:nvPr>
              <p:custDataLst>
                <p:tags r:id="rId2"/>
              </p:custDataLst>
            </p:nvPr>
          </p:nvGrpSpPr>
          <p:grpSpPr bwMode="auto">
            <a:xfrm>
              <a:off x="6238875" y="2643188"/>
              <a:ext cx="276225" cy="177800"/>
              <a:chOff x="6238875" y="2388735"/>
              <a:chExt cx="276225" cy="177800"/>
            </a:xfrm>
          </p:grpSpPr>
          <p:sp>
            <p:nvSpPr>
              <p:cNvPr id="87" name="Freeform 24"/>
              <p:cNvSpPr>
                <a:spLocks/>
              </p:cNvSpPr>
              <p:nvPr/>
            </p:nvSpPr>
            <p:spPr bwMode="auto">
              <a:xfrm>
                <a:off x="6299200" y="2388735"/>
                <a:ext cx="39688" cy="177800"/>
              </a:xfrm>
              <a:custGeom>
                <a:avLst/>
                <a:gdLst/>
                <a:ahLst/>
                <a:cxnLst>
                  <a:cxn ang="0">
                    <a:pos x="48" y="0"/>
                  </a:cxn>
                  <a:cxn ang="0">
                    <a:pos x="0" y="114"/>
                  </a:cxn>
                </a:cxnLst>
                <a:rect l="0" t="0" r="r" b="b"/>
                <a:pathLst>
                  <a:path w="48" h="114">
                    <a:moveTo>
                      <a:pt x="48" y="0"/>
                    </a:moveTo>
                    <a:lnTo>
                      <a:pt x="0" y="114"/>
                    </a:lnTo>
                  </a:path>
                </a:pathLst>
              </a:custGeom>
              <a:noFill/>
              <a:ln w="19050" cmpd="sng">
                <a:solidFill>
                  <a:srgbClr val="FFFFFF"/>
                </a:solidFill>
                <a:round/>
                <a:headEnd type="none" w="med" len="med"/>
                <a:tailEnd type="none" w="med" len="me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sp>
            <p:nvSpPr>
              <p:cNvPr id="88" name="Line 27"/>
              <p:cNvSpPr>
                <a:spLocks noChangeShapeType="1"/>
              </p:cNvSpPr>
              <p:nvPr/>
            </p:nvSpPr>
            <p:spPr bwMode="auto">
              <a:xfrm flipH="1">
                <a:off x="6238875" y="2483985"/>
                <a:ext cx="276225" cy="0"/>
              </a:xfrm>
              <a:prstGeom prst="line">
                <a:avLst/>
              </a:prstGeom>
              <a:noFill/>
              <a:ln w="38100">
                <a:solidFill>
                  <a:srgbClr val="FFFFFF"/>
                </a:solidFill>
                <a:round/>
                <a:headEnd type="triangle" w="med" len="med"/>
                <a:tailEn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grpSp>
        <p:sp>
          <p:nvSpPr>
            <p:cNvPr id="66" name="PPTShape_2"/>
            <p:cNvSpPr txBox="1">
              <a:spLocks noChangeArrowheads="1"/>
            </p:cNvSpPr>
            <p:nvPr/>
          </p:nvSpPr>
          <p:spPr bwMode="auto">
            <a:xfrm>
              <a:off x="6521450" y="2611438"/>
              <a:ext cx="1104900" cy="260350"/>
            </a:xfrm>
            <a:prstGeom prst="rect">
              <a:avLst/>
            </a:prstGeom>
            <a:noFill/>
            <a:ln w="9525">
              <a:noFill/>
              <a:miter lim="800000"/>
              <a:headEnd/>
              <a:tailEnd/>
            </a:ln>
            <a:effectLst>
              <a:outerShdw dist="17961" dir="2700000" algn="ctr" rotWithShape="0">
                <a:srgbClr val="470017"/>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Narrow" pitchFamily="34" charset="0"/>
                  <a:ea typeface="+mn-ea"/>
                </a:rPr>
                <a:t>WEA</a:t>
              </a:r>
            </a:p>
          </p:txBody>
        </p:sp>
        <p:sp>
          <p:nvSpPr>
            <p:cNvPr id="67" name="PPTShape_3"/>
            <p:cNvSpPr txBox="1">
              <a:spLocks noChangeArrowheads="1"/>
            </p:cNvSpPr>
            <p:nvPr/>
          </p:nvSpPr>
          <p:spPr bwMode="auto">
            <a:xfrm>
              <a:off x="6065838" y="2524125"/>
              <a:ext cx="293687" cy="274638"/>
            </a:xfrm>
            <a:prstGeom prst="rect">
              <a:avLst/>
            </a:prstGeom>
            <a:noFill/>
            <a:ln w="9525">
              <a:noFill/>
              <a:miter lim="800000"/>
              <a:headEnd/>
              <a:tailEnd/>
            </a:ln>
            <a:effectLst>
              <a:outerShdw dist="17961" dir="2700000" algn="ctr" rotWithShape="0">
                <a:srgbClr val="5F5F5F">
                  <a:alpha val="50000"/>
                </a:srgbClr>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itchFamily="34" charset="0"/>
                  <a:ea typeface="+mn-ea"/>
                </a:rPr>
                <a:t>4</a:t>
              </a:r>
            </a:p>
          </p:txBody>
        </p:sp>
        <p:sp>
          <p:nvSpPr>
            <p:cNvPr id="68" name="PPTShape_4"/>
            <p:cNvSpPr txBox="1">
              <a:spLocks noChangeArrowheads="1"/>
            </p:cNvSpPr>
            <p:nvPr/>
          </p:nvSpPr>
          <p:spPr bwMode="auto">
            <a:xfrm>
              <a:off x="6024563" y="3856038"/>
              <a:ext cx="525462" cy="274637"/>
            </a:xfrm>
            <a:prstGeom prst="rect">
              <a:avLst/>
            </a:prstGeom>
            <a:noFill/>
            <a:ln w="9525">
              <a:noFill/>
              <a:miter lim="800000"/>
              <a:headEnd/>
              <a:tailEnd/>
            </a:ln>
            <a:effectLst>
              <a:outerShdw dist="17961" dir="2700000" algn="ctr" rotWithShape="0">
                <a:srgbClr val="5F5F5F">
                  <a:alpha val="50000"/>
                </a:srgbClr>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itchFamily="34" charset="0"/>
                  <a:ea typeface="+mn-ea"/>
                </a:rPr>
                <a:t>36</a:t>
              </a:r>
            </a:p>
          </p:txBody>
        </p:sp>
        <p:sp>
          <p:nvSpPr>
            <p:cNvPr id="69" name="PPTShape_5"/>
            <p:cNvSpPr txBox="1">
              <a:spLocks noChangeArrowheads="1"/>
            </p:cNvSpPr>
            <p:nvPr/>
          </p:nvSpPr>
          <p:spPr bwMode="auto">
            <a:xfrm>
              <a:off x="6496050" y="3943350"/>
              <a:ext cx="1104900" cy="260350"/>
            </a:xfrm>
            <a:prstGeom prst="rect">
              <a:avLst/>
            </a:prstGeom>
            <a:noFill/>
            <a:ln w="9525">
              <a:noFill/>
              <a:miter lim="800000"/>
              <a:headEnd/>
              <a:tailEnd/>
            </a:ln>
            <a:effectLst>
              <a:outerShdw dist="17961" dir="2700000" algn="ctr" rotWithShape="0">
                <a:srgbClr val="470017"/>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Narrow" pitchFamily="34" charset="0"/>
                  <a:ea typeface="+mn-ea"/>
                </a:rPr>
                <a:t> DIB</a:t>
              </a:r>
            </a:p>
          </p:txBody>
        </p:sp>
        <p:sp>
          <p:nvSpPr>
            <p:cNvPr id="70" name="PPTShape_6"/>
            <p:cNvSpPr txBox="1">
              <a:spLocks noChangeArrowheads="1"/>
            </p:cNvSpPr>
            <p:nvPr/>
          </p:nvSpPr>
          <p:spPr bwMode="auto">
            <a:xfrm>
              <a:off x="6496050" y="3724275"/>
              <a:ext cx="798513" cy="260350"/>
            </a:xfrm>
            <a:prstGeom prst="rect">
              <a:avLst/>
            </a:prstGeom>
            <a:noFill/>
            <a:ln w="9525">
              <a:noFill/>
              <a:miter lim="800000"/>
              <a:headEnd/>
              <a:tailEnd/>
            </a:ln>
            <a:effectLst>
              <a:outerShdw dist="17961" dir="2700000" algn="ctr" rotWithShape="0">
                <a:srgbClr val="470017"/>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Narrow" pitchFamily="34" charset="0"/>
                  <a:ea typeface="+mn-ea"/>
                </a:rPr>
                <a:t>ADDRB</a:t>
              </a:r>
            </a:p>
          </p:txBody>
        </p:sp>
        <p:sp>
          <p:nvSpPr>
            <p:cNvPr id="71" name="PPTShape_7"/>
            <p:cNvSpPr txBox="1">
              <a:spLocks noChangeArrowheads="1"/>
            </p:cNvSpPr>
            <p:nvPr/>
          </p:nvSpPr>
          <p:spPr bwMode="auto">
            <a:xfrm>
              <a:off x="8278813" y="3800475"/>
              <a:ext cx="622300" cy="274638"/>
            </a:xfrm>
            <a:prstGeom prst="rect">
              <a:avLst/>
            </a:prstGeom>
            <a:noFill/>
            <a:ln w="9525">
              <a:noFill/>
              <a:miter lim="800000"/>
              <a:headEnd/>
              <a:tailEnd/>
            </a:ln>
            <a:effectLst>
              <a:outerShdw dist="17961" dir="2700000" algn="ctr" rotWithShape="0">
                <a:srgbClr val="5F5F5F">
                  <a:alpha val="50000"/>
                </a:srgbClr>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itchFamily="34" charset="0"/>
                  <a:ea typeface="+mn-ea"/>
                </a:rPr>
                <a:t>36</a:t>
              </a:r>
            </a:p>
          </p:txBody>
        </p:sp>
        <p:sp>
          <p:nvSpPr>
            <p:cNvPr id="72" name="PPTShape_8"/>
            <p:cNvSpPr txBox="1">
              <a:spLocks noChangeArrowheads="1"/>
            </p:cNvSpPr>
            <p:nvPr/>
          </p:nvSpPr>
          <p:spPr bwMode="auto">
            <a:xfrm>
              <a:off x="7748588" y="3924300"/>
              <a:ext cx="685800" cy="261938"/>
            </a:xfrm>
            <a:prstGeom prst="rect">
              <a:avLst/>
            </a:prstGeom>
            <a:noFill/>
            <a:ln w="9525">
              <a:noFill/>
              <a:miter lim="800000"/>
              <a:headEnd/>
              <a:tailEnd/>
            </a:ln>
            <a:effectLst>
              <a:outerShdw dist="17961" dir="2700000" algn="ctr" rotWithShape="0">
                <a:srgbClr val="470017"/>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Narrow" pitchFamily="34" charset="0"/>
                  <a:ea typeface="+mn-ea"/>
                </a:rPr>
                <a:t> DOB</a:t>
              </a:r>
            </a:p>
          </p:txBody>
        </p:sp>
        <p:sp>
          <p:nvSpPr>
            <p:cNvPr id="73" name="PPTShape_9"/>
            <p:cNvSpPr txBox="1">
              <a:spLocks noChangeArrowheads="1"/>
            </p:cNvSpPr>
            <p:nvPr/>
          </p:nvSpPr>
          <p:spPr bwMode="auto">
            <a:xfrm>
              <a:off x="7118350" y="4468813"/>
              <a:ext cx="7318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Arial Narrow" charset="0"/>
                  <a:ea typeface="ＭＳ Ｐゴシック" charset="0"/>
                </a:rPr>
                <a:t>Port B</a:t>
              </a:r>
            </a:p>
          </p:txBody>
        </p:sp>
        <p:sp>
          <p:nvSpPr>
            <p:cNvPr id="74" name="PPTShape_10"/>
            <p:cNvSpPr>
              <a:spLocks noChangeShapeType="1"/>
            </p:cNvSpPr>
            <p:nvPr/>
          </p:nvSpPr>
          <p:spPr bwMode="auto">
            <a:xfrm flipH="1">
              <a:off x="6221413" y="3852863"/>
              <a:ext cx="288925" cy="0"/>
            </a:xfrm>
            <a:prstGeom prst="line">
              <a:avLst/>
            </a:prstGeom>
            <a:noFill/>
            <a:ln w="28575">
              <a:solidFill>
                <a:srgbClr val="FFFFFF"/>
              </a:solidFill>
              <a:round/>
              <a:headEnd type="triangle" w="med" len="med"/>
              <a:tailEn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sp>
          <p:nvSpPr>
            <p:cNvPr id="75" name="PPTShape_11"/>
            <p:cNvSpPr>
              <a:spLocks/>
            </p:cNvSpPr>
            <p:nvPr/>
          </p:nvSpPr>
          <p:spPr bwMode="auto">
            <a:xfrm>
              <a:off x="8308975" y="3944938"/>
              <a:ext cx="36513" cy="174625"/>
            </a:xfrm>
            <a:custGeom>
              <a:avLst/>
              <a:gdLst/>
              <a:ahLst/>
              <a:cxnLst>
                <a:cxn ang="0">
                  <a:pos x="48" y="0"/>
                </a:cxn>
                <a:cxn ang="0">
                  <a:pos x="0" y="114"/>
                </a:cxn>
              </a:cxnLst>
              <a:rect l="0" t="0" r="r" b="b"/>
              <a:pathLst>
                <a:path w="48" h="114">
                  <a:moveTo>
                    <a:pt x="48" y="0"/>
                  </a:moveTo>
                  <a:lnTo>
                    <a:pt x="0" y="114"/>
                  </a:lnTo>
                </a:path>
              </a:pathLst>
            </a:custGeom>
            <a:noFill/>
            <a:ln w="19050" cmpd="sng">
              <a:solidFill>
                <a:srgbClr val="FFFFFF"/>
              </a:solidFill>
              <a:round/>
              <a:headEnd type="none" w="med" len="med"/>
              <a:tailEnd type="none" w="med" len="me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grpSp>
          <p:nvGrpSpPr>
            <p:cNvPr id="76" name="Group 59"/>
            <p:cNvGrpSpPr>
              <a:grpSpLocks/>
            </p:cNvGrpSpPr>
            <p:nvPr>
              <p:custDataLst>
                <p:tags r:id="rId3"/>
              </p:custDataLst>
            </p:nvPr>
          </p:nvGrpSpPr>
          <p:grpSpPr bwMode="auto">
            <a:xfrm>
              <a:off x="6237288" y="3965575"/>
              <a:ext cx="276225" cy="177800"/>
              <a:chOff x="6238875" y="2388735"/>
              <a:chExt cx="276225" cy="177800"/>
            </a:xfrm>
          </p:grpSpPr>
          <p:sp>
            <p:nvSpPr>
              <p:cNvPr id="85" name="Freeform 24"/>
              <p:cNvSpPr>
                <a:spLocks/>
              </p:cNvSpPr>
              <p:nvPr/>
            </p:nvSpPr>
            <p:spPr bwMode="auto">
              <a:xfrm>
                <a:off x="6299200" y="2388735"/>
                <a:ext cx="39687" cy="177800"/>
              </a:xfrm>
              <a:custGeom>
                <a:avLst/>
                <a:gdLst/>
                <a:ahLst/>
                <a:cxnLst>
                  <a:cxn ang="0">
                    <a:pos x="48" y="0"/>
                  </a:cxn>
                  <a:cxn ang="0">
                    <a:pos x="0" y="114"/>
                  </a:cxn>
                </a:cxnLst>
                <a:rect l="0" t="0" r="r" b="b"/>
                <a:pathLst>
                  <a:path w="48" h="114">
                    <a:moveTo>
                      <a:pt x="48" y="0"/>
                    </a:moveTo>
                    <a:lnTo>
                      <a:pt x="0" y="114"/>
                    </a:lnTo>
                  </a:path>
                </a:pathLst>
              </a:custGeom>
              <a:noFill/>
              <a:ln w="19050" cmpd="sng">
                <a:solidFill>
                  <a:srgbClr val="FFFFFF"/>
                </a:solidFill>
                <a:round/>
                <a:headEnd type="none" w="med" len="med"/>
                <a:tailEnd type="none" w="med" len="me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sp>
            <p:nvSpPr>
              <p:cNvPr id="86" name="Line 27"/>
              <p:cNvSpPr>
                <a:spLocks noChangeShapeType="1"/>
              </p:cNvSpPr>
              <p:nvPr/>
            </p:nvSpPr>
            <p:spPr bwMode="auto">
              <a:xfrm flipH="1">
                <a:off x="6238875" y="2483985"/>
                <a:ext cx="276225" cy="0"/>
              </a:xfrm>
              <a:prstGeom prst="line">
                <a:avLst/>
              </a:prstGeom>
              <a:noFill/>
              <a:ln w="38100">
                <a:solidFill>
                  <a:srgbClr val="FFFFFF"/>
                </a:solidFill>
                <a:round/>
                <a:headEnd type="triangle" w="med" len="med"/>
                <a:tailEn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grpSp>
        <p:sp>
          <p:nvSpPr>
            <p:cNvPr id="77" name="PPTShape_12"/>
            <p:cNvSpPr>
              <a:spLocks noChangeShapeType="1"/>
            </p:cNvSpPr>
            <p:nvPr/>
          </p:nvSpPr>
          <p:spPr bwMode="auto">
            <a:xfrm flipH="1">
              <a:off x="8220075" y="4037013"/>
              <a:ext cx="322263" cy="11112"/>
            </a:xfrm>
            <a:prstGeom prst="line">
              <a:avLst/>
            </a:prstGeom>
            <a:noFill/>
            <a:ln w="38100">
              <a:solidFill>
                <a:srgbClr val="FFFFFF"/>
              </a:solidFill>
              <a:round/>
              <a:headEnd type="triangle" w="med" len="med"/>
              <a:tailEn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sp>
          <p:nvSpPr>
            <p:cNvPr id="78" name="PPTShape_13"/>
            <p:cNvSpPr txBox="1">
              <a:spLocks noChangeArrowheads="1"/>
            </p:cNvSpPr>
            <p:nvPr/>
          </p:nvSpPr>
          <p:spPr bwMode="auto">
            <a:xfrm>
              <a:off x="6502400" y="4327525"/>
              <a:ext cx="798513" cy="260350"/>
            </a:xfrm>
            <a:prstGeom prst="rect">
              <a:avLst/>
            </a:prstGeom>
            <a:noFill/>
            <a:ln w="9525">
              <a:noFill/>
              <a:miter lim="800000"/>
              <a:headEnd/>
              <a:tailEnd/>
            </a:ln>
            <a:effectLst>
              <a:outerShdw dist="17961" dir="2700000" algn="ctr" rotWithShape="0">
                <a:srgbClr val="470017"/>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Narrow" pitchFamily="34" charset="0"/>
                  <a:ea typeface="+mn-ea"/>
                </a:rPr>
                <a:t>CLKB</a:t>
              </a:r>
            </a:p>
          </p:txBody>
        </p:sp>
        <p:sp>
          <p:nvSpPr>
            <p:cNvPr id="79" name="PPTShape_14"/>
            <p:cNvSpPr>
              <a:spLocks noChangeShapeType="1"/>
            </p:cNvSpPr>
            <p:nvPr/>
          </p:nvSpPr>
          <p:spPr bwMode="auto">
            <a:xfrm flipH="1">
              <a:off x="6227763" y="4456113"/>
              <a:ext cx="288925" cy="0"/>
            </a:xfrm>
            <a:prstGeom prst="line">
              <a:avLst/>
            </a:prstGeom>
            <a:noFill/>
            <a:ln w="28575">
              <a:solidFill>
                <a:srgbClr val="FFFFFF"/>
              </a:solidFill>
              <a:round/>
              <a:headEnd type="triangle" w="med" len="med"/>
              <a:tailEn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grpSp>
          <p:nvGrpSpPr>
            <p:cNvPr id="80" name="Group 65"/>
            <p:cNvGrpSpPr>
              <a:grpSpLocks/>
            </p:cNvGrpSpPr>
            <p:nvPr>
              <p:custDataLst>
                <p:tags r:id="rId4"/>
              </p:custDataLst>
            </p:nvPr>
          </p:nvGrpSpPr>
          <p:grpSpPr bwMode="auto">
            <a:xfrm>
              <a:off x="6237288" y="4160838"/>
              <a:ext cx="276225" cy="177800"/>
              <a:chOff x="6238875" y="2388735"/>
              <a:chExt cx="276225" cy="177800"/>
            </a:xfrm>
          </p:grpSpPr>
          <p:sp>
            <p:nvSpPr>
              <p:cNvPr id="83" name="Freeform 24"/>
              <p:cNvSpPr>
                <a:spLocks/>
              </p:cNvSpPr>
              <p:nvPr/>
            </p:nvSpPr>
            <p:spPr bwMode="auto">
              <a:xfrm>
                <a:off x="6299200" y="2388735"/>
                <a:ext cx="39687" cy="177800"/>
              </a:xfrm>
              <a:custGeom>
                <a:avLst/>
                <a:gdLst/>
                <a:ahLst/>
                <a:cxnLst>
                  <a:cxn ang="0">
                    <a:pos x="48" y="0"/>
                  </a:cxn>
                  <a:cxn ang="0">
                    <a:pos x="0" y="114"/>
                  </a:cxn>
                </a:cxnLst>
                <a:rect l="0" t="0" r="r" b="b"/>
                <a:pathLst>
                  <a:path w="48" h="114">
                    <a:moveTo>
                      <a:pt x="48" y="0"/>
                    </a:moveTo>
                    <a:lnTo>
                      <a:pt x="0" y="114"/>
                    </a:lnTo>
                  </a:path>
                </a:pathLst>
              </a:custGeom>
              <a:noFill/>
              <a:ln w="19050" cmpd="sng">
                <a:solidFill>
                  <a:srgbClr val="FFFFFF"/>
                </a:solidFill>
                <a:round/>
                <a:headEnd type="none" w="med" len="med"/>
                <a:tailEnd type="none" w="med" len="me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sp>
            <p:nvSpPr>
              <p:cNvPr id="84" name="Line 27"/>
              <p:cNvSpPr>
                <a:spLocks noChangeShapeType="1"/>
              </p:cNvSpPr>
              <p:nvPr/>
            </p:nvSpPr>
            <p:spPr bwMode="auto">
              <a:xfrm flipH="1">
                <a:off x="6238875" y="2483985"/>
                <a:ext cx="276225" cy="0"/>
              </a:xfrm>
              <a:prstGeom prst="line">
                <a:avLst/>
              </a:prstGeom>
              <a:noFill/>
              <a:ln w="38100">
                <a:solidFill>
                  <a:srgbClr val="FFFFFF"/>
                </a:solidFill>
                <a:round/>
                <a:headEnd type="triangle" w="med" len="med"/>
                <a:tailEnd/>
              </a:ln>
              <a:effectLst>
                <a:outerShdw dist="17961" dir="2700000" algn="ctr" rotWithShape="0">
                  <a:srgbClr val="000000">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endParaRPr>
              </a:p>
            </p:txBody>
          </p:sp>
        </p:grpSp>
        <p:sp>
          <p:nvSpPr>
            <p:cNvPr id="81" name="PPTShape_15"/>
            <p:cNvSpPr txBox="1">
              <a:spLocks noChangeArrowheads="1"/>
            </p:cNvSpPr>
            <p:nvPr/>
          </p:nvSpPr>
          <p:spPr bwMode="auto">
            <a:xfrm>
              <a:off x="6518275" y="4129088"/>
              <a:ext cx="1104900" cy="260350"/>
            </a:xfrm>
            <a:prstGeom prst="rect">
              <a:avLst/>
            </a:prstGeom>
            <a:noFill/>
            <a:ln w="9525">
              <a:noFill/>
              <a:miter lim="800000"/>
              <a:headEnd/>
              <a:tailEnd/>
            </a:ln>
            <a:effectLst>
              <a:outerShdw dist="17961" dir="2700000" algn="ctr" rotWithShape="0">
                <a:srgbClr val="470017"/>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Narrow" pitchFamily="34" charset="0"/>
                  <a:ea typeface="+mn-ea"/>
                </a:rPr>
                <a:t>WEB</a:t>
              </a:r>
            </a:p>
          </p:txBody>
        </p:sp>
        <p:sp>
          <p:nvSpPr>
            <p:cNvPr id="82" name="PPTShape_16"/>
            <p:cNvSpPr txBox="1">
              <a:spLocks noChangeArrowheads="1"/>
            </p:cNvSpPr>
            <p:nvPr/>
          </p:nvSpPr>
          <p:spPr bwMode="auto">
            <a:xfrm>
              <a:off x="6064250" y="4043363"/>
              <a:ext cx="265113" cy="274637"/>
            </a:xfrm>
            <a:prstGeom prst="rect">
              <a:avLst/>
            </a:prstGeom>
            <a:noFill/>
            <a:ln w="9525">
              <a:noFill/>
              <a:miter lim="800000"/>
              <a:headEnd/>
              <a:tailEnd/>
            </a:ln>
            <a:effectLst>
              <a:outerShdw dist="17961" dir="2700000" algn="ctr" rotWithShape="0">
                <a:srgbClr val="5F5F5F">
                  <a:alpha val="50000"/>
                </a:srgbClr>
              </a:outerShdw>
            </a:effec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itchFamily="34" charset="0"/>
                  <a:ea typeface="+mn-ea"/>
                </a:rPr>
                <a:t>4</a:t>
              </a:r>
            </a:p>
          </p:txBody>
        </p:sp>
      </p:grpSp>
    </p:spTree>
    <p:extLst>
      <p:ext uri="{BB962C8B-B14F-4D97-AF65-F5344CB8AC3E}">
        <p14:creationId xmlns:p14="http://schemas.microsoft.com/office/powerpoint/2010/main" val="659258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Functional Unit</a:t>
            </a:r>
            <a:endParaRPr lang="en-US" dirty="0"/>
          </a:p>
        </p:txBody>
      </p:sp>
      <p:pic>
        <p:nvPicPr>
          <p:cNvPr id="5" name="Picture 6"/>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897188" y="1520617"/>
            <a:ext cx="5973762" cy="351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6"/>
          <p:cNvSpPr>
            <a:spLocks noGrp="1"/>
          </p:cNvSpPr>
          <p:nvPr>
            <p:ph idx="1"/>
          </p:nvPr>
        </p:nvSpPr>
        <p:spPr>
          <a:xfrm>
            <a:off x="159016" y="934260"/>
            <a:ext cx="8686800" cy="5051425"/>
          </a:xfrm>
        </p:spPr>
        <p:txBody>
          <a:bodyPr/>
          <a:lstStyle/>
          <a:p>
            <a:pPr marL="114300">
              <a:lnSpc>
                <a:spcPct val="90000"/>
              </a:lnSpc>
              <a:buFont typeface="Arial" charset="0"/>
              <a:buChar char="•"/>
            </a:pPr>
            <a:r>
              <a:rPr lang="en-US" sz="2800" dirty="0" smtClean="0">
                <a:latin typeface="Arial Narrow" charset="0"/>
              </a:rPr>
              <a:t>Xilinx DSP48</a:t>
            </a:r>
          </a:p>
          <a:p>
            <a:pPr marL="457200" lvl="1">
              <a:lnSpc>
                <a:spcPct val="90000"/>
              </a:lnSpc>
              <a:buFont typeface="Arial" charset="0"/>
              <a:buChar char="•"/>
            </a:pPr>
            <a:r>
              <a:rPr lang="en-US" sz="2400" dirty="0" smtClean="0">
                <a:latin typeface="Arial Narrow" charset="0"/>
              </a:rPr>
              <a:t>25x18 </a:t>
            </a:r>
            <a:r>
              <a:rPr lang="en-US" sz="2400" dirty="0">
                <a:latin typeface="Arial Narrow" charset="0"/>
              </a:rPr>
              <a:t>multiplier</a:t>
            </a:r>
          </a:p>
          <a:p>
            <a:pPr marL="457200" lvl="1">
              <a:lnSpc>
                <a:spcPct val="90000"/>
              </a:lnSpc>
              <a:buFont typeface="Arial" charset="0"/>
              <a:buChar char="•"/>
            </a:pPr>
            <a:r>
              <a:rPr lang="en-US" sz="2400" dirty="0">
                <a:latin typeface="Arial Narrow" charset="0"/>
              </a:rPr>
              <a:t>25-bit pre-adder</a:t>
            </a:r>
          </a:p>
          <a:p>
            <a:pPr marL="457200" lvl="1">
              <a:lnSpc>
                <a:spcPct val="90000"/>
              </a:lnSpc>
              <a:buFont typeface="Arial" charset="0"/>
              <a:buChar char="•"/>
            </a:pPr>
            <a:r>
              <a:rPr lang="en-US" sz="2400" dirty="0">
                <a:latin typeface="Arial Narrow" charset="0"/>
              </a:rPr>
              <a:t>Flexible pipeline</a:t>
            </a:r>
          </a:p>
          <a:p>
            <a:pPr marL="457200" lvl="1">
              <a:lnSpc>
                <a:spcPct val="90000"/>
              </a:lnSpc>
              <a:buFont typeface="Arial" charset="0"/>
              <a:buChar char="•"/>
            </a:pPr>
            <a:r>
              <a:rPr lang="en-US" sz="2400" dirty="0">
                <a:latin typeface="Arial Narrow" charset="0"/>
              </a:rPr>
              <a:t>Cascade in and out</a:t>
            </a:r>
          </a:p>
          <a:p>
            <a:pPr marL="457200" lvl="1">
              <a:lnSpc>
                <a:spcPct val="90000"/>
              </a:lnSpc>
              <a:buFont typeface="Arial" charset="0"/>
              <a:buChar char="•"/>
            </a:pPr>
            <a:r>
              <a:rPr lang="en-US" sz="2400" dirty="0">
                <a:latin typeface="Arial Narrow" charset="0"/>
              </a:rPr>
              <a:t>Carry in and out</a:t>
            </a:r>
          </a:p>
          <a:p>
            <a:pPr marL="457200" lvl="1">
              <a:lnSpc>
                <a:spcPct val="90000"/>
              </a:lnSpc>
              <a:buFont typeface="Arial" charset="0"/>
              <a:buChar char="•"/>
            </a:pPr>
            <a:r>
              <a:rPr lang="en-US" sz="2400" dirty="0">
                <a:latin typeface="Arial Narrow" charset="0"/>
              </a:rPr>
              <a:t>96-bit MACC</a:t>
            </a:r>
          </a:p>
          <a:p>
            <a:pPr marL="457200" lvl="1">
              <a:lnSpc>
                <a:spcPct val="90000"/>
              </a:lnSpc>
              <a:buFont typeface="Arial" charset="0"/>
              <a:buChar char="•"/>
            </a:pPr>
            <a:r>
              <a:rPr lang="en-US" sz="2400" dirty="0">
                <a:latin typeface="Arial Narrow" charset="0"/>
              </a:rPr>
              <a:t>SIMD support</a:t>
            </a:r>
          </a:p>
          <a:p>
            <a:pPr marL="457200" lvl="1">
              <a:lnSpc>
                <a:spcPct val="90000"/>
              </a:lnSpc>
              <a:buFont typeface="Arial" charset="0"/>
              <a:buChar char="•"/>
            </a:pPr>
            <a:r>
              <a:rPr lang="en-US" sz="2400" dirty="0">
                <a:latin typeface="Arial Narrow" charset="0"/>
              </a:rPr>
              <a:t>48-bit ALU</a:t>
            </a:r>
          </a:p>
          <a:p>
            <a:pPr marL="457200" lvl="1">
              <a:lnSpc>
                <a:spcPct val="90000"/>
              </a:lnSpc>
              <a:buFont typeface="Arial" charset="0"/>
              <a:buChar char="•"/>
            </a:pPr>
            <a:r>
              <a:rPr lang="en-US" sz="2400" dirty="0">
                <a:latin typeface="Arial Narrow" charset="0"/>
              </a:rPr>
              <a:t>Pattern detect</a:t>
            </a:r>
          </a:p>
          <a:p>
            <a:pPr marL="457200" lvl="1">
              <a:lnSpc>
                <a:spcPct val="90000"/>
              </a:lnSpc>
              <a:buFont typeface="Arial" charset="0"/>
              <a:buChar char="•"/>
            </a:pPr>
            <a:r>
              <a:rPr lang="en-US" sz="2400" dirty="0">
                <a:latin typeface="Arial Narrow" charset="0"/>
              </a:rPr>
              <a:t>17-bit shifter</a:t>
            </a:r>
          </a:p>
          <a:p>
            <a:pPr marL="457200" lvl="1">
              <a:lnSpc>
                <a:spcPct val="90000"/>
              </a:lnSpc>
              <a:buFont typeface="Arial" charset="0"/>
              <a:buChar char="•"/>
            </a:pPr>
            <a:r>
              <a:rPr lang="en-US" sz="2400" dirty="0">
                <a:latin typeface="Arial Narrow" charset="0"/>
              </a:rPr>
              <a:t>Dynamic operation</a:t>
            </a:r>
            <a:br>
              <a:rPr lang="en-US" sz="2400" dirty="0">
                <a:latin typeface="Arial Narrow" charset="0"/>
              </a:rPr>
            </a:br>
            <a:r>
              <a:rPr lang="en-US" sz="2400" dirty="0">
                <a:latin typeface="Arial Narrow" charset="0"/>
              </a:rPr>
              <a:t> (cycle by cycle</a:t>
            </a:r>
            <a:r>
              <a:rPr lang="en-US" sz="2400" dirty="0" smtClean="0">
                <a:latin typeface="Arial Narrow" charset="0"/>
              </a:rPr>
              <a:t>)</a:t>
            </a:r>
            <a:endParaRPr lang="en-US" sz="2400" dirty="0">
              <a:latin typeface="Arial Narrow" charset="0"/>
            </a:endParaRPr>
          </a:p>
        </p:txBody>
      </p:sp>
    </p:spTree>
    <p:extLst>
      <p:ext uri="{BB962C8B-B14F-4D97-AF65-F5344CB8AC3E}">
        <p14:creationId xmlns:p14="http://schemas.microsoft.com/office/powerpoint/2010/main" val="1509737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94" name="Rectangle 22"/>
          <p:cNvSpPr>
            <a:spLocks noChangeArrowheads="1"/>
          </p:cNvSpPr>
          <p:nvPr/>
        </p:nvSpPr>
        <p:spPr bwMode="auto">
          <a:xfrm>
            <a:off x="228600" y="37841"/>
            <a:ext cx="8686800" cy="700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p>
            <a:pPr algn="ctr"/>
            <a:r>
              <a:rPr lang="en-US" sz="3600" b="1" dirty="0">
                <a:solidFill>
                  <a:srgbClr val="00007F"/>
                </a:solidFill>
                <a:latin typeface="Lucida Sans Unicode" charset="0"/>
              </a:rPr>
              <a:t>Reconfigurable Hardware</a:t>
            </a:r>
          </a:p>
        </p:txBody>
      </p:sp>
      <p:sp>
        <p:nvSpPr>
          <p:cNvPr id="182295" name="Text Box 23"/>
          <p:cNvSpPr txBox="1">
            <a:spLocks noChangeArrowheads="1"/>
          </p:cNvSpPr>
          <p:nvPr/>
        </p:nvSpPr>
        <p:spPr bwMode="auto">
          <a:xfrm>
            <a:off x="533400" y="1066800"/>
            <a:ext cx="3657600"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lvl="1"/>
            <a:r>
              <a:rPr lang="en-US" sz="1800" b="1" i="1">
                <a:solidFill>
                  <a:srgbClr val="000000"/>
                </a:solidFill>
              </a:rPr>
              <a:t>Main Entry: </a:t>
            </a:r>
            <a:r>
              <a:rPr lang="en-US" sz="1800" b="1" i="1"/>
              <a:t>re</a:t>
            </a:r>
            <a:r>
              <a:rPr lang="en-US" sz="1800" b="1" i="1">
                <a:solidFill>
                  <a:srgbClr val="000000"/>
                </a:solidFill>
              </a:rPr>
              <a:t>-</a:t>
            </a:r>
          </a:p>
          <a:p>
            <a:pPr lvl="1"/>
            <a:r>
              <a:rPr lang="en-US" sz="1800" b="1">
                <a:solidFill>
                  <a:srgbClr val="000000"/>
                </a:solidFill>
              </a:rPr>
              <a:t>Function: </a:t>
            </a:r>
            <a:r>
              <a:rPr lang="en-US" sz="1800" b="1" i="1">
                <a:solidFill>
                  <a:srgbClr val="000000"/>
                </a:solidFill>
              </a:rPr>
              <a:t>prefix</a:t>
            </a:r>
            <a:endParaRPr lang="en-US" sz="1800" b="1">
              <a:solidFill>
                <a:srgbClr val="000000"/>
              </a:solidFill>
            </a:endParaRPr>
          </a:p>
          <a:p>
            <a:pPr lvl="1"/>
            <a:r>
              <a:rPr lang="en-US" sz="1800" b="1">
                <a:solidFill>
                  <a:srgbClr val="000000"/>
                </a:solidFill>
              </a:rPr>
              <a:t>1 : again : anew &lt;</a:t>
            </a:r>
            <a:r>
              <a:rPr lang="en-US" sz="1800" b="1" i="1">
                <a:solidFill>
                  <a:srgbClr val="000000"/>
                </a:solidFill>
              </a:rPr>
              <a:t>re</a:t>
            </a:r>
            <a:r>
              <a:rPr lang="en-US" sz="1800" b="1">
                <a:solidFill>
                  <a:srgbClr val="000000"/>
                </a:solidFill>
              </a:rPr>
              <a:t>tell&gt;</a:t>
            </a:r>
          </a:p>
          <a:p>
            <a:pPr lvl="1"/>
            <a:r>
              <a:rPr lang="en-US" sz="1800" b="1">
                <a:solidFill>
                  <a:srgbClr val="000000"/>
                </a:solidFill>
              </a:rPr>
              <a:t>2 : back : backward &lt;</a:t>
            </a:r>
            <a:r>
              <a:rPr lang="en-US" sz="1800" b="1" i="1">
                <a:solidFill>
                  <a:srgbClr val="000000"/>
                </a:solidFill>
              </a:rPr>
              <a:t>re</a:t>
            </a:r>
            <a:r>
              <a:rPr lang="en-US" sz="1800" b="1">
                <a:solidFill>
                  <a:srgbClr val="000000"/>
                </a:solidFill>
              </a:rPr>
              <a:t>call&gt;</a:t>
            </a:r>
            <a:br>
              <a:rPr lang="en-US" sz="1800" b="1">
                <a:solidFill>
                  <a:srgbClr val="000000"/>
                </a:solidFill>
              </a:rPr>
            </a:br>
            <a:endParaRPr lang="en-US" sz="1800" b="1">
              <a:solidFill>
                <a:srgbClr val="000000"/>
              </a:solidFill>
            </a:endParaRPr>
          </a:p>
        </p:txBody>
      </p:sp>
      <p:sp>
        <p:nvSpPr>
          <p:cNvPr id="182296" name="Text Box 24"/>
          <p:cNvSpPr txBox="1">
            <a:spLocks noChangeArrowheads="1"/>
          </p:cNvSpPr>
          <p:nvPr/>
        </p:nvSpPr>
        <p:spPr bwMode="auto">
          <a:xfrm>
            <a:off x="4437063" y="1042988"/>
            <a:ext cx="4173537" cy="146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b="1" i="1"/>
              <a:t>Main Entry: con·fig·ure</a:t>
            </a:r>
          </a:p>
          <a:p>
            <a:r>
              <a:rPr lang="en-US" sz="1800" b="1"/>
              <a:t>Pronunciation: k&amp;n-'fi-gy&amp;r</a:t>
            </a:r>
          </a:p>
          <a:p>
            <a:r>
              <a:rPr lang="en-US" sz="1800" b="1"/>
              <a:t>Function: transitive verb</a:t>
            </a:r>
          </a:p>
          <a:p>
            <a:r>
              <a:rPr lang="en-US" sz="1800" b="1"/>
              <a:t>: to set up for operation especially </a:t>
            </a:r>
          </a:p>
          <a:p>
            <a:r>
              <a:rPr lang="en-US" sz="1800" b="1"/>
              <a:t>   in a particular way </a:t>
            </a:r>
          </a:p>
        </p:txBody>
      </p:sp>
      <p:sp>
        <p:nvSpPr>
          <p:cNvPr id="182298" name="Text Box 26"/>
          <p:cNvSpPr txBox="1">
            <a:spLocks noChangeArrowheads="1"/>
          </p:cNvSpPr>
          <p:nvPr/>
        </p:nvSpPr>
        <p:spPr bwMode="auto">
          <a:xfrm>
            <a:off x="533400" y="5514975"/>
            <a:ext cx="8153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800" b="1">
                <a:solidFill>
                  <a:schemeClr val="tx2"/>
                </a:solidFill>
                <a:effectLst>
                  <a:outerShdw blurRad="38100" dist="38100" dir="2700000" algn="tl">
                    <a:srgbClr val="DDDDDD"/>
                  </a:outerShdw>
                </a:effectLst>
              </a:rPr>
              <a:t>KEY ADVANTAGE: Performance of Hardware, Flexibility of Software</a:t>
            </a:r>
          </a:p>
        </p:txBody>
      </p:sp>
      <p:grpSp>
        <p:nvGrpSpPr>
          <p:cNvPr id="182902" name="Group 630"/>
          <p:cNvGrpSpPr>
            <a:grpSpLocks/>
          </p:cNvGrpSpPr>
          <p:nvPr/>
        </p:nvGrpSpPr>
        <p:grpSpPr bwMode="auto">
          <a:xfrm>
            <a:off x="533400" y="2573338"/>
            <a:ext cx="3259138" cy="2836862"/>
            <a:chOff x="384" y="1584"/>
            <a:chExt cx="2053" cy="1787"/>
          </a:xfrm>
        </p:grpSpPr>
        <p:sp>
          <p:nvSpPr>
            <p:cNvPr id="182301" name="Rectangle 29" descr="Zig zag"/>
            <p:cNvSpPr>
              <a:spLocks noChangeArrowheads="1"/>
            </p:cNvSpPr>
            <p:nvPr/>
          </p:nvSpPr>
          <p:spPr bwMode="auto">
            <a:xfrm>
              <a:off x="2088" y="2835"/>
              <a:ext cx="190" cy="156"/>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02" name="Rectangle 30" descr="Zig zag"/>
            <p:cNvSpPr>
              <a:spLocks noChangeArrowheads="1"/>
            </p:cNvSpPr>
            <p:nvPr/>
          </p:nvSpPr>
          <p:spPr bwMode="auto">
            <a:xfrm>
              <a:off x="1710" y="2835"/>
              <a:ext cx="189" cy="156"/>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03" name="Rectangle 31" descr="Zig zag"/>
            <p:cNvSpPr>
              <a:spLocks noChangeArrowheads="1"/>
            </p:cNvSpPr>
            <p:nvPr/>
          </p:nvSpPr>
          <p:spPr bwMode="auto">
            <a:xfrm>
              <a:off x="1331" y="2835"/>
              <a:ext cx="189" cy="156"/>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04" name="Rectangle 32" descr="Zig zag"/>
            <p:cNvSpPr>
              <a:spLocks noChangeArrowheads="1"/>
            </p:cNvSpPr>
            <p:nvPr/>
          </p:nvSpPr>
          <p:spPr bwMode="auto">
            <a:xfrm>
              <a:off x="952" y="2835"/>
              <a:ext cx="190" cy="156"/>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05" name="Rectangle 33" descr="Zig zag"/>
            <p:cNvSpPr>
              <a:spLocks noChangeArrowheads="1"/>
            </p:cNvSpPr>
            <p:nvPr/>
          </p:nvSpPr>
          <p:spPr bwMode="auto">
            <a:xfrm>
              <a:off x="1710" y="2027"/>
              <a:ext cx="189" cy="15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06" name="Rectangle 34" descr="Zig zag"/>
            <p:cNvSpPr>
              <a:spLocks noChangeArrowheads="1"/>
            </p:cNvSpPr>
            <p:nvPr/>
          </p:nvSpPr>
          <p:spPr bwMode="auto">
            <a:xfrm>
              <a:off x="1331" y="2027"/>
              <a:ext cx="189" cy="15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07" name="Rectangle 35" descr="Zig zag"/>
            <p:cNvSpPr>
              <a:spLocks noChangeArrowheads="1"/>
            </p:cNvSpPr>
            <p:nvPr/>
          </p:nvSpPr>
          <p:spPr bwMode="auto">
            <a:xfrm>
              <a:off x="952" y="2027"/>
              <a:ext cx="190" cy="15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08" name="Rectangle 36" descr="Zig zag"/>
            <p:cNvSpPr>
              <a:spLocks noChangeArrowheads="1"/>
            </p:cNvSpPr>
            <p:nvPr/>
          </p:nvSpPr>
          <p:spPr bwMode="auto">
            <a:xfrm rot="-5400000">
              <a:off x="1136" y="1834"/>
              <a:ext cx="201" cy="14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09" name="Rectangle 37" descr="Zig zag"/>
            <p:cNvSpPr>
              <a:spLocks noChangeArrowheads="1"/>
            </p:cNvSpPr>
            <p:nvPr/>
          </p:nvSpPr>
          <p:spPr bwMode="auto">
            <a:xfrm rot="-5400000">
              <a:off x="1514" y="1834"/>
              <a:ext cx="201" cy="14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10" name="Rectangle 38" descr="Zig zag"/>
            <p:cNvSpPr>
              <a:spLocks noChangeArrowheads="1"/>
            </p:cNvSpPr>
            <p:nvPr/>
          </p:nvSpPr>
          <p:spPr bwMode="auto">
            <a:xfrm rot="-5400000">
              <a:off x="1893" y="1834"/>
              <a:ext cx="201" cy="14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11" name="Rectangle 39" descr="Zig zag"/>
            <p:cNvSpPr>
              <a:spLocks noChangeArrowheads="1"/>
            </p:cNvSpPr>
            <p:nvPr/>
          </p:nvSpPr>
          <p:spPr bwMode="auto">
            <a:xfrm rot="-5400000">
              <a:off x="1136" y="2237"/>
              <a:ext cx="201" cy="14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12" name="Rectangle 40" descr="Zig zag"/>
            <p:cNvSpPr>
              <a:spLocks noChangeArrowheads="1"/>
            </p:cNvSpPr>
            <p:nvPr/>
          </p:nvSpPr>
          <p:spPr bwMode="auto">
            <a:xfrm rot="-5400000">
              <a:off x="1514" y="2237"/>
              <a:ext cx="201" cy="14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13" name="Rectangle 41" descr="Zig zag"/>
            <p:cNvSpPr>
              <a:spLocks noChangeArrowheads="1"/>
            </p:cNvSpPr>
            <p:nvPr/>
          </p:nvSpPr>
          <p:spPr bwMode="auto">
            <a:xfrm rot="-5400000">
              <a:off x="1136" y="3041"/>
              <a:ext cx="201" cy="14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14" name="Rectangle 42" descr="Zig zag"/>
            <p:cNvSpPr>
              <a:spLocks noChangeArrowheads="1"/>
            </p:cNvSpPr>
            <p:nvPr/>
          </p:nvSpPr>
          <p:spPr bwMode="auto">
            <a:xfrm rot="-5400000">
              <a:off x="1514" y="3041"/>
              <a:ext cx="201" cy="14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15" name="Rectangle 43" descr="Zig zag"/>
            <p:cNvSpPr>
              <a:spLocks noChangeArrowheads="1"/>
            </p:cNvSpPr>
            <p:nvPr/>
          </p:nvSpPr>
          <p:spPr bwMode="auto">
            <a:xfrm rot="-5400000">
              <a:off x="1893" y="3041"/>
              <a:ext cx="201" cy="14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16" name="Rectangle 44" descr="Zig zag"/>
            <p:cNvSpPr>
              <a:spLocks noChangeArrowheads="1"/>
            </p:cNvSpPr>
            <p:nvPr/>
          </p:nvSpPr>
          <p:spPr bwMode="auto">
            <a:xfrm rot="-5400000">
              <a:off x="1136" y="2639"/>
              <a:ext cx="201" cy="14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17" name="Rectangle 45" descr="Zig zag"/>
            <p:cNvSpPr>
              <a:spLocks noChangeArrowheads="1"/>
            </p:cNvSpPr>
            <p:nvPr/>
          </p:nvSpPr>
          <p:spPr bwMode="auto">
            <a:xfrm rot="-5400000">
              <a:off x="1514" y="2639"/>
              <a:ext cx="201" cy="14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18" name="Rectangle 46" descr="Zig zag"/>
            <p:cNvSpPr>
              <a:spLocks noChangeArrowheads="1"/>
            </p:cNvSpPr>
            <p:nvPr/>
          </p:nvSpPr>
          <p:spPr bwMode="auto">
            <a:xfrm rot="-5400000">
              <a:off x="1893" y="2639"/>
              <a:ext cx="201" cy="14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19" name="Rectangle 47" descr="Zig zag"/>
            <p:cNvSpPr>
              <a:spLocks noChangeArrowheads="1"/>
            </p:cNvSpPr>
            <p:nvPr/>
          </p:nvSpPr>
          <p:spPr bwMode="auto">
            <a:xfrm>
              <a:off x="2088" y="2433"/>
              <a:ext cx="190" cy="156"/>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20" name="Rectangle 48" descr="Zig zag"/>
            <p:cNvSpPr>
              <a:spLocks noChangeArrowheads="1"/>
            </p:cNvSpPr>
            <p:nvPr/>
          </p:nvSpPr>
          <p:spPr bwMode="auto">
            <a:xfrm>
              <a:off x="1710" y="2433"/>
              <a:ext cx="189" cy="156"/>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21" name="Rectangle 49" descr="Zig zag"/>
            <p:cNvSpPr>
              <a:spLocks noChangeArrowheads="1"/>
            </p:cNvSpPr>
            <p:nvPr/>
          </p:nvSpPr>
          <p:spPr bwMode="auto">
            <a:xfrm>
              <a:off x="1331" y="2433"/>
              <a:ext cx="189" cy="156"/>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22" name="Rectangle 50" descr="Zig zag"/>
            <p:cNvSpPr>
              <a:spLocks noChangeArrowheads="1"/>
            </p:cNvSpPr>
            <p:nvPr/>
          </p:nvSpPr>
          <p:spPr bwMode="auto">
            <a:xfrm>
              <a:off x="952" y="2433"/>
              <a:ext cx="190" cy="156"/>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23" name="Rectangle 51"/>
            <p:cNvSpPr>
              <a:spLocks noChangeArrowheads="1"/>
            </p:cNvSpPr>
            <p:nvPr/>
          </p:nvSpPr>
          <p:spPr bwMode="auto">
            <a:xfrm>
              <a:off x="952" y="1807"/>
              <a:ext cx="190"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24" name="Rectangle 52"/>
            <p:cNvSpPr>
              <a:spLocks noChangeArrowheads="1"/>
            </p:cNvSpPr>
            <p:nvPr/>
          </p:nvSpPr>
          <p:spPr bwMode="auto">
            <a:xfrm>
              <a:off x="1331" y="1807"/>
              <a:ext cx="189"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1000"/>
            </a:p>
          </p:txBody>
        </p:sp>
        <p:sp>
          <p:nvSpPr>
            <p:cNvPr id="182325" name="Rectangle 53"/>
            <p:cNvSpPr>
              <a:spLocks noChangeArrowheads="1"/>
            </p:cNvSpPr>
            <p:nvPr/>
          </p:nvSpPr>
          <p:spPr bwMode="auto">
            <a:xfrm>
              <a:off x="1710" y="1807"/>
              <a:ext cx="189"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26" name="Rectangle 54"/>
            <p:cNvSpPr>
              <a:spLocks noChangeArrowheads="1"/>
            </p:cNvSpPr>
            <p:nvPr/>
          </p:nvSpPr>
          <p:spPr bwMode="auto">
            <a:xfrm>
              <a:off x="2088" y="1807"/>
              <a:ext cx="190"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1800">
                <a:latin typeface="Arial" charset="0"/>
                <a:ea typeface="ＭＳ Ｐゴシック" charset="0"/>
              </a:endParaRPr>
            </a:p>
          </p:txBody>
        </p:sp>
        <p:sp>
          <p:nvSpPr>
            <p:cNvPr id="182327" name="Rectangle 55"/>
            <p:cNvSpPr>
              <a:spLocks noChangeArrowheads="1"/>
            </p:cNvSpPr>
            <p:nvPr/>
          </p:nvSpPr>
          <p:spPr bwMode="auto">
            <a:xfrm>
              <a:off x="2088" y="2210"/>
              <a:ext cx="190"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28" name="Rectangle 56"/>
            <p:cNvSpPr>
              <a:spLocks noChangeArrowheads="1"/>
            </p:cNvSpPr>
            <p:nvPr/>
          </p:nvSpPr>
          <p:spPr bwMode="auto">
            <a:xfrm>
              <a:off x="1331" y="2210"/>
              <a:ext cx="189"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29" name="Rectangle 57"/>
            <p:cNvSpPr>
              <a:spLocks noChangeArrowheads="1"/>
            </p:cNvSpPr>
            <p:nvPr/>
          </p:nvSpPr>
          <p:spPr bwMode="auto">
            <a:xfrm>
              <a:off x="2088" y="2612"/>
              <a:ext cx="190"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30" name="Rectangle 58"/>
            <p:cNvSpPr>
              <a:spLocks noChangeArrowheads="1"/>
            </p:cNvSpPr>
            <p:nvPr/>
          </p:nvSpPr>
          <p:spPr bwMode="auto">
            <a:xfrm>
              <a:off x="2088" y="3014"/>
              <a:ext cx="190"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31" name="Rectangle 59"/>
            <p:cNvSpPr>
              <a:spLocks noChangeArrowheads="1"/>
            </p:cNvSpPr>
            <p:nvPr/>
          </p:nvSpPr>
          <p:spPr bwMode="auto">
            <a:xfrm>
              <a:off x="1710" y="2210"/>
              <a:ext cx="189"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32" name="Rectangle 60"/>
            <p:cNvSpPr>
              <a:spLocks noChangeArrowheads="1"/>
            </p:cNvSpPr>
            <p:nvPr/>
          </p:nvSpPr>
          <p:spPr bwMode="auto">
            <a:xfrm>
              <a:off x="952" y="2210"/>
              <a:ext cx="190"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33" name="Rectangle 61"/>
            <p:cNvSpPr>
              <a:spLocks noChangeArrowheads="1"/>
            </p:cNvSpPr>
            <p:nvPr/>
          </p:nvSpPr>
          <p:spPr bwMode="auto">
            <a:xfrm>
              <a:off x="1710" y="3014"/>
              <a:ext cx="189"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34" name="Rectangle 62"/>
            <p:cNvSpPr>
              <a:spLocks noChangeArrowheads="1"/>
            </p:cNvSpPr>
            <p:nvPr/>
          </p:nvSpPr>
          <p:spPr bwMode="auto">
            <a:xfrm>
              <a:off x="952" y="2612"/>
              <a:ext cx="190"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35" name="Rectangle 63"/>
            <p:cNvSpPr>
              <a:spLocks noChangeArrowheads="1"/>
            </p:cNvSpPr>
            <p:nvPr/>
          </p:nvSpPr>
          <p:spPr bwMode="auto">
            <a:xfrm>
              <a:off x="952" y="3014"/>
              <a:ext cx="190"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36" name="Rectangle 64"/>
            <p:cNvSpPr>
              <a:spLocks noChangeArrowheads="1"/>
            </p:cNvSpPr>
            <p:nvPr/>
          </p:nvSpPr>
          <p:spPr bwMode="auto">
            <a:xfrm>
              <a:off x="1331" y="3014"/>
              <a:ext cx="189"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37" name="Rectangle 65"/>
            <p:cNvSpPr>
              <a:spLocks noChangeArrowheads="1"/>
            </p:cNvSpPr>
            <p:nvPr/>
          </p:nvSpPr>
          <p:spPr bwMode="auto">
            <a:xfrm>
              <a:off x="1710" y="2612"/>
              <a:ext cx="189"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38" name="Rectangle 66"/>
            <p:cNvSpPr>
              <a:spLocks noChangeArrowheads="1"/>
            </p:cNvSpPr>
            <p:nvPr/>
          </p:nvSpPr>
          <p:spPr bwMode="auto">
            <a:xfrm>
              <a:off x="1331" y="2612"/>
              <a:ext cx="189" cy="2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82339" name="Group 67"/>
            <p:cNvGrpSpPr>
              <a:grpSpLocks/>
            </p:cNvGrpSpPr>
            <p:nvPr/>
          </p:nvGrpSpPr>
          <p:grpSpPr bwMode="auto">
            <a:xfrm>
              <a:off x="1194" y="1696"/>
              <a:ext cx="84" cy="1653"/>
              <a:chOff x="1512" y="384"/>
              <a:chExt cx="192" cy="3552"/>
            </a:xfrm>
          </p:grpSpPr>
          <p:sp>
            <p:nvSpPr>
              <p:cNvPr id="182340" name="Line 68"/>
              <p:cNvSpPr>
                <a:spLocks noChangeShapeType="1"/>
              </p:cNvSpPr>
              <p:nvPr/>
            </p:nvSpPr>
            <p:spPr bwMode="auto">
              <a:xfrm>
                <a:off x="1512"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41" name="Line 69"/>
              <p:cNvSpPr>
                <a:spLocks noChangeShapeType="1"/>
              </p:cNvSpPr>
              <p:nvPr/>
            </p:nvSpPr>
            <p:spPr bwMode="auto">
              <a:xfrm>
                <a:off x="1608"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42" name="Line 70"/>
              <p:cNvSpPr>
                <a:spLocks noChangeShapeType="1"/>
              </p:cNvSpPr>
              <p:nvPr/>
            </p:nvSpPr>
            <p:spPr bwMode="auto">
              <a:xfrm>
                <a:off x="1704"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343" name="Group 71"/>
            <p:cNvGrpSpPr>
              <a:grpSpLocks/>
            </p:cNvGrpSpPr>
            <p:nvPr/>
          </p:nvGrpSpPr>
          <p:grpSpPr bwMode="auto">
            <a:xfrm>
              <a:off x="1580" y="1696"/>
              <a:ext cx="84" cy="1653"/>
              <a:chOff x="1512" y="384"/>
              <a:chExt cx="192" cy="3552"/>
            </a:xfrm>
          </p:grpSpPr>
          <p:sp>
            <p:nvSpPr>
              <p:cNvPr id="182344" name="Line 72"/>
              <p:cNvSpPr>
                <a:spLocks noChangeShapeType="1"/>
              </p:cNvSpPr>
              <p:nvPr/>
            </p:nvSpPr>
            <p:spPr bwMode="auto">
              <a:xfrm>
                <a:off x="1512"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45" name="Line 73"/>
              <p:cNvSpPr>
                <a:spLocks noChangeShapeType="1"/>
              </p:cNvSpPr>
              <p:nvPr/>
            </p:nvSpPr>
            <p:spPr bwMode="auto">
              <a:xfrm>
                <a:off x="1608"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46" name="Line 74"/>
              <p:cNvSpPr>
                <a:spLocks noChangeShapeType="1"/>
              </p:cNvSpPr>
              <p:nvPr/>
            </p:nvSpPr>
            <p:spPr bwMode="auto">
              <a:xfrm>
                <a:off x="1704"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347" name="Group 75"/>
            <p:cNvGrpSpPr>
              <a:grpSpLocks/>
            </p:cNvGrpSpPr>
            <p:nvPr/>
          </p:nvGrpSpPr>
          <p:grpSpPr bwMode="auto">
            <a:xfrm>
              <a:off x="1955" y="1696"/>
              <a:ext cx="84" cy="1653"/>
              <a:chOff x="1512" y="384"/>
              <a:chExt cx="192" cy="3552"/>
            </a:xfrm>
          </p:grpSpPr>
          <p:sp>
            <p:nvSpPr>
              <p:cNvPr id="182348" name="Line 76"/>
              <p:cNvSpPr>
                <a:spLocks noChangeShapeType="1"/>
              </p:cNvSpPr>
              <p:nvPr/>
            </p:nvSpPr>
            <p:spPr bwMode="auto">
              <a:xfrm>
                <a:off x="1512"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49" name="Line 77"/>
              <p:cNvSpPr>
                <a:spLocks noChangeShapeType="1"/>
              </p:cNvSpPr>
              <p:nvPr/>
            </p:nvSpPr>
            <p:spPr bwMode="auto">
              <a:xfrm>
                <a:off x="1608"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50" name="Line 78"/>
              <p:cNvSpPr>
                <a:spLocks noChangeShapeType="1"/>
              </p:cNvSpPr>
              <p:nvPr/>
            </p:nvSpPr>
            <p:spPr bwMode="auto">
              <a:xfrm>
                <a:off x="1704"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351" name="Group 79"/>
            <p:cNvGrpSpPr>
              <a:grpSpLocks/>
            </p:cNvGrpSpPr>
            <p:nvPr/>
          </p:nvGrpSpPr>
          <p:grpSpPr bwMode="auto">
            <a:xfrm rot="-5400000">
              <a:off x="1560" y="1319"/>
              <a:ext cx="89" cy="1557"/>
              <a:chOff x="1512" y="384"/>
              <a:chExt cx="192" cy="3552"/>
            </a:xfrm>
          </p:grpSpPr>
          <p:sp>
            <p:nvSpPr>
              <p:cNvPr id="182352" name="Line 80"/>
              <p:cNvSpPr>
                <a:spLocks noChangeShapeType="1"/>
              </p:cNvSpPr>
              <p:nvPr/>
            </p:nvSpPr>
            <p:spPr bwMode="auto">
              <a:xfrm>
                <a:off x="1512"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53" name="Line 81"/>
              <p:cNvSpPr>
                <a:spLocks noChangeShapeType="1"/>
              </p:cNvSpPr>
              <p:nvPr/>
            </p:nvSpPr>
            <p:spPr bwMode="auto">
              <a:xfrm>
                <a:off x="1608"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54" name="Line 82"/>
              <p:cNvSpPr>
                <a:spLocks noChangeShapeType="1"/>
              </p:cNvSpPr>
              <p:nvPr/>
            </p:nvSpPr>
            <p:spPr bwMode="auto">
              <a:xfrm>
                <a:off x="1704"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355" name="Group 83"/>
            <p:cNvGrpSpPr>
              <a:grpSpLocks/>
            </p:cNvGrpSpPr>
            <p:nvPr/>
          </p:nvGrpSpPr>
          <p:grpSpPr bwMode="auto">
            <a:xfrm rot="-5400000">
              <a:off x="1560" y="1744"/>
              <a:ext cx="89" cy="1557"/>
              <a:chOff x="1512" y="384"/>
              <a:chExt cx="192" cy="3552"/>
            </a:xfrm>
          </p:grpSpPr>
          <p:sp>
            <p:nvSpPr>
              <p:cNvPr id="182356" name="Line 84"/>
              <p:cNvSpPr>
                <a:spLocks noChangeShapeType="1"/>
              </p:cNvSpPr>
              <p:nvPr/>
            </p:nvSpPr>
            <p:spPr bwMode="auto">
              <a:xfrm>
                <a:off x="1512"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57" name="Line 85"/>
              <p:cNvSpPr>
                <a:spLocks noChangeShapeType="1"/>
              </p:cNvSpPr>
              <p:nvPr/>
            </p:nvSpPr>
            <p:spPr bwMode="auto">
              <a:xfrm>
                <a:off x="1608"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58" name="Line 86"/>
              <p:cNvSpPr>
                <a:spLocks noChangeShapeType="1"/>
              </p:cNvSpPr>
              <p:nvPr/>
            </p:nvSpPr>
            <p:spPr bwMode="auto">
              <a:xfrm>
                <a:off x="1704"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359" name="Group 87"/>
            <p:cNvGrpSpPr>
              <a:grpSpLocks/>
            </p:cNvGrpSpPr>
            <p:nvPr/>
          </p:nvGrpSpPr>
          <p:grpSpPr bwMode="auto">
            <a:xfrm rot="-5400000">
              <a:off x="1560" y="2146"/>
              <a:ext cx="89" cy="1557"/>
              <a:chOff x="1512" y="384"/>
              <a:chExt cx="192" cy="3552"/>
            </a:xfrm>
          </p:grpSpPr>
          <p:sp>
            <p:nvSpPr>
              <p:cNvPr id="182360" name="Line 88"/>
              <p:cNvSpPr>
                <a:spLocks noChangeShapeType="1"/>
              </p:cNvSpPr>
              <p:nvPr/>
            </p:nvSpPr>
            <p:spPr bwMode="auto">
              <a:xfrm>
                <a:off x="1512"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61" name="Line 89"/>
              <p:cNvSpPr>
                <a:spLocks noChangeShapeType="1"/>
              </p:cNvSpPr>
              <p:nvPr/>
            </p:nvSpPr>
            <p:spPr bwMode="auto">
              <a:xfrm>
                <a:off x="1608"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62" name="Line 90"/>
              <p:cNvSpPr>
                <a:spLocks noChangeShapeType="1"/>
              </p:cNvSpPr>
              <p:nvPr/>
            </p:nvSpPr>
            <p:spPr bwMode="auto">
              <a:xfrm>
                <a:off x="1704" y="384"/>
                <a:ext cx="0" cy="35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363" name="Group 91"/>
            <p:cNvGrpSpPr>
              <a:grpSpLocks/>
            </p:cNvGrpSpPr>
            <p:nvPr/>
          </p:nvGrpSpPr>
          <p:grpSpPr bwMode="auto">
            <a:xfrm>
              <a:off x="973" y="2008"/>
              <a:ext cx="151" cy="202"/>
              <a:chOff x="1440" y="1056"/>
              <a:chExt cx="344" cy="432"/>
            </a:xfrm>
          </p:grpSpPr>
          <p:sp>
            <p:nvSpPr>
              <p:cNvPr id="182364" name="Line 92"/>
              <p:cNvSpPr>
                <a:spLocks noChangeShapeType="1"/>
              </p:cNvSpPr>
              <p:nvPr/>
            </p:nvSpPr>
            <p:spPr bwMode="auto">
              <a:xfrm flipV="1">
                <a:off x="1728" y="1248"/>
                <a:ext cx="0" cy="2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65" name="Line 93"/>
              <p:cNvSpPr>
                <a:spLocks noChangeShapeType="1"/>
              </p:cNvSpPr>
              <p:nvPr/>
            </p:nvSpPr>
            <p:spPr bwMode="auto">
              <a:xfrm>
                <a:off x="1488" y="1056"/>
                <a:ext cx="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66" name="Line 94"/>
              <p:cNvSpPr>
                <a:spLocks noChangeShapeType="1"/>
              </p:cNvSpPr>
              <p:nvPr/>
            </p:nvSpPr>
            <p:spPr bwMode="auto">
              <a:xfrm>
                <a:off x="1728" y="1056"/>
                <a:ext cx="0"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367" name="Group 95"/>
              <p:cNvGrpSpPr>
                <a:grpSpLocks/>
              </p:cNvGrpSpPr>
              <p:nvPr/>
            </p:nvGrpSpPr>
            <p:grpSpPr bwMode="auto">
              <a:xfrm>
                <a:off x="1440" y="1184"/>
                <a:ext cx="96" cy="96"/>
                <a:chOff x="288" y="2976"/>
                <a:chExt cx="96" cy="96"/>
              </a:xfrm>
            </p:grpSpPr>
            <p:sp>
              <p:nvSpPr>
                <p:cNvPr id="182368" name="Oval 9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69" name="Line 9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70" name="Line 9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371" name="Group 99"/>
              <p:cNvGrpSpPr>
                <a:grpSpLocks/>
              </p:cNvGrpSpPr>
              <p:nvPr/>
            </p:nvGrpSpPr>
            <p:grpSpPr bwMode="auto">
              <a:xfrm>
                <a:off x="1688" y="1208"/>
                <a:ext cx="96" cy="96"/>
                <a:chOff x="288" y="2976"/>
                <a:chExt cx="96" cy="96"/>
              </a:xfrm>
            </p:grpSpPr>
            <p:sp>
              <p:nvSpPr>
                <p:cNvPr id="182372" name="Oval 10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73" name="Line 10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74" name="Line 10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375" name="Group 103"/>
              <p:cNvGrpSpPr>
                <a:grpSpLocks/>
              </p:cNvGrpSpPr>
              <p:nvPr/>
            </p:nvGrpSpPr>
            <p:grpSpPr bwMode="auto">
              <a:xfrm>
                <a:off x="1688" y="1096"/>
                <a:ext cx="96" cy="96"/>
                <a:chOff x="288" y="2976"/>
                <a:chExt cx="96" cy="96"/>
              </a:xfrm>
            </p:grpSpPr>
            <p:sp>
              <p:nvSpPr>
                <p:cNvPr id="182376" name="Oval 10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77" name="Line 10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78" name="Line 10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379" name="Group 107"/>
              <p:cNvGrpSpPr>
                <a:grpSpLocks/>
              </p:cNvGrpSpPr>
              <p:nvPr/>
            </p:nvGrpSpPr>
            <p:grpSpPr bwMode="auto">
              <a:xfrm>
                <a:off x="1440" y="1296"/>
                <a:ext cx="96" cy="96"/>
                <a:chOff x="288" y="2976"/>
                <a:chExt cx="96" cy="96"/>
              </a:xfrm>
            </p:grpSpPr>
            <p:sp>
              <p:nvSpPr>
                <p:cNvPr id="182380" name="Oval 10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81" name="Line 10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82" name="Line 11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182383" name="Line 111"/>
            <p:cNvSpPr>
              <a:spLocks noChangeShapeType="1"/>
            </p:cNvSpPr>
            <p:nvPr/>
          </p:nvSpPr>
          <p:spPr bwMode="auto">
            <a:xfrm flipV="1">
              <a:off x="1475" y="2098"/>
              <a:ext cx="0" cy="1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84" name="Line 112"/>
            <p:cNvSpPr>
              <a:spLocks noChangeShapeType="1"/>
            </p:cNvSpPr>
            <p:nvPr/>
          </p:nvSpPr>
          <p:spPr bwMode="auto">
            <a:xfrm>
              <a:off x="1370" y="2008"/>
              <a:ext cx="0" cy="9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85" name="Line 113"/>
            <p:cNvSpPr>
              <a:spLocks noChangeShapeType="1"/>
            </p:cNvSpPr>
            <p:nvPr/>
          </p:nvSpPr>
          <p:spPr bwMode="auto">
            <a:xfrm>
              <a:off x="1475" y="2008"/>
              <a:ext cx="0" cy="4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386" name="Group 114"/>
            <p:cNvGrpSpPr>
              <a:grpSpLocks/>
            </p:cNvGrpSpPr>
            <p:nvPr/>
          </p:nvGrpSpPr>
          <p:grpSpPr bwMode="auto">
            <a:xfrm>
              <a:off x="1348" y="2068"/>
              <a:ext cx="43" cy="45"/>
              <a:chOff x="288" y="2976"/>
              <a:chExt cx="96" cy="96"/>
            </a:xfrm>
          </p:grpSpPr>
          <p:sp>
            <p:nvSpPr>
              <p:cNvPr id="182387" name="Oval 11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88" name="Line 11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89" name="Line 11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390" name="Group 118"/>
            <p:cNvGrpSpPr>
              <a:grpSpLocks/>
            </p:cNvGrpSpPr>
            <p:nvPr/>
          </p:nvGrpSpPr>
          <p:grpSpPr bwMode="auto">
            <a:xfrm>
              <a:off x="1457" y="2079"/>
              <a:ext cx="42" cy="45"/>
              <a:chOff x="288" y="2976"/>
              <a:chExt cx="96" cy="96"/>
            </a:xfrm>
          </p:grpSpPr>
          <p:sp>
            <p:nvSpPr>
              <p:cNvPr id="182391" name="Oval 11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92" name="Line 12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93" name="Line 12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394" name="Group 122"/>
            <p:cNvGrpSpPr>
              <a:grpSpLocks/>
            </p:cNvGrpSpPr>
            <p:nvPr/>
          </p:nvGrpSpPr>
          <p:grpSpPr bwMode="auto">
            <a:xfrm>
              <a:off x="1457" y="2027"/>
              <a:ext cx="42" cy="45"/>
              <a:chOff x="288" y="2976"/>
              <a:chExt cx="96" cy="96"/>
            </a:xfrm>
          </p:grpSpPr>
          <p:sp>
            <p:nvSpPr>
              <p:cNvPr id="182395" name="Oval 12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396" name="Line 12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397" name="Line 12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398" name="Group 126"/>
            <p:cNvGrpSpPr>
              <a:grpSpLocks/>
            </p:cNvGrpSpPr>
            <p:nvPr/>
          </p:nvGrpSpPr>
          <p:grpSpPr bwMode="auto">
            <a:xfrm>
              <a:off x="1348" y="2120"/>
              <a:ext cx="43" cy="45"/>
              <a:chOff x="288" y="2976"/>
              <a:chExt cx="96" cy="96"/>
            </a:xfrm>
          </p:grpSpPr>
          <p:sp>
            <p:nvSpPr>
              <p:cNvPr id="182399" name="Oval 12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00" name="Line 12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01" name="Line 12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182402" name="Line 130"/>
            <p:cNvSpPr>
              <a:spLocks noChangeShapeType="1"/>
            </p:cNvSpPr>
            <p:nvPr/>
          </p:nvSpPr>
          <p:spPr bwMode="auto">
            <a:xfrm flipV="1">
              <a:off x="1854" y="2098"/>
              <a:ext cx="0" cy="1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03" name="Line 131"/>
            <p:cNvSpPr>
              <a:spLocks noChangeShapeType="1"/>
            </p:cNvSpPr>
            <p:nvPr/>
          </p:nvSpPr>
          <p:spPr bwMode="auto">
            <a:xfrm>
              <a:off x="1748" y="2008"/>
              <a:ext cx="0" cy="9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04" name="Line 132"/>
            <p:cNvSpPr>
              <a:spLocks noChangeShapeType="1"/>
            </p:cNvSpPr>
            <p:nvPr/>
          </p:nvSpPr>
          <p:spPr bwMode="auto">
            <a:xfrm>
              <a:off x="1854" y="2008"/>
              <a:ext cx="0" cy="4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405" name="Group 133"/>
            <p:cNvGrpSpPr>
              <a:grpSpLocks/>
            </p:cNvGrpSpPr>
            <p:nvPr/>
          </p:nvGrpSpPr>
          <p:grpSpPr bwMode="auto">
            <a:xfrm>
              <a:off x="1727" y="2068"/>
              <a:ext cx="42" cy="45"/>
              <a:chOff x="288" y="2976"/>
              <a:chExt cx="96" cy="96"/>
            </a:xfrm>
          </p:grpSpPr>
          <p:sp>
            <p:nvSpPr>
              <p:cNvPr id="182406" name="Oval 13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07" name="Line 13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08" name="Line 13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09" name="Group 137"/>
            <p:cNvGrpSpPr>
              <a:grpSpLocks/>
            </p:cNvGrpSpPr>
            <p:nvPr/>
          </p:nvGrpSpPr>
          <p:grpSpPr bwMode="auto">
            <a:xfrm>
              <a:off x="1836" y="2079"/>
              <a:ext cx="42" cy="45"/>
              <a:chOff x="288" y="2976"/>
              <a:chExt cx="96" cy="96"/>
            </a:xfrm>
          </p:grpSpPr>
          <p:sp>
            <p:nvSpPr>
              <p:cNvPr id="182410" name="Oval 13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11" name="Line 13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12" name="Line 14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13" name="Group 141"/>
            <p:cNvGrpSpPr>
              <a:grpSpLocks/>
            </p:cNvGrpSpPr>
            <p:nvPr/>
          </p:nvGrpSpPr>
          <p:grpSpPr bwMode="auto">
            <a:xfrm>
              <a:off x="1836" y="2027"/>
              <a:ext cx="42" cy="45"/>
              <a:chOff x="288" y="2976"/>
              <a:chExt cx="96" cy="96"/>
            </a:xfrm>
          </p:grpSpPr>
          <p:sp>
            <p:nvSpPr>
              <p:cNvPr id="182414" name="Oval 14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15" name="Line 14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16" name="Line 14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17" name="Group 145"/>
            <p:cNvGrpSpPr>
              <a:grpSpLocks/>
            </p:cNvGrpSpPr>
            <p:nvPr/>
          </p:nvGrpSpPr>
          <p:grpSpPr bwMode="auto">
            <a:xfrm>
              <a:off x="1727" y="2120"/>
              <a:ext cx="42" cy="45"/>
              <a:chOff x="288" y="2976"/>
              <a:chExt cx="96" cy="96"/>
            </a:xfrm>
          </p:grpSpPr>
          <p:sp>
            <p:nvSpPr>
              <p:cNvPr id="182418" name="Oval 14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19" name="Line 14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20" name="Line 14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182421" name="Line 149"/>
            <p:cNvSpPr>
              <a:spLocks noChangeShapeType="1"/>
            </p:cNvSpPr>
            <p:nvPr/>
          </p:nvSpPr>
          <p:spPr bwMode="auto">
            <a:xfrm flipV="1">
              <a:off x="2235" y="2098"/>
              <a:ext cx="0" cy="1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22" name="Line 150"/>
            <p:cNvSpPr>
              <a:spLocks noChangeShapeType="1"/>
            </p:cNvSpPr>
            <p:nvPr/>
          </p:nvSpPr>
          <p:spPr bwMode="auto">
            <a:xfrm>
              <a:off x="2131" y="2008"/>
              <a:ext cx="0" cy="9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23" name="Line 151"/>
            <p:cNvSpPr>
              <a:spLocks noChangeShapeType="1"/>
            </p:cNvSpPr>
            <p:nvPr/>
          </p:nvSpPr>
          <p:spPr bwMode="auto">
            <a:xfrm>
              <a:off x="2235" y="2008"/>
              <a:ext cx="0" cy="4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424" name="Group 152"/>
            <p:cNvGrpSpPr>
              <a:grpSpLocks/>
            </p:cNvGrpSpPr>
            <p:nvPr/>
          </p:nvGrpSpPr>
          <p:grpSpPr bwMode="auto">
            <a:xfrm>
              <a:off x="2110" y="2068"/>
              <a:ext cx="41" cy="45"/>
              <a:chOff x="288" y="2976"/>
              <a:chExt cx="96" cy="96"/>
            </a:xfrm>
          </p:grpSpPr>
          <p:sp>
            <p:nvSpPr>
              <p:cNvPr id="182425" name="Oval 15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26" name="Line 15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27" name="Line 15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28" name="Group 156"/>
            <p:cNvGrpSpPr>
              <a:grpSpLocks/>
            </p:cNvGrpSpPr>
            <p:nvPr/>
          </p:nvGrpSpPr>
          <p:grpSpPr bwMode="auto">
            <a:xfrm>
              <a:off x="2218" y="2079"/>
              <a:ext cx="42" cy="45"/>
              <a:chOff x="288" y="2976"/>
              <a:chExt cx="96" cy="96"/>
            </a:xfrm>
          </p:grpSpPr>
          <p:sp>
            <p:nvSpPr>
              <p:cNvPr id="182429" name="Oval 15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30" name="Line 15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31" name="Line 15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32" name="Group 160"/>
            <p:cNvGrpSpPr>
              <a:grpSpLocks/>
            </p:cNvGrpSpPr>
            <p:nvPr/>
          </p:nvGrpSpPr>
          <p:grpSpPr bwMode="auto">
            <a:xfrm>
              <a:off x="2218" y="2027"/>
              <a:ext cx="42" cy="45"/>
              <a:chOff x="288" y="2976"/>
              <a:chExt cx="96" cy="96"/>
            </a:xfrm>
          </p:grpSpPr>
          <p:sp>
            <p:nvSpPr>
              <p:cNvPr id="182433" name="Oval 16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34" name="Line 16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35" name="Line 16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36" name="Group 164"/>
            <p:cNvGrpSpPr>
              <a:grpSpLocks/>
            </p:cNvGrpSpPr>
            <p:nvPr/>
          </p:nvGrpSpPr>
          <p:grpSpPr bwMode="auto">
            <a:xfrm>
              <a:off x="2110" y="2120"/>
              <a:ext cx="41" cy="45"/>
              <a:chOff x="288" y="2976"/>
              <a:chExt cx="96" cy="96"/>
            </a:xfrm>
          </p:grpSpPr>
          <p:sp>
            <p:nvSpPr>
              <p:cNvPr id="182437" name="Oval 16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38" name="Line 16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39" name="Line 16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40" name="Group 168"/>
            <p:cNvGrpSpPr>
              <a:grpSpLocks/>
            </p:cNvGrpSpPr>
            <p:nvPr/>
          </p:nvGrpSpPr>
          <p:grpSpPr bwMode="auto">
            <a:xfrm>
              <a:off x="973" y="2411"/>
              <a:ext cx="151" cy="201"/>
              <a:chOff x="1440" y="1920"/>
              <a:chExt cx="344" cy="432"/>
            </a:xfrm>
          </p:grpSpPr>
          <p:sp>
            <p:nvSpPr>
              <p:cNvPr id="182441" name="Line 169"/>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42" name="Line 170"/>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43" name="Line 171"/>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444" name="Group 172"/>
              <p:cNvGrpSpPr>
                <a:grpSpLocks/>
              </p:cNvGrpSpPr>
              <p:nvPr/>
            </p:nvGrpSpPr>
            <p:grpSpPr bwMode="auto">
              <a:xfrm>
                <a:off x="1440" y="2088"/>
                <a:ext cx="96" cy="96"/>
                <a:chOff x="288" y="2976"/>
                <a:chExt cx="96" cy="96"/>
              </a:xfrm>
            </p:grpSpPr>
            <p:sp>
              <p:nvSpPr>
                <p:cNvPr id="182445" name="Oval 17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46" name="Line 17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47" name="Line 17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48" name="Group 176"/>
              <p:cNvGrpSpPr>
                <a:grpSpLocks/>
              </p:cNvGrpSpPr>
              <p:nvPr/>
            </p:nvGrpSpPr>
            <p:grpSpPr bwMode="auto">
              <a:xfrm>
                <a:off x="1688" y="2112"/>
                <a:ext cx="96" cy="96"/>
                <a:chOff x="288" y="2976"/>
                <a:chExt cx="96" cy="96"/>
              </a:xfrm>
            </p:grpSpPr>
            <p:sp>
              <p:nvSpPr>
                <p:cNvPr id="182449" name="Oval 17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50" name="Line 17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51" name="Line 17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52" name="Group 180"/>
              <p:cNvGrpSpPr>
                <a:grpSpLocks/>
              </p:cNvGrpSpPr>
              <p:nvPr/>
            </p:nvGrpSpPr>
            <p:grpSpPr bwMode="auto">
              <a:xfrm>
                <a:off x="1688" y="2000"/>
                <a:ext cx="96" cy="96"/>
                <a:chOff x="288" y="2976"/>
                <a:chExt cx="96" cy="96"/>
              </a:xfrm>
            </p:grpSpPr>
            <p:sp>
              <p:nvSpPr>
                <p:cNvPr id="182453" name="Oval 18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54" name="Line 18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55" name="Line 18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56" name="Group 184"/>
              <p:cNvGrpSpPr>
                <a:grpSpLocks/>
              </p:cNvGrpSpPr>
              <p:nvPr/>
            </p:nvGrpSpPr>
            <p:grpSpPr bwMode="auto">
              <a:xfrm>
                <a:off x="1440" y="2200"/>
                <a:ext cx="96" cy="96"/>
                <a:chOff x="288" y="2976"/>
                <a:chExt cx="96" cy="96"/>
              </a:xfrm>
            </p:grpSpPr>
            <p:sp>
              <p:nvSpPr>
                <p:cNvPr id="182457" name="Oval 18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58" name="Line 18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59" name="Line 18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460" name="Group 188"/>
            <p:cNvGrpSpPr>
              <a:grpSpLocks/>
            </p:cNvGrpSpPr>
            <p:nvPr/>
          </p:nvGrpSpPr>
          <p:grpSpPr bwMode="auto">
            <a:xfrm>
              <a:off x="1352" y="2411"/>
              <a:ext cx="151" cy="201"/>
              <a:chOff x="1440" y="1920"/>
              <a:chExt cx="344" cy="432"/>
            </a:xfrm>
          </p:grpSpPr>
          <p:sp>
            <p:nvSpPr>
              <p:cNvPr id="182461" name="Line 189"/>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62" name="Line 190"/>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63" name="Line 191"/>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464" name="Group 192"/>
              <p:cNvGrpSpPr>
                <a:grpSpLocks/>
              </p:cNvGrpSpPr>
              <p:nvPr/>
            </p:nvGrpSpPr>
            <p:grpSpPr bwMode="auto">
              <a:xfrm>
                <a:off x="1440" y="2088"/>
                <a:ext cx="96" cy="96"/>
                <a:chOff x="288" y="2976"/>
                <a:chExt cx="96" cy="96"/>
              </a:xfrm>
            </p:grpSpPr>
            <p:sp>
              <p:nvSpPr>
                <p:cNvPr id="182465" name="Oval 19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66" name="Line 19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67" name="Line 19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68" name="Group 196"/>
              <p:cNvGrpSpPr>
                <a:grpSpLocks/>
              </p:cNvGrpSpPr>
              <p:nvPr/>
            </p:nvGrpSpPr>
            <p:grpSpPr bwMode="auto">
              <a:xfrm>
                <a:off x="1688" y="2112"/>
                <a:ext cx="96" cy="96"/>
                <a:chOff x="288" y="2976"/>
                <a:chExt cx="96" cy="96"/>
              </a:xfrm>
            </p:grpSpPr>
            <p:sp>
              <p:nvSpPr>
                <p:cNvPr id="182469" name="Oval 19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70" name="Line 19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71" name="Line 19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72" name="Group 200"/>
              <p:cNvGrpSpPr>
                <a:grpSpLocks/>
              </p:cNvGrpSpPr>
              <p:nvPr/>
            </p:nvGrpSpPr>
            <p:grpSpPr bwMode="auto">
              <a:xfrm>
                <a:off x="1688" y="2000"/>
                <a:ext cx="96" cy="96"/>
                <a:chOff x="288" y="2976"/>
                <a:chExt cx="96" cy="96"/>
              </a:xfrm>
            </p:grpSpPr>
            <p:sp>
              <p:nvSpPr>
                <p:cNvPr id="182473" name="Oval 20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74" name="Line 20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75" name="Line 20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76" name="Group 204"/>
              <p:cNvGrpSpPr>
                <a:grpSpLocks/>
              </p:cNvGrpSpPr>
              <p:nvPr/>
            </p:nvGrpSpPr>
            <p:grpSpPr bwMode="auto">
              <a:xfrm>
                <a:off x="1440" y="2200"/>
                <a:ext cx="96" cy="96"/>
                <a:chOff x="288" y="2976"/>
                <a:chExt cx="96" cy="96"/>
              </a:xfrm>
            </p:grpSpPr>
            <p:sp>
              <p:nvSpPr>
                <p:cNvPr id="182477" name="Oval 20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78" name="Line 20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79" name="Line 20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480" name="Group 208"/>
            <p:cNvGrpSpPr>
              <a:grpSpLocks/>
            </p:cNvGrpSpPr>
            <p:nvPr/>
          </p:nvGrpSpPr>
          <p:grpSpPr bwMode="auto">
            <a:xfrm>
              <a:off x="1727" y="2411"/>
              <a:ext cx="151" cy="201"/>
              <a:chOff x="1440" y="1920"/>
              <a:chExt cx="344" cy="432"/>
            </a:xfrm>
          </p:grpSpPr>
          <p:sp>
            <p:nvSpPr>
              <p:cNvPr id="182481" name="Line 209"/>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82" name="Line 210"/>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83" name="Line 211"/>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484" name="Group 212"/>
              <p:cNvGrpSpPr>
                <a:grpSpLocks/>
              </p:cNvGrpSpPr>
              <p:nvPr/>
            </p:nvGrpSpPr>
            <p:grpSpPr bwMode="auto">
              <a:xfrm>
                <a:off x="1440" y="2088"/>
                <a:ext cx="96" cy="96"/>
                <a:chOff x="288" y="2976"/>
                <a:chExt cx="96" cy="96"/>
              </a:xfrm>
            </p:grpSpPr>
            <p:sp>
              <p:nvSpPr>
                <p:cNvPr id="182485" name="Oval 21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86" name="Line 21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87" name="Line 21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88" name="Group 216"/>
              <p:cNvGrpSpPr>
                <a:grpSpLocks/>
              </p:cNvGrpSpPr>
              <p:nvPr/>
            </p:nvGrpSpPr>
            <p:grpSpPr bwMode="auto">
              <a:xfrm>
                <a:off x="1688" y="2112"/>
                <a:ext cx="96" cy="96"/>
                <a:chOff x="288" y="2976"/>
                <a:chExt cx="96" cy="96"/>
              </a:xfrm>
            </p:grpSpPr>
            <p:sp>
              <p:nvSpPr>
                <p:cNvPr id="182489" name="Oval 21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90" name="Line 21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91" name="Line 21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92" name="Group 220"/>
              <p:cNvGrpSpPr>
                <a:grpSpLocks/>
              </p:cNvGrpSpPr>
              <p:nvPr/>
            </p:nvGrpSpPr>
            <p:grpSpPr bwMode="auto">
              <a:xfrm>
                <a:off x="1688" y="2000"/>
                <a:ext cx="96" cy="96"/>
                <a:chOff x="288" y="2976"/>
                <a:chExt cx="96" cy="96"/>
              </a:xfrm>
            </p:grpSpPr>
            <p:sp>
              <p:nvSpPr>
                <p:cNvPr id="182493" name="Oval 22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94" name="Line 22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95" name="Line 22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496" name="Group 224"/>
              <p:cNvGrpSpPr>
                <a:grpSpLocks/>
              </p:cNvGrpSpPr>
              <p:nvPr/>
            </p:nvGrpSpPr>
            <p:grpSpPr bwMode="auto">
              <a:xfrm>
                <a:off x="1440" y="2200"/>
                <a:ext cx="96" cy="96"/>
                <a:chOff x="288" y="2976"/>
                <a:chExt cx="96" cy="96"/>
              </a:xfrm>
            </p:grpSpPr>
            <p:sp>
              <p:nvSpPr>
                <p:cNvPr id="182497" name="Oval 22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498" name="Line 22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499" name="Line 22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500" name="Group 228"/>
            <p:cNvGrpSpPr>
              <a:grpSpLocks/>
            </p:cNvGrpSpPr>
            <p:nvPr/>
          </p:nvGrpSpPr>
          <p:grpSpPr bwMode="auto">
            <a:xfrm>
              <a:off x="2106" y="2411"/>
              <a:ext cx="151" cy="201"/>
              <a:chOff x="1440" y="1920"/>
              <a:chExt cx="344" cy="432"/>
            </a:xfrm>
          </p:grpSpPr>
          <p:sp>
            <p:nvSpPr>
              <p:cNvPr id="182501" name="Line 229"/>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02" name="Line 230"/>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03" name="Line 231"/>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504" name="Group 232"/>
              <p:cNvGrpSpPr>
                <a:grpSpLocks/>
              </p:cNvGrpSpPr>
              <p:nvPr/>
            </p:nvGrpSpPr>
            <p:grpSpPr bwMode="auto">
              <a:xfrm>
                <a:off x="1440" y="2088"/>
                <a:ext cx="96" cy="96"/>
                <a:chOff x="288" y="2976"/>
                <a:chExt cx="96" cy="96"/>
              </a:xfrm>
            </p:grpSpPr>
            <p:sp>
              <p:nvSpPr>
                <p:cNvPr id="182505" name="Oval 23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06" name="Line 23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07" name="Line 23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08" name="Group 236"/>
              <p:cNvGrpSpPr>
                <a:grpSpLocks/>
              </p:cNvGrpSpPr>
              <p:nvPr/>
            </p:nvGrpSpPr>
            <p:grpSpPr bwMode="auto">
              <a:xfrm>
                <a:off x="1688" y="2112"/>
                <a:ext cx="96" cy="96"/>
                <a:chOff x="288" y="2976"/>
                <a:chExt cx="96" cy="96"/>
              </a:xfrm>
            </p:grpSpPr>
            <p:sp>
              <p:nvSpPr>
                <p:cNvPr id="182509" name="Oval 23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10" name="Line 23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11" name="Line 23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12" name="Group 240"/>
              <p:cNvGrpSpPr>
                <a:grpSpLocks/>
              </p:cNvGrpSpPr>
              <p:nvPr/>
            </p:nvGrpSpPr>
            <p:grpSpPr bwMode="auto">
              <a:xfrm>
                <a:off x="1688" y="2000"/>
                <a:ext cx="96" cy="96"/>
                <a:chOff x="288" y="2976"/>
                <a:chExt cx="96" cy="96"/>
              </a:xfrm>
            </p:grpSpPr>
            <p:sp>
              <p:nvSpPr>
                <p:cNvPr id="182513" name="Oval 24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14" name="Line 24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15" name="Line 24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16" name="Group 244"/>
              <p:cNvGrpSpPr>
                <a:grpSpLocks/>
              </p:cNvGrpSpPr>
              <p:nvPr/>
            </p:nvGrpSpPr>
            <p:grpSpPr bwMode="auto">
              <a:xfrm>
                <a:off x="1440" y="2200"/>
                <a:ext cx="96" cy="96"/>
                <a:chOff x="288" y="2976"/>
                <a:chExt cx="96" cy="96"/>
              </a:xfrm>
            </p:grpSpPr>
            <p:sp>
              <p:nvSpPr>
                <p:cNvPr id="182517" name="Oval 24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18" name="Line 24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19" name="Line 24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520" name="Group 248"/>
            <p:cNvGrpSpPr>
              <a:grpSpLocks/>
            </p:cNvGrpSpPr>
            <p:nvPr/>
          </p:nvGrpSpPr>
          <p:grpSpPr bwMode="auto">
            <a:xfrm>
              <a:off x="2110" y="2813"/>
              <a:ext cx="150" cy="201"/>
              <a:chOff x="1440" y="1920"/>
              <a:chExt cx="344" cy="432"/>
            </a:xfrm>
          </p:grpSpPr>
          <p:sp>
            <p:nvSpPr>
              <p:cNvPr id="182521" name="Line 249"/>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22" name="Line 250"/>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23" name="Line 251"/>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524" name="Group 252"/>
              <p:cNvGrpSpPr>
                <a:grpSpLocks/>
              </p:cNvGrpSpPr>
              <p:nvPr/>
            </p:nvGrpSpPr>
            <p:grpSpPr bwMode="auto">
              <a:xfrm>
                <a:off x="1440" y="2088"/>
                <a:ext cx="96" cy="96"/>
                <a:chOff x="288" y="2976"/>
                <a:chExt cx="96" cy="96"/>
              </a:xfrm>
            </p:grpSpPr>
            <p:sp>
              <p:nvSpPr>
                <p:cNvPr id="182525" name="Oval 25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26" name="Line 25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27" name="Line 25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28" name="Group 256"/>
              <p:cNvGrpSpPr>
                <a:grpSpLocks/>
              </p:cNvGrpSpPr>
              <p:nvPr/>
            </p:nvGrpSpPr>
            <p:grpSpPr bwMode="auto">
              <a:xfrm>
                <a:off x="1688" y="2112"/>
                <a:ext cx="96" cy="96"/>
                <a:chOff x="288" y="2976"/>
                <a:chExt cx="96" cy="96"/>
              </a:xfrm>
            </p:grpSpPr>
            <p:sp>
              <p:nvSpPr>
                <p:cNvPr id="182529" name="Oval 25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30" name="Line 25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31" name="Line 25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32" name="Group 260"/>
              <p:cNvGrpSpPr>
                <a:grpSpLocks/>
              </p:cNvGrpSpPr>
              <p:nvPr/>
            </p:nvGrpSpPr>
            <p:grpSpPr bwMode="auto">
              <a:xfrm>
                <a:off x="1688" y="2000"/>
                <a:ext cx="96" cy="96"/>
                <a:chOff x="288" y="2976"/>
                <a:chExt cx="96" cy="96"/>
              </a:xfrm>
            </p:grpSpPr>
            <p:sp>
              <p:nvSpPr>
                <p:cNvPr id="182533" name="Oval 26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34" name="Line 26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35" name="Line 26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36" name="Group 264"/>
              <p:cNvGrpSpPr>
                <a:grpSpLocks/>
              </p:cNvGrpSpPr>
              <p:nvPr/>
            </p:nvGrpSpPr>
            <p:grpSpPr bwMode="auto">
              <a:xfrm>
                <a:off x="1440" y="2200"/>
                <a:ext cx="96" cy="96"/>
                <a:chOff x="288" y="2976"/>
                <a:chExt cx="96" cy="96"/>
              </a:xfrm>
            </p:grpSpPr>
            <p:sp>
              <p:nvSpPr>
                <p:cNvPr id="182537" name="Oval 26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38" name="Line 26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39" name="Line 26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540" name="Group 268"/>
            <p:cNvGrpSpPr>
              <a:grpSpLocks/>
            </p:cNvGrpSpPr>
            <p:nvPr/>
          </p:nvGrpSpPr>
          <p:grpSpPr bwMode="auto">
            <a:xfrm>
              <a:off x="1727" y="2813"/>
              <a:ext cx="151" cy="201"/>
              <a:chOff x="1440" y="1920"/>
              <a:chExt cx="344" cy="432"/>
            </a:xfrm>
          </p:grpSpPr>
          <p:sp>
            <p:nvSpPr>
              <p:cNvPr id="182541" name="Line 269"/>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42" name="Line 270"/>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43" name="Line 271"/>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544" name="Group 272"/>
              <p:cNvGrpSpPr>
                <a:grpSpLocks/>
              </p:cNvGrpSpPr>
              <p:nvPr/>
            </p:nvGrpSpPr>
            <p:grpSpPr bwMode="auto">
              <a:xfrm>
                <a:off x="1440" y="2088"/>
                <a:ext cx="96" cy="96"/>
                <a:chOff x="288" y="2976"/>
                <a:chExt cx="96" cy="96"/>
              </a:xfrm>
            </p:grpSpPr>
            <p:sp>
              <p:nvSpPr>
                <p:cNvPr id="182545" name="Oval 27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46" name="Line 27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47" name="Line 27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48" name="Group 276"/>
              <p:cNvGrpSpPr>
                <a:grpSpLocks/>
              </p:cNvGrpSpPr>
              <p:nvPr/>
            </p:nvGrpSpPr>
            <p:grpSpPr bwMode="auto">
              <a:xfrm>
                <a:off x="1688" y="2112"/>
                <a:ext cx="96" cy="96"/>
                <a:chOff x="288" y="2976"/>
                <a:chExt cx="96" cy="96"/>
              </a:xfrm>
            </p:grpSpPr>
            <p:sp>
              <p:nvSpPr>
                <p:cNvPr id="182549" name="Oval 27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50" name="Line 27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51" name="Line 27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52" name="Group 280"/>
              <p:cNvGrpSpPr>
                <a:grpSpLocks/>
              </p:cNvGrpSpPr>
              <p:nvPr/>
            </p:nvGrpSpPr>
            <p:grpSpPr bwMode="auto">
              <a:xfrm>
                <a:off x="1688" y="2000"/>
                <a:ext cx="96" cy="96"/>
                <a:chOff x="288" y="2976"/>
                <a:chExt cx="96" cy="96"/>
              </a:xfrm>
            </p:grpSpPr>
            <p:sp>
              <p:nvSpPr>
                <p:cNvPr id="182553" name="Oval 28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54" name="Line 28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55" name="Line 28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56" name="Group 284"/>
              <p:cNvGrpSpPr>
                <a:grpSpLocks/>
              </p:cNvGrpSpPr>
              <p:nvPr/>
            </p:nvGrpSpPr>
            <p:grpSpPr bwMode="auto">
              <a:xfrm>
                <a:off x="1440" y="2200"/>
                <a:ext cx="96" cy="96"/>
                <a:chOff x="288" y="2976"/>
                <a:chExt cx="96" cy="96"/>
              </a:xfrm>
            </p:grpSpPr>
            <p:sp>
              <p:nvSpPr>
                <p:cNvPr id="182557" name="Oval 28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58" name="Line 28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59" name="Line 28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560" name="Group 288"/>
            <p:cNvGrpSpPr>
              <a:grpSpLocks/>
            </p:cNvGrpSpPr>
            <p:nvPr/>
          </p:nvGrpSpPr>
          <p:grpSpPr bwMode="auto">
            <a:xfrm>
              <a:off x="1352" y="2813"/>
              <a:ext cx="151" cy="201"/>
              <a:chOff x="1440" y="1920"/>
              <a:chExt cx="344" cy="432"/>
            </a:xfrm>
          </p:grpSpPr>
          <p:sp>
            <p:nvSpPr>
              <p:cNvPr id="182561" name="Line 289"/>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62" name="Line 290"/>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63" name="Line 291"/>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564" name="Group 292"/>
              <p:cNvGrpSpPr>
                <a:grpSpLocks/>
              </p:cNvGrpSpPr>
              <p:nvPr/>
            </p:nvGrpSpPr>
            <p:grpSpPr bwMode="auto">
              <a:xfrm>
                <a:off x="1440" y="2088"/>
                <a:ext cx="96" cy="96"/>
                <a:chOff x="288" y="2976"/>
                <a:chExt cx="96" cy="96"/>
              </a:xfrm>
            </p:grpSpPr>
            <p:sp>
              <p:nvSpPr>
                <p:cNvPr id="182565" name="Oval 29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66" name="Line 29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67" name="Line 29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68" name="Group 296"/>
              <p:cNvGrpSpPr>
                <a:grpSpLocks/>
              </p:cNvGrpSpPr>
              <p:nvPr/>
            </p:nvGrpSpPr>
            <p:grpSpPr bwMode="auto">
              <a:xfrm>
                <a:off x="1688" y="2112"/>
                <a:ext cx="96" cy="96"/>
                <a:chOff x="288" y="2976"/>
                <a:chExt cx="96" cy="96"/>
              </a:xfrm>
            </p:grpSpPr>
            <p:sp>
              <p:nvSpPr>
                <p:cNvPr id="182569" name="Oval 29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70" name="Line 29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71" name="Line 29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72" name="Group 300"/>
              <p:cNvGrpSpPr>
                <a:grpSpLocks/>
              </p:cNvGrpSpPr>
              <p:nvPr/>
            </p:nvGrpSpPr>
            <p:grpSpPr bwMode="auto">
              <a:xfrm>
                <a:off x="1688" y="2000"/>
                <a:ext cx="96" cy="96"/>
                <a:chOff x="288" y="2976"/>
                <a:chExt cx="96" cy="96"/>
              </a:xfrm>
            </p:grpSpPr>
            <p:sp>
              <p:nvSpPr>
                <p:cNvPr id="182573" name="Oval 30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74" name="Line 30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75" name="Line 30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76" name="Group 304"/>
              <p:cNvGrpSpPr>
                <a:grpSpLocks/>
              </p:cNvGrpSpPr>
              <p:nvPr/>
            </p:nvGrpSpPr>
            <p:grpSpPr bwMode="auto">
              <a:xfrm>
                <a:off x="1440" y="2200"/>
                <a:ext cx="96" cy="96"/>
                <a:chOff x="288" y="2976"/>
                <a:chExt cx="96" cy="96"/>
              </a:xfrm>
            </p:grpSpPr>
            <p:sp>
              <p:nvSpPr>
                <p:cNvPr id="182577" name="Oval 30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78" name="Line 30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79" name="Line 30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580" name="Group 308"/>
            <p:cNvGrpSpPr>
              <a:grpSpLocks/>
            </p:cNvGrpSpPr>
            <p:nvPr/>
          </p:nvGrpSpPr>
          <p:grpSpPr bwMode="auto">
            <a:xfrm>
              <a:off x="970" y="2813"/>
              <a:ext cx="150" cy="201"/>
              <a:chOff x="1440" y="1920"/>
              <a:chExt cx="344" cy="432"/>
            </a:xfrm>
          </p:grpSpPr>
          <p:sp>
            <p:nvSpPr>
              <p:cNvPr id="182581" name="Line 309"/>
              <p:cNvSpPr>
                <a:spLocks noChangeShapeType="1"/>
              </p:cNvSpPr>
              <p:nvPr/>
            </p:nvSpPr>
            <p:spPr bwMode="auto">
              <a:xfrm flipV="1">
                <a:off x="1728" y="2152"/>
                <a:ext cx="0" cy="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82" name="Line 310"/>
              <p:cNvSpPr>
                <a:spLocks noChangeShapeType="1"/>
              </p:cNvSpPr>
              <p:nvPr/>
            </p:nvSpPr>
            <p:spPr bwMode="auto">
              <a:xfrm>
                <a:off x="1488" y="1920"/>
                <a:ext cx="0" cy="2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83" name="Line 311"/>
              <p:cNvSpPr>
                <a:spLocks noChangeShapeType="1"/>
              </p:cNvSpPr>
              <p:nvPr/>
            </p:nvSpPr>
            <p:spPr bwMode="auto">
              <a:xfrm>
                <a:off x="1728" y="1920"/>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584" name="Group 312"/>
              <p:cNvGrpSpPr>
                <a:grpSpLocks/>
              </p:cNvGrpSpPr>
              <p:nvPr/>
            </p:nvGrpSpPr>
            <p:grpSpPr bwMode="auto">
              <a:xfrm>
                <a:off x="1440" y="2088"/>
                <a:ext cx="96" cy="96"/>
                <a:chOff x="288" y="2976"/>
                <a:chExt cx="96" cy="96"/>
              </a:xfrm>
            </p:grpSpPr>
            <p:sp>
              <p:nvSpPr>
                <p:cNvPr id="182585" name="Oval 31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86" name="Line 31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87" name="Line 31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88" name="Group 316"/>
              <p:cNvGrpSpPr>
                <a:grpSpLocks/>
              </p:cNvGrpSpPr>
              <p:nvPr/>
            </p:nvGrpSpPr>
            <p:grpSpPr bwMode="auto">
              <a:xfrm>
                <a:off x="1688" y="2112"/>
                <a:ext cx="96" cy="96"/>
                <a:chOff x="288" y="2976"/>
                <a:chExt cx="96" cy="96"/>
              </a:xfrm>
            </p:grpSpPr>
            <p:sp>
              <p:nvSpPr>
                <p:cNvPr id="182589" name="Oval 31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90" name="Line 31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91" name="Line 31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92" name="Group 320"/>
              <p:cNvGrpSpPr>
                <a:grpSpLocks/>
              </p:cNvGrpSpPr>
              <p:nvPr/>
            </p:nvGrpSpPr>
            <p:grpSpPr bwMode="auto">
              <a:xfrm>
                <a:off x="1688" y="2000"/>
                <a:ext cx="96" cy="96"/>
                <a:chOff x="288" y="2976"/>
                <a:chExt cx="96" cy="96"/>
              </a:xfrm>
            </p:grpSpPr>
            <p:sp>
              <p:nvSpPr>
                <p:cNvPr id="182593" name="Oval 32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94" name="Line 32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95" name="Line 32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596" name="Group 324"/>
              <p:cNvGrpSpPr>
                <a:grpSpLocks/>
              </p:cNvGrpSpPr>
              <p:nvPr/>
            </p:nvGrpSpPr>
            <p:grpSpPr bwMode="auto">
              <a:xfrm>
                <a:off x="1440" y="2200"/>
                <a:ext cx="96" cy="96"/>
                <a:chOff x="288" y="2976"/>
                <a:chExt cx="96" cy="96"/>
              </a:xfrm>
            </p:grpSpPr>
            <p:sp>
              <p:nvSpPr>
                <p:cNvPr id="182597" name="Oval 32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598" name="Line 32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599" name="Line 32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600" name="Group 328"/>
            <p:cNvGrpSpPr>
              <a:grpSpLocks/>
            </p:cNvGrpSpPr>
            <p:nvPr/>
          </p:nvGrpSpPr>
          <p:grpSpPr bwMode="auto">
            <a:xfrm>
              <a:off x="1142" y="3036"/>
              <a:ext cx="189" cy="156"/>
              <a:chOff x="1824" y="3264"/>
              <a:chExt cx="432" cy="336"/>
            </a:xfrm>
          </p:grpSpPr>
          <p:sp>
            <p:nvSpPr>
              <p:cNvPr id="182601" name="Line 329"/>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02" name="Line 330"/>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603" name="Group 331"/>
              <p:cNvGrpSpPr>
                <a:grpSpLocks/>
              </p:cNvGrpSpPr>
              <p:nvPr/>
            </p:nvGrpSpPr>
            <p:grpSpPr bwMode="auto">
              <a:xfrm>
                <a:off x="1904" y="3264"/>
                <a:ext cx="96" cy="96"/>
                <a:chOff x="288" y="2976"/>
                <a:chExt cx="96" cy="96"/>
              </a:xfrm>
            </p:grpSpPr>
            <p:sp>
              <p:nvSpPr>
                <p:cNvPr id="182604" name="Oval 33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05" name="Line 33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06" name="Line 33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07" name="Group 335"/>
              <p:cNvGrpSpPr>
                <a:grpSpLocks/>
              </p:cNvGrpSpPr>
              <p:nvPr/>
            </p:nvGrpSpPr>
            <p:grpSpPr bwMode="auto">
              <a:xfrm>
                <a:off x="2096" y="3264"/>
                <a:ext cx="96" cy="96"/>
                <a:chOff x="288" y="2976"/>
                <a:chExt cx="96" cy="96"/>
              </a:xfrm>
            </p:grpSpPr>
            <p:sp>
              <p:nvSpPr>
                <p:cNvPr id="182608" name="Oval 33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09" name="Line 33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10" name="Line 33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11" name="Group 339"/>
              <p:cNvGrpSpPr>
                <a:grpSpLocks/>
              </p:cNvGrpSpPr>
              <p:nvPr/>
            </p:nvGrpSpPr>
            <p:grpSpPr bwMode="auto">
              <a:xfrm>
                <a:off x="1984" y="3504"/>
                <a:ext cx="96" cy="96"/>
                <a:chOff x="288" y="2976"/>
                <a:chExt cx="96" cy="96"/>
              </a:xfrm>
            </p:grpSpPr>
            <p:sp>
              <p:nvSpPr>
                <p:cNvPr id="182612" name="Oval 34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13" name="Line 34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14" name="Line 34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15" name="Group 343"/>
              <p:cNvGrpSpPr>
                <a:grpSpLocks/>
              </p:cNvGrpSpPr>
              <p:nvPr/>
            </p:nvGrpSpPr>
            <p:grpSpPr bwMode="auto">
              <a:xfrm>
                <a:off x="2096" y="3504"/>
                <a:ext cx="96" cy="96"/>
                <a:chOff x="288" y="2976"/>
                <a:chExt cx="96" cy="96"/>
              </a:xfrm>
            </p:grpSpPr>
            <p:sp>
              <p:nvSpPr>
                <p:cNvPr id="182616" name="Oval 34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17" name="Line 34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18" name="Line 34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619" name="Group 347"/>
            <p:cNvGrpSpPr>
              <a:grpSpLocks/>
            </p:cNvGrpSpPr>
            <p:nvPr/>
          </p:nvGrpSpPr>
          <p:grpSpPr bwMode="auto">
            <a:xfrm>
              <a:off x="1142" y="2634"/>
              <a:ext cx="189" cy="157"/>
              <a:chOff x="1824" y="3264"/>
              <a:chExt cx="432" cy="336"/>
            </a:xfrm>
          </p:grpSpPr>
          <p:sp>
            <p:nvSpPr>
              <p:cNvPr id="182620" name="Line 348"/>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21" name="Line 349"/>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622" name="Group 350"/>
              <p:cNvGrpSpPr>
                <a:grpSpLocks/>
              </p:cNvGrpSpPr>
              <p:nvPr/>
            </p:nvGrpSpPr>
            <p:grpSpPr bwMode="auto">
              <a:xfrm>
                <a:off x="1904" y="3264"/>
                <a:ext cx="96" cy="96"/>
                <a:chOff x="288" y="2976"/>
                <a:chExt cx="96" cy="96"/>
              </a:xfrm>
            </p:grpSpPr>
            <p:sp>
              <p:nvSpPr>
                <p:cNvPr id="182623" name="Oval 35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24" name="Line 35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25" name="Line 35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26" name="Group 354"/>
              <p:cNvGrpSpPr>
                <a:grpSpLocks/>
              </p:cNvGrpSpPr>
              <p:nvPr/>
            </p:nvGrpSpPr>
            <p:grpSpPr bwMode="auto">
              <a:xfrm>
                <a:off x="2096" y="3264"/>
                <a:ext cx="96" cy="96"/>
                <a:chOff x="288" y="2976"/>
                <a:chExt cx="96" cy="96"/>
              </a:xfrm>
            </p:grpSpPr>
            <p:sp>
              <p:nvSpPr>
                <p:cNvPr id="182627" name="Oval 35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28" name="Line 35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29" name="Line 35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30" name="Group 358"/>
              <p:cNvGrpSpPr>
                <a:grpSpLocks/>
              </p:cNvGrpSpPr>
              <p:nvPr/>
            </p:nvGrpSpPr>
            <p:grpSpPr bwMode="auto">
              <a:xfrm>
                <a:off x="1984" y="3504"/>
                <a:ext cx="96" cy="96"/>
                <a:chOff x="288" y="2976"/>
                <a:chExt cx="96" cy="96"/>
              </a:xfrm>
            </p:grpSpPr>
            <p:sp>
              <p:nvSpPr>
                <p:cNvPr id="182631" name="Oval 35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32" name="Line 36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33" name="Line 36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34" name="Group 362"/>
              <p:cNvGrpSpPr>
                <a:grpSpLocks/>
              </p:cNvGrpSpPr>
              <p:nvPr/>
            </p:nvGrpSpPr>
            <p:grpSpPr bwMode="auto">
              <a:xfrm>
                <a:off x="2096" y="3504"/>
                <a:ext cx="96" cy="96"/>
                <a:chOff x="288" y="2976"/>
                <a:chExt cx="96" cy="96"/>
              </a:xfrm>
            </p:grpSpPr>
            <p:sp>
              <p:nvSpPr>
                <p:cNvPr id="182635" name="Oval 36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36" name="Line 36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37" name="Line 36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638" name="Group 366"/>
            <p:cNvGrpSpPr>
              <a:grpSpLocks/>
            </p:cNvGrpSpPr>
            <p:nvPr/>
          </p:nvGrpSpPr>
          <p:grpSpPr bwMode="auto">
            <a:xfrm>
              <a:off x="1142" y="2232"/>
              <a:ext cx="189" cy="156"/>
              <a:chOff x="1824" y="3264"/>
              <a:chExt cx="432" cy="336"/>
            </a:xfrm>
          </p:grpSpPr>
          <p:sp>
            <p:nvSpPr>
              <p:cNvPr id="182639" name="Line 367"/>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40" name="Line 368"/>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641" name="Group 369"/>
              <p:cNvGrpSpPr>
                <a:grpSpLocks/>
              </p:cNvGrpSpPr>
              <p:nvPr/>
            </p:nvGrpSpPr>
            <p:grpSpPr bwMode="auto">
              <a:xfrm>
                <a:off x="1904" y="3264"/>
                <a:ext cx="96" cy="96"/>
                <a:chOff x="288" y="2976"/>
                <a:chExt cx="96" cy="96"/>
              </a:xfrm>
            </p:grpSpPr>
            <p:sp>
              <p:nvSpPr>
                <p:cNvPr id="182642" name="Oval 37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43" name="Line 37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44" name="Line 37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45" name="Group 373"/>
              <p:cNvGrpSpPr>
                <a:grpSpLocks/>
              </p:cNvGrpSpPr>
              <p:nvPr/>
            </p:nvGrpSpPr>
            <p:grpSpPr bwMode="auto">
              <a:xfrm>
                <a:off x="2096" y="3264"/>
                <a:ext cx="96" cy="96"/>
                <a:chOff x="288" y="2976"/>
                <a:chExt cx="96" cy="96"/>
              </a:xfrm>
            </p:grpSpPr>
            <p:sp>
              <p:nvSpPr>
                <p:cNvPr id="182646" name="Oval 37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47" name="Line 37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48" name="Line 37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49" name="Group 377"/>
              <p:cNvGrpSpPr>
                <a:grpSpLocks/>
              </p:cNvGrpSpPr>
              <p:nvPr/>
            </p:nvGrpSpPr>
            <p:grpSpPr bwMode="auto">
              <a:xfrm>
                <a:off x="1984" y="3504"/>
                <a:ext cx="96" cy="96"/>
                <a:chOff x="288" y="2976"/>
                <a:chExt cx="96" cy="96"/>
              </a:xfrm>
            </p:grpSpPr>
            <p:sp>
              <p:nvSpPr>
                <p:cNvPr id="182650" name="Oval 37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51" name="Line 37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52" name="Line 38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53" name="Group 381"/>
              <p:cNvGrpSpPr>
                <a:grpSpLocks/>
              </p:cNvGrpSpPr>
              <p:nvPr/>
            </p:nvGrpSpPr>
            <p:grpSpPr bwMode="auto">
              <a:xfrm>
                <a:off x="2096" y="3504"/>
                <a:ext cx="96" cy="96"/>
                <a:chOff x="288" y="2976"/>
                <a:chExt cx="96" cy="96"/>
              </a:xfrm>
            </p:grpSpPr>
            <p:sp>
              <p:nvSpPr>
                <p:cNvPr id="182654" name="Oval 38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55" name="Line 38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56" name="Line 38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657" name="Group 385"/>
            <p:cNvGrpSpPr>
              <a:grpSpLocks/>
            </p:cNvGrpSpPr>
            <p:nvPr/>
          </p:nvGrpSpPr>
          <p:grpSpPr bwMode="auto">
            <a:xfrm>
              <a:off x="1142" y="1830"/>
              <a:ext cx="189" cy="156"/>
              <a:chOff x="1824" y="3264"/>
              <a:chExt cx="432" cy="336"/>
            </a:xfrm>
          </p:grpSpPr>
          <p:sp>
            <p:nvSpPr>
              <p:cNvPr id="182658" name="Line 386"/>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59" name="Line 387"/>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660" name="Group 388"/>
              <p:cNvGrpSpPr>
                <a:grpSpLocks/>
              </p:cNvGrpSpPr>
              <p:nvPr/>
            </p:nvGrpSpPr>
            <p:grpSpPr bwMode="auto">
              <a:xfrm>
                <a:off x="1904" y="3264"/>
                <a:ext cx="96" cy="96"/>
                <a:chOff x="288" y="2976"/>
                <a:chExt cx="96" cy="96"/>
              </a:xfrm>
            </p:grpSpPr>
            <p:sp>
              <p:nvSpPr>
                <p:cNvPr id="182661" name="Oval 38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62" name="Line 39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63" name="Line 39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64" name="Group 392"/>
              <p:cNvGrpSpPr>
                <a:grpSpLocks/>
              </p:cNvGrpSpPr>
              <p:nvPr/>
            </p:nvGrpSpPr>
            <p:grpSpPr bwMode="auto">
              <a:xfrm>
                <a:off x="2096" y="3264"/>
                <a:ext cx="96" cy="96"/>
                <a:chOff x="288" y="2976"/>
                <a:chExt cx="96" cy="96"/>
              </a:xfrm>
            </p:grpSpPr>
            <p:sp>
              <p:nvSpPr>
                <p:cNvPr id="182665" name="Oval 39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66" name="Line 39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67" name="Line 39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68" name="Group 396"/>
              <p:cNvGrpSpPr>
                <a:grpSpLocks/>
              </p:cNvGrpSpPr>
              <p:nvPr/>
            </p:nvGrpSpPr>
            <p:grpSpPr bwMode="auto">
              <a:xfrm>
                <a:off x="1984" y="3504"/>
                <a:ext cx="96" cy="96"/>
                <a:chOff x="288" y="2976"/>
                <a:chExt cx="96" cy="96"/>
              </a:xfrm>
            </p:grpSpPr>
            <p:sp>
              <p:nvSpPr>
                <p:cNvPr id="182669" name="Oval 39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70" name="Line 39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71" name="Line 39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72" name="Group 400"/>
              <p:cNvGrpSpPr>
                <a:grpSpLocks/>
              </p:cNvGrpSpPr>
              <p:nvPr/>
            </p:nvGrpSpPr>
            <p:grpSpPr bwMode="auto">
              <a:xfrm>
                <a:off x="2096" y="3504"/>
                <a:ext cx="96" cy="96"/>
                <a:chOff x="288" y="2976"/>
                <a:chExt cx="96" cy="96"/>
              </a:xfrm>
            </p:grpSpPr>
            <p:sp>
              <p:nvSpPr>
                <p:cNvPr id="182673" name="Oval 40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74" name="Line 40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75" name="Line 40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676" name="Group 404"/>
            <p:cNvGrpSpPr>
              <a:grpSpLocks/>
            </p:cNvGrpSpPr>
            <p:nvPr/>
          </p:nvGrpSpPr>
          <p:grpSpPr bwMode="auto">
            <a:xfrm>
              <a:off x="1520" y="1830"/>
              <a:ext cx="190" cy="156"/>
              <a:chOff x="1824" y="3264"/>
              <a:chExt cx="432" cy="336"/>
            </a:xfrm>
          </p:grpSpPr>
          <p:sp>
            <p:nvSpPr>
              <p:cNvPr id="182677" name="Line 405"/>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78" name="Line 406"/>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679" name="Group 407"/>
              <p:cNvGrpSpPr>
                <a:grpSpLocks/>
              </p:cNvGrpSpPr>
              <p:nvPr/>
            </p:nvGrpSpPr>
            <p:grpSpPr bwMode="auto">
              <a:xfrm>
                <a:off x="1904" y="3264"/>
                <a:ext cx="96" cy="96"/>
                <a:chOff x="288" y="2976"/>
                <a:chExt cx="96" cy="96"/>
              </a:xfrm>
            </p:grpSpPr>
            <p:sp>
              <p:nvSpPr>
                <p:cNvPr id="182680" name="Oval 40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81" name="Line 40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82" name="Line 41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83" name="Group 411"/>
              <p:cNvGrpSpPr>
                <a:grpSpLocks/>
              </p:cNvGrpSpPr>
              <p:nvPr/>
            </p:nvGrpSpPr>
            <p:grpSpPr bwMode="auto">
              <a:xfrm>
                <a:off x="2096" y="3264"/>
                <a:ext cx="96" cy="96"/>
                <a:chOff x="288" y="2976"/>
                <a:chExt cx="96" cy="96"/>
              </a:xfrm>
            </p:grpSpPr>
            <p:sp>
              <p:nvSpPr>
                <p:cNvPr id="182684" name="Oval 41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85" name="Line 41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86" name="Line 41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87" name="Group 415"/>
              <p:cNvGrpSpPr>
                <a:grpSpLocks/>
              </p:cNvGrpSpPr>
              <p:nvPr/>
            </p:nvGrpSpPr>
            <p:grpSpPr bwMode="auto">
              <a:xfrm>
                <a:off x="1984" y="3504"/>
                <a:ext cx="96" cy="96"/>
                <a:chOff x="288" y="2976"/>
                <a:chExt cx="96" cy="96"/>
              </a:xfrm>
            </p:grpSpPr>
            <p:sp>
              <p:nvSpPr>
                <p:cNvPr id="182688" name="Oval 41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89" name="Line 41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90" name="Line 41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691" name="Group 419"/>
              <p:cNvGrpSpPr>
                <a:grpSpLocks/>
              </p:cNvGrpSpPr>
              <p:nvPr/>
            </p:nvGrpSpPr>
            <p:grpSpPr bwMode="auto">
              <a:xfrm>
                <a:off x="2096" y="3504"/>
                <a:ext cx="96" cy="96"/>
                <a:chOff x="288" y="2976"/>
                <a:chExt cx="96" cy="96"/>
              </a:xfrm>
            </p:grpSpPr>
            <p:sp>
              <p:nvSpPr>
                <p:cNvPr id="182692" name="Oval 42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693" name="Line 42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94" name="Line 42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695" name="Group 423"/>
            <p:cNvGrpSpPr>
              <a:grpSpLocks/>
            </p:cNvGrpSpPr>
            <p:nvPr/>
          </p:nvGrpSpPr>
          <p:grpSpPr bwMode="auto">
            <a:xfrm>
              <a:off x="1899" y="1830"/>
              <a:ext cx="189" cy="156"/>
              <a:chOff x="1824" y="3264"/>
              <a:chExt cx="432" cy="336"/>
            </a:xfrm>
          </p:grpSpPr>
          <p:sp>
            <p:nvSpPr>
              <p:cNvPr id="182696" name="Line 424"/>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697" name="Line 425"/>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698" name="Group 426"/>
              <p:cNvGrpSpPr>
                <a:grpSpLocks/>
              </p:cNvGrpSpPr>
              <p:nvPr/>
            </p:nvGrpSpPr>
            <p:grpSpPr bwMode="auto">
              <a:xfrm>
                <a:off x="1904" y="3264"/>
                <a:ext cx="96" cy="96"/>
                <a:chOff x="288" y="2976"/>
                <a:chExt cx="96" cy="96"/>
              </a:xfrm>
            </p:grpSpPr>
            <p:sp>
              <p:nvSpPr>
                <p:cNvPr id="182699" name="Oval 42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00" name="Line 42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01" name="Line 42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02" name="Group 430"/>
              <p:cNvGrpSpPr>
                <a:grpSpLocks/>
              </p:cNvGrpSpPr>
              <p:nvPr/>
            </p:nvGrpSpPr>
            <p:grpSpPr bwMode="auto">
              <a:xfrm>
                <a:off x="2096" y="3264"/>
                <a:ext cx="96" cy="96"/>
                <a:chOff x="288" y="2976"/>
                <a:chExt cx="96" cy="96"/>
              </a:xfrm>
            </p:grpSpPr>
            <p:sp>
              <p:nvSpPr>
                <p:cNvPr id="182703" name="Oval 43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04" name="Line 43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05" name="Line 43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06" name="Group 434"/>
              <p:cNvGrpSpPr>
                <a:grpSpLocks/>
              </p:cNvGrpSpPr>
              <p:nvPr/>
            </p:nvGrpSpPr>
            <p:grpSpPr bwMode="auto">
              <a:xfrm>
                <a:off x="1984" y="3504"/>
                <a:ext cx="96" cy="96"/>
                <a:chOff x="288" y="2976"/>
                <a:chExt cx="96" cy="96"/>
              </a:xfrm>
            </p:grpSpPr>
            <p:sp>
              <p:nvSpPr>
                <p:cNvPr id="182707" name="Oval 43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08" name="Line 43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09" name="Line 43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10" name="Group 438"/>
              <p:cNvGrpSpPr>
                <a:grpSpLocks/>
              </p:cNvGrpSpPr>
              <p:nvPr/>
            </p:nvGrpSpPr>
            <p:grpSpPr bwMode="auto">
              <a:xfrm>
                <a:off x="2096" y="3504"/>
                <a:ext cx="96" cy="96"/>
                <a:chOff x="288" y="2976"/>
                <a:chExt cx="96" cy="96"/>
              </a:xfrm>
            </p:grpSpPr>
            <p:sp>
              <p:nvSpPr>
                <p:cNvPr id="182711" name="Oval 43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12" name="Line 44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13" name="Line 44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714" name="Group 442"/>
            <p:cNvGrpSpPr>
              <a:grpSpLocks/>
            </p:cNvGrpSpPr>
            <p:nvPr/>
          </p:nvGrpSpPr>
          <p:grpSpPr bwMode="auto">
            <a:xfrm>
              <a:off x="1899" y="2232"/>
              <a:ext cx="189" cy="156"/>
              <a:chOff x="1824" y="3264"/>
              <a:chExt cx="432" cy="336"/>
            </a:xfrm>
          </p:grpSpPr>
          <p:sp>
            <p:nvSpPr>
              <p:cNvPr id="182715" name="Line 443"/>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16" name="Line 444"/>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717" name="Group 445"/>
              <p:cNvGrpSpPr>
                <a:grpSpLocks/>
              </p:cNvGrpSpPr>
              <p:nvPr/>
            </p:nvGrpSpPr>
            <p:grpSpPr bwMode="auto">
              <a:xfrm>
                <a:off x="1904" y="3264"/>
                <a:ext cx="96" cy="96"/>
                <a:chOff x="288" y="2976"/>
                <a:chExt cx="96" cy="96"/>
              </a:xfrm>
            </p:grpSpPr>
            <p:sp>
              <p:nvSpPr>
                <p:cNvPr id="182718" name="Oval 44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19" name="Line 44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20" name="Line 44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21" name="Group 449"/>
              <p:cNvGrpSpPr>
                <a:grpSpLocks/>
              </p:cNvGrpSpPr>
              <p:nvPr/>
            </p:nvGrpSpPr>
            <p:grpSpPr bwMode="auto">
              <a:xfrm>
                <a:off x="2096" y="3264"/>
                <a:ext cx="96" cy="96"/>
                <a:chOff x="288" y="2976"/>
                <a:chExt cx="96" cy="96"/>
              </a:xfrm>
            </p:grpSpPr>
            <p:sp>
              <p:nvSpPr>
                <p:cNvPr id="182722" name="Oval 45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23" name="Line 45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24" name="Line 45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25" name="Group 453"/>
              <p:cNvGrpSpPr>
                <a:grpSpLocks/>
              </p:cNvGrpSpPr>
              <p:nvPr/>
            </p:nvGrpSpPr>
            <p:grpSpPr bwMode="auto">
              <a:xfrm>
                <a:off x="1984" y="3504"/>
                <a:ext cx="96" cy="96"/>
                <a:chOff x="288" y="2976"/>
                <a:chExt cx="96" cy="96"/>
              </a:xfrm>
            </p:grpSpPr>
            <p:sp>
              <p:nvSpPr>
                <p:cNvPr id="182726" name="Oval 45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27" name="Line 45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28" name="Line 45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29" name="Group 457"/>
              <p:cNvGrpSpPr>
                <a:grpSpLocks/>
              </p:cNvGrpSpPr>
              <p:nvPr/>
            </p:nvGrpSpPr>
            <p:grpSpPr bwMode="auto">
              <a:xfrm>
                <a:off x="2096" y="3504"/>
                <a:ext cx="96" cy="96"/>
                <a:chOff x="288" y="2976"/>
                <a:chExt cx="96" cy="96"/>
              </a:xfrm>
            </p:grpSpPr>
            <p:sp>
              <p:nvSpPr>
                <p:cNvPr id="182730" name="Oval 45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31" name="Line 45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32" name="Line 46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733" name="Group 461"/>
            <p:cNvGrpSpPr>
              <a:grpSpLocks/>
            </p:cNvGrpSpPr>
            <p:nvPr/>
          </p:nvGrpSpPr>
          <p:grpSpPr bwMode="auto">
            <a:xfrm>
              <a:off x="1899" y="2634"/>
              <a:ext cx="189" cy="157"/>
              <a:chOff x="1824" y="3264"/>
              <a:chExt cx="432" cy="336"/>
            </a:xfrm>
          </p:grpSpPr>
          <p:sp>
            <p:nvSpPr>
              <p:cNvPr id="182734" name="Line 462"/>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35" name="Line 463"/>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736" name="Group 464"/>
              <p:cNvGrpSpPr>
                <a:grpSpLocks/>
              </p:cNvGrpSpPr>
              <p:nvPr/>
            </p:nvGrpSpPr>
            <p:grpSpPr bwMode="auto">
              <a:xfrm>
                <a:off x="1904" y="3264"/>
                <a:ext cx="96" cy="96"/>
                <a:chOff x="288" y="2976"/>
                <a:chExt cx="96" cy="96"/>
              </a:xfrm>
            </p:grpSpPr>
            <p:sp>
              <p:nvSpPr>
                <p:cNvPr id="182737" name="Oval 46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38" name="Line 46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39" name="Line 46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40" name="Group 468"/>
              <p:cNvGrpSpPr>
                <a:grpSpLocks/>
              </p:cNvGrpSpPr>
              <p:nvPr/>
            </p:nvGrpSpPr>
            <p:grpSpPr bwMode="auto">
              <a:xfrm>
                <a:off x="2096" y="3264"/>
                <a:ext cx="96" cy="96"/>
                <a:chOff x="288" y="2976"/>
                <a:chExt cx="96" cy="96"/>
              </a:xfrm>
            </p:grpSpPr>
            <p:sp>
              <p:nvSpPr>
                <p:cNvPr id="182741" name="Oval 46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42" name="Line 47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43" name="Line 47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44" name="Group 472"/>
              <p:cNvGrpSpPr>
                <a:grpSpLocks/>
              </p:cNvGrpSpPr>
              <p:nvPr/>
            </p:nvGrpSpPr>
            <p:grpSpPr bwMode="auto">
              <a:xfrm>
                <a:off x="1984" y="3504"/>
                <a:ext cx="96" cy="96"/>
                <a:chOff x="288" y="2976"/>
                <a:chExt cx="96" cy="96"/>
              </a:xfrm>
            </p:grpSpPr>
            <p:sp>
              <p:nvSpPr>
                <p:cNvPr id="182745" name="Oval 47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46" name="Line 47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47" name="Line 47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48" name="Group 476"/>
              <p:cNvGrpSpPr>
                <a:grpSpLocks/>
              </p:cNvGrpSpPr>
              <p:nvPr/>
            </p:nvGrpSpPr>
            <p:grpSpPr bwMode="auto">
              <a:xfrm>
                <a:off x="2096" y="3504"/>
                <a:ext cx="96" cy="96"/>
                <a:chOff x="288" y="2976"/>
                <a:chExt cx="96" cy="96"/>
              </a:xfrm>
            </p:grpSpPr>
            <p:sp>
              <p:nvSpPr>
                <p:cNvPr id="182749" name="Oval 47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50" name="Line 47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51" name="Line 47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752" name="Group 480"/>
            <p:cNvGrpSpPr>
              <a:grpSpLocks/>
            </p:cNvGrpSpPr>
            <p:nvPr/>
          </p:nvGrpSpPr>
          <p:grpSpPr bwMode="auto">
            <a:xfrm>
              <a:off x="1899" y="3036"/>
              <a:ext cx="189" cy="156"/>
              <a:chOff x="1824" y="3264"/>
              <a:chExt cx="432" cy="336"/>
            </a:xfrm>
          </p:grpSpPr>
          <p:sp>
            <p:nvSpPr>
              <p:cNvPr id="182753" name="Line 481"/>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54" name="Line 482"/>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755" name="Group 483"/>
              <p:cNvGrpSpPr>
                <a:grpSpLocks/>
              </p:cNvGrpSpPr>
              <p:nvPr/>
            </p:nvGrpSpPr>
            <p:grpSpPr bwMode="auto">
              <a:xfrm>
                <a:off x="1904" y="3264"/>
                <a:ext cx="96" cy="96"/>
                <a:chOff x="288" y="2976"/>
                <a:chExt cx="96" cy="96"/>
              </a:xfrm>
            </p:grpSpPr>
            <p:sp>
              <p:nvSpPr>
                <p:cNvPr id="182756" name="Oval 48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57" name="Line 48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58" name="Line 48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59" name="Group 487"/>
              <p:cNvGrpSpPr>
                <a:grpSpLocks/>
              </p:cNvGrpSpPr>
              <p:nvPr/>
            </p:nvGrpSpPr>
            <p:grpSpPr bwMode="auto">
              <a:xfrm>
                <a:off x="2096" y="3264"/>
                <a:ext cx="96" cy="96"/>
                <a:chOff x="288" y="2976"/>
                <a:chExt cx="96" cy="96"/>
              </a:xfrm>
            </p:grpSpPr>
            <p:sp>
              <p:nvSpPr>
                <p:cNvPr id="182760" name="Oval 48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61" name="Line 48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62" name="Line 49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63" name="Group 491"/>
              <p:cNvGrpSpPr>
                <a:grpSpLocks/>
              </p:cNvGrpSpPr>
              <p:nvPr/>
            </p:nvGrpSpPr>
            <p:grpSpPr bwMode="auto">
              <a:xfrm>
                <a:off x="1984" y="3504"/>
                <a:ext cx="96" cy="96"/>
                <a:chOff x="288" y="2976"/>
                <a:chExt cx="96" cy="96"/>
              </a:xfrm>
            </p:grpSpPr>
            <p:sp>
              <p:nvSpPr>
                <p:cNvPr id="182764" name="Oval 49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65" name="Line 49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66" name="Line 49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67" name="Group 495"/>
              <p:cNvGrpSpPr>
                <a:grpSpLocks/>
              </p:cNvGrpSpPr>
              <p:nvPr/>
            </p:nvGrpSpPr>
            <p:grpSpPr bwMode="auto">
              <a:xfrm>
                <a:off x="2096" y="3504"/>
                <a:ext cx="96" cy="96"/>
                <a:chOff x="288" y="2976"/>
                <a:chExt cx="96" cy="96"/>
              </a:xfrm>
            </p:grpSpPr>
            <p:sp>
              <p:nvSpPr>
                <p:cNvPr id="182768" name="Oval 49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69" name="Line 49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70" name="Line 49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771" name="Group 499"/>
            <p:cNvGrpSpPr>
              <a:grpSpLocks/>
            </p:cNvGrpSpPr>
            <p:nvPr/>
          </p:nvGrpSpPr>
          <p:grpSpPr bwMode="auto">
            <a:xfrm>
              <a:off x="1520" y="3036"/>
              <a:ext cx="190" cy="156"/>
              <a:chOff x="1824" y="3264"/>
              <a:chExt cx="432" cy="336"/>
            </a:xfrm>
          </p:grpSpPr>
          <p:sp>
            <p:nvSpPr>
              <p:cNvPr id="182772" name="Line 500"/>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73" name="Line 501"/>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774" name="Group 502"/>
              <p:cNvGrpSpPr>
                <a:grpSpLocks/>
              </p:cNvGrpSpPr>
              <p:nvPr/>
            </p:nvGrpSpPr>
            <p:grpSpPr bwMode="auto">
              <a:xfrm>
                <a:off x="1904" y="3264"/>
                <a:ext cx="96" cy="96"/>
                <a:chOff x="288" y="2976"/>
                <a:chExt cx="96" cy="96"/>
              </a:xfrm>
            </p:grpSpPr>
            <p:sp>
              <p:nvSpPr>
                <p:cNvPr id="182775" name="Oval 50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76" name="Line 50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77" name="Line 50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78" name="Group 506"/>
              <p:cNvGrpSpPr>
                <a:grpSpLocks/>
              </p:cNvGrpSpPr>
              <p:nvPr/>
            </p:nvGrpSpPr>
            <p:grpSpPr bwMode="auto">
              <a:xfrm>
                <a:off x="2096" y="3264"/>
                <a:ext cx="96" cy="96"/>
                <a:chOff x="288" y="2976"/>
                <a:chExt cx="96" cy="96"/>
              </a:xfrm>
            </p:grpSpPr>
            <p:sp>
              <p:nvSpPr>
                <p:cNvPr id="182779" name="Oval 507"/>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80" name="Line 508"/>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81" name="Line 509"/>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82" name="Group 510"/>
              <p:cNvGrpSpPr>
                <a:grpSpLocks/>
              </p:cNvGrpSpPr>
              <p:nvPr/>
            </p:nvGrpSpPr>
            <p:grpSpPr bwMode="auto">
              <a:xfrm>
                <a:off x="1984" y="3504"/>
                <a:ext cx="96" cy="96"/>
                <a:chOff x="288" y="2976"/>
                <a:chExt cx="96" cy="96"/>
              </a:xfrm>
            </p:grpSpPr>
            <p:sp>
              <p:nvSpPr>
                <p:cNvPr id="182783" name="Oval 51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84" name="Line 51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85" name="Line 51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86" name="Group 514"/>
              <p:cNvGrpSpPr>
                <a:grpSpLocks/>
              </p:cNvGrpSpPr>
              <p:nvPr/>
            </p:nvGrpSpPr>
            <p:grpSpPr bwMode="auto">
              <a:xfrm>
                <a:off x="2096" y="3504"/>
                <a:ext cx="96" cy="96"/>
                <a:chOff x="288" y="2976"/>
                <a:chExt cx="96" cy="96"/>
              </a:xfrm>
            </p:grpSpPr>
            <p:sp>
              <p:nvSpPr>
                <p:cNvPr id="182787" name="Oval 51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88" name="Line 51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89" name="Line 51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790" name="Group 518"/>
            <p:cNvGrpSpPr>
              <a:grpSpLocks/>
            </p:cNvGrpSpPr>
            <p:nvPr/>
          </p:nvGrpSpPr>
          <p:grpSpPr bwMode="auto">
            <a:xfrm>
              <a:off x="1520" y="2634"/>
              <a:ext cx="190" cy="157"/>
              <a:chOff x="1824" y="3264"/>
              <a:chExt cx="432" cy="336"/>
            </a:xfrm>
          </p:grpSpPr>
          <p:sp>
            <p:nvSpPr>
              <p:cNvPr id="182791" name="Line 519"/>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92" name="Line 520"/>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793" name="Group 521"/>
              <p:cNvGrpSpPr>
                <a:grpSpLocks/>
              </p:cNvGrpSpPr>
              <p:nvPr/>
            </p:nvGrpSpPr>
            <p:grpSpPr bwMode="auto">
              <a:xfrm>
                <a:off x="1904" y="3264"/>
                <a:ext cx="96" cy="96"/>
                <a:chOff x="288" y="2976"/>
                <a:chExt cx="96" cy="96"/>
              </a:xfrm>
            </p:grpSpPr>
            <p:sp>
              <p:nvSpPr>
                <p:cNvPr id="182794" name="Oval 52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95" name="Line 52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796" name="Line 52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797" name="Group 525"/>
              <p:cNvGrpSpPr>
                <a:grpSpLocks/>
              </p:cNvGrpSpPr>
              <p:nvPr/>
            </p:nvGrpSpPr>
            <p:grpSpPr bwMode="auto">
              <a:xfrm>
                <a:off x="2096" y="3264"/>
                <a:ext cx="96" cy="96"/>
                <a:chOff x="288" y="2976"/>
                <a:chExt cx="96" cy="96"/>
              </a:xfrm>
            </p:grpSpPr>
            <p:sp>
              <p:nvSpPr>
                <p:cNvPr id="182798" name="Oval 52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799" name="Line 52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00" name="Line 52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01" name="Group 529"/>
              <p:cNvGrpSpPr>
                <a:grpSpLocks/>
              </p:cNvGrpSpPr>
              <p:nvPr/>
            </p:nvGrpSpPr>
            <p:grpSpPr bwMode="auto">
              <a:xfrm>
                <a:off x="1984" y="3504"/>
                <a:ext cx="96" cy="96"/>
                <a:chOff x="288" y="2976"/>
                <a:chExt cx="96" cy="96"/>
              </a:xfrm>
            </p:grpSpPr>
            <p:sp>
              <p:nvSpPr>
                <p:cNvPr id="182802" name="Oval 53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03" name="Line 53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04" name="Line 53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05" name="Group 533"/>
              <p:cNvGrpSpPr>
                <a:grpSpLocks/>
              </p:cNvGrpSpPr>
              <p:nvPr/>
            </p:nvGrpSpPr>
            <p:grpSpPr bwMode="auto">
              <a:xfrm>
                <a:off x="2096" y="3504"/>
                <a:ext cx="96" cy="96"/>
                <a:chOff x="288" y="2976"/>
                <a:chExt cx="96" cy="96"/>
              </a:xfrm>
            </p:grpSpPr>
            <p:sp>
              <p:nvSpPr>
                <p:cNvPr id="182806" name="Oval 53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07" name="Line 53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08" name="Line 53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82809" name="Group 537"/>
            <p:cNvGrpSpPr>
              <a:grpSpLocks/>
            </p:cNvGrpSpPr>
            <p:nvPr/>
          </p:nvGrpSpPr>
          <p:grpSpPr bwMode="auto">
            <a:xfrm>
              <a:off x="1520" y="2232"/>
              <a:ext cx="190" cy="156"/>
              <a:chOff x="1824" y="3264"/>
              <a:chExt cx="432" cy="336"/>
            </a:xfrm>
          </p:grpSpPr>
          <p:sp>
            <p:nvSpPr>
              <p:cNvPr id="182810" name="Line 538"/>
              <p:cNvSpPr>
                <a:spLocks noChangeShapeType="1"/>
              </p:cNvSpPr>
              <p:nvPr/>
            </p:nvSpPr>
            <p:spPr bwMode="auto">
              <a:xfrm>
                <a:off x="2016"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11" name="Line 539"/>
              <p:cNvSpPr>
                <a:spLocks noChangeShapeType="1"/>
              </p:cNvSpPr>
              <p:nvPr/>
            </p:nvSpPr>
            <p:spPr bwMode="auto">
              <a:xfrm>
                <a:off x="1824" y="331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812" name="Group 540"/>
              <p:cNvGrpSpPr>
                <a:grpSpLocks/>
              </p:cNvGrpSpPr>
              <p:nvPr/>
            </p:nvGrpSpPr>
            <p:grpSpPr bwMode="auto">
              <a:xfrm>
                <a:off x="1904" y="3264"/>
                <a:ext cx="96" cy="96"/>
                <a:chOff x="288" y="2976"/>
                <a:chExt cx="96" cy="96"/>
              </a:xfrm>
            </p:grpSpPr>
            <p:sp>
              <p:nvSpPr>
                <p:cNvPr id="182813" name="Oval 541"/>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14" name="Line 542"/>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15" name="Line 543"/>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16" name="Group 544"/>
              <p:cNvGrpSpPr>
                <a:grpSpLocks/>
              </p:cNvGrpSpPr>
              <p:nvPr/>
            </p:nvGrpSpPr>
            <p:grpSpPr bwMode="auto">
              <a:xfrm>
                <a:off x="2096" y="3264"/>
                <a:ext cx="96" cy="96"/>
                <a:chOff x="288" y="2976"/>
                <a:chExt cx="96" cy="96"/>
              </a:xfrm>
            </p:grpSpPr>
            <p:sp>
              <p:nvSpPr>
                <p:cNvPr id="182817" name="Oval 545"/>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18" name="Line 546"/>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19" name="Line 547"/>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20" name="Group 548"/>
              <p:cNvGrpSpPr>
                <a:grpSpLocks/>
              </p:cNvGrpSpPr>
              <p:nvPr/>
            </p:nvGrpSpPr>
            <p:grpSpPr bwMode="auto">
              <a:xfrm>
                <a:off x="1984" y="3504"/>
                <a:ext cx="96" cy="96"/>
                <a:chOff x="288" y="2976"/>
                <a:chExt cx="96" cy="96"/>
              </a:xfrm>
            </p:grpSpPr>
            <p:sp>
              <p:nvSpPr>
                <p:cNvPr id="182821" name="Oval 549"/>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22" name="Line 550"/>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23" name="Line 551"/>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24" name="Group 552"/>
              <p:cNvGrpSpPr>
                <a:grpSpLocks/>
              </p:cNvGrpSpPr>
              <p:nvPr/>
            </p:nvGrpSpPr>
            <p:grpSpPr bwMode="auto">
              <a:xfrm>
                <a:off x="2096" y="3504"/>
                <a:ext cx="96" cy="96"/>
                <a:chOff x="288" y="2976"/>
                <a:chExt cx="96" cy="96"/>
              </a:xfrm>
            </p:grpSpPr>
            <p:sp>
              <p:nvSpPr>
                <p:cNvPr id="182825" name="Oval 553"/>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26" name="Line 554"/>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27" name="Line 555"/>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182828" name="Rectangle 556"/>
            <p:cNvSpPr>
              <a:spLocks noChangeArrowheads="1"/>
            </p:cNvSpPr>
            <p:nvPr/>
          </p:nvSpPr>
          <p:spPr bwMode="auto">
            <a:xfrm>
              <a:off x="1163" y="1651"/>
              <a:ext cx="147" cy="6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29" name="Rectangle 557"/>
            <p:cNvSpPr>
              <a:spLocks noChangeArrowheads="1"/>
            </p:cNvSpPr>
            <p:nvPr/>
          </p:nvSpPr>
          <p:spPr bwMode="auto">
            <a:xfrm>
              <a:off x="1545" y="1651"/>
              <a:ext cx="147" cy="6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30" name="Rectangle 558"/>
            <p:cNvSpPr>
              <a:spLocks noChangeArrowheads="1"/>
            </p:cNvSpPr>
            <p:nvPr/>
          </p:nvSpPr>
          <p:spPr bwMode="auto">
            <a:xfrm>
              <a:off x="1924" y="1651"/>
              <a:ext cx="147" cy="6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31" name="Rectangle 559"/>
            <p:cNvSpPr>
              <a:spLocks noChangeArrowheads="1"/>
            </p:cNvSpPr>
            <p:nvPr/>
          </p:nvSpPr>
          <p:spPr bwMode="auto">
            <a:xfrm rot="-5400000">
              <a:off x="737" y="2889"/>
              <a:ext cx="157" cy="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32" name="Rectangle 560"/>
            <p:cNvSpPr>
              <a:spLocks noChangeArrowheads="1"/>
            </p:cNvSpPr>
            <p:nvPr/>
          </p:nvSpPr>
          <p:spPr bwMode="auto">
            <a:xfrm>
              <a:off x="1545" y="3304"/>
              <a:ext cx="147" cy="6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33" name="Rectangle 561"/>
            <p:cNvSpPr>
              <a:spLocks noChangeArrowheads="1"/>
            </p:cNvSpPr>
            <p:nvPr/>
          </p:nvSpPr>
          <p:spPr bwMode="auto">
            <a:xfrm>
              <a:off x="1924" y="3304"/>
              <a:ext cx="147" cy="6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34" name="Rectangle 562"/>
            <p:cNvSpPr>
              <a:spLocks noChangeArrowheads="1"/>
            </p:cNvSpPr>
            <p:nvPr/>
          </p:nvSpPr>
          <p:spPr bwMode="auto">
            <a:xfrm rot="-5400000">
              <a:off x="737" y="2491"/>
              <a:ext cx="157" cy="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35" name="Rectangle 563"/>
            <p:cNvSpPr>
              <a:spLocks noChangeArrowheads="1"/>
            </p:cNvSpPr>
            <p:nvPr/>
          </p:nvSpPr>
          <p:spPr bwMode="auto">
            <a:xfrm rot="-5400000">
              <a:off x="738" y="2058"/>
              <a:ext cx="156" cy="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36" name="Rectangle 564"/>
            <p:cNvSpPr>
              <a:spLocks noChangeArrowheads="1"/>
            </p:cNvSpPr>
            <p:nvPr/>
          </p:nvSpPr>
          <p:spPr bwMode="auto">
            <a:xfrm rot="-5400000">
              <a:off x="2316" y="2885"/>
              <a:ext cx="156" cy="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37" name="Rectangle 565"/>
            <p:cNvSpPr>
              <a:spLocks noChangeArrowheads="1"/>
            </p:cNvSpPr>
            <p:nvPr/>
          </p:nvSpPr>
          <p:spPr bwMode="auto">
            <a:xfrm rot="-5400000">
              <a:off x="2316" y="2487"/>
              <a:ext cx="156" cy="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38" name="Rectangle 566"/>
            <p:cNvSpPr>
              <a:spLocks noChangeArrowheads="1"/>
            </p:cNvSpPr>
            <p:nvPr/>
          </p:nvSpPr>
          <p:spPr bwMode="auto">
            <a:xfrm rot="-5400000">
              <a:off x="2315" y="2055"/>
              <a:ext cx="157" cy="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39" name="Rectangle 567" descr="Small grid"/>
            <p:cNvSpPr>
              <a:spLocks noChangeArrowheads="1"/>
            </p:cNvSpPr>
            <p:nvPr/>
          </p:nvSpPr>
          <p:spPr bwMode="auto">
            <a:xfrm>
              <a:off x="1163" y="2031"/>
              <a:ext cx="147" cy="134"/>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40" name="Rectangle 568" descr="Small grid"/>
            <p:cNvSpPr>
              <a:spLocks noChangeArrowheads="1"/>
            </p:cNvSpPr>
            <p:nvPr/>
          </p:nvSpPr>
          <p:spPr bwMode="auto">
            <a:xfrm>
              <a:off x="1541" y="2031"/>
              <a:ext cx="147" cy="134"/>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41" name="Rectangle 569" descr="Small grid"/>
            <p:cNvSpPr>
              <a:spLocks noChangeArrowheads="1"/>
            </p:cNvSpPr>
            <p:nvPr/>
          </p:nvSpPr>
          <p:spPr bwMode="auto">
            <a:xfrm>
              <a:off x="1920" y="2031"/>
              <a:ext cx="147" cy="134"/>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42" name="Rectangle 570" descr="Small grid"/>
            <p:cNvSpPr>
              <a:spLocks noChangeArrowheads="1"/>
            </p:cNvSpPr>
            <p:nvPr/>
          </p:nvSpPr>
          <p:spPr bwMode="auto">
            <a:xfrm>
              <a:off x="1166" y="2451"/>
              <a:ext cx="147" cy="134"/>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43" name="Rectangle 571" descr="Small grid"/>
            <p:cNvSpPr>
              <a:spLocks noChangeArrowheads="1"/>
            </p:cNvSpPr>
            <p:nvPr/>
          </p:nvSpPr>
          <p:spPr bwMode="auto">
            <a:xfrm>
              <a:off x="1545" y="2451"/>
              <a:ext cx="147" cy="134"/>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44" name="Rectangle 572" descr="Small grid"/>
            <p:cNvSpPr>
              <a:spLocks noChangeArrowheads="1"/>
            </p:cNvSpPr>
            <p:nvPr/>
          </p:nvSpPr>
          <p:spPr bwMode="auto">
            <a:xfrm>
              <a:off x="1924" y="2451"/>
              <a:ext cx="147" cy="134"/>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45" name="Rectangle 573" descr="Small grid"/>
            <p:cNvSpPr>
              <a:spLocks noChangeArrowheads="1"/>
            </p:cNvSpPr>
            <p:nvPr/>
          </p:nvSpPr>
          <p:spPr bwMode="auto">
            <a:xfrm>
              <a:off x="1163" y="2858"/>
              <a:ext cx="147" cy="133"/>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46" name="Rectangle 574" descr="Small grid"/>
            <p:cNvSpPr>
              <a:spLocks noChangeArrowheads="1"/>
            </p:cNvSpPr>
            <p:nvPr/>
          </p:nvSpPr>
          <p:spPr bwMode="auto">
            <a:xfrm>
              <a:off x="1541" y="2858"/>
              <a:ext cx="147" cy="133"/>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47" name="Rectangle 575" descr="Small grid"/>
            <p:cNvSpPr>
              <a:spLocks noChangeArrowheads="1"/>
            </p:cNvSpPr>
            <p:nvPr/>
          </p:nvSpPr>
          <p:spPr bwMode="auto">
            <a:xfrm>
              <a:off x="1920" y="2858"/>
              <a:ext cx="147" cy="133"/>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48" name="Rectangle 576"/>
            <p:cNvSpPr>
              <a:spLocks noChangeArrowheads="1"/>
            </p:cNvSpPr>
            <p:nvPr/>
          </p:nvSpPr>
          <p:spPr bwMode="auto">
            <a:xfrm>
              <a:off x="1163" y="3304"/>
              <a:ext cx="147" cy="6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49" name="Oval 577"/>
            <p:cNvSpPr>
              <a:spLocks noChangeArrowheads="1"/>
            </p:cNvSpPr>
            <p:nvPr/>
          </p:nvSpPr>
          <p:spPr bwMode="auto">
            <a:xfrm>
              <a:off x="447" y="1584"/>
              <a:ext cx="400" cy="402"/>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50" name="Line 578"/>
            <p:cNvSpPr>
              <a:spLocks noChangeShapeType="1"/>
            </p:cNvSpPr>
            <p:nvPr/>
          </p:nvSpPr>
          <p:spPr bwMode="auto">
            <a:xfrm flipH="1" flipV="1">
              <a:off x="573" y="1979"/>
              <a:ext cx="590" cy="18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51" name="Line 579"/>
            <p:cNvSpPr>
              <a:spLocks noChangeShapeType="1"/>
            </p:cNvSpPr>
            <p:nvPr/>
          </p:nvSpPr>
          <p:spPr bwMode="auto">
            <a:xfrm flipH="1" flipV="1">
              <a:off x="742" y="1607"/>
              <a:ext cx="568" cy="4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52" name="Line 580"/>
            <p:cNvSpPr>
              <a:spLocks noChangeShapeType="1"/>
            </p:cNvSpPr>
            <p:nvPr/>
          </p:nvSpPr>
          <p:spPr bwMode="auto">
            <a:xfrm>
              <a:off x="573" y="1636"/>
              <a:ext cx="0" cy="29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53" name="Line 581"/>
            <p:cNvSpPr>
              <a:spLocks noChangeShapeType="1"/>
            </p:cNvSpPr>
            <p:nvPr/>
          </p:nvSpPr>
          <p:spPr bwMode="auto">
            <a:xfrm>
              <a:off x="657" y="1636"/>
              <a:ext cx="0" cy="29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54" name="Line 582"/>
            <p:cNvSpPr>
              <a:spLocks noChangeShapeType="1"/>
            </p:cNvSpPr>
            <p:nvPr/>
          </p:nvSpPr>
          <p:spPr bwMode="auto">
            <a:xfrm>
              <a:off x="742" y="1636"/>
              <a:ext cx="0" cy="29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2855" name="Group 583"/>
            <p:cNvGrpSpPr>
              <a:grpSpLocks/>
            </p:cNvGrpSpPr>
            <p:nvPr/>
          </p:nvGrpSpPr>
          <p:grpSpPr bwMode="auto">
            <a:xfrm rot="-5400000">
              <a:off x="558" y="1648"/>
              <a:ext cx="178" cy="274"/>
              <a:chOff x="624" y="336"/>
              <a:chExt cx="384" cy="624"/>
            </a:xfrm>
          </p:grpSpPr>
          <p:sp>
            <p:nvSpPr>
              <p:cNvPr id="182856" name="Line 584"/>
              <p:cNvSpPr>
                <a:spLocks noChangeShapeType="1"/>
              </p:cNvSpPr>
              <p:nvPr/>
            </p:nvSpPr>
            <p:spPr bwMode="auto">
              <a:xfrm>
                <a:off x="624" y="336"/>
                <a:ext cx="0" cy="6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57" name="Line 585"/>
              <p:cNvSpPr>
                <a:spLocks noChangeShapeType="1"/>
              </p:cNvSpPr>
              <p:nvPr/>
            </p:nvSpPr>
            <p:spPr bwMode="auto">
              <a:xfrm>
                <a:off x="816" y="336"/>
                <a:ext cx="0" cy="6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58" name="Line 586"/>
              <p:cNvSpPr>
                <a:spLocks noChangeShapeType="1"/>
              </p:cNvSpPr>
              <p:nvPr/>
            </p:nvSpPr>
            <p:spPr bwMode="auto">
              <a:xfrm>
                <a:off x="1008" y="336"/>
                <a:ext cx="0" cy="6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59" name="Group 587"/>
            <p:cNvGrpSpPr>
              <a:grpSpLocks/>
            </p:cNvGrpSpPr>
            <p:nvPr/>
          </p:nvGrpSpPr>
          <p:grpSpPr bwMode="auto">
            <a:xfrm>
              <a:off x="552" y="1852"/>
              <a:ext cx="43" cy="45"/>
              <a:chOff x="288" y="2976"/>
              <a:chExt cx="96" cy="96"/>
            </a:xfrm>
          </p:grpSpPr>
          <p:sp>
            <p:nvSpPr>
              <p:cNvPr id="182860" name="Oval 58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61" name="Line 58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62" name="Line 59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63" name="Group 591"/>
            <p:cNvGrpSpPr>
              <a:grpSpLocks/>
            </p:cNvGrpSpPr>
            <p:nvPr/>
          </p:nvGrpSpPr>
          <p:grpSpPr bwMode="auto">
            <a:xfrm>
              <a:off x="636" y="1852"/>
              <a:ext cx="43" cy="45"/>
              <a:chOff x="288" y="2976"/>
              <a:chExt cx="96" cy="96"/>
            </a:xfrm>
          </p:grpSpPr>
          <p:sp>
            <p:nvSpPr>
              <p:cNvPr id="182864" name="Oval 59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65" name="Line 59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66" name="Line 59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67" name="Group 595"/>
            <p:cNvGrpSpPr>
              <a:grpSpLocks/>
            </p:cNvGrpSpPr>
            <p:nvPr/>
          </p:nvGrpSpPr>
          <p:grpSpPr bwMode="auto">
            <a:xfrm>
              <a:off x="721" y="1852"/>
              <a:ext cx="42" cy="45"/>
              <a:chOff x="288" y="2976"/>
              <a:chExt cx="96" cy="96"/>
            </a:xfrm>
          </p:grpSpPr>
          <p:sp>
            <p:nvSpPr>
              <p:cNvPr id="182868" name="Oval 59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69" name="Line 59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70" name="Line 59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71" name="Group 599"/>
            <p:cNvGrpSpPr>
              <a:grpSpLocks/>
            </p:cNvGrpSpPr>
            <p:nvPr/>
          </p:nvGrpSpPr>
          <p:grpSpPr bwMode="auto">
            <a:xfrm>
              <a:off x="552" y="1763"/>
              <a:ext cx="43" cy="44"/>
              <a:chOff x="288" y="2976"/>
              <a:chExt cx="96" cy="96"/>
            </a:xfrm>
          </p:grpSpPr>
          <p:sp>
            <p:nvSpPr>
              <p:cNvPr id="182872" name="Oval 60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73" name="Line 60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74" name="Line 60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75" name="Group 603"/>
            <p:cNvGrpSpPr>
              <a:grpSpLocks/>
            </p:cNvGrpSpPr>
            <p:nvPr/>
          </p:nvGrpSpPr>
          <p:grpSpPr bwMode="auto">
            <a:xfrm>
              <a:off x="636" y="1763"/>
              <a:ext cx="43" cy="44"/>
              <a:chOff x="288" y="2976"/>
              <a:chExt cx="96" cy="96"/>
            </a:xfrm>
          </p:grpSpPr>
          <p:sp>
            <p:nvSpPr>
              <p:cNvPr id="182876" name="Oval 604"/>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77" name="Line 605"/>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78" name="Line 606"/>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79" name="Group 607"/>
            <p:cNvGrpSpPr>
              <a:grpSpLocks/>
            </p:cNvGrpSpPr>
            <p:nvPr/>
          </p:nvGrpSpPr>
          <p:grpSpPr bwMode="auto">
            <a:xfrm>
              <a:off x="721" y="1763"/>
              <a:ext cx="42" cy="44"/>
              <a:chOff x="288" y="2976"/>
              <a:chExt cx="96" cy="96"/>
            </a:xfrm>
          </p:grpSpPr>
          <p:sp>
            <p:nvSpPr>
              <p:cNvPr id="182880" name="Oval 608"/>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81" name="Line 609"/>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82" name="Line 610"/>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83" name="Group 611"/>
            <p:cNvGrpSpPr>
              <a:grpSpLocks/>
            </p:cNvGrpSpPr>
            <p:nvPr/>
          </p:nvGrpSpPr>
          <p:grpSpPr bwMode="auto">
            <a:xfrm>
              <a:off x="552" y="1674"/>
              <a:ext cx="43" cy="44"/>
              <a:chOff x="288" y="2976"/>
              <a:chExt cx="96" cy="96"/>
            </a:xfrm>
          </p:grpSpPr>
          <p:sp>
            <p:nvSpPr>
              <p:cNvPr id="182884" name="Oval 612"/>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85" name="Line 613"/>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86" name="Line 614"/>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87" name="Group 615"/>
            <p:cNvGrpSpPr>
              <a:grpSpLocks/>
            </p:cNvGrpSpPr>
            <p:nvPr/>
          </p:nvGrpSpPr>
          <p:grpSpPr bwMode="auto">
            <a:xfrm>
              <a:off x="636" y="1674"/>
              <a:ext cx="43" cy="44"/>
              <a:chOff x="288" y="2976"/>
              <a:chExt cx="96" cy="96"/>
            </a:xfrm>
          </p:grpSpPr>
          <p:sp>
            <p:nvSpPr>
              <p:cNvPr id="182888" name="Oval 616"/>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89" name="Line 617"/>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90" name="Line 618"/>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2891" name="Group 619"/>
            <p:cNvGrpSpPr>
              <a:grpSpLocks/>
            </p:cNvGrpSpPr>
            <p:nvPr/>
          </p:nvGrpSpPr>
          <p:grpSpPr bwMode="auto">
            <a:xfrm>
              <a:off x="721" y="1674"/>
              <a:ext cx="42" cy="44"/>
              <a:chOff x="288" y="2976"/>
              <a:chExt cx="96" cy="96"/>
            </a:xfrm>
          </p:grpSpPr>
          <p:sp>
            <p:nvSpPr>
              <p:cNvPr id="182892" name="Oval 620"/>
              <p:cNvSpPr>
                <a:spLocks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2893" name="Line 621"/>
              <p:cNvSpPr>
                <a:spLocks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2894" name="Line 622"/>
              <p:cNvSpPr>
                <a:spLocks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182895" name="Text Box 623"/>
            <p:cNvSpPr txBox="1">
              <a:spLocks noChangeArrowheads="1"/>
            </p:cNvSpPr>
            <p:nvPr/>
          </p:nvSpPr>
          <p:spPr bwMode="auto">
            <a:xfrm>
              <a:off x="384" y="1985"/>
              <a:ext cx="11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1800">
                <a:latin typeface="Arial" charset="0"/>
                <a:ea typeface="ＭＳ Ｐゴシック" charset="0"/>
              </a:endParaRPr>
            </a:p>
          </p:txBody>
        </p:sp>
        <p:sp>
          <p:nvSpPr>
            <p:cNvPr id="182896" name="Rectangle 624" descr="Zig zag"/>
            <p:cNvSpPr>
              <a:spLocks noChangeArrowheads="1"/>
            </p:cNvSpPr>
            <p:nvPr/>
          </p:nvSpPr>
          <p:spPr bwMode="auto">
            <a:xfrm>
              <a:off x="2088" y="2027"/>
              <a:ext cx="190" cy="15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1400">
                <a:latin typeface="Arial" charset="0"/>
                <a:ea typeface="ＭＳ Ｐゴシック" charset="0"/>
              </a:endParaRPr>
            </a:p>
          </p:txBody>
        </p:sp>
        <p:sp>
          <p:nvSpPr>
            <p:cNvPr id="182897" name="Text Box 625"/>
            <p:cNvSpPr txBox="1">
              <a:spLocks noChangeArrowheads="1"/>
            </p:cNvSpPr>
            <p:nvPr/>
          </p:nvSpPr>
          <p:spPr bwMode="auto">
            <a:xfrm>
              <a:off x="2321" y="2165"/>
              <a:ext cx="11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1800">
                <a:latin typeface="Arial" charset="0"/>
                <a:ea typeface="ＭＳ Ｐゴシック" charset="0"/>
              </a:endParaRPr>
            </a:p>
          </p:txBody>
        </p:sp>
        <p:sp>
          <p:nvSpPr>
            <p:cNvPr id="182898" name="Rectangle 626" descr="Zig zag"/>
            <p:cNvSpPr>
              <a:spLocks noChangeArrowheads="1"/>
            </p:cNvSpPr>
            <p:nvPr/>
          </p:nvSpPr>
          <p:spPr bwMode="auto">
            <a:xfrm rot="-5400000">
              <a:off x="1893" y="2237"/>
              <a:ext cx="201" cy="147"/>
            </a:xfrm>
            <a:prstGeom prst="rect">
              <a:avLst/>
            </a:prstGeom>
            <a:pattFill prst="zigZ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a:endParaRPr lang="en-US" sz="1400">
                <a:latin typeface="Arial" charset="0"/>
                <a:ea typeface="ＭＳ Ｐゴシック" charset="0"/>
              </a:endParaRPr>
            </a:p>
          </p:txBody>
        </p:sp>
      </p:grpSp>
      <p:grpSp>
        <p:nvGrpSpPr>
          <p:cNvPr id="370890" name="Group 1226"/>
          <p:cNvGrpSpPr>
            <a:grpSpLocks/>
          </p:cNvGrpSpPr>
          <p:nvPr/>
        </p:nvGrpSpPr>
        <p:grpSpPr bwMode="auto">
          <a:xfrm>
            <a:off x="4648200" y="2667000"/>
            <a:ext cx="3402013" cy="2481263"/>
            <a:chOff x="3456" y="1776"/>
            <a:chExt cx="2143" cy="1563"/>
          </a:xfrm>
        </p:grpSpPr>
        <p:sp>
          <p:nvSpPr>
            <p:cNvPr id="370891" name="Line 1227"/>
            <p:cNvSpPr>
              <a:spLocks noChangeShapeType="1"/>
            </p:cNvSpPr>
            <p:nvPr/>
          </p:nvSpPr>
          <p:spPr bwMode="auto">
            <a:xfrm>
              <a:off x="3913" y="2991"/>
              <a:ext cx="7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892" name="Rectangle 1228"/>
            <p:cNvSpPr>
              <a:spLocks noChangeArrowheads="1"/>
            </p:cNvSpPr>
            <p:nvPr/>
          </p:nvSpPr>
          <p:spPr bwMode="auto">
            <a:xfrm>
              <a:off x="3832" y="3012"/>
              <a:ext cx="59" cy="61"/>
            </a:xfrm>
            <a:prstGeom prst="rect">
              <a:avLst/>
            </a:prstGeom>
            <a:solidFill>
              <a:srgbClr val="FFFFFF"/>
            </a:solidFill>
            <a:ln w="6350">
              <a:solidFill>
                <a:srgbClr val="000000"/>
              </a:solidFill>
              <a:miter lim="800000"/>
              <a:headEnd/>
              <a:tailEnd/>
            </a:ln>
          </p:spPr>
          <p:txBody>
            <a:bodyPr/>
            <a:lstStyle/>
            <a:p>
              <a:endParaRPr lang="en-US"/>
            </a:p>
          </p:txBody>
        </p:sp>
        <p:sp>
          <p:nvSpPr>
            <p:cNvPr id="370893" name="Rectangle 1229"/>
            <p:cNvSpPr>
              <a:spLocks noChangeArrowheads="1"/>
            </p:cNvSpPr>
            <p:nvPr/>
          </p:nvSpPr>
          <p:spPr bwMode="auto">
            <a:xfrm>
              <a:off x="3832" y="2894"/>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0894" name="Rectangle 1230"/>
            <p:cNvSpPr>
              <a:spLocks noChangeArrowheads="1"/>
            </p:cNvSpPr>
            <p:nvPr/>
          </p:nvSpPr>
          <p:spPr bwMode="auto">
            <a:xfrm>
              <a:off x="3911" y="3012"/>
              <a:ext cx="60" cy="61"/>
            </a:xfrm>
            <a:prstGeom prst="rect">
              <a:avLst/>
            </a:prstGeom>
            <a:solidFill>
              <a:srgbClr val="FFFFFF"/>
            </a:solidFill>
            <a:ln w="6350">
              <a:solidFill>
                <a:srgbClr val="000000"/>
              </a:solidFill>
              <a:miter lim="800000"/>
              <a:headEnd/>
              <a:tailEnd/>
            </a:ln>
          </p:spPr>
          <p:txBody>
            <a:bodyPr/>
            <a:lstStyle/>
            <a:p>
              <a:endParaRPr lang="en-US"/>
            </a:p>
          </p:txBody>
        </p:sp>
        <p:sp>
          <p:nvSpPr>
            <p:cNvPr id="370895" name="Rectangle 1231"/>
            <p:cNvSpPr>
              <a:spLocks noChangeArrowheads="1"/>
            </p:cNvSpPr>
            <p:nvPr/>
          </p:nvSpPr>
          <p:spPr bwMode="auto">
            <a:xfrm>
              <a:off x="3911" y="2894"/>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0896" name="Rectangle 1232"/>
            <p:cNvSpPr>
              <a:spLocks noChangeArrowheads="1"/>
            </p:cNvSpPr>
            <p:nvPr/>
          </p:nvSpPr>
          <p:spPr bwMode="auto">
            <a:xfrm>
              <a:off x="3696" y="3264"/>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0897" name="Rectangle 1233"/>
            <p:cNvSpPr>
              <a:spLocks noChangeArrowheads="1"/>
            </p:cNvSpPr>
            <p:nvPr/>
          </p:nvSpPr>
          <p:spPr bwMode="auto">
            <a:xfrm>
              <a:off x="4069" y="326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0898" name="Rectangle 1234"/>
            <p:cNvSpPr>
              <a:spLocks noChangeArrowheads="1"/>
            </p:cNvSpPr>
            <p:nvPr/>
          </p:nvSpPr>
          <p:spPr bwMode="auto">
            <a:xfrm>
              <a:off x="3505" y="1776"/>
              <a:ext cx="80" cy="77"/>
            </a:xfrm>
            <a:prstGeom prst="rect">
              <a:avLst/>
            </a:prstGeom>
            <a:solidFill>
              <a:srgbClr val="FFFFFF"/>
            </a:solidFill>
            <a:ln w="9525">
              <a:solidFill>
                <a:srgbClr val="000000"/>
              </a:solidFill>
              <a:miter lim="800000"/>
              <a:headEnd/>
              <a:tailEnd/>
            </a:ln>
          </p:spPr>
          <p:txBody>
            <a:bodyPr/>
            <a:lstStyle/>
            <a:p>
              <a:endParaRPr lang="en-US"/>
            </a:p>
          </p:txBody>
        </p:sp>
        <p:sp>
          <p:nvSpPr>
            <p:cNvPr id="370899" name="Rectangle 1235"/>
            <p:cNvSpPr>
              <a:spLocks noChangeArrowheads="1"/>
            </p:cNvSpPr>
            <p:nvPr/>
          </p:nvSpPr>
          <p:spPr bwMode="auto">
            <a:xfrm>
              <a:off x="3638" y="1789"/>
              <a:ext cx="1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Times New Roman" charset="0"/>
                </a:rPr>
                <a:t>CLB</a:t>
              </a:r>
              <a:endParaRPr lang="en-US"/>
            </a:p>
          </p:txBody>
        </p:sp>
        <p:sp>
          <p:nvSpPr>
            <p:cNvPr id="370900" name="Rectangle 1236"/>
            <p:cNvSpPr>
              <a:spLocks noChangeArrowheads="1"/>
            </p:cNvSpPr>
            <p:nvPr/>
          </p:nvSpPr>
          <p:spPr bwMode="auto">
            <a:xfrm>
              <a:off x="4017" y="1786"/>
              <a:ext cx="354"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Times New Roman" charset="0"/>
                </a:rPr>
                <a:t>Block RAM</a:t>
              </a:r>
              <a:endParaRPr lang="en-US"/>
            </a:p>
          </p:txBody>
        </p:sp>
        <p:sp>
          <p:nvSpPr>
            <p:cNvPr id="370901" name="Rectangle 1237"/>
            <p:cNvSpPr>
              <a:spLocks noChangeArrowheads="1"/>
            </p:cNvSpPr>
            <p:nvPr/>
          </p:nvSpPr>
          <p:spPr bwMode="auto">
            <a:xfrm>
              <a:off x="4502" y="1790"/>
              <a:ext cx="58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Times New Roman" charset="0"/>
                </a:rPr>
                <a:t>IP Core (Multiplier)</a:t>
              </a:r>
              <a:endParaRPr lang="en-US"/>
            </a:p>
          </p:txBody>
        </p:sp>
        <p:sp>
          <p:nvSpPr>
            <p:cNvPr id="370902" name="Rectangle 1238"/>
            <p:cNvSpPr>
              <a:spLocks noChangeArrowheads="1"/>
            </p:cNvSpPr>
            <p:nvPr/>
          </p:nvSpPr>
          <p:spPr bwMode="auto">
            <a:xfrm>
              <a:off x="3883" y="1778"/>
              <a:ext cx="77" cy="74"/>
            </a:xfrm>
            <a:prstGeom prst="rect">
              <a:avLst/>
            </a:prstGeom>
            <a:solidFill>
              <a:srgbClr val="FFA6A4"/>
            </a:solidFill>
            <a:ln w="9525">
              <a:solidFill>
                <a:srgbClr val="000000"/>
              </a:solidFill>
              <a:miter lim="800000"/>
              <a:headEnd/>
              <a:tailEnd/>
            </a:ln>
          </p:spPr>
          <p:txBody>
            <a:bodyPr/>
            <a:lstStyle/>
            <a:p>
              <a:endParaRPr lang="en-US"/>
            </a:p>
          </p:txBody>
        </p:sp>
        <p:sp>
          <p:nvSpPr>
            <p:cNvPr id="370903" name="Rectangle 1239"/>
            <p:cNvSpPr>
              <a:spLocks noChangeArrowheads="1"/>
            </p:cNvSpPr>
            <p:nvPr/>
          </p:nvSpPr>
          <p:spPr bwMode="auto">
            <a:xfrm>
              <a:off x="4406" y="1790"/>
              <a:ext cx="74" cy="71"/>
            </a:xfrm>
            <a:prstGeom prst="rect">
              <a:avLst/>
            </a:prstGeom>
            <a:solidFill>
              <a:srgbClr val="0000FF"/>
            </a:solidFill>
            <a:ln w="9525">
              <a:solidFill>
                <a:srgbClr val="000000"/>
              </a:solidFill>
              <a:miter lim="800000"/>
              <a:headEnd/>
              <a:tailEnd/>
            </a:ln>
          </p:spPr>
          <p:txBody>
            <a:bodyPr/>
            <a:lstStyle/>
            <a:p>
              <a:endParaRPr lang="en-US"/>
            </a:p>
          </p:txBody>
        </p:sp>
        <p:sp>
          <p:nvSpPr>
            <p:cNvPr id="370904" name="Line 1240"/>
            <p:cNvSpPr>
              <a:spLocks noChangeShapeType="1"/>
            </p:cNvSpPr>
            <p:nvPr/>
          </p:nvSpPr>
          <p:spPr bwMode="auto">
            <a:xfrm>
              <a:off x="4536" y="192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05" name="Line 1241"/>
            <p:cNvSpPr>
              <a:spLocks noChangeShapeType="1"/>
            </p:cNvSpPr>
            <p:nvPr/>
          </p:nvSpPr>
          <p:spPr bwMode="auto">
            <a:xfrm>
              <a:off x="4536" y="197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06" name="Line 1242"/>
            <p:cNvSpPr>
              <a:spLocks noChangeShapeType="1"/>
            </p:cNvSpPr>
            <p:nvPr/>
          </p:nvSpPr>
          <p:spPr bwMode="auto">
            <a:xfrm>
              <a:off x="4536" y="202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07" name="Line 1243"/>
            <p:cNvSpPr>
              <a:spLocks noChangeShapeType="1"/>
            </p:cNvSpPr>
            <p:nvPr/>
          </p:nvSpPr>
          <p:spPr bwMode="auto">
            <a:xfrm>
              <a:off x="4536" y="2081"/>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08" name="Line 1244"/>
            <p:cNvSpPr>
              <a:spLocks noChangeShapeType="1"/>
            </p:cNvSpPr>
            <p:nvPr/>
          </p:nvSpPr>
          <p:spPr bwMode="auto">
            <a:xfrm>
              <a:off x="4536" y="2135"/>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09" name="Line 1245"/>
            <p:cNvSpPr>
              <a:spLocks noChangeShapeType="1"/>
            </p:cNvSpPr>
            <p:nvPr/>
          </p:nvSpPr>
          <p:spPr bwMode="auto">
            <a:xfrm>
              <a:off x="4536" y="2189"/>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10" name="Line 1246"/>
            <p:cNvSpPr>
              <a:spLocks noChangeShapeType="1"/>
            </p:cNvSpPr>
            <p:nvPr/>
          </p:nvSpPr>
          <p:spPr bwMode="auto">
            <a:xfrm>
              <a:off x="4536" y="224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11" name="Line 1247"/>
            <p:cNvSpPr>
              <a:spLocks noChangeShapeType="1"/>
            </p:cNvSpPr>
            <p:nvPr/>
          </p:nvSpPr>
          <p:spPr bwMode="auto">
            <a:xfrm>
              <a:off x="4536" y="229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12" name="Line 1248"/>
            <p:cNvSpPr>
              <a:spLocks noChangeShapeType="1"/>
            </p:cNvSpPr>
            <p:nvPr/>
          </p:nvSpPr>
          <p:spPr bwMode="auto">
            <a:xfrm>
              <a:off x="4536" y="2352"/>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13" name="Line 1249"/>
            <p:cNvSpPr>
              <a:spLocks noChangeShapeType="1"/>
            </p:cNvSpPr>
            <p:nvPr/>
          </p:nvSpPr>
          <p:spPr bwMode="auto">
            <a:xfrm>
              <a:off x="4536" y="2406"/>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14" name="Line 1250"/>
            <p:cNvSpPr>
              <a:spLocks noChangeShapeType="1"/>
            </p:cNvSpPr>
            <p:nvPr/>
          </p:nvSpPr>
          <p:spPr bwMode="auto">
            <a:xfrm>
              <a:off x="4536" y="246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15" name="Line 1251"/>
            <p:cNvSpPr>
              <a:spLocks noChangeShapeType="1"/>
            </p:cNvSpPr>
            <p:nvPr/>
          </p:nvSpPr>
          <p:spPr bwMode="auto">
            <a:xfrm>
              <a:off x="4536" y="251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16" name="Line 1252"/>
            <p:cNvSpPr>
              <a:spLocks noChangeShapeType="1"/>
            </p:cNvSpPr>
            <p:nvPr/>
          </p:nvSpPr>
          <p:spPr bwMode="auto">
            <a:xfrm>
              <a:off x="4536" y="256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17" name="Line 1253"/>
            <p:cNvSpPr>
              <a:spLocks noChangeShapeType="1"/>
            </p:cNvSpPr>
            <p:nvPr/>
          </p:nvSpPr>
          <p:spPr bwMode="auto">
            <a:xfrm>
              <a:off x="4536" y="2622"/>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18" name="Line 1254"/>
            <p:cNvSpPr>
              <a:spLocks noChangeShapeType="1"/>
            </p:cNvSpPr>
            <p:nvPr/>
          </p:nvSpPr>
          <p:spPr bwMode="auto">
            <a:xfrm>
              <a:off x="4536" y="2676"/>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19" name="Line 1255"/>
            <p:cNvSpPr>
              <a:spLocks noChangeShapeType="1"/>
            </p:cNvSpPr>
            <p:nvPr/>
          </p:nvSpPr>
          <p:spPr bwMode="auto">
            <a:xfrm>
              <a:off x="4536" y="273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20" name="Line 1256"/>
            <p:cNvSpPr>
              <a:spLocks noChangeShapeType="1"/>
            </p:cNvSpPr>
            <p:nvPr/>
          </p:nvSpPr>
          <p:spPr bwMode="auto">
            <a:xfrm>
              <a:off x="4536" y="2783"/>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21" name="Line 1257"/>
            <p:cNvSpPr>
              <a:spLocks noChangeShapeType="1"/>
            </p:cNvSpPr>
            <p:nvPr/>
          </p:nvSpPr>
          <p:spPr bwMode="auto">
            <a:xfrm>
              <a:off x="4536" y="283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22" name="Line 1258"/>
            <p:cNvSpPr>
              <a:spLocks noChangeShapeType="1"/>
            </p:cNvSpPr>
            <p:nvPr/>
          </p:nvSpPr>
          <p:spPr bwMode="auto">
            <a:xfrm>
              <a:off x="4536" y="2892"/>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23" name="Line 1259"/>
            <p:cNvSpPr>
              <a:spLocks noChangeShapeType="1"/>
            </p:cNvSpPr>
            <p:nvPr/>
          </p:nvSpPr>
          <p:spPr bwMode="auto">
            <a:xfrm>
              <a:off x="4536" y="2946"/>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24" name="Line 1260"/>
            <p:cNvSpPr>
              <a:spLocks noChangeShapeType="1"/>
            </p:cNvSpPr>
            <p:nvPr/>
          </p:nvSpPr>
          <p:spPr bwMode="auto">
            <a:xfrm>
              <a:off x="4536" y="300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25" name="Line 1261"/>
            <p:cNvSpPr>
              <a:spLocks noChangeShapeType="1"/>
            </p:cNvSpPr>
            <p:nvPr/>
          </p:nvSpPr>
          <p:spPr bwMode="auto">
            <a:xfrm>
              <a:off x="4536" y="305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26" name="Line 1262"/>
            <p:cNvSpPr>
              <a:spLocks noChangeShapeType="1"/>
            </p:cNvSpPr>
            <p:nvPr/>
          </p:nvSpPr>
          <p:spPr bwMode="auto">
            <a:xfrm>
              <a:off x="4536" y="310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27" name="Line 1263"/>
            <p:cNvSpPr>
              <a:spLocks noChangeShapeType="1"/>
            </p:cNvSpPr>
            <p:nvPr/>
          </p:nvSpPr>
          <p:spPr bwMode="auto">
            <a:xfrm>
              <a:off x="4536" y="3162"/>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28" name="Line 1264"/>
            <p:cNvSpPr>
              <a:spLocks noChangeShapeType="1"/>
            </p:cNvSpPr>
            <p:nvPr/>
          </p:nvSpPr>
          <p:spPr bwMode="auto">
            <a:xfrm>
              <a:off x="4536" y="3216"/>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29" name="Line 1265"/>
            <p:cNvSpPr>
              <a:spLocks noChangeShapeType="1"/>
            </p:cNvSpPr>
            <p:nvPr/>
          </p:nvSpPr>
          <p:spPr bwMode="auto">
            <a:xfrm>
              <a:off x="4536" y="3270"/>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30" name="Line 1266"/>
            <p:cNvSpPr>
              <a:spLocks noChangeShapeType="1"/>
            </p:cNvSpPr>
            <p:nvPr/>
          </p:nvSpPr>
          <p:spPr bwMode="auto">
            <a:xfrm>
              <a:off x="4536" y="3324"/>
              <a:ext cx="1" cy="1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31" name="Line 1267"/>
            <p:cNvSpPr>
              <a:spLocks noChangeShapeType="1"/>
            </p:cNvSpPr>
            <p:nvPr/>
          </p:nvSpPr>
          <p:spPr bwMode="auto">
            <a:xfrm>
              <a:off x="3466"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32" name="Line 1268"/>
            <p:cNvSpPr>
              <a:spLocks noChangeShapeType="1"/>
            </p:cNvSpPr>
            <p:nvPr/>
          </p:nvSpPr>
          <p:spPr bwMode="auto">
            <a:xfrm>
              <a:off x="3522"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33" name="Line 1269"/>
            <p:cNvSpPr>
              <a:spLocks noChangeShapeType="1"/>
            </p:cNvSpPr>
            <p:nvPr/>
          </p:nvSpPr>
          <p:spPr bwMode="auto">
            <a:xfrm>
              <a:off x="3577"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34" name="Line 1270"/>
            <p:cNvSpPr>
              <a:spLocks noChangeShapeType="1"/>
            </p:cNvSpPr>
            <p:nvPr/>
          </p:nvSpPr>
          <p:spPr bwMode="auto">
            <a:xfrm>
              <a:off x="3633"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35" name="Line 1271"/>
            <p:cNvSpPr>
              <a:spLocks noChangeShapeType="1"/>
            </p:cNvSpPr>
            <p:nvPr/>
          </p:nvSpPr>
          <p:spPr bwMode="auto">
            <a:xfrm>
              <a:off x="3689"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36" name="Line 1272"/>
            <p:cNvSpPr>
              <a:spLocks noChangeShapeType="1"/>
            </p:cNvSpPr>
            <p:nvPr/>
          </p:nvSpPr>
          <p:spPr bwMode="auto">
            <a:xfrm>
              <a:off x="3745"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37" name="Line 1273"/>
            <p:cNvSpPr>
              <a:spLocks noChangeShapeType="1"/>
            </p:cNvSpPr>
            <p:nvPr/>
          </p:nvSpPr>
          <p:spPr bwMode="auto">
            <a:xfrm>
              <a:off x="3801"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38" name="Line 1274"/>
            <p:cNvSpPr>
              <a:spLocks noChangeShapeType="1"/>
            </p:cNvSpPr>
            <p:nvPr/>
          </p:nvSpPr>
          <p:spPr bwMode="auto">
            <a:xfrm>
              <a:off x="3856"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39" name="Line 1275"/>
            <p:cNvSpPr>
              <a:spLocks noChangeShapeType="1"/>
            </p:cNvSpPr>
            <p:nvPr/>
          </p:nvSpPr>
          <p:spPr bwMode="auto">
            <a:xfrm>
              <a:off x="3968"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40" name="Line 1276"/>
            <p:cNvSpPr>
              <a:spLocks noChangeShapeType="1"/>
            </p:cNvSpPr>
            <p:nvPr/>
          </p:nvSpPr>
          <p:spPr bwMode="auto">
            <a:xfrm>
              <a:off x="4024"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41" name="Line 1277"/>
            <p:cNvSpPr>
              <a:spLocks noChangeShapeType="1"/>
            </p:cNvSpPr>
            <p:nvPr/>
          </p:nvSpPr>
          <p:spPr bwMode="auto">
            <a:xfrm>
              <a:off x="4080"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42" name="Line 1278"/>
            <p:cNvSpPr>
              <a:spLocks noChangeShapeType="1"/>
            </p:cNvSpPr>
            <p:nvPr/>
          </p:nvSpPr>
          <p:spPr bwMode="auto">
            <a:xfrm>
              <a:off x="4136"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43" name="Line 1279"/>
            <p:cNvSpPr>
              <a:spLocks noChangeShapeType="1"/>
            </p:cNvSpPr>
            <p:nvPr/>
          </p:nvSpPr>
          <p:spPr bwMode="auto">
            <a:xfrm>
              <a:off x="4191"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44" name="Line 1280"/>
            <p:cNvSpPr>
              <a:spLocks noChangeShapeType="1"/>
            </p:cNvSpPr>
            <p:nvPr/>
          </p:nvSpPr>
          <p:spPr bwMode="auto">
            <a:xfrm>
              <a:off x="4247"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45" name="Line 1281"/>
            <p:cNvSpPr>
              <a:spLocks noChangeShapeType="1"/>
            </p:cNvSpPr>
            <p:nvPr/>
          </p:nvSpPr>
          <p:spPr bwMode="auto">
            <a:xfrm>
              <a:off x="4303"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46" name="Line 1282"/>
            <p:cNvSpPr>
              <a:spLocks noChangeShapeType="1"/>
            </p:cNvSpPr>
            <p:nvPr/>
          </p:nvSpPr>
          <p:spPr bwMode="auto">
            <a:xfrm>
              <a:off x="4359"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47" name="Line 1283"/>
            <p:cNvSpPr>
              <a:spLocks noChangeShapeType="1"/>
            </p:cNvSpPr>
            <p:nvPr/>
          </p:nvSpPr>
          <p:spPr bwMode="auto">
            <a:xfrm>
              <a:off x="4415"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48" name="Line 1284"/>
            <p:cNvSpPr>
              <a:spLocks noChangeShapeType="1"/>
            </p:cNvSpPr>
            <p:nvPr/>
          </p:nvSpPr>
          <p:spPr bwMode="auto">
            <a:xfrm>
              <a:off x="4470"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49" name="Line 1285"/>
            <p:cNvSpPr>
              <a:spLocks noChangeShapeType="1"/>
            </p:cNvSpPr>
            <p:nvPr/>
          </p:nvSpPr>
          <p:spPr bwMode="auto">
            <a:xfrm>
              <a:off x="4526"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50" name="Line 1286"/>
            <p:cNvSpPr>
              <a:spLocks noChangeShapeType="1"/>
            </p:cNvSpPr>
            <p:nvPr/>
          </p:nvSpPr>
          <p:spPr bwMode="auto">
            <a:xfrm>
              <a:off x="4582"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51" name="Line 1287"/>
            <p:cNvSpPr>
              <a:spLocks noChangeShapeType="1"/>
            </p:cNvSpPr>
            <p:nvPr/>
          </p:nvSpPr>
          <p:spPr bwMode="auto">
            <a:xfrm>
              <a:off x="4638"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52" name="Line 1288"/>
            <p:cNvSpPr>
              <a:spLocks noChangeShapeType="1"/>
            </p:cNvSpPr>
            <p:nvPr/>
          </p:nvSpPr>
          <p:spPr bwMode="auto">
            <a:xfrm>
              <a:off x="4694"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53" name="Line 1289"/>
            <p:cNvSpPr>
              <a:spLocks noChangeShapeType="1"/>
            </p:cNvSpPr>
            <p:nvPr/>
          </p:nvSpPr>
          <p:spPr bwMode="auto">
            <a:xfrm>
              <a:off x="4749"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54" name="Line 1290"/>
            <p:cNvSpPr>
              <a:spLocks noChangeShapeType="1"/>
            </p:cNvSpPr>
            <p:nvPr/>
          </p:nvSpPr>
          <p:spPr bwMode="auto">
            <a:xfrm>
              <a:off x="4806"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55" name="Line 1291"/>
            <p:cNvSpPr>
              <a:spLocks noChangeShapeType="1"/>
            </p:cNvSpPr>
            <p:nvPr/>
          </p:nvSpPr>
          <p:spPr bwMode="auto">
            <a:xfrm>
              <a:off x="4861"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56" name="Line 1292"/>
            <p:cNvSpPr>
              <a:spLocks noChangeShapeType="1"/>
            </p:cNvSpPr>
            <p:nvPr/>
          </p:nvSpPr>
          <p:spPr bwMode="auto">
            <a:xfrm>
              <a:off x="4917"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57" name="Line 1293"/>
            <p:cNvSpPr>
              <a:spLocks noChangeShapeType="1"/>
            </p:cNvSpPr>
            <p:nvPr/>
          </p:nvSpPr>
          <p:spPr bwMode="auto">
            <a:xfrm>
              <a:off x="4972"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58" name="Line 1294"/>
            <p:cNvSpPr>
              <a:spLocks noChangeShapeType="1"/>
            </p:cNvSpPr>
            <p:nvPr/>
          </p:nvSpPr>
          <p:spPr bwMode="auto">
            <a:xfrm>
              <a:off x="5029"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59" name="Line 1295"/>
            <p:cNvSpPr>
              <a:spLocks noChangeShapeType="1"/>
            </p:cNvSpPr>
            <p:nvPr/>
          </p:nvSpPr>
          <p:spPr bwMode="auto">
            <a:xfrm>
              <a:off x="5085" y="2991"/>
              <a:ext cx="33"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60" name="Line 1296"/>
            <p:cNvSpPr>
              <a:spLocks noChangeShapeType="1"/>
            </p:cNvSpPr>
            <p:nvPr/>
          </p:nvSpPr>
          <p:spPr bwMode="auto">
            <a:xfrm>
              <a:off x="5140"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61" name="Line 1297"/>
            <p:cNvSpPr>
              <a:spLocks noChangeShapeType="1"/>
            </p:cNvSpPr>
            <p:nvPr/>
          </p:nvSpPr>
          <p:spPr bwMode="auto">
            <a:xfrm>
              <a:off x="5196"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62" name="Line 1298"/>
            <p:cNvSpPr>
              <a:spLocks noChangeShapeType="1"/>
            </p:cNvSpPr>
            <p:nvPr/>
          </p:nvSpPr>
          <p:spPr bwMode="auto">
            <a:xfrm>
              <a:off x="5252"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63" name="Line 1299"/>
            <p:cNvSpPr>
              <a:spLocks noChangeShapeType="1"/>
            </p:cNvSpPr>
            <p:nvPr/>
          </p:nvSpPr>
          <p:spPr bwMode="auto">
            <a:xfrm>
              <a:off x="5308"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64" name="Line 1300"/>
            <p:cNvSpPr>
              <a:spLocks noChangeShapeType="1"/>
            </p:cNvSpPr>
            <p:nvPr/>
          </p:nvSpPr>
          <p:spPr bwMode="auto">
            <a:xfrm>
              <a:off x="5363"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65" name="Line 1301"/>
            <p:cNvSpPr>
              <a:spLocks noChangeShapeType="1"/>
            </p:cNvSpPr>
            <p:nvPr/>
          </p:nvSpPr>
          <p:spPr bwMode="auto">
            <a:xfrm>
              <a:off x="5419" y="2991"/>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66" name="Line 1302"/>
            <p:cNvSpPr>
              <a:spLocks noChangeShapeType="1"/>
            </p:cNvSpPr>
            <p:nvPr/>
          </p:nvSpPr>
          <p:spPr bwMode="auto">
            <a:xfrm>
              <a:off x="5475"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67" name="Line 1303"/>
            <p:cNvSpPr>
              <a:spLocks noChangeShapeType="1"/>
            </p:cNvSpPr>
            <p:nvPr/>
          </p:nvSpPr>
          <p:spPr bwMode="auto">
            <a:xfrm>
              <a:off x="5531" y="2991"/>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68" name="Line 1304"/>
            <p:cNvSpPr>
              <a:spLocks noChangeShapeType="1"/>
            </p:cNvSpPr>
            <p:nvPr/>
          </p:nvSpPr>
          <p:spPr bwMode="auto">
            <a:xfrm>
              <a:off x="5587" y="2991"/>
              <a:ext cx="1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69" name="Line 1305"/>
            <p:cNvSpPr>
              <a:spLocks noChangeShapeType="1"/>
            </p:cNvSpPr>
            <p:nvPr/>
          </p:nvSpPr>
          <p:spPr bwMode="auto">
            <a:xfrm>
              <a:off x="3460" y="2620"/>
              <a:ext cx="33"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70" name="Line 1306"/>
            <p:cNvSpPr>
              <a:spLocks noChangeShapeType="1"/>
            </p:cNvSpPr>
            <p:nvPr/>
          </p:nvSpPr>
          <p:spPr bwMode="auto">
            <a:xfrm>
              <a:off x="3515"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71" name="Line 1307"/>
            <p:cNvSpPr>
              <a:spLocks noChangeShapeType="1"/>
            </p:cNvSpPr>
            <p:nvPr/>
          </p:nvSpPr>
          <p:spPr bwMode="auto">
            <a:xfrm>
              <a:off x="3571"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72" name="Line 1308"/>
            <p:cNvSpPr>
              <a:spLocks noChangeShapeType="1"/>
            </p:cNvSpPr>
            <p:nvPr/>
          </p:nvSpPr>
          <p:spPr bwMode="auto">
            <a:xfrm>
              <a:off x="3627"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73" name="Line 1309"/>
            <p:cNvSpPr>
              <a:spLocks noChangeShapeType="1"/>
            </p:cNvSpPr>
            <p:nvPr/>
          </p:nvSpPr>
          <p:spPr bwMode="auto">
            <a:xfrm>
              <a:off x="3683"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74" name="Line 1310"/>
            <p:cNvSpPr>
              <a:spLocks noChangeShapeType="1"/>
            </p:cNvSpPr>
            <p:nvPr/>
          </p:nvSpPr>
          <p:spPr bwMode="auto">
            <a:xfrm>
              <a:off x="3738"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75" name="Line 1311"/>
            <p:cNvSpPr>
              <a:spLocks noChangeShapeType="1"/>
            </p:cNvSpPr>
            <p:nvPr/>
          </p:nvSpPr>
          <p:spPr bwMode="auto">
            <a:xfrm>
              <a:off x="3794"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76" name="Line 1312"/>
            <p:cNvSpPr>
              <a:spLocks noChangeShapeType="1"/>
            </p:cNvSpPr>
            <p:nvPr/>
          </p:nvSpPr>
          <p:spPr bwMode="auto">
            <a:xfrm>
              <a:off x="3850"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77" name="Line 1313"/>
            <p:cNvSpPr>
              <a:spLocks noChangeShapeType="1"/>
            </p:cNvSpPr>
            <p:nvPr/>
          </p:nvSpPr>
          <p:spPr bwMode="auto">
            <a:xfrm>
              <a:off x="3906"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78" name="Line 1314"/>
            <p:cNvSpPr>
              <a:spLocks noChangeShapeType="1"/>
            </p:cNvSpPr>
            <p:nvPr/>
          </p:nvSpPr>
          <p:spPr bwMode="auto">
            <a:xfrm>
              <a:off x="3962"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79" name="Line 1315"/>
            <p:cNvSpPr>
              <a:spLocks noChangeShapeType="1"/>
            </p:cNvSpPr>
            <p:nvPr/>
          </p:nvSpPr>
          <p:spPr bwMode="auto">
            <a:xfrm>
              <a:off x="4017"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80" name="Line 1316"/>
            <p:cNvSpPr>
              <a:spLocks noChangeShapeType="1"/>
            </p:cNvSpPr>
            <p:nvPr/>
          </p:nvSpPr>
          <p:spPr bwMode="auto">
            <a:xfrm>
              <a:off x="4074"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81" name="Line 1317"/>
            <p:cNvSpPr>
              <a:spLocks noChangeShapeType="1"/>
            </p:cNvSpPr>
            <p:nvPr/>
          </p:nvSpPr>
          <p:spPr bwMode="auto">
            <a:xfrm>
              <a:off x="4129"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82" name="Line 1318"/>
            <p:cNvSpPr>
              <a:spLocks noChangeShapeType="1"/>
            </p:cNvSpPr>
            <p:nvPr/>
          </p:nvSpPr>
          <p:spPr bwMode="auto">
            <a:xfrm>
              <a:off x="4185"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83" name="Line 1319"/>
            <p:cNvSpPr>
              <a:spLocks noChangeShapeType="1"/>
            </p:cNvSpPr>
            <p:nvPr/>
          </p:nvSpPr>
          <p:spPr bwMode="auto">
            <a:xfrm>
              <a:off x="4240"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84" name="Line 1320"/>
            <p:cNvSpPr>
              <a:spLocks noChangeShapeType="1"/>
            </p:cNvSpPr>
            <p:nvPr/>
          </p:nvSpPr>
          <p:spPr bwMode="auto">
            <a:xfrm>
              <a:off x="4297"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85" name="Line 1321"/>
            <p:cNvSpPr>
              <a:spLocks noChangeShapeType="1"/>
            </p:cNvSpPr>
            <p:nvPr/>
          </p:nvSpPr>
          <p:spPr bwMode="auto">
            <a:xfrm>
              <a:off x="4353" y="2620"/>
              <a:ext cx="33"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86" name="Line 1322"/>
            <p:cNvSpPr>
              <a:spLocks noChangeShapeType="1"/>
            </p:cNvSpPr>
            <p:nvPr/>
          </p:nvSpPr>
          <p:spPr bwMode="auto">
            <a:xfrm>
              <a:off x="4408"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87" name="Line 1323"/>
            <p:cNvSpPr>
              <a:spLocks noChangeShapeType="1"/>
            </p:cNvSpPr>
            <p:nvPr/>
          </p:nvSpPr>
          <p:spPr bwMode="auto">
            <a:xfrm>
              <a:off x="4464"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88" name="Line 1324"/>
            <p:cNvSpPr>
              <a:spLocks noChangeShapeType="1"/>
            </p:cNvSpPr>
            <p:nvPr/>
          </p:nvSpPr>
          <p:spPr bwMode="auto">
            <a:xfrm>
              <a:off x="4520"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89" name="Line 1325"/>
            <p:cNvSpPr>
              <a:spLocks noChangeShapeType="1"/>
            </p:cNvSpPr>
            <p:nvPr/>
          </p:nvSpPr>
          <p:spPr bwMode="auto">
            <a:xfrm>
              <a:off x="4576"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90" name="Line 1326"/>
            <p:cNvSpPr>
              <a:spLocks noChangeShapeType="1"/>
            </p:cNvSpPr>
            <p:nvPr/>
          </p:nvSpPr>
          <p:spPr bwMode="auto">
            <a:xfrm>
              <a:off x="4631"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91" name="Line 1327"/>
            <p:cNvSpPr>
              <a:spLocks noChangeShapeType="1"/>
            </p:cNvSpPr>
            <p:nvPr/>
          </p:nvSpPr>
          <p:spPr bwMode="auto">
            <a:xfrm>
              <a:off x="4687"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92" name="Line 1328"/>
            <p:cNvSpPr>
              <a:spLocks noChangeShapeType="1"/>
            </p:cNvSpPr>
            <p:nvPr/>
          </p:nvSpPr>
          <p:spPr bwMode="auto">
            <a:xfrm>
              <a:off x="4743"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93" name="Line 1329"/>
            <p:cNvSpPr>
              <a:spLocks noChangeShapeType="1"/>
            </p:cNvSpPr>
            <p:nvPr/>
          </p:nvSpPr>
          <p:spPr bwMode="auto">
            <a:xfrm>
              <a:off x="4799"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94" name="Line 1330"/>
            <p:cNvSpPr>
              <a:spLocks noChangeShapeType="1"/>
            </p:cNvSpPr>
            <p:nvPr/>
          </p:nvSpPr>
          <p:spPr bwMode="auto">
            <a:xfrm>
              <a:off x="4855"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95" name="Line 1331"/>
            <p:cNvSpPr>
              <a:spLocks noChangeShapeType="1"/>
            </p:cNvSpPr>
            <p:nvPr/>
          </p:nvSpPr>
          <p:spPr bwMode="auto">
            <a:xfrm>
              <a:off x="4910"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96" name="Line 1332"/>
            <p:cNvSpPr>
              <a:spLocks noChangeShapeType="1"/>
            </p:cNvSpPr>
            <p:nvPr/>
          </p:nvSpPr>
          <p:spPr bwMode="auto">
            <a:xfrm>
              <a:off x="4967"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97" name="Line 1333"/>
            <p:cNvSpPr>
              <a:spLocks noChangeShapeType="1"/>
            </p:cNvSpPr>
            <p:nvPr/>
          </p:nvSpPr>
          <p:spPr bwMode="auto">
            <a:xfrm>
              <a:off x="5022"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98" name="Line 1334"/>
            <p:cNvSpPr>
              <a:spLocks noChangeShapeType="1"/>
            </p:cNvSpPr>
            <p:nvPr/>
          </p:nvSpPr>
          <p:spPr bwMode="auto">
            <a:xfrm>
              <a:off x="5078"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999" name="Line 1335"/>
            <p:cNvSpPr>
              <a:spLocks noChangeShapeType="1"/>
            </p:cNvSpPr>
            <p:nvPr/>
          </p:nvSpPr>
          <p:spPr bwMode="auto">
            <a:xfrm>
              <a:off x="5133"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00" name="Line 1336"/>
            <p:cNvSpPr>
              <a:spLocks noChangeShapeType="1"/>
            </p:cNvSpPr>
            <p:nvPr/>
          </p:nvSpPr>
          <p:spPr bwMode="auto">
            <a:xfrm>
              <a:off x="5190"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01" name="Line 1337"/>
            <p:cNvSpPr>
              <a:spLocks noChangeShapeType="1"/>
            </p:cNvSpPr>
            <p:nvPr/>
          </p:nvSpPr>
          <p:spPr bwMode="auto">
            <a:xfrm>
              <a:off x="5246" y="2620"/>
              <a:ext cx="33"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02" name="Line 1338"/>
            <p:cNvSpPr>
              <a:spLocks noChangeShapeType="1"/>
            </p:cNvSpPr>
            <p:nvPr/>
          </p:nvSpPr>
          <p:spPr bwMode="auto">
            <a:xfrm>
              <a:off x="5301"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03" name="Line 1339"/>
            <p:cNvSpPr>
              <a:spLocks noChangeShapeType="1"/>
            </p:cNvSpPr>
            <p:nvPr/>
          </p:nvSpPr>
          <p:spPr bwMode="auto">
            <a:xfrm>
              <a:off x="5357"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04" name="Line 1340"/>
            <p:cNvSpPr>
              <a:spLocks noChangeShapeType="1"/>
            </p:cNvSpPr>
            <p:nvPr/>
          </p:nvSpPr>
          <p:spPr bwMode="auto">
            <a:xfrm>
              <a:off x="5413"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05" name="Line 1341"/>
            <p:cNvSpPr>
              <a:spLocks noChangeShapeType="1"/>
            </p:cNvSpPr>
            <p:nvPr/>
          </p:nvSpPr>
          <p:spPr bwMode="auto">
            <a:xfrm>
              <a:off x="5469" y="2620"/>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06" name="Line 1342"/>
            <p:cNvSpPr>
              <a:spLocks noChangeShapeType="1"/>
            </p:cNvSpPr>
            <p:nvPr/>
          </p:nvSpPr>
          <p:spPr bwMode="auto">
            <a:xfrm>
              <a:off x="5524" y="2620"/>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07" name="Line 1343"/>
            <p:cNvSpPr>
              <a:spLocks noChangeShapeType="1"/>
            </p:cNvSpPr>
            <p:nvPr/>
          </p:nvSpPr>
          <p:spPr bwMode="auto">
            <a:xfrm>
              <a:off x="5580" y="2620"/>
              <a:ext cx="1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08" name="Line 1344"/>
            <p:cNvSpPr>
              <a:spLocks noChangeShapeType="1"/>
            </p:cNvSpPr>
            <p:nvPr/>
          </p:nvSpPr>
          <p:spPr bwMode="auto">
            <a:xfrm>
              <a:off x="3460" y="2257"/>
              <a:ext cx="33"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09" name="Line 1345"/>
            <p:cNvSpPr>
              <a:spLocks noChangeShapeType="1"/>
            </p:cNvSpPr>
            <p:nvPr/>
          </p:nvSpPr>
          <p:spPr bwMode="auto">
            <a:xfrm>
              <a:off x="3515"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10" name="Line 1346"/>
            <p:cNvSpPr>
              <a:spLocks noChangeShapeType="1"/>
            </p:cNvSpPr>
            <p:nvPr/>
          </p:nvSpPr>
          <p:spPr bwMode="auto">
            <a:xfrm>
              <a:off x="3571"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11" name="Line 1347"/>
            <p:cNvSpPr>
              <a:spLocks noChangeShapeType="1"/>
            </p:cNvSpPr>
            <p:nvPr/>
          </p:nvSpPr>
          <p:spPr bwMode="auto">
            <a:xfrm>
              <a:off x="3627"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12" name="Line 1348"/>
            <p:cNvSpPr>
              <a:spLocks noChangeShapeType="1"/>
            </p:cNvSpPr>
            <p:nvPr/>
          </p:nvSpPr>
          <p:spPr bwMode="auto">
            <a:xfrm>
              <a:off x="3683"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13" name="Line 1349"/>
            <p:cNvSpPr>
              <a:spLocks noChangeShapeType="1"/>
            </p:cNvSpPr>
            <p:nvPr/>
          </p:nvSpPr>
          <p:spPr bwMode="auto">
            <a:xfrm>
              <a:off x="3738"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14" name="Line 1350"/>
            <p:cNvSpPr>
              <a:spLocks noChangeShapeType="1"/>
            </p:cNvSpPr>
            <p:nvPr/>
          </p:nvSpPr>
          <p:spPr bwMode="auto">
            <a:xfrm>
              <a:off x="3794"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15" name="Line 1351"/>
            <p:cNvSpPr>
              <a:spLocks noChangeShapeType="1"/>
            </p:cNvSpPr>
            <p:nvPr/>
          </p:nvSpPr>
          <p:spPr bwMode="auto">
            <a:xfrm>
              <a:off x="3850"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16" name="Line 1352"/>
            <p:cNvSpPr>
              <a:spLocks noChangeShapeType="1"/>
            </p:cNvSpPr>
            <p:nvPr/>
          </p:nvSpPr>
          <p:spPr bwMode="auto">
            <a:xfrm>
              <a:off x="3906"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17" name="Line 1353"/>
            <p:cNvSpPr>
              <a:spLocks noChangeShapeType="1"/>
            </p:cNvSpPr>
            <p:nvPr/>
          </p:nvSpPr>
          <p:spPr bwMode="auto">
            <a:xfrm>
              <a:off x="3962"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18" name="Line 1354"/>
            <p:cNvSpPr>
              <a:spLocks noChangeShapeType="1"/>
            </p:cNvSpPr>
            <p:nvPr/>
          </p:nvSpPr>
          <p:spPr bwMode="auto">
            <a:xfrm>
              <a:off x="4017"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19" name="Line 1355"/>
            <p:cNvSpPr>
              <a:spLocks noChangeShapeType="1"/>
            </p:cNvSpPr>
            <p:nvPr/>
          </p:nvSpPr>
          <p:spPr bwMode="auto">
            <a:xfrm>
              <a:off x="4074"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20" name="Line 1356"/>
            <p:cNvSpPr>
              <a:spLocks noChangeShapeType="1"/>
            </p:cNvSpPr>
            <p:nvPr/>
          </p:nvSpPr>
          <p:spPr bwMode="auto">
            <a:xfrm>
              <a:off x="4129"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21" name="Line 1357"/>
            <p:cNvSpPr>
              <a:spLocks noChangeShapeType="1"/>
            </p:cNvSpPr>
            <p:nvPr/>
          </p:nvSpPr>
          <p:spPr bwMode="auto">
            <a:xfrm>
              <a:off x="4185"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22" name="Line 1358"/>
            <p:cNvSpPr>
              <a:spLocks noChangeShapeType="1"/>
            </p:cNvSpPr>
            <p:nvPr/>
          </p:nvSpPr>
          <p:spPr bwMode="auto">
            <a:xfrm>
              <a:off x="4240"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23" name="Line 1359"/>
            <p:cNvSpPr>
              <a:spLocks noChangeShapeType="1"/>
            </p:cNvSpPr>
            <p:nvPr/>
          </p:nvSpPr>
          <p:spPr bwMode="auto">
            <a:xfrm>
              <a:off x="4297"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24" name="Line 1360"/>
            <p:cNvSpPr>
              <a:spLocks noChangeShapeType="1"/>
            </p:cNvSpPr>
            <p:nvPr/>
          </p:nvSpPr>
          <p:spPr bwMode="auto">
            <a:xfrm>
              <a:off x="4353" y="2257"/>
              <a:ext cx="33"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25" name="Line 1361"/>
            <p:cNvSpPr>
              <a:spLocks noChangeShapeType="1"/>
            </p:cNvSpPr>
            <p:nvPr/>
          </p:nvSpPr>
          <p:spPr bwMode="auto">
            <a:xfrm>
              <a:off x="4408"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26" name="Line 1362"/>
            <p:cNvSpPr>
              <a:spLocks noChangeShapeType="1"/>
            </p:cNvSpPr>
            <p:nvPr/>
          </p:nvSpPr>
          <p:spPr bwMode="auto">
            <a:xfrm>
              <a:off x="4464"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27" name="Line 1363"/>
            <p:cNvSpPr>
              <a:spLocks noChangeShapeType="1"/>
            </p:cNvSpPr>
            <p:nvPr/>
          </p:nvSpPr>
          <p:spPr bwMode="auto">
            <a:xfrm>
              <a:off x="4520"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28" name="Line 1364"/>
            <p:cNvSpPr>
              <a:spLocks noChangeShapeType="1"/>
            </p:cNvSpPr>
            <p:nvPr/>
          </p:nvSpPr>
          <p:spPr bwMode="auto">
            <a:xfrm>
              <a:off x="4576"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29" name="Line 1365"/>
            <p:cNvSpPr>
              <a:spLocks noChangeShapeType="1"/>
            </p:cNvSpPr>
            <p:nvPr/>
          </p:nvSpPr>
          <p:spPr bwMode="auto">
            <a:xfrm>
              <a:off x="4631"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30" name="Line 1366"/>
            <p:cNvSpPr>
              <a:spLocks noChangeShapeType="1"/>
            </p:cNvSpPr>
            <p:nvPr/>
          </p:nvSpPr>
          <p:spPr bwMode="auto">
            <a:xfrm>
              <a:off x="4687"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31" name="Line 1367"/>
            <p:cNvSpPr>
              <a:spLocks noChangeShapeType="1"/>
            </p:cNvSpPr>
            <p:nvPr/>
          </p:nvSpPr>
          <p:spPr bwMode="auto">
            <a:xfrm>
              <a:off x="4743"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32" name="Line 1368"/>
            <p:cNvSpPr>
              <a:spLocks noChangeShapeType="1"/>
            </p:cNvSpPr>
            <p:nvPr/>
          </p:nvSpPr>
          <p:spPr bwMode="auto">
            <a:xfrm>
              <a:off x="4799"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33" name="Line 1369"/>
            <p:cNvSpPr>
              <a:spLocks noChangeShapeType="1"/>
            </p:cNvSpPr>
            <p:nvPr/>
          </p:nvSpPr>
          <p:spPr bwMode="auto">
            <a:xfrm>
              <a:off x="4855"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34" name="Line 1370"/>
            <p:cNvSpPr>
              <a:spLocks noChangeShapeType="1"/>
            </p:cNvSpPr>
            <p:nvPr/>
          </p:nvSpPr>
          <p:spPr bwMode="auto">
            <a:xfrm>
              <a:off x="4910"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35" name="Line 1371"/>
            <p:cNvSpPr>
              <a:spLocks noChangeShapeType="1"/>
            </p:cNvSpPr>
            <p:nvPr/>
          </p:nvSpPr>
          <p:spPr bwMode="auto">
            <a:xfrm>
              <a:off x="4967"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36" name="Line 1372"/>
            <p:cNvSpPr>
              <a:spLocks noChangeShapeType="1"/>
            </p:cNvSpPr>
            <p:nvPr/>
          </p:nvSpPr>
          <p:spPr bwMode="auto">
            <a:xfrm>
              <a:off x="5022"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37" name="Line 1373"/>
            <p:cNvSpPr>
              <a:spLocks noChangeShapeType="1"/>
            </p:cNvSpPr>
            <p:nvPr/>
          </p:nvSpPr>
          <p:spPr bwMode="auto">
            <a:xfrm>
              <a:off x="5078"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38" name="Line 1374"/>
            <p:cNvSpPr>
              <a:spLocks noChangeShapeType="1"/>
            </p:cNvSpPr>
            <p:nvPr/>
          </p:nvSpPr>
          <p:spPr bwMode="auto">
            <a:xfrm>
              <a:off x="5133"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39" name="Line 1375"/>
            <p:cNvSpPr>
              <a:spLocks noChangeShapeType="1"/>
            </p:cNvSpPr>
            <p:nvPr/>
          </p:nvSpPr>
          <p:spPr bwMode="auto">
            <a:xfrm>
              <a:off x="5190"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40" name="Line 1376"/>
            <p:cNvSpPr>
              <a:spLocks noChangeShapeType="1"/>
            </p:cNvSpPr>
            <p:nvPr/>
          </p:nvSpPr>
          <p:spPr bwMode="auto">
            <a:xfrm>
              <a:off x="5246" y="2257"/>
              <a:ext cx="33"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41" name="Line 1377"/>
            <p:cNvSpPr>
              <a:spLocks noChangeShapeType="1"/>
            </p:cNvSpPr>
            <p:nvPr/>
          </p:nvSpPr>
          <p:spPr bwMode="auto">
            <a:xfrm>
              <a:off x="5301"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42" name="Line 1378"/>
            <p:cNvSpPr>
              <a:spLocks noChangeShapeType="1"/>
            </p:cNvSpPr>
            <p:nvPr/>
          </p:nvSpPr>
          <p:spPr bwMode="auto">
            <a:xfrm>
              <a:off x="5357"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43" name="Line 1379"/>
            <p:cNvSpPr>
              <a:spLocks noChangeShapeType="1"/>
            </p:cNvSpPr>
            <p:nvPr/>
          </p:nvSpPr>
          <p:spPr bwMode="auto">
            <a:xfrm>
              <a:off x="5413"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44" name="Line 1380"/>
            <p:cNvSpPr>
              <a:spLocks noChangeShapeType="1"/>
            </p:cNvSpPr>
            <p:nvPr/>
          </p:nvSpPr>
          <p:spPr bwMode="auto">
            <a:xfrm>
              <a:off x="5469" y="2257"/>
              <a:ext cx="34"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45" name="Line 1381"/>
            <p:cNvSpPr>
              <a:spLocks noChangeShapeType="1"/>
            </p:cNvSpPr>
            <p:nvPr/>
          </p:nvSpPr>
          <p:spPr bwMode="auto">
            <a:xfrm>
              <a:off x="5524" y="2257"/>
              <a:ext cx="3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46" name="Line 1382"/>
            <p:cNvSpPr>
              <a:spLocks noChangeShapeType="1"/>
            </p:cNvSpPr>
            <p:nvPr/>
          </p:nvSpPr>
          <p:spPr bwMode="auto">
            <a:xfrm>
              <a:off x="5580" y="2257"/>
              <a:ext cx="12"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047" name="Rectangle 1383"/>
            <p:cNvSpPr>
              <a:spLocks noChangeArrowheads="1"/>
            </p:cNvSpPr>
            <p:nvPr/>
          </p:nvSpPr>
          <p:spPr bwMode="auto">
            <a:xfrm>
              <a:off x="5083" y="2283"/>
              <a:ext cx="30" cy="310"/>
            </a:xfrm>
            <a:prstGeom prst="rect">
              <a:avLst/>
            </a:prstGeom>
            <a:solidFill>
              <a:srgbClr val="FFA6A4"/>
            </a:solidFill>
            <a:ln w="6350">
              <a:solidFill>
                <a:srgbClr val="000000"/>
              </a:solidFill>
              <a:miter lim="800000"/>
              <a:headEnd/>
              <a:tailEnd/>
            </a:ln>
          </p:spPr>
          <p:txBody>
            <a:bodyPr/>
            <a:lstStyle/>
            <a:p>
              <a:endParaRPr lang="en-US"/>
            </a:p>
          </p:txBody>
        </p:sp>
        <p:sp>
          <p:nvSpPr>
            <p:cNvPr id="371048" name="Rectangle 1384"/>
            <p:cNvSpPr>
              <a:spLocks noChangeArrowheads="1"/>
            </p:cNvSpPr>
            <p:nvPr/>
          </p:nvSpPr>
          <p:spPr bwMode="auto">
            <a:xfrm>
              <a:off x="5127" y="2283"/>
              <a:ext cx="15" cy="310"/>
            </a:xfrm>
            <a:prstGeom prst="rect">
              <a:avLst/>
            </a:prstGeom>
            <a:solidFill>
              <a:srgbClr val="0000FF"/>
            </a:solidFill>
            <a:ln w="6350">
              <a:solidFill>
                <a:srgbClr val="000000"/>
              </a:solidFill>
              <a:miter lim="800000"/>
              <a:headEnd/>
              <a:tailEnd/>
            </a:ln>
          </p:spPr>
          <p:txBody>
            <a:bodyPr/>
            <a:lstStyle/>
            <a:p>
              <a:endParaRPr lang="en-US"/>
            </a:p>
          </p:txBody>
        </p:sp>
        <p:sp>
          <p:nvSpPr>
            <p:cNvPr id="371049" name="Rectangle 1385"/>
            <p:cNvSpPr>
              <a:spLocks noChangeArrowheads="1"/>
            </p:cNvSpPr>
            <p:nvPr/>
          </p:nvSpPr>
          <p:spPr bwMode="auto">
            <a:xfrm>
              <a:off x="5163" y="228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50" name="Rectangle 1386"/>
            <p:cNvSpPr>
              <a:spLocks noChangeArrowheads="1"/>
            </p:cNvSpPr>
            <p:nvPr/>
          </p:nvSpPr>
          <p:spPr bwMode="auto">
            <a:xfrm>
              <a:off x="5163" y="2365"/>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51" name="Rectangle 1387"/>
            <p:cNvSpPr>
              <a:spLocks noChangeArrowheads="1"/>
            </p:cNvSpPr>
            <p:nvPr/>
          </p:nvSpPr>
          <p:spPr bwMode="auto">
            <a:xfrm>
              <a:off x="5163" y="2448"/>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52" name="Rectangle 1388"/>
            <p:cNvSpPr>
              <a:spLocks noChangeArrowheads="1"/>
            </p:cNvSpPr>
            <p:nvPr/>
          </p:nvSpPr>
          <p:spPr bwMode="auto">
            <a:xfrm>
              <a:off x="5163" y="253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53" name="Rectangle 1389"/>
            <p:cNvSpPr>
              <a:spLocks noChangeArrowheads="1"/>
            </p:cNvSpPr>
            <p:nvPr/>
          </p:nvSpPr>
          <p:spPr bwMode="auto">
            <a:xfrm>
              <a:off x="5004" y="228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54" name="Rectangle 1390"/>
            <p:cNvSpPr>
              <a:spLocks noChangeArrowheads="1"/>
            </p:cNvSpPr>
            <p:nvPr/>
          </p:nvSpPr>
          <p:spPr bwMode="auto">
            <a:xfrm>
              <a:off x="5004" y="2364"/>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55" name="Rectangle 1391"/>
            <p:cNvSpPr>
              <a:spLocks noChangeArrowheads="1"/>
            </p:cNvSpPr>
            <p:nvPr/>
          </p:nvSpPr>
          <p:spPr bwMode="auto">
            <a:xfrm>
              <a:off x="5004" y="2447"/>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56" name="Rectangle 1392"/>
            <p:cNvSpPr>
              <a:spLocks noChangeArrowheads="1"/>
            </p:cNvSpPr>
            <p:nvPr/>
          </p:nvSpPr>
          <p:spPr bwMode="auto">
            <a:xfrm>
              <a:off x="5004" y="252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57" name="Rectangle 1393"/>
            <p:cNvSpPr>
              <a:spLocks noChangeArrowheads="1"/>
            </p:cNvSpPr>
            <p:nvPr/>
          </p:nvSpPr>
          <p:spPr bwMode="auto">
            <a:xfrm>
              <a:off x="4925" y="228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58" name="Rectangle 1394"/>
            <p:cNvSpPr>
              <a:spLocks noChangeArrowheads="1"/>
            </p:cNvSpPr>
            <p:nvPr/>
          </p:nvSpPr>
          <p:spPr bwMode="auto">
            <a:xfrm>
              <a:off x="4925" y="2364"/>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59" name="Rectangle 1395"/>
            <p:cNvSpPr>
              <a:spLocks noChangeArrowheads="1"/>
            </p:cNvSpPr>
            <p:nvPr/>
          </p:nvSpPr>
          <p:spPr bwMode="auto">
            <a:xfrm>
              <a:off x="4925" y="2447"/>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60" name="Rectangle 1396"/>
            <p:cNvSpPr>
              <a:spLocks noChangeArrowheads="1"/>
            </p:cNvSpPr>
            <p:nvPr/>
          </p:nvSpPr>
          <p:spPr bwMode="auto">
            <a:xfrm>
              <a:off x="4925" y="252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61" name="Rectangle 1397"/>
            <p:cNvSpPr>
              <a:spLocks noChangeArrowheads="1"/>
            </p:cNvSpPr>
            <p:nvPr/>
          </p:nvSpPr>
          <p:spPr bwMode="auto">
            <a:xfrm>
              <a:off x="5453" y="2284"/>
              <a:ext cx="30" cy="309"/>
            </a:xfrm>
            <a:prstGeom prst="rect">
              <a:avLst/>
            </a:prstGeom>
            <a:solidFill>
              <a:srgbClr val="FFA6A4"/>
            </a:solidFill>
            <a:ln w="6350">
              <a:solidFill>
                <a:srgbClr val="000000"/>
              </a:solidFill>
              <a:miter lim="800000"/>
              <a:headEnd/>
              <a:tailEnd/>
            </a:ln>
          </p:spPr>
          <p:txBody>
            <a:bodyPr/>
            <a:lstStyle/>
            <a:p>
              <a:endParaRPr lang="en-US"/>
            </a:p>
          </p:txBody>
        </p:sp>
        <p:sp>
          <p:nvSpPr>
            <p:cNvPr id="371062" name="Rectangle 1398"/>
            <p:cNvSpPr>
              <a:spLocks noChangeArrowheads="1"/>
            </p:cNvSpPr>
            <p:nvPr/>
          </p:nvSpPr>
          <p:spPr bwMode="auto">
            <a:xfrm>
              <a:off x="5497" y="2284"/>
              <a:ext cx="15" cy="309"/>
            </a:xfrm>
            <a:prstGeom prst="rect">
              <a:avLst/>
            </a:prstGeom>
            <a:solidFill>
              <a:srgbClr val="0000FF"/>
            </a:solidFill>
            <a:ln w="6350">
              <a:solidFill>
                <a:srgbClr val="000000"/>
              </a:solidFill>
              <a:miter lim="800000"/>
              <a:headEnd/>
              <a:tailEnd/>
            </a:ln>
          </p:spPr>
          <p:txBody>
            <a:bodyPr/>
            <a:lstStyle/>
            <a:p>
              <a:endParaRPr lang="en-US"/>
            </a:p>
          </p:txBody>
        </p:sp>
        <p:sp>
          <p:nvSpPr>
            <p:cNvPr id="371063" name="Rectangle 1399"/>
            <p:cNvSpPr>
              <a:spLocks noChangeArrowheads="1"/>
            </p:cNvSpPr>
            <p:nvPr/>
          </p:nvSpPr>
          <p:spPr bwMode="auto">
            <a:xfrm>
              <a:off x="5532" y="2284"/>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64" name="Rectangle 1400"/>
            <p:cNvSpPr>
              <a:spLocks noChangeArrowheads="1"/>
            </p:cNvSpPr>
            <p:nvPr/>
          </p:nvSpPr>
          <p:spPr bwMode="auto">
            <a:xfrm>
              <a:off x="5532" y="236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65" name="Rectangle 1401"/>
            <p:cNvSpPr>
              <a:spLocks noChangeArrowheads="1"/>
            </p:cNvSpPr>
            <p:nvPr/>
          </p:nvSpPr>
          <p:spPr bwMode="auto">
            <a:xfrm>
              <a:off x="5532" y="244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66" name="Rectangle 1402"/>
            <p:cNvSpPr>
              <a:spLocks noChangeArrowheads="1"/>
            </p:cNvSpPr>
            <p:nvPr/>
          </p:nvSpPr>
          <p:spPr bwMode="auto">
            <a:xfrm>
              <a:off x="5532" y="253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67" name="Rectangle 1403"/>
            <p:cNvSpPr>
              <a:spLocks noChangeArrowheads="1"/>
            </p:cNvSpPr>
            <p:nvPr/>
          </p:nvSpPr>
          <p:spPr bwMode="auto">
            <a:xfrm>
              <a:off x="5374" y="228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68" name="Rectangle 1404"/>
            <p:cNvSpPr>
              <a:spLocks noChangeArrowheads="1"/>
            </p:cNvSpPr>
            <p:nvPr/>
          </p:nvSpPr>
          <p:spPr bwMode="auto">
            <a:xfrm>
              <a:off x="5374" y="236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69" name="Rectangle 1405"/>
            <p:cNvSpPr>
              <a:spLocks noChangeArrowheads="1"/>
            </p:cNvSpPr>
            <p:nvPr/>
          </p:nvSpPr>
          <p:spPr bwMode="auto">
            <a:xfrm>
              <a:off x="5374" y="244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70" name="Rectangle 1406"/>
            <p:cNvSpPr>
              <a:spLocks noChangeArrowheads="1"/>
            </p:cNvSpPr>
            <p:nvPr/>
          </p:nvSpPr>
          <p:spPr bwMode="auto">
            <a:xfrm>
              <a:off x="5374" y="253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71" name="Rectangle 1407"/>
            <p:cNvSpPr>
              <a:spLocks noChangeArrowheads="1"/>
            </p:cNvSpPr>
            <p:nvPr/>
          </p:nvSpPr>
          <p:spPr bwMode="auto">
            <a:xfrm>
              <a:off x="5294" y="228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72" name="Rectangle 1408"/>
            <p:cNvSpPr>
              <a:spLocks noChangeArrowheads="1"/>
            </p:cNvSpPr>
            <p:nvPr/>
          </p:nvSpPr>
          <p:spPr bwMode="auto">
            <a:xfrm>
              <a:off x="5294" y="236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73" name="Rectangle 1409"/>
            <p:cNvSpPr>
              <a:spLocks noChangeArrowheads="1"/>
            </p:cNvSpPr>
            <p:nvPr/>
          </p:nvSpPr>
          <p:spPr bwMode="auto">
            <a:xfrm>
              <a:off x="5294" y="244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74" name="Rectangle 1410"/>
            <p:cNvSpPr>
              <a:spLocks noChangeArrowheads="1"/>
            </p:cNvSpPr>
            <p:nvPr/>
          </p:nvSpPr>
          <p:spPr bwMode="auto">
            <a:xfrm>
              <a:off x="5294" y="253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75" name="Rectangle 1411"/>
            <p:cNvSpPr>
              <a:spLocks noChangeArrowheads="1"/>
            </p:cNvSpPr>
            <p:nvPr/>
          </p:nvSpPr>
          <p:spPr bwMode="auto">
            <a:xfrm>
              <a:off x="5077" y="1921"/>
              <a:ext cx="30" cy="309"/>
            </a:xfrm>
            <a:prstGeom prst="rect">
              <a:avLst/>
            </a:prstGeom>
            <a:solidFill>
              <a:srgbClr val="FFA6A4"/>
            </a:solidFill>
            <a:ln w="6350">
              <a:solidFill>
                <a:srgbClr val="000000"/>
              </a:solidFill>
              <a:miter lim="800000"/>
              <a:headEnd/>
              <a:tailEnd/>
            </a:ln>
          </p:spPr>
          <p:txBody>
            <a:bodyPr/>
            <a:lstStyle/>
            <a:p>
              <a:endParaRPr lang="en-US"/>
            </a:p>
          </p:txBody>
        </p:sp>
        <p:sp>
          <p:nvSpPr>
            <p:cNvPr id="371076" name="Rectangle 1412"/>
            <p:cNvSpPr>
              <a:spLocks noChangeArrowheads="1"/>
            </p:cNvSpPr>
            <p:nvPr/>
          </p:nvSpPr>
          <p:spPr bwMode="auto">
            <a:xfrm>
              <a:off x="5121" y="1921"/>
              <a:ext cx="15" cy="309"/>
            </a:xfrm>
            <a:prstGeom prst="rect">
              <a:avLst/>
            </a:prstGeom>
            <a:solidFill>
              <a:srgbClr val="0000FF"/>
            </a:solidFill>
            <a:ln w="6350">
              <a:solidFill>
                <a:srgbClr val="000000"/>
              </a:solidFill>
              <a:miter lim="800000"/>
              <a:headEnd/>
              <a:tailEnd/>
            </a:ln>
          </p:spPr>
          <p:txBody>
            <a:bodyPr/>
            <a:lstStyle/>
            <a:p>
              <a:endParaRPr lang="en-US"/>
            </a:p>
          </p:txBody>
        </p:sp>
        <p:sp>
          <p:nvSpPr>
            <p:cNvPr id="371077" name="Rectangle 1413"/>
            <p:cNvSpPr>
              <a:spLocks noChangeArrowheads="1"/>
            </p:cNvSpPr>
            <p:nvPr/>
          </p:nvSpPr>
          <p:spPr bwMode="auto">
            <a:xfrm>
              <a:off x="5157" y="1921"/>
              <a:ext cx="60" cy="61"/>
            </a:xfrm>
            <a:prstGeom prst="rect">
              <a:avLst/>
            </a:prstGeom>
            <a:solidFill>
              <a:srgbClr val="FFFFFF"/>
            </a:solidFill>
            <a:ln w="6350">
              <a:solidFill>
                <a:srgbClr val="000000"/>
              </a:solidFill>
              <a:miter lim="800000"/>
              <a:headEnd/>
              <a:tailEnd/>
            </a:ln>
          </p:spPr>
          <p:txBody>
            <a:bodyPr/>
            <a:lstStyle/>
            <a:p>
              <a:endParaRPr lang="en-US"/>
            </a:p>
          </p:txBody>
        </p:sp>
        <p:sp>
          <p:nvSpPr>
            <p:cNvPr id="371078" name="Rectangle 1414"/>
            <p:cNvSpPr>
              <a:spLocks noChangeArrowheads="1"/>
            </p:cNvSpPr>
            <p:nvPr/>
          </p:nvSpPr>
          <p:spPr bwMode="auto">
            <a:xfrm>
              <a:off x="5157" y="200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79" name="Rectangle 1415"/>
            <p:cNvSpPr>
              <a:spLocks noChangeArrowheads="1"/>
            </p:cNvSpPr>
            <p:nvPr/>
          </p:nvSpPr>
          <p:spPr bwMode="auto">
            <a:xfrm>
              <a:off x="5157" y="208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80" name="Rectangle 1416"/>
            <p:cNvSpPr>
              <a:spLocks noChangeArrowheads="1"/>
            </p:cNvSpPr>
            <p:nvPr/>
          </p:nvSpPr>
          <p:spPr bwMode="auto">
            <a:xfrm>
              <a:off x="5157" y="216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81" name="Rectangle 1417"/>
            <p:cNvSpPr>
              <a:spLocks noChangeArrowheads="1"/>
            </p:cNvSpPr>
            <p:nvPr/>
          </p:nvSpPr>
          <p:spPr bwMode="auto">
            <a:xfrm>
              <a:off x="4999" y="1920"/>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82" name="Rectangle 1418"/>
            <p:cNvSpPr>
              <a:spLocks noChangeArrowheads="1"/>
            </p:cNvSpPr>
            <p:nvPr/>
          </p:nvSpPr>
          <p:spPr bwMode="auto">
            <a:xfrm>
              <a:off x="4999" y="200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83" name="Rectangle 1419"/>
            <p:cNvSpPr>
              <a:spLocks noChangeArrowheads="1"/>
            </p:cNvSpPr>
            <p:nvPr/>
          </p:nvSpPr>
          <p:spPr bwMode="auto">
            <a:xfrm>
              <a:off x="4999" y="2085"/>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84" name="Rectangle 1420"/>
            <p:cNvSpPr>
              <a:spLocks noChangeArrowheads="1"/>
            </p:cNvSpPr>
            <p:nvPr/>
          </p:nvSpPr>
          <p:spPr bwMode="auto">
            <a:xfrm>
              <a:off x="4999" y="2166"/>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85" name="Rectangle 1421"/>
            <p:cNvSpPr>
              <a:spLocks noChangeArrowheads="1"/>
            </p:cNvSpPr>
            <p:nvPr/>
          </p:nvSpPr>
          <p:spPr bwMode="auto">
            <a:xfrm>
              <a:off x="4919" y="1920"/>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86" name="Rectangle 1422"/>
            <p:cNvSpPr>
              <a:spLocks noChangeArrowheads="1"/>
            </p:cNvSpPr>
            <p:nvPr/>
          </p:nvSpPr>
          <p:spPr bwMode="auto">
            <a:xfrm>
              <a:off x="4919" y="200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87" name="Rectangle 1423"/>
            <p:cNvSpPr>
              <a:spLocks noChangeArrowheads="1"/>
            </p:cNvSpPr>
            <p:nvPr/>
          </p:nvSpPr>
          <p:spPr bwMode="auto">
            <a:xfrm>
              <a:off x="4919" y="2085"/>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88" name="Rectangle 1424"/>
            <p:cNvSpPr>
              <a:spLocks noChangeArrowheads="1"/>
            </p:cNvSpPr>
            <p:nvPr/>
          </p:nvSpPr>
          <p:spPr bwMode="auto">
            <a:xfrm>
              <a:off x="4919" y="2166"/>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089" name="Rectangle 1425"/>
            <p:cNvSpPr>
              <a:spLocks noChangeArrowheads="1"/>
            </p:cNvSpPr>
            <p:nvPr/>
          </p:nvSpPr>
          <p:spPr bwMode="auto">
            <a:xfrm>
              <a:off x="5453" y="1921"/>
              <a:ext cx="30" cy="309"/>
            </a:xfrm>
            <a:prstGeom prst="rect">
              <a:avLst/>
            </a:prstGeom>
            <a:solidFill>
              <a:srgbClr val="FFA6A4"/>
            </a:solidFill>
            <a:ln w="6350">
              <a:solidFill>
                <a:srgbClr val="000000"/>
              </a:solidFill>
              <a:miter lim="800000"/>
              <a:headEnd/>
              <a:tailEnd/>
            </a:ln>
          </p:spPr>
          <p:txBody>
            <a:bodyPr/>
            <a:lstStyle/>
            <a:p>
              <a:endParaRPr lang="en-US"/>
            </a:p>
          </p:txBody>
        </p:sp>
        <p:sp>
          <p:nvSpPr>
            <p:cNvPr id="371090" name="Rectangle 1426"/>
            <p:cNvSpPr>
              <a:spLocks noChangeArrowheads="1"/>
            </p:cNvSpPr>
            <p:nvPr/>
          </p:nvSpPr>
          <p:spPr bwMode="auto">
            <a:xfrm>
              <a:off x="5497" y="1921"/>
              <a:ext cx="15" cy="309"/>
            </a:xfrm>
            <a:prstGeom prst="rect">
              <a:avLst/>
            </a:prstGeom>
            <a:solidFill>
              <a:srgbClr val="0000FF"/>
            </a:solidFill>
            <a:ln w="6350">
              <a:solidFill>
                <a:srgbClr val="000000"/>
              </a:solidFill>
              <a:miter lim="800000"/>
              <a:headEnd/>
              <a:tailEnd/>
            </a:ln>
          </p:spPr>
          <p:txBody>
            <a:bodyPr/>
            <a:lstStyle/>
            <a:p>
              <a:endParaRPr lang="en-US"/>
            </a:p>
          </p:txBody>
        </p:sp>
        <p:sp>
          <p:nvSpPr>
            <p:cNvPr id="371091" name="Rectangle 1427"/>
            <p:cNvSpPr>
              <a:spLocks noChangeArrowheads="1"/>
            </p:cNvSpPr>
            <p:nvPr/>
          </p:nvSpPr>
          <p:spPr bwMode="auto">
            <a:xfrm>
              <a:off x="5532" y="1921"/>
              <a:ext cx="60" cy="61"/>
            </a:xfrm>
            <a:prstGeom prst="rect">
              <a:avLst/>
            </a:prstGeom>
            <a:solidFill>
              <a:srgbClr val="FFFFFF"/>
            </a:solidFill>
            <a:ln w="6350">
              <a:solidFill>
                <a:srgbClr val="000000"/>
              </a:solidFill>
              <a:miter lim="800000"/>
              <a:headEnd/>
              <a:tailEnd/>
            </a:ln>
          </p:spPr>
          <p:txBody>
            <a:bodyPr/>
            <a:lstStyle/>
            <a:p>
              <a:endParaRPr lang="en-US"/>
            </a:p>
          </p:txBody>
        </p:sp>
        <p:sp>
          <p:nvSpPr>
            <p:cNvPr id="371092" name="Rectangle 1428"/>
            <p:cNvSpPr>
              <a:spLocks noChangeArrowheads="1"/>
            </p:cNvSpPr>
            <p:nvPr/>
          </p:nvSpPr>
          <p:spPr bwMode="auto">
            <a:xfrm>
              <a:off x="5532" y="200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93" name="Rectangle 1429"/>
            <p:cNvSpPr>
              <a:spLocks noChangeArrowheads="1"/>
            </p:cNvSpPr>
            <p:nvPr/>
          </p:nvSpPr>
          <p:spPr bwMode="auto">
            <a:xfrm>
              <a:off x="5532" y="208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94" name="Rectangle 1430"/>
            <p:cNvSpPr>
              <a:spLocks noChangeArrowheads="1"/>
            </p:cNvSpPr>
            <p:nvPr/>
          </p:nvSpPr>
          <p:spPr bwMode="auto">
            <a:xfrm>
              <a:off x="5532" y="216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95" name="Rectangle 1431"/>
            <p:cNvSpPr>
              <a:spLocks noChangeArrowheads="1"/>
            </p:cNvSpPr>
            <p:nvPr/>
          </p:nvSpPr>
          <p:spPr bwMode="auto">
            <a:xfrm>
              <a:off x="5374" y="192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96" name="Rectangle 1432"/>
            <p:cNvSpPr>
              <a:spLocks noChangeArrowheads="1"/>
            </p:cNvSpPr>
            <p:nvPr/>
          </p:nvSpPr>
          <p:spPr bwMode="auto">
            <a:xfrm>
              <a:off x="5374" y="200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97" name="Rectangle 1433"/>
            <p:cNvSpPr>
              <a:spLocks noChangeArrowheads="1"/>
            </p:cNvSpPr>
            <p:nvPr/>
          </p:nvSpPr>
          <p:spPr bwMode="auto">
            <a:xfrm>
              <a:off x="5374" y="208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98" name="Rectangle 1434"/>
            <p:cNvSpPr>
              <a:spLocks noChangeArrowheads="1"/>
            </p:cNvSpPr>
            <p:nvPr/>
          </p:nvSpPr>
          <p:spPr bwMode="auto">
            <a:xfrm>
              <a:off x="5374" y="216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099" name="Rectangle 1435"/>
            <p:cNvSpPr>
              <a:spLocks noChangeArrowheads="1"/>
            </p:cNvSpPr>
            <p:nvPr/>
          </p:nvSpPr>
          <p:spPr bwMode="auto">
            <a:xfrm>
              <a:off x="5294" y="192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00" name="Rectangle 1436"/>
            <p:cNvSpPr>
              <a:spLocks noChangeArrowheads="1"/>
            </p:cNvSpPr>
            <p:nvPr/>
          </p:nvSpPr>
          <p:spPr bwMode="auto">
            <a:xfrm>
              <a:off x="5294" y="200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01" name="Rectangle 1437"/>
            <p:cNvSpPr>
              <a:spLocks noChangeArrowheads="1"/>
            </p:cNvSpPr>
            <p:nvPr/>
          </p:nvSpPr>
          <p:spPr bwMode="auto">
            <a:xfrm>
              <a:off x="5294" y="208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02" name="Rectangle 1438"/>
            <p:cNvSpPr>
              <a:spLocks noChangeArrowheads="1"/>
            </p:cNvSpPr>
            <p:nvPr/>
          </p:nvSpPr>
          <p:spPr bwMode="auto">
            <a:xfrm>
              <a:off x="5294" y="216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03" name="Rectangle 1439"/>
            <p:cNvSpPr>
              <a:spLocks noChangeArrowheads="1"/>
            </p:cNvSpPr>
            <p:nvPr/>
          </p:nvSpPr>
          <p:spPr bwMode="auto">
            <a:xfrm>
              <a:off x="5083" y="3011"/>
              <a:ext cx="30" cy="309"/>
            </a:xfrm>
            <a:prstGeom prst="rect">
              <a:avLst/>
            </a:prstGeom>
            <a:solidFill>
              <a:srgbClr val="FFA6A4"/>
            </a:solidFill>
            <a:ln w="6350">
              <a:solidFill>
                <a:srgbClr val="000000"/>
              </a:solidFill>
              <a:miter lim="800000"/>
              <a:headEnd/>
              <a:tailEnd/>
            </a:ln>
          </p:spPr>
          <p:txBody>
            <a:bodyPr/>
            <a:lstStyle/>
            <a:p>
              <a:endParaRPr lang="en-US"/>
            </a:p>
          </p:txBody>
        </p:sp>
        <p:sp>
          <p:nvSpPr>
            <p:cNvPr id="371104" name="Rectangle 1440"/>
            <p:cNvSpPr>
              <a:spLocks noChangeArrowheads="1"/>
            </p:cNvSpPr>
            <p:nvPr/>
          </p:nvSpPr>
          <p:spPr bwMode="auto">
            <a:xfrm>
              <a:off x="5127" y="3011"/>
              <a:ext cx="15" cy="309"/>
            </a:xfrm>
            <a:prstGeom prst="rect">
              <a:avLst/>
            </a:prstGeom>
            <a:solidFill>
              <a:srgbClr val="0000FF"/>
            </a:solidFill>
            <a:ln w="6350">
              <a:solidFill>
                <a:srgbClr val="000000"/>
              </a:solidFill>
              <a:miter lim="800000"/>
              <a:headEnd/>
              <a:tailEnd/>
            </a:ln>
          </p:spPr>
          <p:txBody>
            <a:bodyPr/>
            <a:lstStyle/>
            <a:p>
              <a:endParaRPr lang="en-US"/>
            </a:p>
          </p:txBody>
        </p:sp>
        <p:sp>
          <p:nvSpPr>
            <p:cNvPr id="371105" name="Rectangle 1441"/>
            <p:cNvSpPr>
              <a:spLocks noChangeArrowheads="1"/>
            </p:cNvSpPr>
            <p:nvPr/>
          </p:nvSpPr>
          <p:spPr bwMode="auto">
            <a:xfrm>
              <a:off x="5163" y="301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06" name="Rectangle 1442"/>
            <p:cNvSpPr>
              <a:spLocks noChangeArrowheads="1"/>
            </p:cNvSpPr>
            <p:nvPr/>
          </p:nvSpPr>
          <p:spPr bwMode="auto">
            <a:xfrm>
              <a:off x="5163" y="3092"/>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07" name="Rectangle 1443"/>
            <p:cNvSpPr>
              <a:spLocks noChangeArrowheads="1"/>
            </p:cNvSpPr>
            <p:nvPr/>
          </p:nvSpPr>
          <p:spPr bwMode="auto">
            <a:xfrm>
              <a:off x="5163" y="3176"/>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08" name="Rectangle 1444"/>
            <p:cNvSpPr>
              <a:spLocks noChangeArrowheads="1"/>
            </p:cNvSpPr>
            <p:nvPr/>
          </p:nvSpPr>
          <p:spPr bwMode="auto">
            <a:xfrm>
              <a:off x="5163" y="3258"/>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09" name="Rectangle 1445"/>
            <p:cNvSpPr>
              <a:spLocks noChangeArrowheads="1"/>
            </p:cNvSpPr>
            <p:nvPr/>
          </p:nvSpPr>
          <p:spPr bwMode="auto">
            <a:xfrm>
              <a:off x="5004" y="300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10" name="Rectangle 1446"/>
            <p:cNvSpPr>
              <a:spLocks noChangeArrowheads="1"/>
            </p:cNvSpPr>
            <p:nvPr/>
          </p:nvSpPr>
          <p:spPr bwMode="auto">
            <a:xfrm>
              <a:off x="5004" y="309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11" name="Rectangle 1447"/>
            <p:cNvSpPr>
              <a:spLocks noChangeArrowheads="1"/>
            </p:cNvSpPr>
            <p:nvPr/>
          </p:nvSpPr>
          <p:spPr bwMode="auto">
            <a:xfrm>
              <a:off x="5004" y="317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12" name="Rectangle 1448"/>
            <p:cNvSpPr>
              <a:spLocks noChangeArrowheads="1"/>
            </p:cNvSpPr>
            <p:nvPr/>
          </p:nvSpPr>
          <p:spPr bwMode="auto">
            <a:xfrm>
              <a:off x="5004" y="325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13" name="Rectangle 1449"/>
            <p:cNvSpPr>
              <a:spLocks noChangeArrowheads="1"/>
            </p:cNvSpPr>
            <p:nvPr/>
          </p:nvSpPr>
          <p:spPr bwMode="auto">
            <a:xfrm>
              <a:off x="4925" y="300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14" name="Rectangle 1450"/>
            <p:cNvSpPr>
              <a:spLocks noChangeArrowheads="1"/>
            </p:cNvSpPr>
            <p:nvPr/>
          </p:nvSpPr>
          <p:spPr bwMode="auto">
            <a:xfrm>
              <a:off x="4925" y="3092"/>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15" name="Rectangle 1451"/>
            <p:cNvSpPr>
              <a:spLocks noChangeArrowheads="1"/>
            </p:cNvSpPr>
            <p:nvPr/>
          </p:nvSpPr>
          <p:spPr bwMode="auto">
            <a:xfrm>
              <a:off x="4925" y="3175"/>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16" name="Rectangle 1452"/>
            <p:cNvSpPr>
              <a:spLocks noChangeArrowheads="1"/>
            </p:cNvSpPr>
            <p:nvPr/>
          </p:nvSpPr>
          <p:spPr bwMode="auto">
            <a:xfrm>
              <a:off x="4925" y="3256"/>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17" name="Rectangle 1453"/>
            <p:cNvSpPr>
              <a:spLocks noChangeArrowheads="1"/>
            </p:cNvSpPr>
            <p:nvPr/>
          </p:nvSpPr>
          <p:spPr bwMode="auto">
            <a:xfrm>
              <a:off x="5453" y="3011"/>
              <a:ext cx="30" cy="310"/>
            </a:xfrm>
            <a:prstGeom prst="rect">
              <a:avLst/>
            </a:prstGeom>
            <a:solidFill>
              <a:srgbClr val="FFA6A4"/>
            </a:solidFill>
            <a:ln w="6350">
              <a:solidFill>
                <a:srgbClr val="000000"/>
              </a:solidFill>
              <a:miter lim="800000"/>
              <a:headEnd/>
              <a:tailEnd/>
            </a:ln>
          </p:spPr>
          <p:txBody>
            <a:bodyPr/>
            <a:lstStyle/>
            <a:p>
              <a:endParaRPr lang="en-US"/>
            </a:p>
          </p:txBody>
        </p:sp>
        <p:sp>
          <p:nvSpPr>
            <p:cNvPr id="371118" name="Rectangle 1454"/>
            <p:cNvSpPr>
              <a:spLocks noChangeArrowheads="1"/>
            </p:cNvSpPr>
            <p:nvPr/>
          </p:nvSpPr>
          <p:spPr bwMode="auto">
            <a:xfrm>
              <a:off x="5497" y="3011"/>
              <a:ext cx="15" cy="310"/>
            </a:xfrm>
            <a:prstGeom prst="rect">
              <a:avLst/>
            </a:prstGeom>
            <a:solidFill>
              <a:srgbClr val="0000FF"/>
            </a:solidFill>
            <a:ln w="6350">
              <a:solidFill>
                <a:srgbClr val="000000"/>
              </a:solidFill>
              <a:miter lim="800000"/>
              <a:headEnd/>
              <a:tailEnd/>
            </a:ln>
          </p:spPr>
          <p:txBody>
            <a:bodyPr/>
            <a:lstStyle/>
            <a:p>
              <a:endParaRPr lang="en-US"/>
            </a:p>
          </p:txBody>
        </p:sp>
        <p:sp>
          <p:nvSpPr>
            <p:cNvPr id="371119" name="Rectangle 1455"/>
            <p:cNvSpPr>
              <a:spLocks noChangeArrowheads="1"/>
            </p:cNvSpPr>
            <p:nvPr/>
          </p:nvSpPr>
          <p:spPr bwMode="auto">
            <a:xfrm>
              <a:off x="5532" y="301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20" name="Rectangle 1456"/>
            <p:cNvSpPr>
              <a:spLocks noChangeArrowheads="1"/>
            </p:cNvSpPr>
            <p:nvPr/>
          </p:nvSpPr>
          <p:spPr bwMode="auto">
            <a:xfrm>
              <a:off x="5532" y="309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21" name="Rectangle 1457"/>
            <p:cNvSpPr>
              <a:spLocks noChangeArrowheads="1"/>
            </p:cNvSpPr>
            <p:nvPr/>
          </p:nvSpPr>
          <p:spPr bwMode="auto">
            <a:xfrm>
              <a:off x="5532" y="317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22" name="Rectangle 1458"/>
            <p:cNvSpPr>
              <a:spLocks noChangeArrowheads="1"/>
            </p:cNvSpPr>
            <p:nvPr/>
          </p:nvSpPr>
          <p:spPr bwMode="auto">
            <a:xfrm>
              <a:off x="5532" y="325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23" name="Rectangle 1459"/>
            <p:cNvSpPr>
              <a:spLocks noChangeArrowheads="1"/>
            </p:cNvSpPr>
            <p:nvPr/>
          </p:nvSpPr>
          <p:spPr bwMode="auto">
            <a:xfrm>
              <a:off x="5374" y="301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24" name="Rectangle 1460"/>
            <p:cNvSpPr>
              <a:spLocks noChangeArrowheads="1"/>
            </p:cNvSpPr>
            <p:nvPr/>
          </p:nvSpPr>
          <p:spPr bwMode="auto">
            <a:xfrm>
              <a:off x="5374" y="309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25" name="Rectangle 1461"/>
            <p:cNvSpPr>
              <a:spLocks noChangeArrowheads="1"/>
            </p:cNvSpPr>
            <p:nvPr/>
          </p:nvSpPr>
          <p:spPr bwMode="auto">
            <a:xfrm>
              <a:off x="5374" y="3176"/>
              <a:ext cx="60" cy="61"/>
            </a:xfrm>
            <a:prstGeom prst="rect">
              <a:avLst/>
            </a:prstGeom>
            <a:solidFill>
              <a:srgbClr val="FFFFFF"/>
            </a:solidFill>
            <a:ln w="6350">
              <a:solidFill>
                <a:srgbClr val="000000"/>
              </a:solidFill>
              <a:miter lim="800000"/>
              <a:headEnd/>
              <a:tailEnd/>
            </a:ln>
          </p:spPr>
          <p:txBody>
            <a:bodyPr/>
            <a:lstStyle/>
            <a:p>
              <a:endParaRPr lang="en-US"/>
            </a:p>
          </p:txBody>
        </p:sp>
        <p:sp>
          <p:nvSpPr>
            <p:cNvPr id="371126" name="Rectangle 1462"/>
            <p:cNvSpPr>
              <a:spLocks noChangeArrowheads="1"/>
            </p:cNvSpPr>
            <p:nvPr/>
          </p:nvSpPr>
          <p:spPr bwMode="auto">
            <a:xfrm>
              <a:off x="5374" y="3257"/>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27" name="Rectangle 1463"/>
            <p:cNvSpPr>
              <a:spLocks noChangeArrowheads="1"/>
            </p:cNvSpPr>
            <p:nvPr/>
          </p:nvSpPr>
          <p:spPr bwMode="auto">
            <a:xfrm>
              <a:off x="5294" y="301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28" name="Rectangle 1464"/>
            <p:cNvSpPr>
              <a:spLocks noChangeArrowheads="1"/>
            </p:cNvSpPr>
            <p:nvPr/>
          </p:nvSpPr>
          <p:spPr bwMode="auto">
            <a:xfrm>
              <a:off x="5294" y="309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29" name="Rectangle 1465"/>
            <p:cNvSpPr>
              <a:spLocks noChangeArrowheads="1"/>
            </p:cNvSpPr>
            <p:nvPr/>
          </p:nvSpPr>
          <p:spPr bwMode="auto">
            <a:xfrm>
              <a:off x="5294" y="3176"/>
              <a:ext cx="60" cy="61"/>
            </a:xfrm>
            <a:prstGeom prst="rect">
              <a:avLst/>
            </a:prstGeom>
            <a:solidFill>
              <a:srgbClr val="FFFFFF"/>
            </a:solidFill>
            <a:ln w="6350">
              <a:solidFill>
                <a:srgbClr val="000000"/>
              </a:solidFill>
              <a:miter lim="800000"/>
              <a:headEnd/>
              <a:tailEnd/>
            </a:ln>
          </p:spPr>
          <p:txBody>
            <a:bodyPr/>
            <a:lstStyle/>
            <a:p>
              <a:endParaRPr lang="en-US"/>
            </a:p>
          </p:txBody>
        </p:sp>
        <p:sp>
          <p:nvSpPr>
            <p:cNvPr id="371130" name="Rectangle 1466"/>
            <p:cNvSpPr>
              <a:spLocks noChangeArrowheads="1"/>
            </p:cNvSpPr>
            <p:nvPr/>
          </p:nvSpPr>
          <p:spPr bwMode="auto">
            <a:xfrm>
              <a:off x="5294" y="3257"/>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31" name="Rectangle 1467"/>
            <p:cNvSpPr>
              <a:spLocks noChangeArrowheads="1"/>
            </p:cNvSpPr>
            <p:nvPr/>
          </p:nvSpPr>
          <p:spPr bwMode="auto">
            <a:xfrm>
              <a:off x="5077" y="2648"/>
              <a:ext cx="30" cy="310"/>
            </a:xfrm>
            <a:prstGeom prst="rect">
              <a:avLst/>
            </a:prstGeom>
            <a:solidFill>
              <a:srgbClr val="FFA6A4"/>
            </a:solidFill>
            <a:ln w="6350">
              <a:solidFill>
                <a:srgbClr val="000000"/>
              </a:solidFill>
              <a:miter lim="800000"/>
              <a:headEnd/>
              <a:tailEnd/>
            </a:ln>
          </p:spPr>
          <p:txBody>
            <a:bodyPr/>
            <a:lstStyle/>
            <a:p>
              <a:endParaRPr lang="en-US"/>
            </a:p>
          </p:txBody>
        </p:sp>
        <p:sp>
          <p:nvSpPr>
            <p:cNvPr id="371132" name="Rectangle 1468"/>
            <p:cNvSpPr>
              <a:spLocks noChangeArrowheads="1"/>
            </p:cNvSpPr>
            <p:nvPr/>
          </p:nvSpPr>
          <p:spPr bwMode="auto">
            <a:xfrm>
              <a:off x="5121" y="2648"/>
              <a:ext cx="15" cy="310"/>
            </a:xfrm>
            <a:prstGeom prst="rect">
              <a:avLst/>
            </a:prstGeom>
            <a:solidFill>
              <a:srgbClr val="0000FF"/>
            </a:solidFill>
            <a:ln w="6350">
              <a:solidFill>
                <a:srgbClr val="000000"/>
              </a:solidFill>
              <a:miter lim="800000"/>
              <a:headEnd/>
              <a:tailEnd/>
            </a:ln>
          </p:spPr>
          <p:txBody>
            <a:bodyPr/>
            <a:lstStyle/>
            <a:p>
              <a:endParaRPr lang="en-US"/>
            </a:p>
          </p:txBody>
        </p:sp>
        <p:sp>
          <p:nvSpPr>
            <p:cNvPr id="371133" name="Rectangle 1469"/>
            <p:cNvSpPr>
              <a:spLocks noChangeArrowheads="1"/>
            </p:cNvSpPr>
            <p:nvPr/>
          </p:nvSpPr>
          <p:spPr bwMode="auto">
            <a:xfrm>
              <a:off x="5157" y="264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34" name="Rectangle 1470"/>
            <p:cNvSpPr>
              <a:spLocks noChangeArrowheads="1"/>
            </p:cNvSpPr>
            <p:nvPr/>
          </p:nvSpPr>
          <p:spPr bwMode="auto">
            <a:xfrm>
              <a:off x="5157" y="272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35" name="Rectangle 1471"/>
            <p:cNvSpPr>
              <a:spLocks noChangeArrowheads="1"/>
            </p:cNvSpPr>
            <p:nvPr/>
          </p:nvSpPr>
          <p:spPr bwMode="auto">
            <a:xfrm>
              <a:off x="5157" y="281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36" name="Rectangle 1472"/>
            <p:cNvSpPr>
              <a:spLocks noChangeArrowheads="1"/>
            </p:cNvSpPr>
            <p:nvPr/>
          </p:nvSpPr>
          <p:spPr bwMode="auto">
            <a:xfrm>
              <a:off x="5157" y="289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37" name="Rectangle 1473"/>
            <p:cNvSpPr>
              <a:spLocks noChangeArrowheads="1"/>
            </p:cNvSpPr>
            <p:nvPr/>
          </p:nvSpPr>
          <p:spPr bwMode="auto">
            <a:xfrm>
              <a:off x="4999" y="2647"/>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38" name="Rectangle 1474"/>
            <p:cNvSpPr>
              <a:spLocks noChangeArrowheads="1"/>
            </p:cNvSpPr>
            <p:nvPr/>
          </p:nvSpPr>
          <p:spPr bwMode="auto">
            <a:xfrm>
              <a:off x="4999" y="272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39" name="Rectangle 1475"/>
            <p:cNvSpPr>
              <a:spLocks noChangeArrowheads="1"/>
            </p:cNvSpPr>
            <p:nvPr/>
          </p:nvSpPr>
          <p:spPr bwMode="auto">
            <a:xfrm>
              <a:off x="4999" y="281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40" name="Rectangle 1476"/>
            <p:cNvSpPr>
              <a:spLocks noChangeArrowheads="1"/>
            </p:cNvSpPr>
            <p:nvPr/>
          </p:nvSpPr>
          <p:spPr bwMode="auto">
            <a:xfrm>
              <a:off x="4999" y="289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41" name="Rectangle 1477"/>
            <p:cNvSpPr>
              <a:spLocks noChangeArrowheads="1"/>
            </p:cNvSpPr>
            <p:nvPr/>
          </p:nvSpPr>
          <p:spPr bwMode="auto">
            <a:xfrm>
              <a:off x="4919" y="2647"/>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42" name="Rectangle 1478"/>
            <p:cNvSpPr>
              <a:spLocks noChangeArrowheads="1"/>
            </p:cNvSpPr>
            <p:nvPr/>
          </p:nvSpPr>
          <p:spPr bwMode="auto">
            <a:xfrm>
              <a:off x="4919" y="272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43" name="Rectangle 1479"/>
            <p:cNvSpPr>
              <a:spLocks noChangeArrowheads="1"/>
            </p:cNvSpPr>
            <p:nvPr/>
          </p:nvSpPr>
          <p:spPr bwMode="auto">
            <a:xfrm>
              <a:off x="4919" y="281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44" name="Rectangle 1480"/>
            <p:cNvSpPr>
              <a:spLocks noChangeArrowheads="1"/>
            </p:cNvSpPr>
            <p:nvPr/>
          </p:nvSpPr>
          <p:spPr bwMode="auto">
            <a:xfrm>
              <a:off x="4919" y="289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45" name="Rectangle 1481"/>
            <p:cNvSpPr>
              <a:spLocks noChangeArrowheads="1"/>
            </p:cNvSpPr>
            <p:nvPr/>
          </p:nvSpPr>
          <p:spPr bwMode="auto">
            <a:xfrm>
              <a:off x="5453" y="2648"/>
              <a:ext cx="30" cy="310"/>
            </a:xfrm>
            <a:prstGeom prst="rect">
              <a:avLst/>
            </a:prstGeom>
            <a:solidFill>
              <a:srgbClr val="FFA6A4"/>
            </a:solidFill>
            <a:ln w="6350">
              <a:solidFill>
                <a:srgbClr val="000000"/>
              </a:solidFill>
              <a:miter lim="800000"/>
              <a:headEnd/>
              <a:tailEnd/>
            </a:ln>
          </p:spPr>
          <p:txBody>
            <a:bodyPr/>
            <a:lstStyle/>
            <a:p>
              <a:endParaRPr lang="en-US"/>
            </a:p>
          </p:txBody>
        </p:sp>
        <p:sp>
          <p:nvSpPr>
            <p:cNvPr id="371146" name="Rectangle 1482"/>
            <p:cNvSpPr>
              <a:spLocks noChangeArrowheads="1"/>
            </p:cNvSpPr>
            <p:nvPr/>
          </p:nvSpPr>
          <p:spPr bwMode="auto">
            <a:xfrm>
              <a:off x="5497" y="2648"/>
              <a:ext cx="15" cy="310"/>
            </a:xfrm>
            <a:prstGeom prst="rect">
              <a:avLst/>
            </a:prstGeom>
            <a:solidFill>
              <a:srgbClr val="0000FF"/>
            </a:solidFill>
            <a:ln w="6350">
              <a:solidFill>
                <a:srgbClr val="000000"/>
              </a:solidFill>
              <a:miter lim="800000"/>
              <a:headEnd/>
              <a:tailEnd/>
            </a:ln>
          </p:spPr>
          <p:txBody>
            <a:bodyPr/>
            <a:lstStyle/>
            <a:p>
              <a:endParaRPr lang="en-US"/>
            </a:p>
          </p:txBody>
        </p:sp>
        <p:sp>
          <p:nvSpPr>
            <p:cNvPr id="371147" name="Rectangle 1483"/>
            <p:cNvSpPr>
              <a:spLocks noChangeArrowheads="1"/>
            </p:cNvSpPr>
            <p:nvPr/>
          </p:nvSpPr>
          <p:spPr bwMode="auto">
            <a:xfrm>
              <a:off x="5532" y="264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48" name="Rectangle 1484"/>
            <p:cNvSpPr>
              <a:spLocks noChangeArrowheads="1"/>
            </p:cNvSpPr>
            <p:nvPr/>
          </p:nvSpPr>
          <p:spPr bwMode="auto">
            <a:xfrm>
              <a:off x="5532" y="272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49" name="Rectangle 1485"/>
            <p:cNvSpPr>
              <a:spLocks noChangeArrowheads="1"/>
            </p:cNvSpPr>
            <p:nvPr/>
          </p:nvSpPr>
          <p:spPr bwMode="auto">
            <a:xfrm>
              <a:off x="5532" y="281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50" name="Rectangle 1486"/>
            <p:cNvSpPr>
              <a:spLocks noChangeArrowheads="1"/>
            </p:cNvSpPr>
            <p:nvPr/>
          </p:nvSpPr>
          <p:spPr bwMode="auto">
            <a:xfrm>
              <a:off x="5532" y="289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51" name="Rectangle 1487"/>
            <p:cNvSpPr>
              <a:spLocks noChangeArrowheads="1"/>
            </p:cNvSpPr>
            <p:nvPr/>
          </p:nvSpPr>
          <p:spPr bwMode="auto">
            <a:xfrm>
              <a:off x="5374" y="2647"/>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52" name="Rectangle 1488"/>
            <p:cNvSpPr>
              <a:spLocks noChangeArrowheads="1"/>
            </p:cNvSpPr>
            <p:nvPr/>
          </p:nvSpPr>
          <p:spPr bwMode="auto">
            <a:xfrm>
              <a:off x="5374" y="272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53" name="Rectangle 1489"/>
            <p:cNvSpPr>
              <a:spLocks noChangeArrowheads="1"/>
            </p:cNvSpPr>
            <p:nvPr/>
          </p:nvSpPr>
          <p:spPr bwMode="auto">
            <a:xfrm>
              <a:off x="5374" y="281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54" name="Rectangle 1490"/>
            <p:cNvSpPr>
              <a:spLocks noChangeArrowheads="1"/>
            </p:cNvSpPr>
            <p:nvPr/>
          </p:nvSpPr>
          <p:spPr bwMode="auto">
            <a:xfrm>
              <a:off x="5374" y="289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55" name="Rectangle 1491"/>
            <p:cNvSpPr>
              <a:spLocks noChangeArrowheads="1"/>
            </p:cNvSpPr>
            <p:nvPr/>
          </p:nvSpPr>
          <p:spPr bwMode="auto">
            <a:xfrm>
              <a:off x="5294" y="2647"/>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56" name="Rectangle 1492"/>
            <p:cNvSpPr>
              <a:spLocks noChangeArrowheads="1"/>
            </p:cNvSpPr>
            <p:nvPr/>
          </p:nvSpPr>
          <p:spPr bwMode="auto">
            <a:xfrm>
              <a:off x="5294" y="272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57" name="Rectangle 1493"/>
            <p:cNvSpPr>
              <a:spLocks noChangeArrowheads="1"/>
            </p:cNvSpPr>
            <p:nvPr/>
          </p:nvSpPr>
          <p:spPr bwMode="auto">
            <a:xfrm>
              <a:off x="5294" y="281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58" name="Rectangle 1494"/>
            <p:cNvSpPr>
              <a:spLocks noChangeArrowheads="1"/>
            </p:cNvSpPr>
            <p:nvPr/>
          </p:nvSpPr>
          <p:spPr bwMode="auto">
            <a:xfrm>
              <a:off x="5294" y="289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59" name="Rectangle 1495"/>
            <p:cNvSpPr>
              <a:spLocks noChangeArrowheads="1"/>
            </p:cNvSpPr>
            <p:nvPr/>
          </p:nvSpPr>
          <p:spPr bwMode="auto">
            <a:xfrm>
              <a:off x="4358" y="2283"/>
              <a:ext cx="31" cy="310"/>
            </a:xfrm>
            <a:prstGeom prst="rect">
              <a:avLst/>
            </a:prstGeom>
            <a:solidFill>
              <a:srgbClr val="FFA6A4"/>
            </a:solidFill>
            <a:ln w="6350">
              <a:solidFill>
                <a:srgbClr val="000000"/>
              </a:solidFill>
              <a:miter lim="800000"/>
              <a:headEnd/>
              <a:tailEnd/>
            </a:ln>
          </p:spPr>
          <p:txBody>
            <a:bodyPr/>
            <a:lstStyle/>
            <a:p>
              <a:endParaRPr lang="en-US"/>
            </a:p>
          </p:txBody>
        </p:sp>
        <p:sp>
          <p:nvSpPr>
            <p:cNvPr id="371160" name="Rectangle 1496"/>
            <p:cNvSpPr>
              <a:spLocks noChangeArrowheads="1"/>
            </p:cNvSpPr>
            <p:nvPr/>
          </p:nvSpPr>
          <p:spPr bwMode="auto">
            <a:xfrm>
              <a:off x="4402" y="2283"/>
              <a:ext cx="16" cy="310"/>
            </a:xfrm>
            <a:prstGeom prst="rect">
              <a:avLst/>
            </a:prstGeom>
            <a:solidFill>
              <a:srgbClr val="0000FF"/>
            </a:solidFill>
            <a:ln w="6350">
              <a:solidFill>
                <a:srgbClr val="000000"/>
              </a:solidFill>
              <a:miter lim="800000"/>
              <a:headEnd/>
              <a:tailEnd/>
            </a:ln>
          </p:spPr>
          <p:txBody>
            <a:bodyPr/>
            <a:lstStyle/>
            <a:p>
              <a:endParaRPr lang="en-US"/>
            </a:p>
          </p:txBody>
        </p:sp>
        <p:sp>
          <p:nvSpPr>
            <p:cNvPr id="371161" name="Rectangle 1497"/>
            <p:cNvSpPr>
              <a:spLocks noChangeArrowheads="1"/>
            </p:cNvSpPr>
            <p:nvPr/>
          </p:nvSpPr>
          <p:spPr bwMode="auto">
            <a:xfrm>
              <a:off x="4438" y="228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62" name="Rectangle 1498"/>
            <p:cNvSpPr>
              <a:spLocks noChangeArrowheads="1"/>
            </p:cNvSpPr>
            <p:nvPr/>
          </p:nvSpPr>
          <p:spPr bwMode="auto">
            <a:xfrm>
              <a:off x="4438" y="2365"/>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63" name="Rectangle 1499"/>
            <p:cNvSpPr>
              <a:spLocks noChangeArrowheads="1"/>
            </p:cNvSpPr>
            <p:nvPr/>
          </p:nvSpPr>
          <p:spPr bwMode="auto">
            <a:xfrm>
              <a:off x="4438" y="2448"/>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64" name="Rectangle 1500"/>
            <p:cNvSpPr>
              <a:spLocks noChangeArrowheads="1"/>
            </p:cNvSpPr>
            <p:nvPr/>
          </p:nvSpPr>
          <p:spPr bwMode="auto">
            <a:xfrm>
              <a:off x="4438" y="253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65" name="Rectangle 1501"/>
            <p:cNvSpPr>
              <a:spLocks noChangeArrowheads="1"/>
            </p:cNvSpPr>
            <p:nvPr/>
          </p:nvSpPr>
          <p:spPr bwMode="auto">
            <a:xfrm>
              <a:off x="4280" y="228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66" name="Rectangle 1502"/>
            <p:cNvSpPr>
              <a:spLocks noChangeArrowheads="1"/>
            </p:cNvSpPr>
            <p:nvPr/>
          </p:nvSpPr>
          <p:spPr bwMode="auto">
            <a:xfrm>
              <a:off x="4280" y="2364"/>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67" name="Rectangle 1503"/>
            <p:cNvSpPr>
              <a:spLocks noChangeArrowheads="1"/>
            </p:cNvSpPr>
            <p:nvPr/>
          </p:nvSpPr>
          <p:spPr bwMode="auto">
            <a:xfrm>
              <a:off x="4280" y="2447"/>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68" name="Rectangle 1504"/>
            <p:cNvSpPr>
              <a:spLocks noChangeArrowheads="1"/>
            </p:cNvSpPr>
            <p:nvPr/>
          </p:nvSpPr>
          <p:spPr bwMode="auto">
            <a:xfrm>
              <a:off x="4280" y="252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69" name="Rectangle 1505"/>
            <p:cNvSpPr>
              <a:spLocks noChangeArrowheads="1"/>
            </p:cNvSpPr>
            <p:nvPr/>
          </p:nvSpPr>
          <p:spPr bwMode="auto">
            <a:xfrm>
              <a:off x="4200" y="228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70" name="Rectangle 1506"/>
            <p:cNvSpPr>
              <a:spLocks noChangeArrowheads="1"/>
            </p:cNvSpPr>
            <p:nvPr/>
          </p:nvSpPr>
          <p:spPr bwMode="auto">
            <a:xfrm>
              <a:off x="4200" y="2364"/>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71" name="Rectangle 1507"/>
            <p:cNvSpPr>
              <a:spLocks noChangeArrowheads="1"/>
            </p:cNvSpPr>
            <p:nvPr/>
          </p:nvSpPr>
          <p:spPr bwMode="auto">
            <a:xfrm>
              <a:off x="4200" y="2447"/>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72" name="Rectangle 1508"/>
            <p:cNvSpPr>
              <a:spLocks noChangeArrowheads="1"/>
            </p:cNvSpPr>
            <p:nvPr/>
          </p:nvSpPr>
          <p:spPr bwMode="auto">
            <a:xfrm>
              <a:off x="4200" y="252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73" name="Rectangle 1509"/>
            <p:cNvSpPr>
              <a:spLocks noChangeArrowheads="1"/>
            </p:cNvSpPr>
            <p:nvPr/>
          </p:nvSpPr>
          <p:spPr bwMode="auto">
            <a:xfrm>
              <a:off x="4728" y="2284"/>
              <a:ext cx="30" cy="309"/>
            </a:xfrm>
            <a:prstGeom prst="rect">
              <a:avLst/>
            </a:prstGeom>
            <a:solidFill>
              <a:srgbClr val="FFA6A4"/>
            </a:solidFill>
            <a:ln w="6350">
              <a:solidFill>
                <a:srgbClr val="000000"/>
              </a:solidFill>
              <a:miter lim="800000"/>
              <a:headEnd/>
              <a:tailEnd/>
            </a:ln>
          </p:spPr>
          <p:txBody>
            <a:bodyPr/>
            <a:lstStyle/>
            <a:p>
              <a:endParaRPr lang="en-US"/>
            </a:p>
          </p:txBody>
        </p:sp>
        <p:sp>
          <p:nvSpPr>
            <p:cNvPr id="371174" name="Rectangle 1510"/>
            <p:cNvSpPr>
              <a:spLocks noChangeArrowheads="1"/>
            </p:cNvSpPr>
            <p:nvPr/>
          </p:nvSpPr>
          <p:spPr bwMode="auto">
            <a:xfrm>
              <a:off x="4773" y="2284"/>
              <a:ext cx="15" cy="309"/>
            </a:xfrm>
            <a:prstGeom prst="rect">
              <a:avLst/>
            </a:prstGeom>
            <a:solidFill>
              <a:srgbClr val="0000FF"/>
            </a:solidFill>
            <a:ln w="6350">
              <a:solidFill>
                <a:srgbClr val="000000"/>
              </a:solidFill>
              <a:miter lim="800000"/>
              <a:headEnd/>
              <a:tailEnd/>
            </a:ln>
          </p:spPr>
          <p:txBody>
            <a:bodyPr/>
            <a:lstStyle/>
            <a:p>
              <a:endParaRPr lang="en-US"/>
            </a:p>
          </p:txBody>
        </p:sp>
        <p:sp>
          <p:nvSpPr>
            <p:cNvPr id="371175" name="Rectangle 1511"/>
            <p:cNvSpPr>
              <a:spLocks noChangeArrowheads="1"/>
            </p:cNvSpPr>
            <p:nvPr/>
          </p:nvSpPr>
          <p:spPr bwMode="auto">
            <a:xfrm>
              <a:off x="4808" y="2284"/>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76" name="Rectangle 1512"/>
            <p:cNvSpPr>
              <a:spLocks noChangeArrowheads="1"/>
            </p:cNvSpPr>
            <p:nvPr/>
          </p:nvSpPr>
          <p:spPr bwMode="auto">
            <a:xfrm>
              <a:off x="4808" y="236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77" name="Rectangle 1513"/>
            <p:cNvSpPr>
              <a:spLocks noChangeArrowheads="1"/>
            </p:cNvSpPr>
            <p:nvPr/>
          </p:nvSpPr>
          <p:spPr bwMode="auto">
            <a:xfrm>
              <a:off x="4808" y="244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78" name="Rectangle 1514"/>
            <p:cNvSpPr>
              <a:spLocks noChangeArrowheads="1"/>
            </p:cNvSpPr>
            <p:nvPr/>
          </p:nvSpPr>
          <p:spPr bwMode="auto">
            <a:xfrm>
              <a:off x="4808" y="253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79" name="Rectangle 1515"/>
            <p:cNvSpPr>
              <a:spLocks noChangeArrowheads="1"/>
            </p:cNvSpPr>
            <p:nvPr/>
          </p:nvSpPr>
          <p:spPr bwMode="auto">
            <a:xfrm>
              <a:off x="4650" y="228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80" name="Rectangle 1516"/>
            <p:cNvSpPr>
              <a:spLocks noChangeArrowheads="1"/>
            </p:cNvSpPr>
            <p:nvPr/>
          </p:nvSpPr>
          <p:spPr bwMode="auto">
            <a:xfrm>
              <a:off x="4650" y="2365"/>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81" name="Rectangle 1517"/>
            <p:cNvSpPr>
              <a:spLocks noChangeArrowheads="1"/>
            </p:cNvSpPr>
            <p:nvPr/>
          </p:nvSpPr>
          <p:spPr bwMode="auto">
            <a:xfrm>
              <a:off x="4650" y="2448"/>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82" name="Rectangle 1518"/>
            <p:cNvSpPr>
              <a:spLocks noChangeArrowheads="1"/>
            </p:cNvSpPr>
            <p:nvPr/>
          </p:nvSpPr>
          <p:spPr bwMode="auto">
            <a:xfrm>
              <a:off x="4650" y="2530"/>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83" name="Rectangle 1519"/>
            <p:cNvSpPr>
              <a:spLocks noChangeArrowheads="1"/>
            </p:cNvSpPr>
            <p:nvPr/>
          </p:nvSpPr>
          <p:spPr bwMode="auto">
            <a:xfrm>
              <a:off x="4570" y="228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84" name="Rectangle 1520"/>
            <p:cNvSpPr>
              <a:spLocks noChangeArrowheads="1"/>
            </p:cNvSpPr>
            <p:nvPr/>
          </p:nvSpPr>
          <p:spPr bwMode="auto">
            <a:xfrm>
              <a:off x="4570" y="236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85" name="Rectangle 1521"/>
            <p:cNvSpPr>
              <a:spLocks noChangeArrowheads="1"/>
            </p:cNvSpPr>
            <p:nvPr/>
          </p:nvSpPr>
          <p:spPr bwMode="auto">
            <a:xfrm>
              <a:off x="4570" y="244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86" name="Rectangle 1522"/>
            <p:cNvSpPr>
              <a:spLocks noChangeArrowheads="1"/>
            </p:cNvSpPr>
            <p:nvPr/>
          </p:nvSpPr>
          <p:spPr bwMode="auto">
            <a:xfrm>
              <a:off x="4570" y="253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87" name="Rectangle 1523"/>
            <p:cNvSpPr>
              <a:spLocks noChangeArrowheads="1"/>
            </p:cNvSpPr>
            <p:nvPr/>
          </p:nvSpPr>
          <p:spPr bwMode="auto">
            <a:xfrm>
              <a:off x="4353" y="1921"/>
              <a:ext cx="30" cy="309"/>
            </a:xfrm>
            <a:prstGeom prst="rect">
              <a:avLst/>
            </a:prstGeom>
            <a:solidFill>
              <a:srgbClr val="FFA6A4"/>
            </a:solidFill>
            <a:ln w="6350">
              <a:solidFill>
                <a:srgbClr val="000000"/>
              </a:solidFill>
              <a:miter lim="800000"/>
              <a:headEnd/>
              <a:tailEnd/>
            </a:ln>
          </p:spPr>
          <p:txBody>
            <a:bodyPr/>
            <a:lstStyle/>
            <a:p>
              <a:endParaRPr lang="en-US"/>
            </a:p>
          </p:txBody>
        </p:sp>
        <p:sp>
          <p:nvSpPr>
            <p:cNvPr id="371188" name="Rectangle 1524"/>
            <p:cNvSpPr>
              <a:spLocks noChangeArrowheads="1"/>
            </p:cNvSpPr>
            <p:nvPr/>
          </p:nvSpPr>
          <p:spPr bwMode="auto">
            <a:xfrm>
              <a:off x="4397" y="1921"/>
              <a:ext cx="15" cy="309"/>
            </a:xfrm>
            <a:prstGeom prst="rect">
              <a:avLst/>
            </a:prstGeom>
            <a:solidFill>
              <a:srgbClr val="0000FF"/>
            </a:solidFill>
            <a:ln w="6350">
              <a:solidFill>
                <a:srgbClr val="000000"/>
              </a:solidFill>
              <a:miter lim="800000"/>
              <a:headEnd/>
              <a:tailEnd/>
            </a:ln>
          </p:spPr>
          <p:txBody>
            <a:bodyPr/>
            <a:lstStyle/>
            <a:p>
              <a:endParaRPr lang="en-US"/>
            </a:p>
          </p:txBody>
        </p:sp>
        <p:sp>
          <p:nvSpPr>
            <p:cNvPr id="371189" name="Rectangle 1525"/>
            <p:cNvSpPr>
              <a:spLocks noChangeArrowheads="1"/>
            </p:cNvSpPr>
            <p:nvPr/>
          </p:nvSpPr>
          <p:spPr bwMode="auto">
            <a:xfrm>
              <a:off x="4432" y="1921"/>
              <a:ext cx="60" cy="61"/>
            </a:xfrm>
            <a:prstGeom prst="rect">
              <a:avLst/>
            </a:prstGeom>
            <a:solidFill>
              <a:srgbClr val="FFFFFF"/>
            </a:solidFill>
            <a:ln w="6350">
              <a:solidFill>
                <a:srgbClr val="000000"/>
              </a:solidFill>
              <a:miter lim="800000"/>
              <a:headEnd/>
              <a:tailEnd/>
            </a:ln>
          </p:spPr>
          <p:txBody>
            <a:bodyPr/>
            <a:lstStyle/>
            <a:p>
              <a:endParaRPr lang="en-US"/>
            </a:p>
          </p:txBody>
        </p:sp>
        <p:sp>
          <p:nvSpPr>
            <p:cNvPr id="371190" name="Rectangle 1526"/>
            <p:cNvSpPr>
              <a:spLocks noChangeArrowheads="1"/>
            </p:cNvSpPr>
            <p:nvPr/>
          </p:nvSpPr>
          <p:spPr bwMode="auto">
            <a:xfrm>
              <a:off x="4432" y="200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91" name="Rectangle 1527"/>
            <p:cNvSpPr>
              <a:spLocks noChangeArrowheads="1"/>
            </p:cNvSpPr>
            <p:nvPr/>
          </p:nvSpPr>
          <p:spPr bwMode="auto">
            <a:xfrm>
              <a:off x="4432" y="208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92" name="Rectangle 1528"/>
            <p:cNvSpPr>
              <a:spLocks noChangeArrowheads="1"/>
            </p:cNvSpPr>
            <p:nvPr/>
          </p:nvSpPr>
          <p:spPr bwMode="auto">
            <a:xfrm>
              <a:off x="4432" y="216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93" name="Rectangle 1529"/>
            <p:cNvSpPr>
              <a:spLocks noChangeArrowheads="1"/>
            </p:cNvSpPr>
            <p:nvPr/>
          </p:nvSpPr>
          <p:spPr bwMode="auto">
            <a:xfrm>
              <a:off x="4274" y="1920"/>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94" name="Rectangle 1530"/>
            <p:cNvSpPr>
              <a:spLocks noChangeArrowheads="1"/>
            </p:cNvSpPr>
            <p:nvPr/>
          </p:nvSpPr>
          <p:spPr bwMode="auto">
            <a:xfrm>
              <a:off x="4274" y="200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95" name="Rectangle 1531"/>
            <p:cNvSpPr>
              <a:spLocks noChangeArrowheads="1"/>
            </p:cNvSpPr>
            <p:nvPr/>
          </p:nvSpPr>
          <p:spPr bwMode="auto">
            <a:xfrm>
              <a:off x="4274" y="2085"/>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96" name="Rectangle 1532"/>
            <p:cNvSpPr>
              <a:spLocks noChangeArrowheads="1"/>
            </p:cNvSpPr>
            <p:nvPr/>
          </p:nvSpPr>
          <p:spPr bwMode="auto">
            <a:xfrm>
              <a:off x="4274" y="2166"/>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197" name="Rectangle 1533"/>
            <p:cNvSpPr>
              <a:spLocks noChangeArrowheads="1"/>
            </p:cNvSpPr>
            <p:nvPr/>
          </p:nvSpPr>
          <p:spPr bwMode="auto">
            <a:xfrm>
              <a:off x="4194" y="192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98" name="Rectangle 1534"/>
            <p:cNvSpPr>
              <a:spLocks noChangeArrowheads="1"/>
            </p:cNvSpPr>
            <p:nvPr/>
          </p:nvSpPr>
          <p:spPr bwMode="auto">
            <a:xfrm>
              <a:off x="4194" y="200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199" name="Rectangle 1535"/>
            <p:cNvSpPr>
              <a:spLocks noChangeArrowheads="1"/>
            </p:cNvSpPr>
            <p:nvPr/>
          </p:nvSpPr>
          <p:spPr bwMode="auto">
            <a:xfrm>
              <a:off x="4194" y="208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00" name="Rectangle 1536"/>
            <p:cNvSpPr>
              <a:spLocks noChangeArrowheads="1"/>
            </p:cNvSpPr>
            <p:nvPr/>
          </p:nvSpPr>
          <p:spPr bwMode="auto">
            <a:xfrm>
              <a:off x="4194" y="216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01" name="Rectangle 1537"/>
            <p:cNvSpPr>
              <a:spLocks noChangeArrowheads="1"/>
            </p:cNvSpPr>
            <p:nvPr/>
          </p:nvSpPr>
          <p:spPr bwMode="auto">
            <a:xfrm>
              <a:off x="4728" y="1921"/>
              <a:ext cx="30" cy="309"/>
            </a:xfrm>
            <a:prstGeom prst="rect">
              <a:avLst/>
            </a:prstGeom>
            <a:solidFill>
              <a:srgbClr val="FFA6A4"/>
            </a:solidFill>
            <a:ln w="6350">
              <a:solidFill>
                <a:srgbClr val="000000"/>
              </a:solidFill>
              <a:miter lim="800000"/>
              <a:headEnd/>
              <a:tailEnd/>
            </a:ln>
          </p:spPr>
          <p:txBody>
            <a:bodyPr/>
            <a:lstStyle/>
            <a:p>
              <a:endParaRPr lang="en-US"/>
            </a:p>
          </p:txBody>
        </p:sp>
        <p:sp>
          <p:nvSpPr>
            <p:cNvPr id="371202" name="Rectangle 1538"/>
            <p:cNvSpPr>
              <a:spLocks noChangeArrowheads="1"/>
            </p:cNvSpPr>
            <p:nvPr/>
          </p:nvSpPr>
          <p:spPr bwMode="auto">
            <a:xfrm>
              <a:off x="4773" y="1921"/>
              <a:ext cx="15" cy="309"/>
            </a:xfrm>
            <a:prstGeom prst="rect">
              <a:avLst/>
            </a:prstGeom>
            <a:solidFill>
              <a:srgbClr val="0000FF"/>
            </a:solidFill>
            <a:ln w="6350">
              <a:solidFill>
                <a:srgbClr val="000000"/>
              </a:solidFill>
              <a:miter lim="800000"/>
              <a:headEnd/>
              <a:tailEnd/>
            </a:ln>
          </p:spPr>
          <p:txBody>
            <a:bodyPr/>
            <a:lstStyle/>
            <a:p>
              <a:endParaRPr lang="en-US"/>
            </a:p>
          </p:txBody>
        </p:sp>
        <p:sp>
          <p:nvSpPr>
            <p:cNvPr id="371203" name="Rectangle 1539"/>
            <p:cNvSpPr>
              <a:spLocks noChangeArrowheads="1"/>
            </p:cNvSpPr>
            <p:nvPr/>
          </p:nvSpPr>
          <p:spPr bwMode="auto">
            <a:xfrm>
              <a:off x="4808" y="1921"/>
              <a:ext cx="60" cy="61"/>
            </a:xfrm>
            <a:prstGeom prst="rect">
              <a:avLst/>
            </a:prstGeom>
            <a:solidFill>
              <a:srgbClr val="FFFFFF"/>
            </a:solidFill>
            <a:ln w="6350">
              <a:solidFill>
                <a:srgbClr val="000000"/>
              </a:solidFill>
              <a:miter lim="800000"/>
              <a:headEnd/>
              <a:tailEnd/>
            </a:ln>
          </p:spPr>
          <p:txBody>
            <a:bodyPr/>
            <a:lstStyle/>
            <a:p>
              <a:endParaRPr lang="en-US"/>
            </a:p>
          </p:txBody>
        </p:sp>
        <p:sp>
          <p:nvSpPr>
            <p:cNvPr id="371204" name="Rectangle 1540"/>
            <p:cNvSpPr>
              <a:spLocks noChangeArrowheads="1"/>
            </p:cNvSpPr>
            <p:nvPr/>
          </p:nvSpPr>
          <p:spPr bwMode="auto">
            <a:xfrm>
              <a:off x="4808" y="200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05" name="Rectangle 1541"/>
            <p:cNvSpPr>
              <a:spLocks noChangeArrowheads="1"/>
            </p:cNvSpPr>
            <p:nvPr/>
          </p:nvSpPr>
          <p:spPr bwMode="auto">
            <a:xfrm>
              <a:off x="4808" y="208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06" name="Rectangle 1542"/>
            <p:cNvSpPr>
              <a:spLocks noChangeArrowheads="1"/>
            </p:cNvSpPr>
            <p:nvPr/>
          </p:nvSpPr>
          <p:spPr bwMode="auto">
            <a:xfrm>
              <a:off x="4808" y="216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07" name="Rectangle 1543"/>
            <p:cNvSpPr>
              <a:spLocks noChangeArrowheads="1"/>
            </p:cNvSpPr>
            <p:nvPr/>
          </p:nvSpPr>
          <p:spPr bwMode="auto">
            <a:xfrm>
              <a:off x="4650" y="1920"/>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08" name="Rectangle 1544"/>
            <p:cNvSpPr>
              <a:spLocks noChangeArrowheads="1"/>
            </p:cNvSpPr>
            <p:nvPr/>
          </p:nvSpPr>
          <p:spPr bwMode="auto">
            <a:xfrm>
              <a:off x="4650" y="200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09" name="Rectangle 1545"/>
            <p:cNvSpPr>
              <a:spLocks noChangeArrowheads="1"/>
            </p:cNvSpPr>
            <p:nvPr/>
          </p:nvSpPr>
          <p:spPr bwMode="auto">
            <a:xfrm>
              <a:off x="4650" y="2085"/>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10" name="Rectangle 1546"/>
            <p:cNvSpPr>
              <a:spLocks noChangeArrowheads="1"/>
            </p:cNvSpPr>
            <p:nvPr/>
          </p:nvSpPr>
          <p:spPr bwMode="auto">
            <a:xfrm>
              <a:off x="4650" y="2166"/>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11" name="Rectangle 1547"/>
            <p:cNvSpPr>
              <a:spLocks noChangeArrowheads="1"/>
            </p:cNvSpPr>
            <p:nvPr/>
          </p:nvSpPr>
          <p:spPr bwMode="auto">
            <a:xfrm>
              <a:off x="4570" y="192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12" name="Rectangle 1548"/>
            <p:cNvSpPr>
              <a:spLocks noChangeArrowheads="1"/>
            </p:cNvSpPr>
            <p:nvPr/>
          </p:nvSpPr>
          <p:spPr bwMode="auto">
            <a:xfrm>
              <a:off x="4570" y="200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13" name="Rectangle 1549"/>
            <p:cNvSpPr>
              <a:spLocks noChangeArrowheads="1"/>
            </p:cNvSpPr>
            <p:nvPr/>
          </p:nvSpPr>
          <p:spPr bwMode="auto">
            <a:xfrm>
              <a:off x="4570" y="208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14" name="Rectangle 1550"/>
            <p:cNvSpPr>
              <a:spLocks noChangeArrowheads="1"/>
            </p:cNvSpPr>
            <p:nvPr/>
          </p:nvSpPr>
          <p:spPr bwMode="auto">
            <a:xfrm>
              <a:off x="4570" y="216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15" name="Rectangle 1551"/>
            <p:cNvSpPr>
              <a:spLocks noChangeArrowheads="1"/>
            </p:cNvSpPr>
            <p:nvPr/>
          </p:nvSpPr>
          <p:spPr bwMode="auto">
            <a:xfrm>
              <a:off x="4358" y="3011"/>
              <a:ext cx="31" cy="309"/>
            </a:xfrm>
            <a:prstGeom prst="rect">
              <a:avLst/>
            </a:prstGeom>
            <a:solidFill>
              <a:srgbClr val="FFA6A4"/>
            </a:solidFill>
            <a:ln w="6350">
              <a:solidFill>
                <a:srgbClr val="000000"/>
              </a:solidFill>
              <a:miter lim="800000"/>
              <a:headEnd/>
              <a:tailEnd/>
            </a:ln>
          </p:spPr>
          <p:txBody>
            <a:bodyPr/>
            <a:lstStyle/>
            <a:p>
              <a:endParaRPr lang="en-US"/>
            </a:p>
          </p:txBody>
        </p:sp>
        <p:sp>
          <p:nvSpPr>
            <p:cNvPr id="371216" name="Rectangle 1552"/>
            <p:cNvSpPr>
              <a:spLocks noChangeArrowheads="1"/>
            </p:cNvSpPr>
            <p:nvPr/>
          </p:nvSpPr>
          <p:spPr bwMode="auto">
            <a:xfrm>
              <a:off x="4402" y="3011"/>
              <a:ext cx="16" cy="309"/>
            </a:xfrm>
            <a:prstGeom prst="rect">
              <a:avLst/>
            </a:prstGeom>
            <a:solidFill>
              <a:srgbClr val="0000FF"/>
            </a:solidFill>
            <a:ln w="6350">
              <a:solidFill>
                <a:srgbClr val="000000"/>
              </a:solidFill>
              <a:miter lim="800000"/>
              <a:headEnd/>
              <a:tailEnd/>
            </a:ln>
          </p:spPr>
          <p:txBody>
            <a:bodyPr/>
            <a:lstStyle/>
            <a:p>
              <a:endParaRPr lang="en-US"/>
            </a:p>
          </p:txBody>
        </p:sp>
        <p:sp>
          <p:nvSpPr>
            <p:cNvPr id="371217" name="Rectangle 1553"/>
            <p:cNvSpPr>
              <a:spLocks noChangeArrowheads="1"/>
            </p:cNvSpPr>
            <p:nvPr/>
          </p:nvSpPr>
          <p:spPr bwMode="auto">
            <a:xfrm>
              <a:off x="4438" y="301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18" name="Rectangle 1554"/>
            <p:cNvSpPr>
              <a:spLocks noChangeArrowheads="1"/>
            </p:cNvSpPr>
            <p:nvPr/>
          </p:nvSpPr>
          <p:spPr bwMode="auto">
            <a:xfrm>
              <a:off x="4438" y="3092"/>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19" name="Rectangle 1555"/>
            <p:cNvSpPr>
              <a:spLocks noChangeArrowheads="1"/>
            </p:cNvSpPr>
            <p:nvPr/>
          </p:nvSpPr>
          <p:spPr bwMode="auto">
            <a:xfrm>
              <a:off x="4438" y="3176"/>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20" name="Rectangle 1556"/>
            <p:cNvSpPr>
              <a:spLocks noChangeArrowheads="1"/>
            </p:cNvSpPr>
            <p:nvPr/>
          </p:nvSpPr>
          <p:spPr bwMode="auto">
            <a:xfrm>
              <a:off x="4438" y="3258"/>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21" name="Rectangle 1557"/>
            <p:cNvSpPr>
              <a:spLocks noChangeArrowheads="1"/>
            </p:cNvSpPr>
            <p:nvPr/>
          </p:nvSpPr>
          <p:spPr bwMode="auto">
            <a:xfrm>
              <a:off x="4280" y="300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22" name="Rectangle 1558"/>
            <p:cNvSpPr>
              <a:spLocks noChangeArrowheads="1"/>
            </p:cNvSpPr>
            <p:nvPr/>
          </p:nvSpPr>
          <p:spPr bwMode="auto">
            <a:xfrm>
              <a:off x="4280" y="3092"/>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23" name="Rectangle 1559"/>
            <p:cNvSpPr>
              <a:spLocks noChangeArrowheads="1"/>
            </p:cNvSpPr>
            <p:nvPr/>
          </p:nvSpPr>
          <p:spPr bwMode="auto">
            <a:xfrm>
              <a:off x="4280" y="3175"/>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24" name="Rectangle 1560"/>
            <p:cNvSpPr>
              <a:spLocks noChangeArrowheads="1"/>
            </p:cNvSpPr>
            <p:nvPr/>
          </p:nvSpPr>
          <p:spPr bwMode="auto">
            <a:xfrm>
              <a:off x="4280" y="3256"/>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25" name="Rectangle 1561"/>
            <p:cNvSpPr>
              <a:spLocks noChangeArrowheads="1"/>
            </p:cNvSpPr>
            <p:nvPr/>
          </p:nvSpPr>
          <p:spPr bwMode="auto">
            <a:xfrm>
              <a:off x="4200" y="300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26" name="Rectangle 1562"/>
            <p:cNvSpPr>
              <a:spLocks noChangeArrowheads="1"/>
            </p:cNvSpPr>
            <p:nvPr/>
          </p:nvSpPr>
          <p:spPr bwMode="auto">
            <a:xfrm>
              <a:off x="4200" y="3092"/>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27" name="Rectangle 1563"/>
            <p:cNvSpPr>
              <a:spLocks noChangeArrowheads="1"/>
            </p:cNvSpPr>
            <p:nvPr/>
          </p:nvSpPr>
          <p:spPr bwMode="auto">
            <a:xfrm>
              <a:off x="4200" y="3175"/>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28" name="Rectangle 1564"/>
            <p:cNvSpPr>
              <a:spLocks noChangeArrowheads="1"/>
            </p:cNvSpPr>
            <p:nvPr/>
          </p:nvSpPr>
          <p:spPr bwMode="auto">
            <a:xfrm>
              <a:off x="4200" y="3256"/>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29" name="Rectangle 1565"/>
            <p:cNvSpPr>
              <a:spLocks noChangeArrowheads="1"/>
            </p:cNvSpPr>
            <p:nvPr/>
          </p:nvSpPr>
          <p:spPr bwMode="auto">
            <a:xfrm>
              <a:off x="4728" y="3011"/>
              <a:ext cx="30" cy="310"/>
            </a:xfrm>
            <a:prstGeom prst="rect">
              <a:avLst/>
            </a:prstGeom>
            <a:solidFill>
              <a:srgbClr val="FFA6A4"/>
            </a:solidFill>
            <a:ln w="6350">
              <a:solidFill>
                <a:srgbClr val="000000"/>
              </a:solidFill>
              <a:miter lim="800000"/>
              <a:headEnd/>
              <a:tailEnd/>
            </a:ln>
          </p:spPr>
          <p:txBody>
            <a:bodyPr/>
            <a:lstStyle/>
            <a:p>
              <a:endParaRPr lang="en-US"/>
            </a:p>
          </p:txBody>
        </p:sp>
        <p:sp>
          <p:nvSpPr>
            <p:cNvPr id="371230" name="Rectangle 1566"/>
            <p:cNvSpPr>
              <a:spLocks noChangeArrowheads="1"/>
            </p:cNvSpPr>
            <p:nvPr/>
          </p:nvSpPr>
          <p:spPr bwMode="auto">
            <a:xfrm>
              <a:off x="4773" y="3011"/>
              <a:ext cx="15" cy="310"/>
            </a:xfrm>
            <a:prstGeom prst="rect">
              <a:avLst/>
            </a:prstGeom>
            <a:solidFill>
              <a:srgbClr val="0000FF"/>
            </a:solidFill>
            <a:ln w="6350">
              <a:solidFill>
                <a:srgbClr val="000000"/>
              </a:solidFill>
              <a:miter lim="800000"/>
              <a:headEnd/>
              <a:tailEnd/>
            </a:ln>
          </p:spPr>
          <p:txBody>
            <a:bodyPr/>
            <a:lstStyle/>
            <a:p>
              <a:endParaRPr lang="en-US"/>
            </a:p>
          </p:txBody>
        </p:sp>
        <p:sp>
          <p:nvSpPr>
            <p:cNvPr id="371231" name="Rectangle 1567"/>
            <p:cNvSpPr>
              <a:spLocks noChangeArrowheads="1"/>
            </p:cNvSpPr>
            <p:nvPr/>
          </p:nvSpPr>
          <p:spPr bwMode="auto">
            <a:xfrm>
              <a:off x="4808" y="301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32" name="Rectangle 1568"/>
            <p:cNvSpPr>
              <a:spLocks noChangeArrowheads="1"/>
            </p:cNvSpPr>
            <p:nvPr/>
          </p:nvSpPr>
          <p:spPr bwMode="auto">
            <a:xfrm>
              <a:off x="4808" y="309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33" name="Rectangle 1569"/>
            <p:cNvSpPr>
              <a:spLocks noChangeArrowheads="1"/>
            </p:cNvSpPr>
            <p:nvPr/>
          </p:nvSpPr>
          <p:spPr bwMode="auto">
            <a:xfrm>
              <a:off x="4808" y="317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34" name="Rectangle 1570"/>
            <p:cNvSpPr>
              <a:spLocks noChangeArrowheads="1"/>
            </p:cNvSpPr>
            <p:nvPr/>
          </p:nvSpPr>
          <p:spPr bwMode="auto">
            <a:xfrm>
              <a:off x="4808" y="325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35" name="Rectangle 1571"/>
            <p:cNvSpPr>
              <a:spLocks noChangeArrowheads="1"/>
            </p:cNvSpPr>
            <p:nvPr/>
          </p:nvSpPr>
          <p:spPr bwMode="auto">
            <a:xfrm>
              <a:off x="4650" y="3010"/>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36" name="Rectangle 1572"/>
            <p:cNvSpPr>
              <a:spLocks noChangeArrowheads="1"/>
            </p:cNvSpPr>
            <p:nvPr/>
          </p:nvSpPr>
          <p:spPr bwMode="auto">
            <a:xfrm>
              <a:off x="4650" y="3092"/>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37" name="Rectangle 1573"/>
            <p:cNvSpPr>
              <a:spLocks noChangeArrowheads="1"/>
            </p:cNvSpPr>
            <p:nvPr/>
          </p:nvSpPr>
          <p:spPr bwMode="auto">
            <a:xfrm>
              <a:off x="4650" y="3176"/>
              <a:ext cx="59" cy="61"/>
            </a:xfrm>
            <a:prstGeom prst="rect">
              <a:avLst/>
            </a:prstGeom>
            <a:solidFill>
              <a:srgbClr val="FFFFFF"/>
            </a:solidFill>
            <a:ln w="6350">
              <a:solidFill>
                <a:srgbClr val="000000"/>
              </a:solidFill>
              <a:miter lim="800000"/>
              <a:headEnd/>
              <a:tailEnd/>
            </a:ln>
          </p:spPr>
          <p:txBody>
            <a:bodyPr/>
            <a:lstStyle/>
            <a:p>
              <a:endParaRPr lang="en-US"/>
            </a:p>
          </p:txBody>
        </p:sp>
        <p:sp>
          <p:nvSpPr>
            <p:cNvPr id="371238" name="Rectangle 1574"/>
            <p:cNvSpPr>
              <a:spLocks noChangeArrowheads="1"/>
            </p:cNvSpPr>
            <p:nvPr/>
          </p:nvSpPr>
          <p:spPr bwMode="auto">
            <a:xfrm>
              <a:off x="4650" y="3257"/>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39" name="Rectangle 1575"/>
            <p:cNvSpPr>
              <a:spLocks noChangeArrowheads="1"/>
            </p:cNvSpPr>
            <p:nvPr/>
          </p:nvSpPr>
          <p:spPr bwMode="auto">
            <a:xfrm>
              <a:off x="4570" y="301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40" name="Rectangle 1576"/>
            <p:cNvSpPr>
              <a:spLocks noChangeArrowheads="1"/>
            </p:cNvSpPr>
            <p:nvPr/>
          </p:nvSpPr>
          <p:spPr bwMode="auto">
            <a:xfrm>
              <a:off x="4570" y="309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41" name="Rectangle 1577"/>
            <p:cNvSpPr>
              <a:spLocks noChangeArrowheads="1"/>
            </p:cNvSpPr>
            <p:nvPr/>
          </p:nvSpPr>
          <p:spPr bwMode="auto">
            <a:xfrm>
              <a:off x="4570" y="3176"/>
              <a:ext cx="60" cy="61"/>
            </a:xfrm>
            <a:prstGeom prst="rect">
              <a:avLst/>
            </a:prstGeom>
            <a:solidFill>
              <a:srgbClr val="FFFFFF"/>
            </a:solidFill>
            <a:ln w="6350">
              <a:solidFill>
                <a:srgbClr val="000000"/>
              </a:solidFill>
              <a:miter lim="800000"/>
              <a:headEnd/>
              <a:tailEnd/>
            </a:ln>
          </p:spPr>
          <p:txBody>
            <a:bodyPr/>
            <a:lstStyle/>
            <a:p>
              <a:endParaRPr lang="en-US"/>
            </a:p>
          </p:txBody>
        </p:sp>
        <p:sp>
          <p:nvSpPr>
            <p:cNvPr id="371242" name="Rectangle 1578"/>
            <p:cNvSpPr>
              <a:spLocks noChangeArrowheads="1"/>
            </p:cNvSpPr>
            <p:nvPr/>
          </p:nvSpPr>
          <p:spPr bwMode="auto">
            <a:xfrm>
              <a:off x="4570" y="3257"/>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43" name="Rectangle 1579"/>
            <p:cNvSpPr>
              <a:spLocks noChangeArrowheads="1"/>
            </p:cNvSpPr>
            <p:nvPr/>
          </p:nvSpPr>
          <p:spPr bwMode="auto">
            <a:xfrm>
              <a:off x="4353" y="2648"/>
              <a:ext cx="30" cy="310"/>
            </a:xfrm>
            <a:prstGeom prst="rect">
              <a:avLst/>
            </a:prstGeom>
            <a:solidFill>
              <a:srgbClr val="FFA6A4"/>
            </a:solidFill>
            <a:ln w="6350">
              <a:solidFill>
                <a:srgbClr val="000000"/>
              </a:solidFill>
              <a:miter lim="800000"/>
              <a:headEnd/>
              <a:tailEnd/>
            </a:ln>
          </p:spPr>
          <p:txBody>
            <a:bodyPr/>
            <a:lstStyle/>
            <a:p>
              <a:endParaRPr lang="en-US"/>
            </a:p>
          </p:txBody>
        </p:sp>
        <p:sp>
          <p:nvSpPr>
            <p:cNvPr id="371244" name="Rectangle 1580"/>
            <p:cNvSpPr>
              <a:spLocks noChangeArrowheads="1"/>
            </p:cNvSpPr>
            <p:nvPr/>
          </p:nvSpPr>
          <p:spPr bwMode="auto">
            <a:xfrm>
              <a:off x="4397" y="2648"/>
              <a:ext cx="15" cy="310"/>
            </a:xfrm>
            <a:prstGeom prst="rect">
              <a:avLst/>
            </a:prstGeom>
            <a:solidFill>
              <a:srgbClr val="0000FF"/>
            </a:solidFill>
            <a:ln w="6350">
              <a:solidFill>
                <a:srgbClr val="000000"/>
              </a:solidFill>
              <a:miter lim="800000"/>
              <a:headEnd/>
              <a:tailEnd/>
            </a:ln>
          </p:spPr>
          <p:txBody>
            <a:bodyPr/>
            <a:lstStyle/>
            <a:p>
              <a:endParaRPr lang="en-US"/>
            </a:p>
          </p:txBody>
        </p:sp>
        <p:sp>
          <p:nvSpPr>
            <p:cNvPr id="371245" name="Rectangle 1581"/>
            <p:cNvSpPr>
              <a:spLocks noChangeArrowheads="1"/>
            </p:cNvSpPr>
            <p:nvPr/>
          </p:nvSpPr>
          <p:spPr bwMode="auto">
            <a:xfrm>
              <a:off x="4432" y="264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46" name="Rectangle 1582"/>
            <p:cNvSpPr>
              <a:spLocks noChangeArrowheads="1"/>
            </p:cNvSpPr>
            <p:nvPr/>
          </p:nvSpPr>
          <p:spPr bwMode="auto">
            <a:xfrm>
              <a:off x="4432" y="272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47" name="Rectangle 1583"/>
            <p:cNvSpPr>
              <a:spLocks noChangeArrowheads="1"/>
            </p:cNvSpPr>
            <p:nvPr/>
          </p:nvSpPr>
          <p:spPr bwMode="auto">
            <a:xfrm>
              <a:off x="4432" y="281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48" name="Rectangle 1584"/>
            <p:cNvSpPr>
              <a:spLocks noChangeArrowheads="1"/>
            </p:cNvSpPr>
            <p:nvPr/>
          </p:nvSpPr>
          <p:spPr bwMode="auto">
            <a:xfrm>
              <a:off x="4432" y="289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49" name="Rectangle 1585"/>
            <p:cNvSpPr>
              <a:spLocks noChangeArrowheads="1"/>
            </p:cNvSpPr>
            <p:nvPr/>
          </p:nvSpPr>
          <p:spPr bwMode="auto">
            <a:xfrm>
              <a:off x="4274" y="2647"/>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50" name="Rectangle 1586"/>
            <p:cNvSpPr>
              <a:spLocks noChangeArrowheads="1"/>
            </p:cNvSpPr>
            <p:nvPr/>
          </p:nvSpPr>
          <p:spPr bwMode="auto">
            <a:xfrm>
              <a:off x="4274" y="272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51" name="Rectangle 1587"/>
            <p:cNvSpPr>
              <a:spLocks noChangeArrowheads="1"/>
            </p:cNvSpPr>
            <p:nvPr/>
          </p:nvSpPr>
          <p:spPr bwMode="auto">
            <a:xfrm>
              <a:off x="4274" y="281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52" name="Rectangle 1588"/>
            <p:cNvSpPr>
              <a:spLocks noChangeArrowheads="1"/>
            </p:cNvSpPr>
            <p:nvPr/>
          </p:nvSpPr>
          <p:spPr bwMode="auto">
            <a:xfrm>
              <a:off x="4274" y="289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53" name="Rectangle 1589"/>
            <p:cNvSpPr>
              <a:spLocks noChangeArrowheads="1"/>
            </p:cNvSpPr>
            <p:nvPr/>
          </p:nvSpPr>
          <p:spPr bwMode="auto">
            <a:xfrm>
              <a:off x="4194" y="2647"/>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54" name="Rectangle 1590"/>
            <p:cNvSpPr>
              <a:spLocks noChangeArrowheads="1"/>
            </p:cNvSpPr>
            <p:nvPr/>
          </p:nvSpPr>
          <p:spPr bwMode="auto">
            <a:xfrm>
              <a:off x="4194" y="272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55" name="Rectangle 1591"/>
            <p:cNvSpPr>
              <a:spLocks noChangeArrowheads="1"/>
            </p:cNvSpPr>
            <p:nvPr/>
          </p:nvSpPr>
          <p:spPr bwMode="auto">
            <a:xfrm>
              <a:off x="4194" y="281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56" name="Rectangle 1592"/>
            <p:cNvSpPr>
              <a:spLocks noChangeArrowheads="1"/>
            </p:cNvSpPr>
            <p:nvPr/>
          </p:nvSpPr>
          <p:spPr bwMode="auto">
            <a:xfrm>
              <a:off x="4194" y="289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57" name="Rectangle 1593"/>
            <p:cNvSpPr>
              <a:spLocks noChangeArrowheads="1"/>
            </p:cNvSpPr>
            <p:nvPr/>
          </p:nvSpPr>
          <p:spPr bwMode="auto">
            <a:xfrm>
              <a:off x="4728" y="2648"/>
              <a:ext cx="30" cy="310"/>
            </a:xfrm>
            <a:prstGeom prst="rect">
              <a:avLst/>
            </a:prstGeom>
            <a:solidFill>
              <a:srgbClr val="FFA6A4"/>
            </a:solidFill>
            <a:ln w="6350">
              <a:solidFill>
                <a:srgbClr val="000000"/>
              </a:solidFill>
              <a:miter lim="800000"/>
              <a:headEnd/>
              <a:tailEnd/>
            </a:ln>
          </p:spPr>
          <p:txBody>
            <a:bodyPr/>
            <a:lstStyle/>
            <a:p>
              <a:endParaRPr lang="en-US"/>
            </a:p>
          </p:txBody>
        </p:sp>
        <p:sp>
          <p:nvSpPr>
            <p:cNvPr id="371258" name="Rectangle 1594"/>
            <p:cNvSpPr>
              <a:spLocks noChangeArrowheads="1"/>
            </p:cNvSpPr>
            <p:nvPr/>
          </p:nvSpPr>
          <p:spPr bwMode="auto">
            <a:xfrm>
              <a:off x="4773" y="2648"/>
              <a:ext cx="15" cy="310"/>
            </a:xfrm>
            <a:prstGeom prst="rect">
              <a:avLst/>
            </a:prstGeom>
            <a:solidFill>
              <a:srgbClr val="0000FF"/>
            </a:solidFill>
            <a:ln w="6350">
              <a:solidFill>
                <a:srgbClr val="000000"/>
              </a:solidFill>
              <a:miter lim="800000"/>
              <a:headEnd/>
              <a:tailEnd/>
            </a:ln>
          </p:spPr>
          <p:txBody>
            <a:bodyPr/>
            <a:lstStyle/>
            <a:p>
              <a:endParaRPr lang="en-US"/>
            </a:p>
          </p:txBody>
        </p:sp>
        <p:sp>
          <p:nvSpPr>
            <p:cNvPr id="371259" name="Rectangle 1595"/>
            <p:cNvSpPr>
              <a:spLocks noChangeArrowheads="1"/>
            </p:cNvSpPr>
            <p:nvPr/>
          </p:nvSpPr>
          <p:spPr bwMode="auto">
            <a:xfrm>
              <a:off x="4808" y="264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60" name="Rectangle 1596"/>
            <p:cNvSpPr>
              <a:spLocks noChangeArrowheads="1"/>
            </p:cNvSpPr>
            <p:nvPr/>
          </p:nvSpPr>
          <p:spPr bwMode="auto">
            <a:xfrm>
              <a:off x="4808" y="272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61" name="Rectangle 1597"/>
            <p:cNvSpPr>
              <a:spLocks noChangeArrowheads="1"/>
            </p:cNvSpPr>
            <p:nvPr/>
          </p:nvSpPr>
          <p:spPr bwMode="auto">
            <a:xfrm>
              <a:off x="4808" y="281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62" name="Rectangle 1598"/>
            <p:cNvSpPr>
              <a:spLocks noChangeArrowheads="1"/>
            </p:cNvSpPr>
            <p:nvPr/>
          </p:nvSpPr>
          <p:spPr bwMode="auto">
            <a:xfrm>
              <a:off x="4808" y="289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63" name="Rectangle 1599"/>
            <p:cNvSpPr>
              <a:spLocks noChangeArrowheads="1"/>
            </p:cNvSpPr>
            <p:nvPr/>
          </p:nvSpPr>
          <p:spPr bwMode="auto">
            <a:xfrm>
              <a:off x="4650" y="2647"/>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64" name="Rectangle 1600"/>
            <p:cNvSpPr>
              <a:spLocks noChangeArrowheads="1"/>
            </p:cNvSpPr>
            <p:nvPr/>
          </p:nvSpPr>
          <p:spPr bwMode="auto">
            <a:xfrm>
              <a:off x="4650" y="272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65" name="Rectangle 1601"/>
            <p:cNvSpPr>
              <a:spLocks noChangeArrowheads="1"/>
            </p:cNvSpPr>
            <p:nvPr/>
          </p:nvSpPr>
          <p:spPr bwMode="auto">
            <a:xfrm>
              <a:off x="4650" y="281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66" name="Rectangle 1602"/>
            <p:cNvSpPr>
              <a:spLocks noChangeArrowheads="1"/>
            </p:cNvSpPr>
            <p:nvPr/>
          </p:nvSpPr>
          <p:spPr bwMode="auto">
            <a:xfrm>
              <a:off x="4650" y="289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67" name="Rectangle 1603"/>
            <p:cNvSpPr>
              <a:spLocks noChangeArrowheads="1"/>
            </p:cNvSpPr>
            <p:nvPr/>
          </p:nvSpPr>
          <p:spPr bwMode="auto">
            <a:xfrm>
              <a:off x="4570" y="2647"/>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68" name="Rectangle 1604"/>
            <p:cNvSpPr>
              <a:spLocks noChangeArrowheads="1"/>
            </p:cNvSpPr>
            <p:nvPr/>
          </p:nvSpPr>
          <p:spPr bwMode="auto">
            <a:xfrm>
              <a:off x="4570" y="272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69" name="Rectangle 1605"/>
            <p:cNvSpPr>
              <a:spLocks noChangeArrowheads="1"/>
            </p:cNvSpPr>
            <p:nvPr/>
          </p:nvSpPr>
          <p:spPr bwMode="auto">
            <a:xfrm>
              <a:off x="4570" y="281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70" name="Rectangle 1606"/>
            <p:cNvSpPr>
              <a:spLocks noChangeArrowheads="1"/>
            </p:cNvSpPr>
            <p:nvPr/>
          </p:nvSpPr>
          <p:spPr bwMode="auto">
            <a:xfrm>
              <a:off x="4570" y="289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71" name="Rectangle 1607"/>
            <p:cNvSpPr>
              <a:spLocks noChangeArrowheads="1"/>
            </p:cNvSpPr>
            <p:nvPr/>
          </p:nvSpPr>
          <p:spPr bwMode="auto">
            <a:xfrm>
              <a:off x="3620" y="2278"/>
              <a:ext cx="30" cy="310"/>
            </a:xfrm>
            <a:prstGeom prst="rect">
              <a:avLst/>
            </a:prstGeom>
            <a:solidFill>
              <a:srgbClr val="FFA6A4"/>
            </a:solidFill>
            <a:ln w="6350">
              <a:solidFill>
                <a:srgbClr val="000000"/>
              </a:solidFill>
              <a:miter lim="800000"/>
              <a:headEnd/>
              <a:tailEnd/>
            </a:ln>
          </p:spPr>
          <p:txBody>
            <a:bodyPr/>
            <a:lstStyle/>
            <a:p>
              <a:endParaRPr lang="en-US"/>
            </a:p>
          </p:txBody>
        </p:sp>
        <p:sp>
          <p:nvSpPr>
            <p:cNvPr id="371272" name="Rectangle 1608"/>
            <p:cNvSpPr>
              <a:spLocks noChangeArrowheads="1"/>
            </p:cNvSpPr>
            <p:nvPr/>
          </p:nvSpPr>
          <p:spPr bwMode="auto">
            <a:xfrm>
              <a:off x="3664" y="2278"/>
              <a:ext cx="15" cy="310"/>
            </a:xfrm>
            <a:prstGeom prst="rect">
              <a:avLst/>
            </a:prstGeom>
            <a:solidFill>
              <a:srgbClr val="0000FF"/>
            </a:solidFill>
            <a:ln w="6350">
              <a:solidFill>
                <a:srgbClr val="000000"/>
              </a:solidFill>
              <a:miter lim="800000"/>
              <a:headEnd/>
              <a:tailEnd/>
            </a:ln>
          </p:spPr>
          <p:txBody>
            <a:bodyPr/>
            <a:lstStyle/>
            <a:p>
              <a:endParaRPr lang="en-US"/>
            </a:p>
          </p:txBody>
        </p:sp>
        <p:sp>
          <p:nvSpPr>
            <p:cNvPr id="371273" name="Rectangle 1609"/>
            <p:cNvSpPr>
              <a:spLocks noChangeArrowheads="1"/>
            </p:cNvSpPr>
            <p:nvPr/>
          </p:nvSpPr>
          <p:spPr bwMode="auto">
            <a:xfrm>
              <a:off x="3699" y="227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74" name="Rectangle 1610"/>
            <p:cNvSpPr>
              <a:spLocks noChangeArrowheads="1"/>
            </p:cNvSpPr>
            <p:nvPr/>
          </p:nvSpPr>
          <p:spPr bwMode="auto">
            <a:xfrm>
              <a:off x="3699" y="236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75" name="Rectangle 1611"/>
            <p:cNvSpPr>
              <a:spLocks noChangeArrowheads="1"/>
            </p:cNvSpPr>
            <p:nvPr/>
          </p:nvSpPr>
          <p:spPr bwMode="auto">
            <a:xfrm>
              <a:off x="3699" y="244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76" name="Rectangle 1612"/>
            <p:cNvSpPr>
              <a:spLocks noChangeArrowheads="1"/>
            </p:cNvSpPr>
            <p:nvPr/>
          </p:nvSpPr>
          <p:spPr bwMode="auto">
            <a:xfrm>
              <a:off x="3699" y="252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77" name="Rectangle 1613"/>
            <p:cNvSpPr>
              <a:spLocks noChangeArrowheads="1"/>
            </p:cNvSpPr>
            <p:nvPr/>
          </p:nvSpPr>
          <p:spPr bwMode="auto">
            <a:xfrm>
              <a:off x="3541" y="2277"/>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78" name="Rectangle 1614"/>
            <p:cNvSpPr>
              <a:spLocks noChangeArrowheads="1"/>
            </p:cNvSpPr>
            <p:nvPr/>
          </p:nvSpPr>
          <p:spPr bwMode="auto">
            <a:xfrm>
              <a:off x="3541" y="235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79" name="Rectangle 1615"/>
            <p:cNvSpPr>
              <a:spLocks noChangeArrowheads="1"/>
            </p:cNvSpPr>
            <p:nvPr/>
          </p:nvSpPr>
          <p:spPr bwMode="auto">
            <a:xfrm>
              <a:off x="3541" y="2442"/>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80" name="Rectangle 1616"/>
            <p:cNvSpPr>
              <a:spLocks noChangeArrowheads="1"/>
            </p:cNvSpPr>
            <p:nvPr/>
          </p:nvSpPr>
          <p:spPr bwMode="auto">
            <a:xfrm>
              <a:off x="3541" y="252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81" name="Rectangle 1617"/>
            <p:cNvSpPr>
              <a:spLocks noChangeArrowheads="1"/>
            </p:cNvSpPr>
            <p:nvPr/>
          </p:nvSpPr>
          <p:spPr bwMode="auto">
            <a:xfrm>
              <a:off x="3461" y="2277"/>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82" name="Rectangle 1618"/>
            <p:cNvSpPr>
              <a:spLocks noChangeArrowheads="1"/>
            </p:cNvSpPr>
            <p:nvPr/>
          </p:nvSpPr>
          <p:spPr bwMode="auto">
            <a:xfrm>
              <a:off x="3461" y="235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83" name="Rectangle 1619"/>
            <p:cNvSpPr>
              <a:spLocks noChangeArrowheads="1"/>
            </p:cNvSpPr>
            <p:nvPr/>
          </p:nvSpPr>
          <p:spPr bwMode="auto">
            <a:xfrm>
              <a:off x="3461" y="244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84" name="Rectangle 1620"/>
            <p:cNvSpPr>
              <a:spLocks noChangeArrowheads="1"/>
            </p:cNvSpPr>
            <p:nvPr/>
          </p:nvSpPr>
          <p:spPr bwMode="auto">
            <a:xfrm>
              <a:off x="3461" y="252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85" name="Rectangle 1621"/>
            <p:cNvSpPr>
              <a:spLocks noChangeArrowheads="1"/>
            </p:cNvSpPr>
            <p:nvPr/>
          </p:nvSpPr>
          <p:spPr bwMode="auto">
            <a:xfrm>
              <a:off x="3990" y="2279"/>
              <a:ext cx="30" cy="309"/>
            </a:xfrm>
            <a:prstGeom prst="rect">
              <a:avLst/>
            </a:prstGeom>
            <a:solidFill>
              <a:srgbClr val="FFA6A4"/>
            </a:solidFill>
            <a:ln w="6350">
              <a:solidFill>
                <a:srgbClr val="000000"/>
              </a:solidFill>
              <a:miter lim="800000"/>
              <a:headEnd/>
              <a:tailEnd/>
            </a:ln>
          </p:spPr>
          <p:txBody>
            <a:bodyPr/>
            <a:lstStyle/>
            <a:p>
              <a:endParaRPr lang="en-US"/>
            </a:p>
          </p:txBody>
        </p:sp>
        <p:sp>
          <p:nvSpPr>
            <p:cNvPr id="371286" name="Rectangle 1622"/>
            <p:cNvSpPr>
              <a:spLocks noChangeArrowheads="1"/>
            </p:cNvSpPr>
            <p:nvPr/>
          </p:nvSpPr>
          <p:spPr bwMode="auto">
            <a:xfrm>
              <a:off x="4034" y="2279"/>
              <a:ext cx="16" cy="309"/>
            </a:xfrm>
            <a:prstGeom prst="rect">
              <a:avLst/>
            </a:prstGeom>
            <a:solidFill>
              <a:srgbClr val="0000FF"/>
            </a:solidFill>
            <a:ln w="6350">
              <a:solidFill>
                <a:srgbClr val="000000"/>
              </a:solidFill>
              <a:miter lim="800000"/>
              <a:headEnd/>
              <a:tailEnd/>
            </a:ln>
          </p:spPr>
          <p:txBody>
            <a:bodyPr/>
            <a:lstStyle/>
            <a:p>
              <a:endParaRPr lang="en-US"/>
            </a:p>
          </p:txBody>
        </p:sp>
        <p:sp>
          <p:nvSpPr>
            <p:cNvPr id="371287" name="Rectangle 1623"/>
            <p:cNvSpPr>
              <a:spLocks noChangeArrowheads="1"/>
            </p:cNvSpPr>
            <p:nvPr/>
          </p:nvSpPr>
          <p:spPr bwMode="auto">
            <a:xfrm>
              <a:off x="4069" y="227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88" name="Rectangle 1624"/>
            <p:cNvSpPr>
              <a:spLocks noChangeArrowheads="1"/>
            </p:cNvSpPr>
            <p:nvPr/>
          </p:nvSpPr>
          <p:spPr bwMode="auto">
            <a:xfrm>
              <a:off x="4069" y="236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89" name="Rectangle 1625"/>
            <p:cNvSpPr>
              <a:spLocks noChangeArrowheads="1"/>
            </p:cNvSpPr>
            <p:nvPr/>
          </p:nvSpPr>
          <p:spPr bwMode="auto">
            <a:xfrm>
              <a:off x="4069" y="244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90" name="Rectangle 1626"/>
            <p:cNvSpPr>
              <a:spLocks noChangeArrowheads="1"/>
            </p:cNvSpPr>
            <p:nvPr/>
          </p:nvSpPr>
          <p:spPr bwMode="auto">
            <a:xfrm>
              <a:off x="4069" y="2527"/>
              <a:ext cx="60" cy="61"/>
            </a:xfrm>
            <a:prstGeom prst="rect">
              <a:avLst/>
            </a:prstGeom>
            <a:solidFill>
              <a:srgbClr val="FFFFFF"/>
            </a:solidFill>
            <a:ln w="6350">
              <a:solidFill>
                <a:srgbClr val="000000"/>
              </a:solidFill>
              <a:miter lim="800000"/>
              <a:headEnd/>
              <a:tailEnd/>
            </a:ln>
          </p:spPr>
          <p:txBody>
            <a:bodyPr/>
            <a:lstStyle/>
            <a:p>
              <a:endParaRPr lang="en-US"/>
            </a:p>
          </p:txBody>
        </p:sp>
        <p:sp>
          <p:nvSpPr>
            <p:cNvPr id="371291" name="Rectangle 1627"/>
            <p:cNvSpPr>
              <a:spLocks noChangeArrowheads="1"/>
            </p:cNvSpPr>
            <p:nvPr/>
          </p:nvSpPr>
          <p:spPr bwMode="auto">
            <a:xfrm>
              <a:off x="3911" y="227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92" name="Rectangle 1628"/>
            <p:cNvSpPr>
              <a:spLocks noChangeArrowheads="1"/>
            </p:cNvSpPr>
            <p:nvPr/>
          </p:nvSpPr>
          <p:spPr bwMode="auto">
            <a:xfrm>
              <a:off x="3911" y="236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93" name="Rectangle 1629"/>
            <p:cNvSpPr>
              <a:spLocks noChangeArrowheads="1"/>
            </p:cNvSpPr>
            <p:nvPr/>
          </p:nvSpPr>
          <p:spPr bwMode="auto">
            <a:xfrm>
              <a:off x="3911" y="244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94" name="Rectangle 1630"/>
            <p:cNvSpPr>
              <a:spLocks noChangeArrowheads="1"/>
            </p:cNvSpPr>
            <p:nvPr/>
          </p:nvSpPr>
          <p:spPr bwMode="auto">
            <a:xfrm>
              <a:off x="3911" y="2524"/>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295" name="Rectangle 1631"/>
            <p:cNvSpPr>
              <a:spLocks noChangeArrowheads="1"/>
            </p:cNvSpPr>
            <p:nvPr/>
          </p:nvSpPr>
          <p:spPr bwMode="auto">
            <a:xfrm>
              <a:off x="3832" y="2278"/>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96" name="Rectangle 1632"/>
            <p:cNvSpPr>
              <a:spLocks noChangeArrowheads="1"/>
            </p:cNvSpPr>
            <p:nvPr/>
          </p:nvSpPr>
          <p:spPr bwMode="auto">
            <a:xfrm>
              <a:off x="3832" y="2360"/>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97" name="Rectangle 1633"/>
            <p:cNvSpPr>
              <a:spLocks noChangeArrowheads="1"/>
            </p:cNvSpPr>
            <p:nvPr/>
          </p:nvSpPr>
          <p:spPr bwMode="auto">
            <a:xfrm>
              <a:off x="3832" y="2442"/>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98" name="Rectangle 1634"/>
            <p:cNvSpPr>
              <a:spLocks noChangeArrowheads="1"/>
            </p:cNvSpPr>
            <p:nvPr/>
          </p:nvSpPr>
          <p:spPr bwMode="auto">
            <a:xfrm>
              <a:off x="3832" y="2524"/>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299" name="Rectangle 1635"/>
            <p:cNvSpPr>
              <a:spLocks noChangeArrowheads="1"/>
            </p:cNvSpPr>
            <p:nvPr/>
          </p:nvSpPr>
          <p:spPr bwMode="auto">
            <a:xfrm>
              <a:off x="3614" y="1915"/>
              <a:ext cx="31" cy="309"/>
            </a:xfrm>
            <a:prstGeom prst="rect">
              <a:avLst/>
            </a:prstGeom>
            <a:solidFill>
              <a:srgbClr val="FFA6A4"/>
            </a:solidFill>
            <a:ln w="6350">
              <a:solidFill>
                <a:srgbClr val="000000"/>
              </a:solidFill>
              <a:miter lim="800000"/>
              <a:headEnd/>
              <a:tailEnd/>
            </a:ln>
          </p:spPr>
          <p:txBody>
            <a:bodyPr/>
            <a:lstStyle/>
            <a:p>
              <a:endParaRPr lang="en-US"/>
            </a:p>
          </p:txBody>
        </p:sp>
        <p:sp>
          <p:nvSpPr>
            <p:cNvPr id="371300" name="Rectangle 1636"/>
            <p:cNvSpPr>
              <a:spLocks noChangeArrowheads="1"/>
            </p:cNvSpPr>
            <p:nvPr/>
          </p:nvSpPr>
          <p:spPr bwMode="auto">
            <a:xfrm>
              <a:off x="3658" y="1915"/>
              <a:ext cx="16" cy="309"/>
            </a:xfrm>
            <a:prstGeom prst="rect">
              <a:avLst/>
            </a:prstGeom>
            <a:solidFill>
              <a:srgbClr val="0000FF"/>
            </a:solidFill>
            <a:ln w="6350">
              <a:solidFill>
                <a:srgbClr val="000000"/>
              </a:solidFill>
              <a:miter lim="800000"/>
              <a:headEnd/>
              <a:tailEnd/>
            </a:ln>
          </p:spPr>
          <p:txBody>
            <a:bodyPr/>
            <a:lstStyle/>
            <a:p>
              <a:endParaRPr lang="en-US"/>
            </a:p>
          </p:txBody>
        </p:sp>
        <p:sp>
          <p:nvSpPr>
            <p:cNvPr id="371301" name="Rectangle 1637"/>
            <p:cNvSpPr>
              <a:spLocks noChangeArrowheads="1"/>
            </p:cNvSpPr>
            <p:nvPr/>
          </p:nvSpPr>
          <p:spPr bwMode="auto">
            <a:xfrm>
              <a:off x="3694" y="1915"/>
              <a:ext cx="59" cy="61"/>
            </a:xfrm>
            <a:prstGeom prst="rect">
              <a:avLst/>
            </a:prstGeom>
            <a:solidFill>
              <a:srgbClr val="FFFFFF"/>
            </a:solidFill>
            <a:ln w="6350">
              <a:solidFill>
                <a:srgbClr val="000000"/>
              </a:solidFill>
              <a:miter lim="800000"/>
              <a:headEnd/>
              <a:tailEnd/>
            </a:ln>
          </p:spPr>
          <p:txBody>
            <a:bodyPr/>
            <a:lstStyle/>
            <a:p>
              <a:endParaRPr lang="en-US"/>
            </a:p>
          </p:txBody>
        </p:sp>
        <p:sp>
          <p:nvSpPr>
            <p:cNvPr id="371302" name="Rectangle 1638"/>
            <p:cNvSpPr>
              <a:spLocks noChangeArrowheads="1"/>
            </p:cNvSpPr>
            <p:nvPr/>
          </p:nvSpPr>
          <p:spPr bwMode="auto">
            <a:xfrm>
              <a:off x="3694" y="1996"/>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03" name="Rectangle 1639"/>
            <p:cNvSpPr>
              <a:spLocks noChangeArrowheads="1"/>
            </p:cNvSpPr>
            <p:nvPr/>
          </p:nvSpPr>
          <p:spPr bwMode="auto">
            <a:xfrm>
              <a:off x="3694" y="2080"/>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04" name="Rectangle 1640"/>
            <p:cNvSpPr>
              <a:spLocks noChangeArrowheads="1"/>
            </p:cNvSpPr>
            <p:nvPr/>
          </p:nvSpPr>
          <p:spPr bwMode="auto">
            <a:xfrm>
              <a:off x="3694" y="2162"/>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05" name="Rectangle 1641"/>
            <p:cNvSpPr>
              <a:spLocks noChangeArrowheads="1"/>
            </p:cNvSpPr>
            <p:nvPr/>
          </p:nvSpPr>
          <p:spPr bwMode="auto">
            <a:xfrm>
              <a:off x="3535" y="1914"/>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06" name="Rectangle 1642"/>
            <p:cNvSpPr>
              <a:spLocks noChangeArrowheads="1"/>
            </p:cNvSpPr>
            <p:nvPr/>
          </p:nvSpPr>
          <p:spPr bwMode="auto">
            <a:xfrm>
              <a:off x="3535" y="199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07" name="Rectangle 1643"/>
            <p:cNvSpPr>
              <a:spLocks noChangeArrowheads="1"/>
            </p:cNvSpPr>
            <p:nvPr/>
          </p:nvSpPr>
          <p:spPr bwMode="auto">
            <a:xfrm>
              <a:off x="3535" y="207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08" name="Rectangle 1644"/>
            <p:cNvSpPr>
              <a:spLocks noChangeArrowheads="1"/>
            </p:cNvSpPr>
            <p:nvPr/>
          </p:nvSpPr>
          <p:spPr bwMode="auto">
            <a:xfrm>
              <a:off x="3535" y="216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09" name="Rectangle 1645"/>
            <p:cNvSpPr>
              <a:spLocks noChangeArrowheads="1"/>
            </p:cNvSpPr>
            <p:nvPr/>
          </p:nvSpPr>
          <p:spPr bwMode="auto">
            <a:xfrm>
              <a:off x="3456" y="1914"/>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10" name="Rectangle 1646"/>
            <p:cNvSpPr>
              <a:spLocks noChangeArrowheads="1"/>
            </p:cNvSpPr>
            <p:nvPr/>
          </p:nvSpPr>
          <p:spPr bwMode="auto">
            <a:xfrm>
              <a:off x="3456" y="1995"/>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11" name="Rectangle 1647"/>
            <p:cNvSpPr>
              <a:spLocks noChangeArrowheads="1"/>
            </p:cNvSpPr>
            <p:nvPr/>
          </p:nvSpPr>
          <p:spPr bwMode="auto">
            <a:xfrm>
              <a:off x="3456" y="207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12" name="Rectangle 1648"/>
            <p:cNvSpPr>
              <a:spLocks noChangeArrowheads="1"/>
            </p:cNvSpPr>
            <p:nvPr/>
          </p:nvSpPr>
          <p:spPr bwMode="auto">
            <a:xfrm>
              <a:off x="3456" y="216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13" name="Rectangle 1649"/>
            <p:cNvSpPr>
              <a:spLocks noChangeArrowheads="1"/>
            </p:cNvSpPr>
            <p:nvPr/>
          </p:nvSpPr>
          <p:spPr bwMode="auto">
            <a:xfrm>
              <a:off x="3990" y="1915"/>
              <a:ext cx="30" cy="309"/>
            </a:xfrm>
            <a:prstGeom prst="rect">
              <a:avLst/>
            </a:prstGeom>
            <a:solidFill>
              <a:srgbClr val="FFA6A4"/>
            </a:solidFill>
            <a:ln w="6350">
              <a:solidFill>
                <a:srgbClr val="000000"/>
              </a:solidFill>
              <a:miter lim="800000"/>
              <a:headEnd/>
              <a:tailEnd/>
            </a:ln>
          </p:spPr>
          <p:txBody>
            <a:bodyPr/>
            <a:lstStyle/>
            <a:p>
              <a:endParaRPr lang="en-US"/>
            </a:p>
          </p:txBody>
        </p:sp>
        <p:sp>
          <p:nvSpPr>
            <p:cNvPr id="371314" name="Rectangle 1650"/>
            <p:cNvSpPr>
              <a:spLocks noChangeArrowheads="1"/>
            </p:cNvSpPr>
            <p:nvPr/>
          </p:nvSpPr>
          <p:spPr bwMode="auto">
            <a:xfrm>
              <a:off x="4034" y="1915"/>
              <a:ext cx="16" cy="309"/>
            </a:xfrm>
            <a:prstGeom prst="rect">
              <a:avLst/>
            </a:prstGeom>
            <a:solidFill>
              <a:srgbClr val="0000FF"/>
            </a:solidFill>
            <a:ln w="6350">
              <a:solidFill>
                <a:srgbClr val="000000"/>
              </a:solidFill>
              <a:miter lim="800000"/>
              <a:headEnd/>
              <a:tailEnd/>
            </a:ln>
          </p:spPr>
          <p:txBody>
            <a:bodyPr/>
            <a:lstStyle/>
            <a:p>
              <a:endParaRPr lang="en-US"/>
            </a:p>
          </p:txBody>
        </p:sp>
        <p:sp>
          <p:nvSpPr>
            <p:cNvPr id="371315" name="Rectangle 1651"/>
            <p:cNvSpPr>
              <a:spLocks noChangeArrowheads="1"/>
            </p:cNvSpPr>
            <p:nvPr/>
          </p:nvSpPr>
          <p:spPr bwMode="auto">
            <a:xfrm>
              <a:off x="4069" y="1915"/>
              <a:ext cx="60" cy="61"/>
            </a:xfrm>
            <a:prstGeom prst="rect">
              <a:avLst/>
            </a:prstGeom>
            <a:solidFill>
              <a:srgbClr val="FFFFFF"/>
            </a:solidFill>
            <a:ln w="6350">
              <a:solidFill>
                <a:srgbClr val="000000"/>
              </a:solidFill>
              <a:miter lim="800000"/>
              <a:headEnd/>
              <a:tailEnd/>
            </a:ln>
          </p:spPr>
          <p:txBody>
            <a:bodyPr/>
            <a:lstStyle/>
            <a:p>
              <a:endParaRPr lang="en-US"/>
            </a:p>
          </p:txBody>
        </p:sp>
        <p:sp>
          <p:nvSpPr>
            <p:cNvPr id="371316" name="Rectangle 1652"/>
            <p:cNvSpPr>
              <a:spLocks noChangeArrowheads="1"/>
            </p:cNvSpPr>
            <p:nvPr/>
          </p:nvSpPr>
          <p:spPr bwMode="auto">
            <a:xfrm>
              <a:off x="4069" y="199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17" name="Rectangle 1653"/>
            <p:cNvSpPr>
              <a:spLocks noChangeArrowheads="1"/>
            </p:cNvSpPr>
            <p:nvPr/>
          </p:nvSpPr>
          <p:spPr bwMode="auto">
            <a:xfrm>
              <a:off x="4069" y="208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18" name="Rectangle 1654"/>
            <p:cNvSpPr>
              <a:spLocks noChangeArrowheads="1"/>
            </p:cNvSpPr>
            <p:nvPr/>
          </p:nvSpPr>
          <p:spPr bwMode="auto">
            <a:xfrm>
              <a:off x="4069" y="216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19" name="Rectangle 1655"/>
            <p:cNvSpPr>
              <a:spLocks noChangeArrowheads="1"/>
            </p:cNvSpPr>
            <p:nvPr/>
          </p:nvSpPr>
          <p:spPr bwMode="auto">
            <a:xfrm>
              <a:off x="3911" y="1914"/>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20" name="Rectangle 1656"/>
            <p:cNvSpPr>
              <a:spLocks noChangeArrowheads="1"/>
            </p:cNvSpPr>
            <p:nvPr/>
          </p:nvSpPr>
          <p:spPr bwMode="auto">
            <a:xfrm>
              <a:off x="3911" y="1995"/>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21" name="Rectangle 1657"/>
            <p:cNvSpPr>
              <a:spLocks noChangeArrowheads="1"/>
            </p:cNvSpPr>
            <p:nvPr/>
          </p:nvSpPr>
          <p:spPr bwMode="auto">
            <a:xfrm>
              <a:off x="3911" y="207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22" name="Rectangle 1658"/>
            <p:cNvSpPr>
              <a:spLocks noChangeArrowheads="1"/>
            </p:cNvSpPr>
            <p:nvPr/>
          </p:nvSpPr>
          <p:spPr bwMode="auto">
            <a:xfrm>
              <a:off x="3911" y="216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23" name="Rectangle 1659"/>
            <p:cNvSpPr>
              <a:spLocks noChangeArrowheads="1"/>
            </p:cNvSpPr>
            <p:nvPr/>
          </p:nvSpPr>
          <p:spPr bwMode="auto">
            <a:xfrm>
              <a:off x="3832" y="1914"/>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24" name="Rectangle 1660"/>
            <p:cNvSpPr>
              <a:spLocks noChangeArrowheads="1"/>
            </p:cNvSpPr>
            <p:nvPr/>
          </p:nvSpPr>
          <p:spPr bwMode="auto">
            <a:xfrm>
              <a:off x="3832" y="1995"/>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25" name="Rectangle 1661"/>
            <p:cNvSpPr>
              <a:spLocks noChangeArrowheads="1"/>
            </p:cNvSpPr>
            <p:nvPr/>
          </p:nvSpPr>
          <p:spPr bwMode="auto">
            <a:xfrm>
              <a:off x="3832" y="207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26" name="Rectangle 1662"/>
            <p:cNvSpPr>
              <a:spLocks noChangeArrowheads="1"/>
            </p:cNvSpPr>
            <p:nvPr/>
          </p:nvSpPr>
          <p:spPr bwMode="auto">
            <a:xfrm>
              <a:off x="3832" y="216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27" name="Rectangle 1663"/>
            <p:cNvSpPr>
              <a:spLocks noChangeArrowheads="1"/>
            </p:cNvSpPr>
            <p:nvPr/>
          </p:nvSpPr>
          <p:spPr bwMode="auto">
            <a:xfrm>
              <a:off x="3620" y="3012"/>
              <a:ext cx="30" cy="309"/>
            </a:xfrm>
            <a:prstGeom prst="rect">
              <a:avLst/>
            </a:prstGeom>
            <a:solidFill>
              <a:srgbClr val="FFA6A4"/>
            </a:solidFill>
            <a:ln w="6350">
              <a:solidFill>
                <a:srgbClr val="000000"/>
              </a:solidFill>
              <a:miter lim="800000"/>
              <a:headEnd/>
              <a:tailEnd/>
            </a:ln>
          </p:spPr>
          <p:txBody>
            <a:bodyPr/>
            <a:lstStyle/>
            <a:p>
              <a:endParaRPr lang="en-US"/>
            </a:p>
          </p:txBody>
        </p:sp>
        <p:sp>
          <p:nvSpPr>
            <p:cNvPr id="371328" name="Rectangle 1664"/>
            <p:cNvSpPr>
              <a:spLocks noChangeArrowheads="1"/>
            </p:cNvSpPr>
            <p:nvPr/>
          </p:nvSpPr>
          <p:spPr bwMode="auto">
            <a:xfrm>
              <a:off x="3664" y="3012"/>
              <a:ext cx="15" cy="309"/>
            </a:xfrm>
            <a:prstGeom prst="rect">
              <a:avLst/>
            </a:prstGeom>
            <a:solidFill>
              <a:srgbClr val="0000FF"/>
            </a:solidFill>
            <a:ln w="6350">
              <a:solidFill>
                <a:srgbClr val="000000"/>
              </a:solidFill>
              <a:miter lim="800000"/>
              <a:headEnd/>
              <a:tailEnd/>
            </a:ln>
          </p:spPr>
          <p:txBody>
            <a:bodyPr/>
            <a:lstStyle/>
            <a:p>
              <a:endParaRPr lang="en-US"/>
            </a:p>
          </p:txBody>
        </p:sp>
        <p:sp>
          <p:nvSpPr>
            <p:cNvPr id="371329" name="Rectangle 1665"/>
            <p:cNvSpPr>
              <a:spLocks noChangeArrowheads="1"/>
            </p:cNvSpPr>
            <p:nvPr/>
          </p:nvSpPr>
          <p:spPr bwMode="auto">
            <a:xfrm>
              <a:off x="3699" y="301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30" name="Rectangle 1666"/>
            <p:cNvSpPr>
              <a:spLocks noChangeArrowheads="1"/>
            </p:cNvSpPr>
            <p:nvPr/>
          </p:nvSpPr>
          <p:spPr bwMode="auto">
            <a:xfrm>
              <a:off x="3699" y="3094"/>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31" name="Rectangle 1667"/>
            <p:cNvSpPr>
              <a:spLocks noChangeArrowheads="1"/>
            </p:cNvSpPr>
            <p:nvPr/>
          </p:nvSpPr>
          <p:spPr bwMode="auto">
            <a:xfrm>
              <a:off x="3699" y="317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32" name="Rectangle 1668"/>
            <p:cNvSpPr>
              <a:spLocks noChangeArrowheads="1"/>
            </p:cNvSpPr>
            <p:nvPr/>
          </p:nvSpPr>
          <p:spPr bwMode="auto">
            <a:xfrm>
              <a:off x="3541" y="3011"/>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33" name="Rectangle 1669"/>
            <p:cNvSpPr>
              <a:spLocks noChangeArrowheads="1"/>
            </p:cNvSpPr>
            <p:nvPr/>
          </p:nvSpPr>
          <p:spPr bwMode="auto">
            <a:xfrm>
              <a:off x="3541" y="3092"/>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34" name="Rectangle 1670"/>
            <p:cNvSpPr>
              <a:spLocks noChangeArrowheads="1"/>
            </p:cNvSpPr>
            <p:nvPr/>
          </p:nvSpPr>
          <p:spPr bwMode="auto">
            <a:xfrm>
              <a:off x="3541" y="3176"/>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35" name="Rectangle 1671"/>
            <p:cNvSpPr>
              <a:spLocks noChangeArrowheads="1"/>
            </p:cNvSpPr>
            <p:nvPr/>
          </p:nvSpPr>
          <p:spPr bwMode="auto">
            <a:xfrm>
              <a:off x="3541" y="3257"/>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36" name="Rectangle 1672"/>
            <p:cNvSpPr>
              <a:spLocks noChangeArrowheads="1"/>
            </p:cNvSpPr>
            <p:nvPr/>
          </p:nvSpPr>
          <p:spPr bwMode="auto">
            <a:xfrm>
              <a:off x="3461" y="3011"/>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37" name="Rectangle 1673"/>
            <p:cNvSpPr>
              <a:spLocks noChangeArrowheads="1"/>
            </p:cNvSpPr>
            <p:nvPr/>
          </p:nvSpPr>
          <p:spPr bwMode="auto">
            <a:xfrm>
              <a:off x="3461" y="309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38" name="Rectangle 1674"/>
            <p:cNvSpPr>
              <a:spLocks noChangeArrowheads="1"/>
            </p:cNvSpPr>
            <p:nvPr/>
          </p:nvSpPr>
          <p:spPr bwMode="auto">
            <a:xfrm>
              <a:off x="3461" y="317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39" name="Rectangle 1675"/>
            <p:cNvSpPr>
              <a:spLocks noChangeArrowheads="1"/>
            </p:cNvSpPr>
            <p:nvPr/>
          </p:nvSpPr>
          <p:spPr bwMode="auto">
            <a:xfrm>
              <a:off x="3461" y="3257"/>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40" name="Rectangle 1676"/>
            <p:cNvSpPr>
              <a:spLocks noChangeArrowheads="1"/>
            </p:cNvSpPr>
            <p:nvPr/>
          </p:nvSpPr>
          <p:spPr bwMode="auto">
            <a:xfrm>
              <a:off x="3990" y="3012"/>
              <a:ext cx="30" cy="310"/>
            </a:xfrm>
            <a:prstGeom prst="rect">
              <a:avLst/>
            </a:prstGeom>
            <a:solidFill>
              <a:srgbClr val="FFA6A4"/>
            </a:solidFill>
            <a:ln w="6350">
              <a:solidFill>
                <a:srgbClr val="000000"/>
              </a:solidFill>
              <a:miter lim="800000"/>
              <a:headEnd/>
              <a:tailEnd/>
            </a:ln>
          </p:spPr>
          <p:txBody>
            <a:bodyPr/>
            <a:lstStyle/>
            <a:p>
              <a:endParaRPr lang="en-US"/>
            </a:p>
          </p:txBody>
        </p:sp>
        <p:sp>
          <p:nvSpPr>
            <p:cNvPr id="371341" name="Rectangle 1677"/>
            <p:cNvSpPr>
              <a:spLocks noChangeArrowheads="1"/>
            </p:cNvSpPr>
            <p:nvPr/>
          </p:nvSpPr>
          <p:spPr bwMode="auto">
            <a:xfrm>
              <a:off x="4034" y="3012"/>
              <a:ext cx="16" cy="310"/>
            </a:xfrm>
            <a:prstGeom prst="rect">
              <a:avLst/>
            </a:prstGeom>
            <a:solidFill>
              <a:srgbClr val="0000FF"/>
            </a:solidFill>
            <a:ln w="6350">
              <a:solidFill>
                <a:srgbClr val="000000"/>
              </a:solidFill>
              <a:miter lim="800000"/>
              <a:headEnd/>
              <a:tailEnd/>
            </a:ln>
          </p:spPr>
          <p:txBody>
            <a:bodyPr/>
            <a:lstStyle/>
            <a:p>
              <a:endParaRPr lang="en-US"/>
            </a:p>
          </p:txBody>
        </p:sp>
        <p:sp>
          <p:nvSpPr>
            <p:cNvPr id="371342" name="Rectangle 1678"/>
            <p:cNvSpPr>
              <a:spLocks noChangeArrowheads="1"/>
            </p:cNvSpPr>
            <p:nvPr/>
          </p:nvSpPr>
          <p:spPr bwMode="auto">
            <a:xfrm>
              <a:off x="4069" y="3012"/>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43" name="Rectangle 1679"/>
            <p:cNvSpPr>
              <a:spLocks noChangeArrowheads="1"/>
            </p:cNvSpPr>
            <p:nvPr/>
          </p:nvSpPr>
          <p:spPr bwMode="auto">
            <a:xfrm>
              <a:off x="4069" y="3094"/>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44" name="Rectangle 1680"/>
            <p:cNvSpPr>
              <a:spLocks noChangeArrowheads="1"/>
            </p:cNvSpPr>
            <p:nvPr/>
          </p:nvSpPr>
          <p:spPr bwMode="auto">
            <a:xfrm>
              <a:off x="4069" y="3177"/>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45" name="Rectangle 1681"/>
            <p:cNvSpPr>
              <a:spLocks noChangeArrowheads="1"/>
            </p:cNvSpPr>
            <p:nvPr/>
          </p:nvSpPr>
          <p:spPr bwMode="auto">
            <a:xfrm>
              <a:off x="3911" y="309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46" name="Rectangle 1682"/>
            <p:cNvSpPr>
              <a:spLocks noChangeArrowheads="1"/>
            </p:cNvSpPr>
            <p:nvPr/>
          </p:nvSpPr>
          <p:spPr bwMode="auto">
            <a:xfrm>
              <a:off x="3911" y="317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47" name="Rectangle 1683"/>
            <p:cNvSpPr>
              <a:spLocks noChangeArrowheads="1"/>
            </p:cNvSpPr>
            <p:nvPr/>
          </p:nvSpPr>
          <p:spPr bwMode="auto">
            <a:xfrm>
              <a:off x="3911" y="325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48" name="Rectangle 1684"/>
            <p:cNvSpPr>
              <a:spLocks noChangeArrowheads="1"/>
            </p:cNvSpPr>
            <p:nvPr/>
          </p:nvSpPr>
          <p:spPr bwMode="auto">
            <a:xfrm>
              <a:off x="3832" y="309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49" name="Rectangle 1685"/>
            <p:cNvSpPr>
              <a:spLocks noChangeArrowheads="1"/>
            </p:cNvSpPr>
            <p:nvPr/>
          </p:nvSpPr>
          <p:spPr bwMode="auto">
            <a:xfrm>
              <a:off x="3832" y="3176"/>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50" name="Rectangle 1686"/>
            <p:cNvSpPr>
              <a:spLocks noChangeArrowheads="1"/>
            </p:cNvSpPr>
            <p:nvPr/>
          </p:nvSpPr>
          <p:spPr bwMode="auto">
            <a:xfrm>
              <a:off x="3832" y="3258"/>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51" name="Rectangle 1687"/>
            <p:cNvSpPr>
              <a:spLocks noChangeArrowheads="1"/>
            </p:cNvSpPr>
            <p:nvPr/>
          </p:nvSpPr>
          <p:spPr bwMode="auto">
            <a:xfrm>
              <a:off x="3614" y="2648"/>
              <a:ext cx="31" cy="310"/>
            </a:xfrm>
            <a:prstGeom prst="rect">
              <a:avLst/>
            </a:prstGeom>
            <a:solidFill>
              <a:srgbClr val="FFA6A4"/>
            </a:solidFill>
            <a:ln w="6350">
              <a:solidFill>
                <a:srgbClr val="000000"/>
              </a:solidFill>
              <a:miter lim="800000"/>
              <a:headEnd/>
              <a:tailEnd/>
            </a:ln>
          </p:spPr>
          <p:txBody>
            <a:bodyPr/>
            <a:lstStyle/>
            <a:p>
              <a:endParaRPr lang="en-US"/>
            </a:p>
          </p:txBody>
        </p:sp>
        <p:sp>
          <p:nvSpPr>
            <p:cNvPr id="371352" name="Rectangle 1688"/>
            <p:cNvSpPr>
              <a:spLocks noChangeArrowheads="1"/>
            </p:cNvSpPr>
            <p:nvPr/>
          </p:nvSpPr>
          <p:spPr bwMode="auto">
            <a:xfrm>
              <a:off x="3658" y="2648"/>
              <a:ext cx="16" cy="310"/>
            </a:xfrm>
            <a:prstGeom prst="rect">
              <a:avLst/>
            </a:prstGeom>
            <a:solidFill>
              <a:srgbClr val="0000FF"/>
            </a:solidFill>
            <a:ln w="6350">
              <a:solidFill>
                <a:srgbClr val="000000"/>
              </a:solidFill>
              <a:miter lim="800000"/>
              <a:headEnd/>
              <a:tailEnd/>
            </a:ln>
          </p:spPr>
          <p:txBody>
            <a:bodyPr/>
            <a:lstStyle/>
            <a:p>
              <a:endParaRPr lang="en-US"/>
            </a:p>
          </p:txBody>
        </p:sp>
        <p:sp>
          <p:nvSpPr>
            <p:cNvPr id="371353" name="Rectangle 1689"/>
            <p:cNvSpPr>
              <a:spLocks noChangeArrowheads="1"/>
            </p:cNvSpPr>
            <p:nvPr/>
          </p:nvSpPr>
          <p:spPr bwMode="auto">
            <a:xfrm>
              <a:off x="3694" y="2648"/>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54" name="Rectangle 1690"/>
            <p:cNvSpPr>
              <a:spLocks noChangeArrowheads="1"/>
            </p:cNvSpPr>
            <p:nvPr/>
          </p:nvSpPr>
          <p:spPr bwMode="auto">
            <a:xfrm>
              <a:off x="3694" y="2730"/>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55" name="Rectangle 1691"/>
            <p:cNvSpPr>
              <a:spLocks noChangeArrowheads="1"/>
            </p:cNvSpPr>
            <p:nvPr/>
          </p:nvSpPr>
          <p:spPr bwMode="auto">
            <a:xfrm>
              <a:off x="3694" y="281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56" name="Rectangle 1692"/>
            <p:cNvSpPr>
              <a:spLocks noChangeArrowheads="1"/>
            </p:cNvSpPr>
            <p:nvPr/>
          </p:nvSpPr>
          <p:spPr bwMode="auto">
            <a:xfrm>
              <a:off x="3694" y="2896"/>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57" name="Rectangle 1693"/>
            <p:cNvSpPr>
              <a:spLocks noChangeArrowheads="1"/>
            </p:cNvSpPr>
            <p:nvPr/>
          </p:nvSpPr>
          <p:spPr bwMode="auto">
            <a:xfrm>
              <a:off x="3535" y="264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58" name="Rectangle 1694"/>
            <p:cNvSpPr>
              <a:spLocks noChangeArrowheads="1"/>
            </p:cNvSpPr>
            <p:nvPr/>
          </p:nvSpPr>
          <p:spPr bwMode="auto">
            <a:xfrm>
              <a:off x="3535" y="272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59" name="Rectangle 1695"/>
            <p:cNvSpPr>
              <a:spLocks noChangeArrowheads="1"/>
            </p:cNvSpPr>
            <p:nvPr/>
          </p:nvSpPr>
          <p:spPr bwMode="auto">
            <a:xfrm>
              <a:off x="3535" y="281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60" name="Rectangle 1696"/>
            <p:cNvSpPr>
              <a:spLocks noChangeArrowheads="1"/>
            </p:cNvSpPr>
            <p:nvPr/>
          </p:nvSpPr>
          <p:spPr bwMode="auto">
            <a:xfrm>
              <a:off x="3535" y="2894"/>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61" name="Rectangle 1697"/>
            <p:cNvSpPr>
              <a:spLocks noChangeArrowheads="1"/>
            </p:cNvSpPr>
            <p:nvPr/>
          </p:nvSpPr>
          <p:spPr bwMode="auto">
            <a:xfrm>
              <a:off x="3456" y="2648"/>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62" name="Rectangle 1698"/>
            <p:cNvSpPr>
              <a:spLocks noChangeArrowheads="1"/>
            </p:cNvSpPr>
            <p:nvPr/>
          </p:nvSpPr>
          <p:spPr bwMode="auto">
            <a:xfrm>
              <a:off x="3456" y="272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63" name="Rectangle 1699"/>
            <p:cNvSpPr>
              <a:spLocks noChangeArrowheads="1"/>
            </p:cNvSpPr>
            <p:nvPr/>
          </p:nvSpPr>
          <p:spPr bwMode="auto">
            <a:xfrm>
              <a:off x="3456" y="281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64" name="Rectangle 1700"/>
            <p:cNvSpPr>
              <a:spLocks noChangeArrowheads="1"/>
            </p:cNvSpPr>
            <p:nvPr/>
          </p:nvSpPr>
          <p:spPr bwMode="auto">
            <a:xfrm>
              <a:off x="3456" y="2894"/>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65" name="Rectangle 1701"/>
            <p:cNvSpPr>
              <a:spLocks noChangeArrowheads="1"/>
            </p:cNvSpPr>
            <p:nvPr/>
          </p:nvSpPr>
          <p:spPr bwMode="auto">
            <a:xfrm>
              <a:off x="3990" y="2648"/>
              <a:ext cx="30" cy="310"/>
            </a:xfrm>
            <a:prstGeom prst="rect">
              <a:avLst/>
            </a:prstGeom>
            <a:solidFill>
              <a:srgbClr val="FFA6A4"/>
            </a:solidFill>
            <a:ln w="6350">
              <a:solidFill>
                <a:srgbClr val="000000"/>
              </a:solidFill>
              <a:miter lim="800000"/>
              <a:headEnd/>
              <a:tailEnd/>
            </a:ln>
          </p:spPr>
          <p:txBody>
            <a:bodyPr/>
            <a:lstStyle/>
            <a:p>
              <a:endParaRPr lang="en-US"/>
            </a:p>
          </p:txBody>
        </p:sp>
        <p:sp>
          <p:nvSpPr>
            <p:cNvPr id="371366" name="Rectangle 1702"/>
            <p:cNvSpPr>
              <a:spLocks noChangeArrowheads="1"/>
            </p:cNvSpPr>
            <p:nvPr/>
          </p:nvSpPr>
          <p:spPr bwMode="auto">
            <a:xfrm>
              <a:off x="4034" y="2648"/>
              <a:ext cx="16" cy="310"/>
            </a:xfrm>
            <a:prstGeom prst="rect">
              <a:avLst/>
            </a:prstGeom>
            <a:solidFill>
              <a:srgbClr val="0000FF"/>
            </a:solidFill>
            <a:ln w="6350">
              <a:solidFill>
                <a:srgbClr val="000000"/>
              </a:solidFill>
              <a:miter lim="800000"/>
              <a:headEnd/>
              <a:tailEnd/>
            </a:ln>
          </p:spPr>
          <p:txBody>
            <a:bodyPr/>
            <a:lstStyle/>
            <a:p>
              <a:endParaRPr lang="en-US"/>
            </a:p>
          </p:txBody>
        </p:sp>
        <p:sp>
          <p:nvSpPr>
            <p:cNvPr id="371367" name="Rectangle 1703"/>
            <p:cNvSpPr>
              <a:spLocks noChangeArrowheads="1"/>
            </p:cNvSpPr>
            <p:nvPr/>
          </p:nvSpPr>
          <p:spPr bwMode="auto">
            <a:xfrm>
              <a:off x="4069" y="264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68" name="Rectangle 1704"/>
            <p:cNvSpPr>
              <a:spLocks noChangeArrowheads="1"/>
            </p:cNvSpPr>
            <p:nvPr/>
          </p:nvSpPr>
          <p:spPr bwMode="auto">
            <a:xfrm>
              <a:off x="4069" y="2730"/>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69" name="Rectangle 1705"/>
            <p:cNvSpPr>
              <a:spLocks noChangeArrowheads="1"/>
            </p:cNvSpPr>
            <p:nvPr/>
          </p:nvSpPr>
          <p:spPr bwMode="auto">
            <a:xfrm>
              <a:off x="4069" y="281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70" name="Rectangle 1706"/>
            <p:cNvSpPr>
              <a:spLocks noChangeArrowheads="1"/>
            </p:cNvSpPr>
            <p:nvPr/>
          </p:nvSpPr>
          <p:spPr bwMode="auto">
            <a:xfrm>
              <a:off x="4069" y="2896"/>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71" name="Rectangle 1707"/>
            <p:cNvSpPr>
              <a:spLocks noChangeArrowheads="1"/>
            </p:cNvSpPr>
            <p:nvPr/>
          </p:nvSpPr>
          <p:spPr bwMode="auto">
            <a:xfrm>
              <a:off x="3911" y="2648"/>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72" name="Rectangle 1708"/>
            <p:cNvSpPr>
              <a:spLocks noChangeArrowheads="1"/>
            </p:cNvSpPr>
            <p:nvPr/>
          </p:nvSpPr>
          <p:spPr bwMode="auto">
            <a:xfrm>
              <a:off x="3911" y="2729"/>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73" name="Rectangle 1709"/>
            <p:cNvSpPr>
              <a:spLocks noChangeArrowheads="1"/>
            </p:cNvSpPr>
            <p:nvPr/>
          </p:nvSpPr>
          <p:spPr bwMode="auto">
            <a:xfrm>
              <a:off x="3911" y="2813"/>
              <a:ext cx="60" cy="62"/>
            </a:xfrm>
            <a:prstGeom prst="rect">
              <a:avLst/>
            </a:prstGeom>
            <a:solidFill>
              <a:srgbClr val="FFFFFF"/>
            </a:solidFill>
            <a:ln w="6350">
              <a:solidFill>
                <a:srgbClr val="000000"/>
              </a:solidFill>
              <a:miter lim="800000"/>
              <a:headEnd/>
              <a:tailEnd/>
            </a:ln>
          </p:spPr>
          <p:txBody>
            <a:bodyPr/>
            <a:lstStyle/>
            <a:p>
              <a:endParaRPr lang="en-US"/>
            </a:p>
          </p:txBody>
        </p:sp>
        <p:sp>
          <p:nvSpPr>
            <p:cNvPr id="371374" name="Rectangle 1710"/>
            <p:cNvSpPr>
              <a:spLocks noChangeArrowheads="1"/>
            </p:cNvSpPr>
            <p:nvPr/>
          </p:nvSpPr>
          <p:spPr bwMode="auto">
            <a:xfrm>
              <a:off x="3832" y="2648"/>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75" name="Rectangle 1711"/>
            <p:cNvSpPr>
              <a:spLocks noChangeArrowheads="1"/>
            </p:cNvSpPr>
            <p:nvPr/>
          </p:nvSpPr>
          <p:spPr bwMode="auto">
            <a:xfrm>
              <a:off x="3832" y="2729"/>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76" name="Rectangle 1712"/>
            <p:cNvSpPr>
              <a:spLocks noChangeArrowheads="1"/>
            </p:cNvSpPr>
            <p:nvPr/>
          </p:nvSpPr>
          <p:spPr bwMode="auto">
            <a:xfrm>
              <a:off x="3832" y="2813"/>
              <a:ext cx="59" cy="62"/>
            </a:xfrm>
            <a:prstGeom prst="rect">
              <a:avLst/>
            </a:prstGeom>
            <a:solidFill>
              <a:srgbClr val="FFFFFF"/>
            </a:solidFill>
            <a:ln w="6350">
              <a:solidFill>
                <a:srgbClr val="000000"/>
              </a:solidFill>
              <a:miter lim="800000"/>
              <a:headEnd/>
              <a:tailEnd/>
            </a:ln>
          </p:spPr>
          <p:txBody>
            <a:bodyPr/>
            <a:lstStyle/>
            <a:p>
              <a:endParaRPr lang="en-US"/>
            </a:p>
          </p:txBody>
        </p:sp>
        <p:sp>
          <p:nvSpPr>
            <p:cNvPr id="371377" name="Line 1713"/>
            <p:cNvSpPr>
              <a:spLocks noChangeShapeType="1"/>
            </p:cNvSpPr>
            <p:nvPr/>
          </p:nvSpPr>
          <p:spPr bwMode="auto">
            <a:xfrm>
              <a:off x="4893" y="191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78" name="Line 1714"/>
            <p:cNvSpPr>
              <a:spLocks noChangeShapeType="1"/>
            </p:cNvSpPr>
            <p:nvPr/>
          </p:nvSpPr>
          <p:spPr bwMode="auto">
            <a:xfrm>
              <a:off x="4893" y="196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79" name="Line 1715"/>
            <p:cNvSpPr>
              <a:spLocks noChangeShapeType="1"/>
            </p:cNvSpPr>
            <p:nvPr/>
          </p:nvSpPr>
          <p:spPr bwMode="auto">
            <a:xfrm>
              <a:off x="4893" y="201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80" name="Line 1716"/>
            <p:cNvSpPr>
              <a:spLocks noChangeShapeType="1"/>
            </p:cNvSpPr>
            <p:nvPr/>
          </p:nvSpPr>
          <p:spPr bwMode="auto">
            <a:xfrm>
              <a:off x="4893" y="2072"/>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81" name="Line 1717"/>
            <p:cNvSpPr>
              <a:spLocks noChangeShapeType="1"/>
            </p:cNvSpPr>
            <p:nvPr/>
          </p:nvSpPr>
          <p:spPr bwMode="auto">
            <a:xfrm>
              <a:off x="4893" y="2126"/>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82" name="Line 1718"/>
            <p:cNvSpPr>
              <a:spLocks noChangeShapeType="1"/>
            </p:cNvSpPr>
            <p:nvPr/>
          </p:nvSpPr>
          <p:spPr bwMode="auto">
            <a:xfrm>
              <a:off x="4893" y="218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83" name="Line 1719"/>
            <p:cNvSpPr>
              <a:spLocks noChangeShapeType="1"/>
            </p:cNvSpPr>
            <p:nvPr/>
          </p:nvSpPr>
          <p:spPr bwMode="auto">
            <a:xfrm>
              <a:off x="4893" y="223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84" name="Line 1720"/>
            <p:cNvSpPr>
              <a:spLocks noChangeShapeType="1"/>
            </p:cNvSpPr>
            <p:nvPr/>
          </p:nvSpPr>
          <p:spPr bwMode="auto">
            <a:xfrm>
              <a:off x="4893" y="228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85" name="Line 1721"/>
            <p:cNvSpPr>
              <a:spLocks noChangeShapeType="1"/>
            </p:cNvSpPr>
            <p:nvPr/>
          </p:nvSpPr>
          <p:spPr bwMode="auto">
            <a:xfrm>
              <a:off x="4893" y="2342"/>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86" name="Line 1722"/>
            <p:cNvSpPr>
              <a:spLocks noChangeShapeType="1"/>
            </p:cNvSpPr>
            <p:nvPr/>
          </p:nvSpPr>
          <p:spPr bwMode="auto">
            <a:xfrm>
              <a:off x="4893" y="2396"/>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87" name="Line 1723"/>
            <p:cNvSpPr>
              <a:spLocks noChangeShapeType="1"/>
            </p:cNvSpPr>
            <p:nvPr/>
          </p:nvSpPr>
          <p:spPr bwMode="auto">
            <a:xfrm>
              <a:off x="4893" y="2450"/>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88" name="Line 1724"/>
            <p:cNvSpPr>
              <a:spLocks noChangeShapeType="1"/>
            </p:cNvSpPr>
            <p:nvPr/>
          </p:nvSpPr>
          <p:spPr bwMode="auto">
            <a:xfrm>
              <a:off x="4893" y="250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89" name="Line 1725"/>
            <p:cNvSpPr>
              <a:spLocks noChangeShapeType="1"/>
            </p:cNvSpPr>
            <p:nvPr/>
          </p:nvSpPr>
          <p:spPr bwMode="auto">
            <a:xfrm>
              <a:off x="4893" y="255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90" name="Line 1726"/>
            <p:cNvSpPr>
              <a:spLocks noChangeShapeType="1"/>
            </p:cNvSpPr>
            <p:nvPr/>
          </p:nvSpPr>
          <p:spPr bwMode="auto">
            <a:xfrm>
              <a:off x="4893" y="2613"/>
              <a:ext cx="1" cy="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91" name="Line 1727"/>
            <p:cNvSpPr>
              <a:spLocks noChangeShapeType="1"/>
            </p:cNvSpPr>
            <p:nvPr/>
          </p:nvSpPr>
          <p:spPr bwMode="auto">
            <a:xfrm>
              <a:off x="4893" y="2666"/>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92" name="Line 1728"/>
            <p:cNvSpPr>
              <a:spLocks noChangeShapeType="1"/>
            </p:cNvSpPr>
            <p:nvPr/>
          </p:nvSpPr>
          <p:spPr bwMode="auto">
            <a:xfrm>
              <a:off x="4893" y="272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93" name="Line 1729"/>
            <p:cNvSpPr>
              <a:spLocks noChangeShapeType="1"/>
            </p:cNvSpPr>
            <p:nvPr/>
          </p:nvSpPr>
          <p:spPr bwMode="auto">
            <a:xfrm>
              <a:off x="4893" y="277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94" name="Line 1730"/>
            <p:cNvSpPr>
              <a:spLocks noChangeShapeType="1"/>
            </p:cNvSpPr>
            <p:nvPr/>
          </p:nvSpPr>
          <p:spPr bwMode="auto">
            <a:xfrm>
              <a:off x="4893" y="282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95" name="Line 1731"/>
            <p:cNvSpPr>
              <a:spLocks noChangeShapeType="1"/>
            </p:cNvSpPr>
            <p:nvPr/>
          </p:nvSpPr>
          <p:spPr bwMode="auto">
            <a:xfrm>
              <a:off x="4893" y="2882"/>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96" name="Line 1732"/>
            <p:cNvSpPr>
              <a:spLocks noChangeShapeType="1"/>
            </p:cNvSpPr>
            <p:nvPr/>
          </p:nvSpPr>
          <p:spPr bwMode="auto">
            <a:xfrm>
              <a:off x="4893" y="2936"/>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97" name="Line 1733"/>
            <p:cNvSpPr>
              <a:spLocks noChangeShapeType="1"/>
            </p:cNvSpPr>
            <p:nvPr/>
          </p:nvSpPr>
          <p:spPr bwMode="auto">
            <a:xfrm>
              <a:off x="4893" y="2990"/>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98" name="Line 1734"/>
            <p:cNvSpPr>
              <a:spLocks noChangeShapeType="1"/>
            </p:cNvSpPr>
            <p:nvPr/>
          </p:nvSpPr>
          <p:spPr bwMode="auto">
            <a:xfrm>
              <a:off x="4893" y="3044"/>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399" name="Line 1735"/>
            <p:cNvSpPr>
              <a:spLocks noChangeShapeType="1"/>
            </p:cNvSpPr>
            <p:nvPr/>
          </p:nvSpPr>
          <p:spPr bwMode="auto">
            <a:xfrm>
              <a:off x="4893" y="3098"/>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00" name="Line 1736"/>
            <p:cNvSpPr>
              <a:spLocks noChangeShapeType="1"/>
            </p:cNvSpPr>
            <p:nvPr/>
          </p:nvSpPr>
          <p:spPr bwMode="auto">
            <a:xfrm>
              <a:off x="4893" y="3152"/>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01" name="Line 1737"/>
            <p:cNvSpPr>
              <a:spLocks noChangeShapeType="1"/>
            </p:cNvSpPr>
            <p:nvPr/>
          </p:nvSpPr>
          <p:spPr bwMode="auto">
            <a:xfrm>
              <a:off x="4893" y="3207"/>
              <a:ext cx="1" cy="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02" name="Line 1738"/>
            <p:cNvSpPr>
              <a:spLocks noChangeShapeType="1"/>
            </p:cNvSpPr>
            <p:nvPr/>
          </p:nvSpPr>
          <p:spPr bwMode="auto">
            <a:xfrm>
              <a:off x="4893" y="3261"/>
              <a:ext cx="1" cy="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03" name="Line 1739"/>
            <p:cNvSpPr>
              <a:spLocks noChangeShapeType="1"/>
            </p:cNvSpPr>
            <p:nvPr/>
          </p:nvSpPr>
          <p:spPr bwMode="auto">
            <a:xfrm>
              <a:off x="4893" y="3315"/>
              <a:ext cx="1" cy="1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04" name="Line 1740"/>
            <p:cNvSpPr>
              <a:spLocks noChangeShapeType="1"/>
            </p:cNvSpPr>
            <p:nvPr/>
          </p:nvSpPr>
          <p:spPr bwMode="auto">
            <a:xfrm>
              <a:off x="5255" y="191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05" name="Line 1741"/>
            <p:cNvSpPr>
              <a:spLocks noChangeShapeType="1"/>
            </p:cNvSpPr>
            <p:nvPr/>
          </p:nvSpPr>
          <p:spPr bwMode="auto">
            <a:xfrm>
              <a:off x="5255" y="196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06" name="Line 1742"/>
            <p:cNvSpPr>
              <a:spLocks noChangeShapeType="1"/>
            </p:cNvSpPr>
            <p:nvPr/>
          </p:nvSpPr>
          <p:spPr bwMode="auto">
            <a:xfrm>
              <a:off x="5255" y="201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07" name="Line 1743"/>
            <p:cNvSpPr>
              <a:spLocks noChangeShapeType="1"/>
            </p:cNvSpPr>
            <p:nvPr/>
          </p:nvSpPr>
          <p:spPr bwMode="auto">
            <a:xfrm>
              <a:off x="5255" y="2072"/>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08" name="Line 1744"/>
            <p:cNvSpPr>
              <a:spLocks noChangeShapeType="1"/>
            </p:cNvSpPr>
            <p:nvPr/>
          </p:nvSpPr>
          <p:spPr bwMode="auto">
            <a:xfrm>
              <a:off x="5255" y="2126"/>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09" name="Line 1745"/>
            <p:cNvSpPr>
              <a:spLocks noChangeShapeType="1"/>
            </p:cNvSpPr>
            <p:nvPr/>
          </p:nvSpPr>
          <p:spPr bwMode="auto">
            <a:xfrm>
              <a:off x="5255" y="218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10" name="Line 1746"/>
            <p:cNvSpPr>
              <a:spLocks noChangeShapeType="1"/>
            </p:cNvSpPr>
            <p:nvPr/>
          </p:nvSpPr>
          <p:spPr bwMode="auto">
            <a:xfrm>
              <a:off x="5255" y="223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11" name="Line 1747"/>
            <p:cNvSpPr>
              <a:spLocks noChangeShapeType="1"/>
            </p:cNvSpPr>
            <p:nvPr/>
          </p:nvSpPr>
          <p:spPr bwMode="auto">
            <a:xfrm>
              <a:off x="5255" y="228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12" name="Line 1748"/>
            <p:cNvSpPr>
              <a:spLocks noChangeShapeType="1"/>
            </p:cNvSpPr>
            <p:nvPr/>
          </p:nvSpPr>
          <p:spPr bwMode="auto">
            <a:xfrm>
              <a:off x="5255" y="2342"/>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13" name="Line 1749"/>
            <p:cNvSpPr>
              <a:spLocks noChangeShapeType="1"/>
            </p:cNvSpPr>
            <p:nvPr/>
          </p:nvSpPr>
          <p:spPr bwMode="auto">
            <a:xfrm>
              <a:off x="5255" y="2396"/>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14" name="Line 1750"/>
            <p:cNvSpPr>
              <a:spLocks noChangeShapeType="1"/>
            </p:cNvSpPr>
            <p:nvPr/>
          </p:nvSpPr>
          <p:spPr bwMode="auto">
            <a:xfrm>
              <a:off x="5255" y="2450"/>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15" name="Line 1751"/>
            <p:cNvSpPr>
              <a:spLocks noChangeShapeType="1"/>
            </p:cNvSpPr>
            <p:nvPr/>
          </p:nvSpPr>
          <p:spPr bwMode="auto">
            <a:xfrm>
              <a:off x="5255" y="250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16" name="Line 1752"/>
            <p:cNvSpPr>
              <a:spLocks noChangeShapeType="1"/>
            </p:cNvSpPr>
            <p:nvPr/>
          </p:nvSpPr>
          <p:spPr bwMode="auto">
            <a:xfrm>
              <a:off x="5255" y="255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17" name="Line 1753"/>
            <p:cNvSpPr>
              <a:spLocks noChangeShapeType="1"/>
            </p:cNvSpPr>
            <p:nvPr/>
          </p:nvSpPr>
          <p:spPr bwMode="auto">
            <a:xfrm>
              <a:off x="5255" y="2613"/>
              <a:ext cx="1" cy="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18" name="Line 1754"/>
            <p:cNvSpPr>
              <a:spLocks noChangeShapeType="1"/>
            </p:cNvSpPr>
            <p:nvPr/>
          </p:nvSpPr>
          <p:spPr bwMode="auto">
            <a:xfrm>
              <a:off x="5255" y="2666"/>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19" name="Line 1755"/>
            <p:cNvSpPr>
              <a:spLocks noChangeShapeType="1"/>
            </p:cNvSpPr>
            <p:nvPr/>
          </p:nvSpPr>
          <p:spPr bwMode="auto">
            <a:xfrm>
              <a:off x="5255" y="272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20" name="Line 1756"/>
            <p:cNvSpPr>
              <a:spLocks noChangeShapeType="1"/>
            </p:cNvSpPr>
            <p:nvPr/>
          </p:nvSpPr>
          <p:spPr bwMode="auto">
            <a:xfrm>
              <a:off x="5255" y="277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21" name="Line 1757"/>
            <p:cNvSpPr>
              <a:spLocks noChangeShapeType="1"/>
            </p:cNvSpPr>
            <p:nvPr/>
          </p:nvSpPr>
          <p:spPr bwMode="auto">
            <a:xfrm>
              <a:off x="5255" y="282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22" name="Line 1758"/>
            <p:cNvSpPr>
              <a:spLocks noChangeShapeType="1"/>
            </p:cNvSpPr>
            <p:nvPr/>
          </p:nvSpPr>
          <p:spPr bwMode="auto">
            <a:xfrm>
              <a:off x="5255" y="2882"/>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23" name="Line 1759"/>
            <p:cNvSpPr>
              <a:spLocks noChangeShapeType="1"/>
            </p:cNvSpPr>
            <p:nvPr/>
          </p:nvSpPr>
          <p:spPr bwMode="auto">
            <a:xfrm>
              <a:off x="5255" y="2936"/>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24" name="Line 1760"/>
            <p:cNvSpPr>
              <a:spLocks noChangeShapeType="1"/>
            </p:cNvSpPr>
            <p:nvPr/>
          </p:nvSpPr>
          <p:spPr bwMode="auto">
            <a:xfrm>
              <a:off x="5255" y="2990"/>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25" name="Line 1761"/>
            <p:cNvSpPr>
              <a:spLocks noChangeShapeType="1"/>
            </p:cNvSpPr>
            <p:nvPr/>
          </p:nvSpPr>
          <p:spPr bwMode="auto">
            <a:xfrm>
              <a:off x="5255" y="3044"/>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26" name="Line 1762"/>
            <p:cNvSpPr>
              <a:spLocks noChangeShapeType="1"/>
            </p:cNvSpPr>
            <p:nvPr/>
          </p:nvSpPr>
          <p:spPr bwMode="auto">
            <a:xfrm>
              <a:off x="5255" y="3098"/>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27" name="Line 1763"/>
            <p:cNvSpPr>
              <a:spLocks noChangeShapeType="1"/>
            </p:cNvSpPr>
            <p:nvPr/>
          </p:nvSpPr>
          <p:spPr bwMode="auto">
            <a:xfrm>
              <a:off x="5255" y="3152"/>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28" name="Line 1764"/>
            <p:cNvSpPr>
              <a:spLocks noChangeShapeType="1"/>
            </p:cNvSpPr>
            <p:nvPr/>
          </p:nvSpPr>
          <p:spPr bwMode="auto">
            <a:xfrm>
              <a:off x="5255" y="3207"/>
              <a:ext cx="1" cy="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29" name="Line 1765"/>
            <p:cNvSpPr>
              <a:spLocks noChangeShapeType="1"/>
            </p:cNvSpPr>
            <p:nvPr/>
          </p:nvSpPr>
          <p:spPr bwMode="auto">
            <a:xfrm>
              <a:off x="5255" y="3261"/>
              <a:ext cx="1" cy="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30" name="Line 1766"/>
            <p:cNvSpPr>
              <a:spLocks noChangeShapeType="1"/>
            </p:cNvSpPr>
            <p:nvPr/>
          </p:nvSpPr>
          <p:spPr bwMode="auto">
            <a:xfrm>
              <a:off x="5255" y="3315"/>
              <a:ext cx="1" cy="1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31" name="Line 1767"/>
            <p:cNvSpPr>
              <a:spLocks noChangeShapeType="1"/>
            </p:cNvSpPr>
            <p:nvPr/>
          </p:nvSpPr>
          <p:spPr bwMode="auto">
            <a:xfrm>
              <a:off x="3793" y="191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32" name="Line 1768"/>
            <p:cNvSpPr>
              <a:spLocks noChangeShapeType="1"/>
            </p:cNvSpPr>
            <p:nvPr/>
          </p:nvSpPr>
          <p:spPr bwMode="auto">
            <a:xfrm>
              <a:off x="3793" y="196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33" name="Line 1769"/>
            <p:cNvSpPr>
              <a:spLocks noChangeShapeType="1"/>
            </p:cNvSpPr>
            <p:nvPr/>
          </p:nvSpPr>
          <p:spPr bwMode="auto">
            <a:xfrm>
              <a:off x="3793" y="201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34" name="Line 1770"/>
            <p:cNvSpPr>
              <a:spLocks noChangeShapeType="1"/>
            </p:cNvSpPr>
            <p:nvPr/>
          </p:nvSpPr>
          <p:spPr bwMode="auto">
            <a:xfrm>
              <a:off x="3793" y="2072"/>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35" name="Line 1771"/>
            <p:cNvSpPr>
              <a:spLocks noChangeShapeType="1"/>
            </p:cNvSpPr>
            <p:nvPr/>
          </p:nvSpPr>
          <p:spPr bwMode="auto">
            <a:xfrm>
              <a:off x="3793" y="2126"/>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36" name="Line 1772"/>
            <p:cNvSpPr>
              <a:spLocks noChangeShapeType="1"/>
            </p:cNvSpPr>
            <p:nvPr/>
          </p:nvSpPr>
          <p:spPr bwMode="auto">
            <a:xfrm>
              <a:off x="3793" y="218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37" name="Line 1773"/>
            <p:cNvSpPr>
              <a:spLocks noChangeShapeType="1"/>
            </p:cNvSpPr>
            <p:nvPr/>
          </p:nvSpPr>
          <p:spPr bwMode="auto">
            <a:xfrm>
              <a:off x="3793" y="223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38" name="Line 1774"/>
            <p:cNvSpPr>
              <a:spLocks noChangeShapeType="1"/>
            </p:cNvSpPr>
            <p:nvPr/>
          </p:nvSpPr>
          <p:spPr bwMode="auto">
            <a:xfrm>
              <a:off x="3793" y="228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39" name="Line 1775"/>
            <p:cNvSpPr>
              <a:spLocks noChangeShapeType="1"/>
            </p:cNvSpPr>
            <p:nvPr/>
          </p:nvSpPr>
          <p:spPr bwMode="auto">
            <a:xfrm>
              <a:off x="3793" y="2342"/>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40" name="Line 1776"/>
            <p:cNvSpPr>
              <a:spLocks noChangeShapeType="1"/>
            </p:cNvSpPr>
            <p:nvPr/>
          </p:nvSpPr>
          <p:spPr bwMode="auto">
            <a:xfrm>
              <a:off x="3793" y="2396"/>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41" name="Line 1777"/>
            <p:cNvSpPr>
              <a:spLocks noChangeShapeType="1"/>
            </p:cNvSpPr>
            <p:nvPr/>
          </p:nvSpPr>
          <p:spPr bwMode="auto">
            <a:xfrm>
              <a:off x="3793" y="2450"/>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42" name="Line 1778"/>
            <p:cNvSpPr>
              <a:spLocks noChangeShapeType="1"/>
            </p:cNvSpPr>
            <p:nvPr/>
          </p:nvSpPr>
          <p:spPr bwMode="auto">
            <a:xfrm>
              <a:off x="3793" y="250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43" name="Line 1779"/>
            <p:cNvSpPr>
              <a:spLocks noChangeShapeType="1"/>
            </p:cNvSpPr>
            <p:nvPr/>
          </p:nvSpPr>
          <p:spPr bwMode="auto">
            <a:xfrm>
              <a:off x="3793" y="255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44" name="Line 1780"/>
            <p:cNvSpPr>
              <a:spLocks noChangeShapeType="1"/>
            </p:cNvSpPr>
            <p:nvPr/>
          </p:nvSpPr>
          <p:spPr bwMode="auto">
            <a:xfrm>
              <a:off x="3793" y="2613"/>
              <a:ext cx="1" cy="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45" name="Line 1781"/>
            <p:cNvSpPr>
              <a:spLocks noChangeShapeType="1"/>
            </p:cNvSpPr>
            <p:nvPr/>
          </p:nvSpPr>
          <p:spPr bwMode="auto">
            <a:xfrm>
              <a:off x="3793" y="2666"/>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46" name="Line 1782"/>
            <p:cNvSpPr>
              <a:spLocks noChangeShapeType="1"/>
            </p:cNvSpPr>
            <p:nvPr/>
          </p:nvSpPr>
          <p:spPr bwMode="auto">
            <a:xfrm>
              <a:off x="3793" y="272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47" name="Line 1783"/>
            <p:cNvSpPr>
              <a:spLocks noChangeShapeType="1"/>
            </p:cNvSpPr>
            <p:nvPr/>
          </p:nvSpPr>
          <p:spPr bwMode="auto">
            <a:xfrm>
              <a:off x="3793" y="277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48" name="Line 1784"/>
            <p:cNvSpPr>
              <a:spLocks noChangeShapeType="1"/>
            </p:cNvSpPr>
            <p:nvPr/>
          </p:nvSpPr>
          <p:spPr bwMode="auto">
            <a:xfrm>
              <a:off x="3793" y="282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49" name="Line 1785"/>
            <p:cNvSpPr>
              <a:spLocks noChangeShapeType="1"/>
            </p:cNvSpPr>
            <p:nvPr/>
          </p:nvSpPr>
          <p:spPr bwMode="auto">
            <a:xfrm>
              <a:off x="3793" y="2882"/>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50" name="Line 1786"/>
            <p:cNvSpPr>
              <a:spLocks noChangeShapeType="1"/>
            </p:cNvSpPr>
            <p:nvPr/>
          </p:nvSpPr>
          <p:spPr bwMode="auto">
            <a:xfrm>
              <a:off x="3793" y="2936"/>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51" name="Line 1787"/>
            <p:cNvSpPr>
              <a:spLocks noChangeShapeType="1"/>
            </p:cNvSpPr>
            <p:nvPr/>
          </p:nvSpPr>
          <p:spPr bwMode="auto">
            <a:xfrm>
              <a:off x="3793" y="2990"/>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52" name="Line 1788"/>
            <p:cNvSpPr>
              <a:spLocks noChangeShapeType="1"/>
            </p:cNvSpPr>
            <p:nvPr/>
          </p:nvSpPr>
          <p:spPr bwMode="auto">
            <a:xfrm>
              <a:off x="3793" y="3044"/>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53" name="Line 1789"/>
            <p:cNvSpPr>
              <a:spLocks noChangeShapeType="1"/>
            </p:cNvSpPr>
            <p:nvPr/>
          </p:nvSpPr>
          <p:spPr bwMode="auto">
            <a:xfrm>
              <a:off x="3792" y="3098"/>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54" name="Line 1790"/>
            <p:cNvSpPr>
              <a:spLocks noChangeShapeType="1"/>
            </p:cNvSpPr>
            <p:nvPr/>
          </p:nvSpPr>
          <p:spPr bwMode="auto">
            <a:xfrm>
              <a:off x="3793" y="3152"/>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55" name="Line 1791"/>
            <p:cNvSpPr>
              <a:spLocks noChangeShapeType="1"/>
            </p:cNvSpPr>
            <p:nvPr/>
          </p:nvSpPr>
          <p:spPr bwMode="auto">
            <a:xfrm>
              <a:off x="3793" y="3207"/>
              <a:ext cx="1" cy="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56" name="Line 1792"/>
            <p:cNvSpPr>
              <a:spLocks noChangeShapeType="1"/>
            </p:cNvSpPr>
            <p:nvPr/>
          </p:nvSpPr>
          <p:spPr bwMode="auto">
            <a:xfrm>
              <a:off x="3793" y="3261"/>
              <a:ext cx="1" cy="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57" name="Line 1793"/>
            <p:cNvSpPr>
              <a:spLocks noChangeShapeType="1"/>
            </p:cNvSpPr>
            <p:nvPr/>
          </p:nvSpPr>
          <p:spPr bwMode="auto">
            <a:xfrm>
              <a:off x="3793" y="3315"/>
              <a:ext cx="1" cy="1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58" name="Line 1794"/>
            <p:cNvSpPr>
              <a:spLocks noChangeShapeType="1"/>
            </p:cNvSpPr>
            <p:nvPr/>
          </p:nvSpPr>
          <p:spPr bwMode="auto">
            <a:xfrm>
              <a:off x="4162" y="191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59" name="Line 1795"/>
            <p:cNvSpPr>
              <a:spLocks noChangeShapeType="1"/>
            </p:cNvSpPr>
            <p:nvPr/>
          </p:nvSpPr>
          <p:spPr bwMode="auto">
            <a:xfrm>
              <a:off x="4162" y="196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60" name="Line 1796"/>
            <p:cNvSpPr>
              <a:spLocks noChangeShapeType="1"/>
            </p:cNvSpPr>
            <p:nvPr/>
          </p:nvSpPr>
          <p:spPr bwMode="auto">
            <a:xfrm>
              <a:off x="4162" y="201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61" name="Line 1797"/>
            <p:cNvSpPr>
              <a:spLocks noChangeShapeType="1"/>
            </p:cNvSpPr>
            <p:nvPr/>
          </p:nvSpPr>
          <p:spPr bwMode="auto">
            <a:xfrm>
              <a:off x="4162" y="2072"/>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62" name="Line 1798"/>
            <p:cNvSpPr>
              <a:spLocks noChangeShapeType="1"/>
            </p:cNvSpPr>
            <p:nvPr/>
          </p:nvSpPr>
          <p:spPr bwMode="auto">
            <a:xfrm>
              <a:off x="4162" y="2126"/>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63" name="Line 1799"/>
            <p:cNvSpPr>
              <a:spLocks noChangeShapeType="1"/>
            </p:cNvSpPr>
            <p:nvPr/>
          </p:nvSpPr>
          <p:spPr bwMode="auto">
            <a:xfrm>
              <a:off x="4162" y="218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64" name="Line 1800"/>
            <p:cNvSpPr>
              <a:spLocks noChangeShapeType="1"/>
            </p:cNvSpPr>
            <p:nvPr/>
          </p:nvSpPr>
          <p:spPr bwMode="auto">
            <a:xfrm>
              <a:off x="4162" y="223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65" name="Line 1801"/>
            <p:cNvSpPr>
              <a:spLocks noChangeShapeType="1"/>
            </p:cNvSpPr>
            <p:nvPr/>
          </p:nvSpPr>
          <p:spPr bwMode="auto">
            <a:xfrm>
              <a:off x="4162" y="228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66" name="Line 1802"/>
            <p:cNvSpPr>
              <a:spLocks noChangeShapeType="1"/>
            </p:cNvSpPr>
            <p:nvPr/>
          </p:nvSpPr>
          <p:spPr bwMode="auto">
            <a:xfrm>
              <a:off x="4162" y="2342"/>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67" name="Line 1803"/>
            <p:cNvSpPr>
              <a:spLocks noChangeShapeType="1"/>
            </p:cNvSpPr>
            <p:nvPr/>
          </p:nvSpPr>
          <p:spPr bwMode="auto">
            <a:xfrm>
              <a:off x="4162" y="2396"/>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68" name="Line 1804"/>
            <p:cNvSpPr>
              <a:spLocks noChangeShapeType="1"/>
            </p:cNvSpPr>
            <p:nvPr/>
          </p:nvSpPr>
          <p:spPr bwMode="auto">
            <a:xfrm>
              <a:off x="4162" y="2450"/>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69" name="Line 1805"/>
            <p:cNvSpPr>
              <a:spLocks noChangeShapeType="1"/>
            </p:cNvSpPr>
            <p:nvPr/>
          </p:nvSpPr>
          <p:spPr bwMode="auto">
            <a:xfrm>
              <a:off x="4162" y="250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70" name="Line 1806"/>
            <p:cNvSpPr>
              <a:spLocks noChangeShapeType="1"/>
            </p:cNvSpPr>
            <p:nvPr/>
          </p:nvSpPr>
          <p:spPr bwMode="auto">
            <a:xfrm>
              <a:off x="4162" y="255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71" name="Line 1807"/>
            <p:cNvSpPr>
              <a:spLocks noChangeShapeType="1"/>
            </p:cNvSpPr>
            <p:nvPr/>
          </p:nvSpPr>
          <p:spPr bwMode="auto">
            <a:xfrm>
              <a:off x="4162" y="2613"/>
              <a:ext cx="1" cy="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72" name="Line 1808"/>
            <p:cNvSpPr>
              <a:spLocks noChangeShapeType="1"/>
            </p:cNvSpPr>
            <p:nvPr/>
          </p:nvSpPr>
          <p:spPr bwMode="auto">
            <a:xfrm>
              <a:off x="4162" y="2666"/>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73" name="Line 1809"/>
            <p:cNvSpPr>
              <a:spLocks noChangeShapeType="1"/>
            </p:cNvSpPr>
            <p:nvPr/>
          </p:nvSpPr>
          <p:spPr bwMode="auto">
            <a:xfrm>
              <a:off x="4162" y="2720"/>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74" name="Line 1810"/>
            <p:cNvSpPr>
              <a:spLocks noChangeShapeType="1"/>
            </p:cNvSpPr>
            <p:nvPr/>
          </p:nvSpPr>
          <p:spPr bwMode="auto">
            <a:xfrm>
              <a:off x="4162" y="2774"/>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75" name="Line 1811"/>
            <p:cNvSpPr>
              <a:spLocks noChangeShapeType="1"/>
            </p:cNvSpPr>
            <p:nvPr/>
          </p:nvSpPr>
          <p:spPr bwMode="auto">
            <a:xfrm>
              <a:off x="4162" y="2828"/>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76" name="Line 1812"/>
            <p:cNvSpPr>
              <a:spLocks noChangeShapeType="1"/>
            </p:cNvSpPr>
            <p:nvPr/>
          </p:nvSpPr>
          <p:spPr bwMode="auto">
            <a:xfrm>
              <a:off x="4162" y="2882"/>
              <a:ext cx="1" cy="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77" name="Line 1813"/>
            <p:cNvSpPr>
              <a:spLocks noChangeShapeType="1"/>
            </p:cNvSpPr>
            <p:nvPr/>
          </p:nvSpPr>
          <p:spPr bwMode="auto">
            <a:xfrm>
              <a:off x="4162" y="2936"/>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78" name="Line 1814"/>
            <p:cNvSpPr>
              <a:spLocks noChangeShapeType="1"/>
            </p:cNvSpPr>
            <p:nvPr/>
          </p:nvSpPr>
          <p:spPr bwMode="auto">
            <a:xfrm>
              <a:off x="4162" y="2990"/>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79" name="Line 1815"/>
            <p:cNvSpPr>
              <a:spLocks noChangeShapeType="1"/>
            </p:cNvSpPr>
            <p:nvPr/>
          </p:nvSpPr>
          <p:spPr bwMode="auto">
            <a:xfrm>
              <a:off x="4162" y="3044"/>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80" name="Line 1816"/>
            <p:cNvSpPr>
              <a:spLocks noChangeShapeType="1"/>
            </p:cNvSpPr>
            <p:nvPr/>
          </p:nvSpPr>
          <p:spPr bwMode="auto">
            <a:xfrm>
              <a:off x="4162" y="3098"/>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81" name="Line 1817"/>
            <p:cNvSpPr>
              <a:spLocks noChangeShapeType="1"/>
            </p:cNvSpPr>
            <p:nvPr/>
          </p:nvSpPr>
          <p:spPr bwMode="auto">
            <a:xfrm>
              <a:off x="4162" y="3152"/>
              <a:ext cx="1" cy="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82" name="Line 1818"/>
            <p:cNvSpPr>
              <a:spLocks noChangeShapeType="1"/>
            </p:cNvSpPr>
            <p:nvPr/>
          </p:nvSpPr>
          <p:spPr bwMode="auto">
            <a:xfrm>
              <a:off x="4162" y="3207"/>
              <a:ext cx="1" cy="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83" name="Line 1819"/>
            <p:cNvSpPr>
              <a:spLocks noChangeShapeType="1"/>
            </p:cNvSpPr>
            <p:nvPr/>
          </p:nvSpPr>
          <p:spPr bwMode="auto">
            <a:xfrm>
              <a:off x="4162" y="3261"/>
              <a:ext cx="1" cy="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1484" name="Line 1820"/>
            <p:cNvSpPr>
              <a:spLocks noChangeShapeType="1"/>
            </p:cNvSpPr>
            <p:nvPr/>
          </p:nvSpPr>
          <p:spPr bwMode="auto">
            <a:xfrm>
              <a:off x="4162" y="3315"/>
              <a:ext cx="1" cy="1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Tree>
    <p:extLst>
      <p:ext uri="{BB962C8B-B14F-4D97-AF65-F5344CB8AC3E}">
        <p14:creationId xmlns:p14="http://schemas.microsoft.com/office/powerpoint/2010/main" val="23561811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dirty="0"/>
              <a:t>Xilinx </a:t>
            </a:r>
            <a:r>
              <a:rPr lang="en-US" dirty="0" smtClean="0"/>
              <a:t>7 Series FPGAs</a:t>
            </a:r>
            <a:endParaRPr lang="en-US" dirty="0"/>
          </a:p>
        </p:txBody>
      </p:sp>
      <p:sp>
        <p:nvSpPr>
          <p:cNvPr id="251909" name="Rectangle 5"/>
          <p:cNvSpPr>
            <a:spLocks noChangeArrowheads="1"/>
          </p:cNvSpPr>
          <p:nvPr/>
        </p:nvSpPr>
        <p:spPr bwMode="auto">
          <a:xfrm>
            <a:off x="76200" y="1447800"/>
            <a:ext cx="3795713" cy="4684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007F"/>
              </a:buClr>
              <a:buSzPct val="75000"/>
              <a:buFont typeface="Wingdings" charset="0"/>
              <a:buChar char="v"/>
            </a:pPr>
            <a:endParaRPr lang="en-US" sz="2400" dirty="0">
              <a:latin typeface="Times New Roman" charset="0"/>
            </a:endParaRPr>
          </a:p>
          <a:p>
            <a:pPr marL="342900" indent="-342900">
              <a:spcBef>
                <a:spcPct val="20000"/>
              </a:spcBef>
              <a:buClr>
                <a:srgbClr val="00007F"/>
              </a:buClr>
              <a:buSzPct val="75000"/>
              <a:buFont typeface="Wingdings" charset="0"/>
              <a:buChar char="v"/>
            </a:pPr>
            <a:r>
              <a:rPr lang="en-US" dirty="0" smtClean="0">
                <a:latin typeface="Times New Roman" charset="0"/>
                <a:cs typeface="Arial" charset="0"/>
              </a:rPr>
              <a:t>1 GHz ARM Dual Core Cortex A9</a:t>
            </a:r>
          </a:p>
          <a:p>
            <a:pPr marL="342900" indent="-342900">
              <a:spcBef>
                <a:spcPct val="20000"/>
              </a:spcBef>
              <a:buClr>
                <a:srgbClr val="00007F"/>
              </a:buClr>
              <a:buSzPct val="75000"/>
              <a:buFont typeface="Wingdings" charset="0"/>
              <a:buChar char="v"/>
            </a:pPr>
            <a:r>
              <a:rPr lang="en-US" dirty="0" smtClean="0">
                <a:latin typeface="Times New Roman" charset="0"/>
                <a:cs typeface="Arial" charset="0"/>
              </a:rPr>
              <a:t>96 </a:t>
            </a:r>
            <a:r>
              <a:rPr lang="en-US" dirty="0">
                <a:latin typeface="Times New Roman" charset="0"/>
                <a:cs typeface="Arial" charset="0"/>
              </a:rPr>
              <a:t>transceivers @ 28.05 Gb/</a:t>
            </a:r>
            <a:r>
              <a:rPr lang="en-US" dirty="0" smtClean="0">
                <a:latin typeface="Times New Roman" charset="0"/>
                <a:cs typeface="Arial" charset="0"/>
              </a:rPr>
              <a:t>s peak</a:t>
            </a:r>
            <a:endParaRPr lang="en-US" sz="2400" dirty="0">
              <a:latin typeface="Times New Roman" charset="0"/>
              <a:cs typeface="Arial" charset="0"/>
            </a:endParaRPr>
          </a:p>
          <a:p>
            <a:pPr marL="342900" indent="-342900">
              <a:spcBef>
                <a:spcPct val="20000"/>
              </a:spcBef>
              <a:buClr>
                <a:srgbClr val="00007F"/>
              </a:buClr>
              <a:buSzPct val="75000"/>
              <a:buFont typeface="Wingdings" charset="0"/>
              <a:buChar char="v"/>
            </a:pPr>
            <a:r>
              <a:rPr lang="en-US" sz="2400" dirty="0" smtClean="0">
                <a:latin typeface="Times New Roman" charset="0"/>
                <a:cs typeface="Arial" charset="0"/>
              </a:rPr>
              <a:t>3600 </a:t>
            </a:r>
            <a:r>
              <a:rPr lang="en-US" dirty="0">
                <a:latin typeface="Times New Roman" charset="0"/>
                <a:cs typeface="Arial" charset="0"/>
              </a:rPr>
              <a:t>DSP Slices @ 5,335 GMAC/s</a:t>
            </a:r>
            <a:endParaRPr lang="en-US" sz="2400" dirty="0">
              <a:latin typeface="Times New Roman" charset="0"/>
              <a:cs typeface="Arial" charset="0"/>
            </a:endParaRPr>
          </a:p>
          <a:p>
            <a:pPr marL="342900" indent="-342900">
              <a:spcBef>
                <a:spcPct val="20000"/>
              </a:spcBef>
              <a:buClr>
                <a:srgbClr val="00007F"/>
              </a:buClr>
              <a:buSzPct val="75000"/>
              <a:buFont typeface="Wingdings" charset="0"/>
              <a:buChar char="v"/>
            </a:pPr>
            <a:r>
              <a:rPr lang="en-US" dirty="0" smtClean="0">
                <a:latin typeface="Times New Roman" charset="0"/>
                <a:cs typeface="Arial" charset="0"/>
              </a:rPr>
              <a:t>1,955K </a:t>
            </a:r>
            <a:r>
              <a:rPr lang="en-US" dirty="0">
                <a:latin typeface="Times New Roman" charset="0"/>
                <a:cs typeface="Arial" charset="0"/>
              </a:rPr>
              <a:t>l</a:t>
            </a:r>
            <a:r>
              <a:rPr lang="en-US" dirty="0" smtClean="0">
                <a:latin typeface="Times New Roman" charset="0"/>
                <a:cs typeface="Arial" charset="0"/>
              </a:rPr>
              <a:t>ogic cells</a:t>
            </a:r>
          </a:p>
          <a:p>
            <a:pPr marL="342900" indent="-342900">
              <a:spcBef>
                <a:spcPct val="20000"/>
              </a:spcBef>
              <a:buClr>
                <a:srgbClr val="00007F"/>
              </a:buClr>
              <a:buSzPct val="75000"/>
              <a:buFont typeface="Wingdings" charset="0"/>
              <a:buChar char="v"/>
            </a:pPr>
            <a:r>
              <a:rPr lang="en-US" dirty="0" smtClean="0">
                <a:latin typeface="Times New Roman" charset="0"/>
                <a:cs typeface="Arial" charset="0"/>
              </a:rPr>
              <a:t>68 Mb BRAM</a:t>
            </a:r>
            <a:endParaRPr lang="en-US" sz="2400" dirty="0">
              <a:latin typeface="Times New Roman" charset="0"/>
              <a:cs typeface="Arial" charset="0"/>
            </a:endParaRPr>
          </a:p>
          <a:p>
            <a:pPr marL="342900" indent="-342900">
              <a:spcBef>
                <a:spcPct val="20000"/>
              </a:spcBef>
              <a:buClr>
                <a:srgbClr val="00007F"/>
              </a:buClr>
              <a:buSzPct val="75000"/>
              <a:buFont typeface="Wingdings" charset="0"/>
              <a:buChar char="v"/>
            </a:pPr>
            <a:r>
              <a:rPr lang="en-US" sz="2400" dirty="0" smtClean="0">
                <a:latin typeface="Times New Roman" charset="0"/>
                <a:cs typeface="Arial" charset="0"/>
              </a:rPr>
              <a:t>1,200 I</a:t>
            </a:r>
            <a:r>
              <a:rPr lang="en-US" sz="2400" dirty="0">
                <a:latin typeface="Times New Roman" charset="0"/>
                <a:cs typeface="Arial" charset="0"/>
              </a:rPr>
              <a:t>/</a:t>
            </a:r>
            <a:r>
              <a:rPr lang="en-US" sz="2400" dirty="0" err="1">
                <a:latin typeface="Times New Roman" charset="0"/>
                <a:cs typeface="Arial" charset="0"/>
              </a:rPr>
              <a:t>Os</a:t>
            </a:r>
            <a:endParaRPr lang="en-US" sz="2400" dirty="0">
              <a:latin typeface="Times New Roman" charset="0"/>
              <a:cs typeface="Arial" charset="0"/>
            </a:endParaRPr>
          </a:p>
        </p:txBody>
      </p:sp>
      <p:grpSp>
        <p:nvGrpSpPr>
          <p:cNvPr id="2" name="Group 1"/>
          <p:cNvGrpSpPr>
            <a:grpSpLocks noChangeAspect="1"/>
          </p:cNvGrpSpPr>
          <p:nvPr/>
        </p:nvGrpSpPr>
        <p:grpSpPr>
          <a:xfrm>
            <a:off x="4226189" y="1126678"/>
            <a:ext cx="5044341" cy="5612890"/>
            <a:chOff x="4626299" y="1248450"/>
            <a:chExt cx="4348570" cy="4838700"/>
          </a:xfrm>
        </p:grpSpPr>
        <p:sp>
          <p:nvSpPr>
            <p:cNvPr id="32" name="AutoShape 5"/>
            <p:cNvSpPr>
              <a:spLocks noChangeAspect="1" noChangeArrowheads="1"/>
            </p:cNvSpPr>
            <p:nvPr/>
          </p:nvSpPr>
          <p:spPr bwMode="auto">
            <a:xfrm>
              <a:off x="4914044" y="1515150"/>
              <a:ext cx="40386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a:p>
          </p:txBody>
        </p:sp>
        <p:sp>
          <p:nvSpPr>
            <p:cNvPr id="33" name="AutoShape 7"/>
            <p:cNvSpPr>
              <a:spLocks noChangeAspect="1" noChangeArrowheads="1" noTextEdit="1"/>
            </p:cNvSpPr>
            <p:nvPr/>
          </p:nvSpPr>
          <p:spPr bwMode="auto">
            <a:xfrm>
              <a:off x="4914044" y="1515150"/>
              <a:ext cx="40386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34" name="Group 60"/>
            <p:cNvGrpSpPr>
              <a:grpSpLocks/>
            </p:cNvGrpSpPr>
            <p:nvPr>
              <p:custDataLst>
                <p:tags r:id="rId1"/>
              </p:custDataLst>
            </p:nvPr>
          </p:nvGrpSpPr>
          <p:grpSpPr bwMode="auto">
            <a:xfrm>
              <a:off x="5039457" y="1315125"/>
              <a:ext cx="563562" cy="565150"/>
              <a:chOff x="5230314" y="1306321"/>
              <a:chExt cx="564257" cy="564752"/>
            </a:xfrm>
          </p:grpSpPr>
          <p:grpSp>
            <p:nvGrpSpPr>
              <p:cNvPr id="35" name="Group 14"/>
              <p:cNvGrpSpPr>
                <a:grpSpLocks/>
              </p:cNvGrpSpPr>
              <p:nvPr/>
            </p:nvGrpSpPr>
            <p:grpSpPr bwMode="auto">
              <a:xfrm>
                <a:off x="5420366" y="1753598"/>
                <a:ext cx="85725" cy="117475"/>
                <a:chOff x="3423" y="1182"/>
                <a:chExt cx="54" cy="74"/>
              </a:xfrm>
            </p:grpSpPr>
            <p:sp>
              <p:nvSpPr>
                <p:cNvPr id="37" name="Freeform 12"/>
                <p:cNvSpPr>
                  <a:spLocks/>
                </p:cNvSpPr>
                <p:nvPr/>
              </p:nvSpPr>
              <p:spPr bwMode="auto">
                <a:xfrm>
                  <a:off x="3423" y="1182"/>
                  <a:ext cx="54" cy="74"/>
                </a:xfrm>
                <a:custGeom>
                  <a:avLst/>
                  <a:gdLst>
                    <a:gd name="T0" fmla="*/ 0 w 54"/>
                    <a:gd name="T1" fmla="*/ 56 h 74"/>
                    <a:gd name="T2" fmla="*/ 13 w 54"/>
                    <a:gd name="T3" fmla="*/ 56 h 74"/>
                    <a:gd name="T4" fmla="*/ 13 w 54"/>
                    <a:gd name="T5" fmla="*/ 0 h 74"/>
                    <a:gd name="T6" fmla="*/ 41 w 54"/>
                    <a:gd name="T7" fmla="*/ 0 h 74"/>
                    <a:gd name="T8" fmla="*/ 41 w 54"/>
                    <a:gd name="T9" fmla="*/ 56 h 74"/>
                    <a:gd name="T10" fmla="*/ 54 w 54"/>
                    <a:gd name="T11" fmla="*/ 56 h 74"/>
                    <a:gd name="T12" fmla="*/ 27 w 54"/>
                    <a:gd name="T13" fmla="*/ 74 h 74"/>
                    <a:gd name="T14" fmla="*/ 0 w 54"/>
                    <a:gd name="T15" fmla="*/ 56 h 7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4"/>
                    <a:gd name="T26" fmla="*/ 54 w 54"/>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4">
                      <a:moveTo>
                        <a:pt x="0" y="56"/>
                      </a:moveTo>
                      <a:lnTo>
                        <a:pt x="13" y="56"/>
                      </a:lnTo>
                      <a:lnTo>
                        <a:pt x="13" y="0"/>
                      </a:lnTo>
                      <a:lnTo>
                        <a:pt x="41" y="0"/>
                      </a:lnTo>
                      <a:lnTo>
                        <a:pt x="41" y="56"/>
                      </a:lnTo>
                      <a:lnTo>
                        <a:pt x="54" y="56"/>
                      </a:lnTo>
                      <a:lnTo>
                        <a:pt x="27" y="74"/>
                      </a:lnTo>
                      <a:lnTo>
                        <a:pt x="0"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3"/>
                <p:cNvSpPr>
                  <a:spLocks/>
                </p:cNvSpPr>
                <p:nvPr/>
              </p:nvSpPr>
              <p:spPr bwMode="auto">
                <a:xfrm>
                  <a:off x="3423" y="1182"/>
                  <a:ext cx="54" cy="74"/>
                </a:xfrm>
                <a:custGeom>
                  <a:avLst/>
                  <a:gdLst>
                    <a:gd name="T0" fmla="*/ 0 w 54"/>
                    <a:gd name="T1" fmla="*/ 56 h 74"/>
                    <a:gd name="T2" fmla="*/ 13 w 54"/>
                    <a:gd name="T3" fmla="*/ 56 h 74"/>
                    <a:gd name="T4" fmla="*/ 13 w 54"/>
                    <a:gd name="T5" fmla="*/ 0 h 74"/>
                    <a:gd name="T6" fmla="*/ 41 w 54"/>
                    <a:gd name="T7" fmla="*/ 0 h 74"/>
                    <a:gd name="T8" fmla="*/ 41 w 54"/>
                    <a:gd name="T9" fmla="*/ 56 h 74"/>
                    <a:gd name="T10" fmla="*/ 54 w 54"/>
                    <a:gd name="T11" fmla="*/ 56 h 74"/>
                    <a:gd name="T12" fmla="*/ 27 w 54"/>
                    <a:gd name="T13" fmla="*/ 74 h 74"/>
                    <a:gd name="T14" fmla="*/ 0 w 54"/>
                    <a:gd name="T15" fmla="*/ 56 h 7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4"/>
                    <a:gd name="T26" fmla="*/ 54 w 54"/>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4">
                      <a:moveTo>
                        <a:pt x="0" y="56"/>
                      </a:moveTo>
                      <a:lnTo>
                        <a:pt x="13" y="56"/>
                      </a:lnTo>
                      <a:lnTo>
                        <a:pt x="13" y="0"/>
                      </a:lnTo>
                      <a:lnTo>
                        <a:pt x="41" y="0"/>
                      </a:lnTo>
                      <a:lnTo>
                        <a:pt x="41" y="56"/>
                      </a:lnTo>
                      <a:lnTo>
                        <a:pt x="54" y="56"/>
                      </a:lnTo>
                      <a:lnTo>
                        <a:pt x="27" y="74"/>
                      </a:lnTo>
                      <a:lnTo>
                        <a:pt x="0" y="56"/>
                      </a:lnTo>
                      <a:close/>
                    </a:path>
                  </a:pathLst>
                </a:custGeom>
                <a:noFill/>
                <a:ln w="8"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6" name="Rectangle 15"/>
              <p:cNvSpPr>
                <a:spLocks noChangeArrowheads="1"/>
              </p:cNvSpPr>
              <p:nvPr/>
            </p:nvSpPr>
            <p:spPr bwMode="auto">
              <a:xfrm>
                <a:off x="5230314" y="1306321"/>
                <a:ext cx="56425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Narrow" charset="0"/>
                  </a:rPr>
                  <a:t>SelectIO</a:t>
                </a:r>
              </a:p>
              <a:p>
                <a:r>
                  <a:rPr lang="en-US" sz="1400">
                    <a:solidFill>
                      <a:srgbClr val="000000"/>
                    </a:solidFill>
                    <a:latin typeface="Arial Narrow" charset="0"/>
                  </a:rPr>
                  <a:t> &amp; CMT</a:t>
                </a:r>
                <a:endParaRPr lang="en-US"/>
              </a:p>
            </p:txBody>
          </p:sp>
        </p:grpSp>
        <p:grpSp>
          <p:nvGrpSpPr>
            <p:cNvPr id="39" name="Group 43"/>
            <p:cNvGrpSpPr>
              <a:grpSpLocks/>
            </p:cNvGrpSpPr>
            <p:nvPr>
              <p:custDataLst>
                <p:tags r:id="rId2"/>
              </p:custDataLst>
            </p:nvPr>
          </p:nvGrpSpPr>
          <p:grpSpPr bwMode="auto">
            <a:xfrm>
              <a:off x="6499957" y="1486575"/>
              <a:ext cx="444500" cy="328613"/>
              <a:chOff x="6391275" y="1614488"/>
              <a:chExt cx="444500" cy="328613"/>
            </a:xfrm>
          </p:grpSpPr>
          <p:grpSp>
            <p:nvGrpSpPr>
              <p:cNvPr id="40" name="Group 18"/>
              <p:cNvGrpSpPr>
                <a:grpSpLocks/>
              </p:cNvGrpSpPr>
              <p:nvPr/>
            </p:nvGrpSpPr>
            <p:grpSpPr bwMode="auto">
              <a:xfrm>
                <a:off x="6521450" y="1824038"/>
                <a:ext cx="85725" cy="119063"/>
                <a:chOff x="4108" y="1149"/>
                <a:chExt cx="54" cy="75"/>
              </a:xfrm>
            </p:grpSpPr>
            <p:sp>
              <p:nvSpPr>
                <p:cNvPr id="42" name="Freeform 16"/>
                <p:cNvSpPr>
                  <a:spLocks/>
                </p:cNvSpPr>
                <p:nvPr/>
              </p:nvSpPr>
              <p:spPr bwMode="auto">
                <a:xfrm>
                  <a:off x="4108" y="1149"/>
                  <a:ext cx="54" cy="75"/>
                </a:xfrm>
                <a:custGeom>
                  <a:avLst/>
                  <a:gdLst>
                    <a:gd name="T0" fmla="*/ 0 w 54"/>
                    <a:gd name="T1" fmla="*/ 56 h 75"/>
                    <a:gd name="T2" fmla="*/ 14 w 54"/>
                    <a:gd name="T3" fmla="*/ 56 h 75"/>
                    <a:gd name="T4" fmla="*/ 14 w 54"/>
                    <a:gd name="T5" fmla="*/ 0 h 75"/>
                    <a:gd name="T6" fmla="*/ 41 w 54"/>
                    <a:gd name="T7" fmla="*/ 0 h 75"/>
                    <a:gd name="T8" fmla="*/ 41 w 54"/>
                    <a:gd name="T9" fmla="*/ 56 h 75"/>
                    <a:gd name="T10" fmla="*/ 54 w 54"/>
                    <a:gd name="T11" fmla="*/ 56 h 75"/>
                    <a:gd name="T12" fmla="*/ 27 w 54"/>
                    <a:gd name="T13" fmla="*/ 75 h 75"/>
                    <a:gd name="T14" fmla="*/ 0 w 54"/>
                    <a:gd name="T15" fmla="*/ 56 h 75"/>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5"/>
                    <a:gd name="T26" fmla="*/ 54 w 54"/>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5">
                      <a:moveTo>
                        <a:pt x="0" y="56"/>
                      </a:moveTo>
                      <a:lnTo>
                        <a:pt x="14" y="56"/>
                      </a:lnTo>
                      <a:lnTo>
                        <a:pt x="14" y="0"/>
                      </a:lnTo>
                      <a:lnTo>
                        <a:pt x="41" y="0"/>
                      </a:lnTo>
                      <a:lnTo>
                        <a:pt x="41" y="56"/>
                      </a:lnTo>
                      <a:lnTo>
                        <a:pt x="54" y="56"/>
                      </a:lnTo>
                      <a:lnTo>
                        <a:pt x="27" y="75"/>
                      </a:lnTo>
                      <a:lnTo>
                        <a:pt x="0"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17"/>
                <p:cNvSpPr>
                  <a:spLocks/>
                </p:cNvSpPr>
                <p:nvPr/>
              </p:nvSpPr>
              <p:spPr bwMode="auto">
                <a:xfrm>
                  <a:off x="4108" y="1149"/>
                  <a:ext cx="54" cy="75"/>
                </a:xfrm>
                <a:custGeom>
                  <a:avLst/>
                  <a:gdLst>
                    <a:gd name="T0" fmla="*/ 0 w 54"/>
                    <a:gd name="T1" fmla="*/ 56 h 75"/>
                    <a:gd name="T2" fmla="*/ 14 w 54"/>
                    <a:gd name="T3" fmla="*/ 56 h 75"/>
                    <a:gd name="T4" fmla="*/ 14 w 54"/>
                    <a:gd name="T5" fmla="*/ 0 h 75"/>
                    <a:gd name="T6" fmla="*/ 41 w 54"/>
                    <a:gd name="T7" fmla="*/ 0 h 75"/>
                    <a:gd name="T8" fmla="*/ 41 w 54"/>
                    <a:gd name="T9" fmla="*/ 56 h 75"/>
                    <a:gd name="T10" fmla="*/ 54 w 54"/>
                    <a:gd name="T11" fmla="*/ 56 h 75"/>
                    <a:gd name="T12" fmla="*/ 27 w 54"/>
                    <a:gd name="T13" fmla="*/ 75 h 75"/>
                    <a:gd name="T14" fmla="*/ 0 w 54"/>
                    <a:gd name="T15" fmla="*/ 56 h 75"/>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5"/>
                    <a:gd name="T26" fmla="*/ 54 w 54"/>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5">
                      <a:moveTo>
                        <a:pt x="0" y="56"/>
                      </a:moveTo>
                      <a:lnTo>
                        <a:pt x="14" y="56"/>
                      </a:lnTo>
                      <a:lnTo>
                        <a:pt x="14" y="0"/>
                      </a:lnTo>
                      <a:lnTo>
                        <a:pt x="41" y="0"/>
                      </a:lnTo>
                      <a:lnTo>
                        <a:pt x="41" y="56"/>
                      </a:lnTo>
                      <a:lnTo>
                        <a:pt x="54" y="56"/>
                      </a:lnTo>
                      <a:lnTo>
                        <a:pt x="27" y="75"/>
                      </a:lnTo>
                      <a:lnTo>
                        <a:pt x="0" y="56"/>
                      </a:lnTo>
                      <a:close/>
                    </a:path>
                  </a:pathLst>
                </a:custGeom>
                <a:noFill/>
                <a:ln w="8"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41" name="Rectangle 25"/>
              <p:cNvSpPr>
                <a:spLocks noChangeArrowheads="1"/>
              </p:cNvSpPr>
              <p:nvPr/>
            </p:nvSpPr>
            <p:spPr bwMode="auto">
              <a:xfrm>
                <a:off x="6391275" y="1614488"/>
                <a:ext cx="4445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Narrow" charset="0"/>
                  </a:rPr>
                  <a:t>Logic</a:t>
                </a:r>
                <a:endParaRPr lang="en-US"/>
              </a:p>
            </p:txBody>
          </p:sp>
        </p:grpSp>
        <p:grpSp>
          <p:nvGrpSpPr>
            <p:cNvPr id="44" name="Group 40"/>
            <p:cNvGrpSpPr>
              <a:grpSpLocks/>
            </p:cNvGrpSpPr>
            <p:nvPr>
              <p:custDataLst>
                <p:tags r:id="rId3"/>
              </p:custDataLst>
            </p:nvPr>
          </p:nvGrpSpPr>
          <p:grpSpPr bwMode="auto">
            <a:xfrm>
              <a:off x="6144357" y="1519913"/>
              <a:ext cx="392112" cy="320675"/>
              <a:chOff x="7045325" y="1579563"/>
              <a:chExt cx="392113" cy="320676"/>
            </a:xfrm>
          </p:grpSpPr>
          <p:grpSp>
            <p:nvGrpSpPr>
              <p:cNvPr id="45" name="Group 21"/>
              <p:cNvGrpSpPr>
                <a:grpSpLocks/>
              </p:cNvGrpSpPr>
              <p:nvPr/>
            </p:nvGrpSpPr>
            <p:grpSpPr bwMode="auto">
              <a:xfrm>
                <a:off x="7153275" y="1781176"/>
                <a:ext cx="87313" cy="119063"/>
                <a:chOff x="4506" y="1122"/>
                <a:chExt cx="55" cy="75"/>
              </a:xfrm>
            </p:grpSpPr>
            <p:sp>
              <p:nvSpPr>
                <p:cNvPr id="47" name="Freeform 19"/>
                <p:cNvSpPr>
                  <a:spLocks/>
                </p:cNvSpPr>
                <p:nvPr/>
              </p:nvSpPr>
              <p:spPr bwMode="auto">
                <a:xfrm>
                  <a:off x="4506" y="1122"/>
                  <a:ext cx="55" cy="75"/>
                </a:xfrm>
                <a:custGeom>
                  <a:avLst/>
                  <a:gdLst>
                    <a:gd name="T0" fmla="*/ 0 w 55"/>
                    <a:gd name="T1" fmla="*/ 56 h 75"/>
                    <a:gd name="T2" fmla="*/ 14 w 55"/>
                    <a:gd name="T3" fmla="*/ 56 h 75"/>
                    <a:gd name="T4" fmla="*/ 14 w 55"/>
                    <a:gd name="T5" fmla="*/ 0 h 75"/>
                    <a:gd name="T6" fmla="*/ 41 w 55"/>
                    <a:gd name="T7" fmla="*/ 0 h 75"/>
                    <a:gd name="T8" fmla="*/ 41 w 55"/>
                    <a:gd name="T9" fmla="*/ 56 h 75"/>
                    <a:gd name="T10" fmla="*/ 55 w 55"/>
                    <a:gd name="T11" fmla="*/ 56 h 75"/>
                    <a:gd name="T12" fmla="*/ 27 w 55"/>
                    <a:gd name="T13" fmla="*/ 75 h 75"/>
                    <a:gd name="T14" fmla="*/ 0 w 55"/>
                    <a:gd name="T15" fmla="*/ 56 h 75"/>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75"/>
                    <a:gd name="T26" fmla="*/ 55 w 55"/>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75">
                      <a:moveTo>
                        <a:pt x="0" y="56"/>
                      </a:moveTo>
                      <a:lnTo>
                        <a:pt x="14" y="56"/>
                      </a:lnTo>
                      <a:lnTo>
                        <a:pt x="14" y="0"/>
                      </a:lnTo>
                      <a:lnTo>
                        <a:pt x="41" y="0"/>
                      </a:lnTo>
                      <a:lnTo>
                        <a:pt x="41" y="56"/>
                      </a:lnTo>
                      <a:lnTo>
                        <a:pt x="55" y="56"/>
                      </a:lnTo>
                      <a:lnTo>
                        <a:pt x="27" y="75"/>
                      </a:lnTo>
                      <a:lnTo>
                        <a:pt x="0"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Freeform 20"/>
                <p:cNvSpPr>
                  <a:spLocks/>
                </p:cNvSpPr>
                <p:nvPr/>
              </p:nvSpPr>
              <p:spPr bwMode="auto">
                <a:xfrm>
                  <a:off x="4506" y="1122"/>
                  <a:ext cx="55" cy="75"/>
                </a:xfrm>
                <a:custGeom>
                  <a:avLst/>
                  <a:gdLst>
                    <a:gd name="T0" fmla="*/ 0 w 55"/>
                    <a:gd name="T1" fmla="*/ 56 h 75"/>
                    <a:gd name="T2" fmla="*/ 14 w 55"/>
                    <a:gd name="T3" fmla="*/ 56 h 75"/>
                    <a:gd name="T4" fmla="*/ 14 w 55"/>
                    <a:gd name="T5" fmla="*/ 0 h 75"/>
                    <a:gd name="T6" fmla="*/ 41 w 55"/>
                    <a:gd name="T7" fmla="*/ 0 h 75"/>
                    <a:gd name="T8" fmla="*/ 41 w 55"/>
                    <a:gd name="T9" fmla="*/ 56 h 75"/>
                    <a:gd name="T10" fmla="*/ 55 w 55"/>
                    <a:gd name="T11" fmla="*/ 56 h 75"/>
                    <a:gd name="T12" fmla="*/ 27 w 55"/>
                    <a:gd name="T13" fmla="*/ 75 h 75"/>
                    <a:gd name="T14" fmla="*/ 0 w 55"/>
                    <a:gd name="T15" fmla="*/ 56 h 75"/>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75"/>
                    <a:gd name="T26" fmla="*/ 55 w 55"/>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75">
                      <a:moveTo>
                        <a:pt x="0" y="56"/>
                      </a:moveTo>
                      <a:lnTo>
                        <a:pt x="14" y="56"/>
                      </a:lnTo>
                      <a:lnTo>
                        <a:pt x="14" y="0"/>
                      </a:lnTo>
                      <a:lnTo>
                        <a:pt x="41" y="0"/>
                      </a:lnTo>
                      <a:lnTo>
                        <a:pt x="41" y="56"/>
                      </a:lnTo>
                      <a:lnTo>
                        <a:pt x="55" y="56"/>
                      </a:lnTo>
                      <a:lnTo>
                        <a:pt x="27" y="75"/>
                      </a:lnTo>
                      <a:lnTo>
                        <a:pt x="0" y="56"/>
                      </a:lnTo>
                      <a:close/>
                    </a:path>
                  </a:pathLst>
                </a:custGeom>
                <a:noFill/>
                <a:ln w="7"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46" name="Rectangle 27"/>
              <p:cNvSpPr>
                <a:spLocks noChangeArrowheads="1"/>
              </p:cNvSpPr>
              <p:nvPr/>
            </p:nvSpPr>
            <p:spPr bwMode="auto">
              <a:xfrm>
                <a:off x="7045325" y="1579563"/>
                <a:ext cx="392113"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Narrow" charset="0"/>
                  </a:rPr>
                  <a:t>DSP</a:t>
                </a:r>
                <a:endParaRPr lang="en-US"/>
              </a:p>
            </p:txBody>
          </p:sp>
        </p:grpSp>
        <p:grpSp>
          <p:nvGrpSpPr>
            <p:cNvPr id="49" name="Group 39"/>
            <p:cNvGrpSpPr>
              <a:grpSpLocks/>
            </p:cNvGrpSpPr>
            <p:nvPr>
              <p:custDataLst>
                <p:tags r:id="rId4"/>
              </p:custDataLst>
            </p:nvPr>
          </p:nvGrpSpPr>
          <p:grpSpPr bwMode="auto">
            <a:xfrm>
              <a:off x="7642957" y="1384975"/>
              <a:ext cx="1331912" cy="311150"/>
              <a:chOff x="7834313" y="1554163"/>
              <a:chExt cx="1331913" cy="311150"/>
            </a:xfrm>
          </p:grpSpPr>
          <p:grpSp>
            <p:nvGrpSpPr>
              <p:cNvPr id="50" name="Group 24"/>
              <p:cNvGrpSpPr>
                <a:grpSpLocks/>
              </p:cNvGrpSpPr>
              <p:nvPr/>
            </p:nvGrpSpPr>
            <p:grpSpPr bwMode="auto">
              <a:xfrm>
                <a:off x="8388350" y="1747838"/>
                <a:ext cx="85725" cy="117475"/>
                <a:chOff x="5284" y="1101"/>
                <a:chExt cx="54" cy="74"/>
              </a:xfrm>
            </p:grpSpPr>
            <p:sp>
              <p:nvSpPr>
                <p:cNvPr id="52" name="Freeform 22"/>
                <p:cNvSpPr>
                  <a:spLocks/>
                </p:cNvSpPr>
                <p:nvPr/>
              </p:nvSpPr>
              <p:spPr bwMode="auto">
                <a:xfrm>
                  <a:off x="5284" y="1101"/>
                  <a:ext cx="54" cy="74"/>
                </a:xfrm>
                <a:custGeom>
                  <a:avLst/>
                  <a:gdLst>
                    <a:gd name="T0" fmla="*/ 0 w 54"/>
                    <a:gd name="T1" fmla="*/ 56 h 74"/>
                    <a:gd name="T2" fmla="*/ 13 w 54"/>
                    <a:gd name="T3" fmla="*/ 56 h 74"/>
                    <a:gd name="T4" fmla="*/ 13 w 54"/>
                    <a:gd name="T5" fmla="*/ 0 h 74"/>
                    <a:gd name="T6" fmla="*/ 41 w 54"/>
                    <a:gd name="T7" fmla="*/ 0 h 74"/>
                    <a:gd name="T8" fmla="*/ 41 w 54"/>
                    <a:gd name="T9" fmla="*/ 56 h 74"/>
                    <a:gd name="T10" fmla="*/ 54 w 54"/>
                    <a:gd name="T11" fmla="*/ 56 h 74"/>
                    <a:gd name="T12" fmla="*/ 27 w 54"/>
                    <a:gd name="T13" fmla="*/ 74 h 74"/>
                    <a:gd name="T14" fmla="*/ 0 w 54"/>
                    <a:gd name="T15" fmla="*/ 56 h 7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4"/>
                    <a:gd name="T26" fmla="*/ 54 w 54"/>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4">
                      <a:moveTo>
                        <a:pt x="0" y="56"/>
                      </a:moveTo>
                      <a:lnTo>
                        <a:pt x="13" y="56"/>
                      </a:lnTo>
                      <a:lnTo>
                        <a:pt x="13" y="0"/>
                      </a:lnTo>
                      <a:lnTo>
                        <a:pt x="41" y="0"/>
                      </a:lnTo>
                      <a:lnTo>
                        <a:pt x="41" y="56"/>
                      </a:lnTo>
                      <a:lnTo>
                        <a:pt x="54" y="56"/>
                      </a:lnTo>
                      <a:lnTo>
                        <a:pt x="27" y="74"/>
                      </a:lnTo>
                      <a:lnTo>
                        <a:pt x="0"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Freeform 23"/>
                <p:cNvSpPr>
                  <a:spLocks/>
                </p:cNvSpPr>
                <p:nvPr/>
              </p:nvSpPr>
              <p:spPr bwMode="auto">
                <a:xfrm>
                  <a:off x="5284" y="1101"/>
                  <a:ext cx="54" cy="74"/>
                </a:xfrm>
                <a:custGeom>
                  <a:avLst/>
                  <a:gdLst>
                    <a:gd name="T0" fmla="*/ 0 w 54"/>
                    <a:gd name="T1" fmla="*/ 56 h 74"/>
                    <a:gd name="T2" fmla="*/ 13 w 54"/>
                    <a:gd name="T3" fmla="*/ 56 h 74"/>
                    <a:gd name="T4" fmla="*/ 13 w 54"/>
                    <a:gd name="T5" fmla="*/ 0 h 74"/>
                    <a:gd name="T6" fmla="*/ 41 w 54"/>
                    <a:gd name="T7" fmla="*/ 0 h 74"/>
                    <a:gd name="T8" fmla="*/ 41 w 54"/>
                    <a:gd name="T9" fmla="*/ 56 h 74"/>
                    <a:gd name="T10" fmla="*/ 54 w 54"/>
                    <a:gd name="T11" fmla="*/ 56 h 74"/>
                    <a:gd name="T12" fmla="*/ 27 w 54"/>
                    <a:gd name="T13" fmla="*/ 74 h 74"/>
                    <a:gd name="T14" fmla="*/ 0 w 54"/>
                    <a:gd name="T15" fmla="*/ 56 h 7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4"/>
                    <a:gd name="T26" fmla="*/ 54 w 54"/>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4">
                      <a:moveTo>
                        <a:pt x="0" y="56"/>
                      </a:moveTo>
                      <a:lnTo>
                        <a:pt x="13" y="56"/>
                      </a:lnTo>
                      <a:lnTo>
                        <a:pt x="13" y="0"/>
                      </a:lnTo>
                      <a:lnTo>
                        <a:pt x="41" y="0"/>
                      </a:lnTo>
                      <a:lnTo>
                        <a:pt x="41" y="56"/>
                      </a:lnTo>
                      <a:lnTo>
                        <a:pt x="54" y="56"/>
                      </a:lnTo>
                      <a:lnTo>
                        <a:pt x="27" y="74"/>
                      </a:lnTo>
                      <a:lnTo>
                        <a:pt x="0" y="56"/>
                      </a:lnTo>
                      <a:close/>
                    </a:path>
                  </a:pathLst>
                </a:custGeom>
                <a:noFill/>
                <a:ln w="7"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51" name="Rectangle 28"/>
              <p:cNvSpPr>
                <a:spLocks noChangeArrowheads="1"/>
              </p:cNvSpPr>
              <p:nvPr/>
            </p:nvSpPr>
            <p:spPr bwMode="auto">
              <a:xfrm>
                <a:off x="7834313" y="1554163"/>
                <a:ext cx="1331913"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Narrow" charset="0"/>
                  </a:rPr>
                  <a:t>Serial Transceiver</a:t>
                </a:r>
                <a:endParaRPr lang="en-US"/>
              </a:p>
            </p:txBody>
          </p:sp>
        </p:grpSp>
        <p:grpSp>
          <p:nvGrpSpPr>
            <p:cNvPr id="54" name="Group 41"/>
            <p:cNvGrpSpPr>
              <a:grpSpLocks/>
            </p:cNvGrpSpPr>
            <p:nvPr>
              <p:custDataLst>
                <p:tags r:id="rId5"/>
              </p:custDataLst>
            </p:nvPr>
          </p:nvGrpSpPr>
          <p:grpSpPr bwMode="auto">
            <a:xfrm>
              <a:off x="5352194" y="5090200"/>
              <a:ext cx="522288" cy="385763"/>
              <a:chOff x="5324475" y="4986338"/>
              <a:chExt cx="522288" cy="385763"/>
            </a:xfrm>
          </p:grpSpPr>
          <p:grpSp>
            <p:nvGrpSpPr>
              <p:cNvPr id="55" name="Group 31"/>
              <p:cNvGrpSpPr>
                <a:grpSpLocks/>
              </p:cNvGrpSpPr>
              <p:nvPr/>
            </p:nvGrpSpPr>
            <p:grpSpPr bwMode="auto">
              <a:xfrm>
                <a:off x="5500688" y="4986338"/>
                <a:ext cx="85725" cy="117475"/>
                <a:chOff x="3465" y="3141"/>
                <a:chExt cx="54" cy="74"/>
              </a:xfrm>
            </p:grpSpPr>
            <p:sp>
              <p:nvSpPr>
                <p:cNvPr id="57" name="Freeform 29"/>
                <p:cNvSpPr>
                  <a:spLocks/>
                </p:cNvSpPr>
                <p:nvPr/>
              </p:nvSpPr>
              <p:spPr bwMode="auto">
                <a:xfrm>
                  <a:off x="3465" y="3141"/>
                  <a:ext cx="54" cy="74"/>
                </a:xfrm>
                <a:custGeom>
                  <a:avLst/>
                  <a:gdLst>
                    <a:gd name="T0" fmla="*/ 0 w 54"/>
                    <a:gd name="T1" fmla="*/ 18 h 74"/>
                    <a:gd name="T2" fmla="*/ 13 w 54"/>
                    <a:gd name="T3" fmla="*/ 18 h 74"/>
                    <a:gd name="T4" fmla="*/ 13 w 54"/>
                    <a:gd name="T5" fmla="*/ 74 h 74"/>
                    <a:gd name="T6" fmla="*/ 40 w 54"/>
                    <a:gd name="T7" fmla="*/ 74 h 74"/>
                    <a:gd name="T8" fmla="*/ 40 w 54"/>
                    <a:gd name="T9" fmla="*/ 18 h 74"/>
                    <a:gd name="T10" fmla="*/ 54 w 54"/>
                    <a:gd name="T11" fmla="*/ 18 h 74"/>
                    <a:gd name="T12" fmla="*/ 27 w 54"/>
                    <a:gd name="T13" fmla="*/ 0 h 74"/>
                    <a:gd name="T14" fmla="*/ 0 w 54"/>
                    <a:gd name="T15" fmla="*/ 18 h 7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4"/>
                    <a:gd name="T26" fmla="*/ 54 w 54"/>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4">
                      <a:moveTo>
                        <a:pt x="0" y="18"/>
                      </a:moveTo>
                      <a:lnTo>
                        <a:pt x="13" y="18"/>
                      </a:lnTo>
                      <a:lnTo>
                        <a:pt x="13" y="74"/>
                      </a:lnTo>
                      <a:lnTo>
                        <a:pt x="40" y="74"/>
                      </a:lnTo>
                      <a:lnTo>
                        <a:pt x="40" y="18"/>
                      </a:lnTo>
                      <a:lnTo>
                        <a:pt x="54" y="18"/>
                      </a:lnTo>
                      <a:lnTo>
                        <a:pt x="27" y="0"/>
                      </a:lnTo>
                      <a:lnTo>
                        <a:pt x="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 name="Freeform 30"/>
                <p:cNvSpPr>
                  <a:spLocks/>
                </p:cNvSpPr>
                <p:nvPr/>
              </p:nvSpPr>
              <p:spPr bwMode="auto">
                <a:xfrm>
                  <a:off x="3465" y="3141"/>
                  <a:ext cx="54" cy="74"/>
                </a:xfrm>
                <a:custGeom>
                  <a:avLst/>
                  <a:gdLst>
                    <a:gd name="T0" fmla="*/ 0 w 54"/>
                    <a:gd name="T1" fmla="*/ 18 h 74"/>
                    <a:gd name="T2" fmla="*/ 13 w 54"/>
                    <a:gd name="T3" fmla="*/ 18 h 74"/>
                    <a:gd name="T4" fmla="*/ 13 w 54"/>
                    <a:gd name="T5" fmla="*/ 74 h 74"/>
                    <a:gd name="T6" fmla="*/ 40 w 54"/>
                    <a:gd name="T7" fmla="*/ 74 h 74"/>
                    <a:gd name="T8" fmla="*/ 40 w 54"/>
                    <a:gd name="T9" fmla="*/ 18 h 74"/>
                    <a:gd name="T10" fmla="*/ 54 w 54"/>
                    <a:gd name="T11" fmla="*/ 18 h 74"/>
                    <a:gd name="T12" fmla="*/ 27 w 54"/>
                    <a:gd name="T13" fmla="*/ 0 h 74"/>
                    <a:gd name="T14" fmla="*/ 0 w 54"/>
                    <a:gd name="T15" fmla="*/ 18 h 7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4"/>
                    <a:gd name="T26" fmla="*/ 54 w 54"/>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4">
                      <a:moveTo>
                        <a:pt x="0" y="18"/>
                      </a:moveTo>
                      <a:lnTo>
                        <a:pt x="13" y="18"/>
                      </a:lnTo>
                      <a:lnTo>
                        <a:pt x="13" y="74"/>
                      </a:lnTo>
                      <a:lnTo>
                        <a:pt x="40" y="74"/>
                      </a:lnTo>
                      <a:lnTo>
                        <a:pt x="40" y="18"/>
                      </a:lnTo>
                      <a:lnTo>
                        <a:pt x="54" y="18"/>
                      </a:lnTo>
                      <a:lnTo>
                        <a:pt x="27" y="0"/>
                      </a:lnTo>
                      <a:lnTo>
                        <a:pt x="0" y="18"/>
                      </a:lnTo>
                      <a:close/>
                    </a:path>
                  </a:pathLst>
                </a:custGeom>
                <a:noFill/>
                <a:ln w="8"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56" name="Rectangle 32"/>
              <p:cNvSpPr>
                <a:spLocks noChangeArrowheads="1"/>
              </p:cNvSpPr>
              <p:nvPr/>
            </p:nvSpPr>
            <p:spPr bwMode="auto">
              <a:xfrm>
                <a:off x="5324475" y="5111751"/>
                <a:ext cx="522288"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Narrow" charset="0"/>
                  </a:rPr>
                  <a:t>BRAM</a:t>
                </a:r>
                <a:endParaRPr lang="en-US"/>
              </a:p>
            </p:txBody>
          </p:sp>
        </p:grpSp>
        <p:grpSp>
          <p:nvGrpSpPr>
            <p:cNvPr id="59" name="Group 42"/>
            <p:cNvGrpSpPr>
              <a:grpSpLocks/>
            </p:cNvGrpSpPr>
            <p:nvPr>
              <p:custDataLst>
                <p:tags r:id="rId6"/>
              </p:custDataLst>
            </p:nvPr>
          </p:nvGrpSpPr>
          <p:grpSpPr bwMode="auto">
            <a:xfrm>
              <a:off x="5861782" y="5301338"/>
              <a:ext cx="874712" cy="555625"/>
              <a:chOff x="6121619" y="5292726"/>
              <a:chExt cx="874277" cy="556299"/>
            </a:xfrm>
          </p:grpSpPr>
          <p:sp>
            <p:nvSpPr>
              <p:cNvPr id="60" name="Rectangle 26"/>
              <p:cNvSpPr>
                <a:spLocks noChangeArrowheads="1"/>
              </p:cNvSpPr>
              <p:nvPr/>
            </p:nvSpPr>
            <p:spPr bwMode="auto">
              <a:xfrm>
                <a:off x="6121619" y="5418138"/>
                <a:ext cx="87427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Narrow" charset="0"/>
                  </a:rPr>
                  <a:t>Clock Buffers</a:t>
                </a:r>
                <a:br>
                  <a:rPr lang="en-US" sz="1400">
                    <a:solidFill>
                      <a:srgbClr val="000000"/>
                    </a:solidFill>
                    <a:latin typeface="Arial Narrow" charset="0"/>
                  </a:rPr>
                </a:br>
                <a:r>
                  <a:rPr lang="en-US" sz="1400">
                    <a:solidFill>
                      <a:srgbClr val="000000"/>
                    </a:solidFill>
                    <a:latin typeface="Arial Narrow" charset="0"/>
                  </a:rPr>
                  <a:t>and Routing</a:t>
                </a:r>
                <a:endParaRPr lang="en-US"/>
              </a:p>
            </p:txBody>
          </p:sp>
          <p:grpSp>
            <p:nvGrpSpPr>
              <p:cNvPr id="61" name="Group 35"/>
              <p:cNvGrpSpPr>
                <a:grpSpLocks/>
              </p:cNvGrpSpPr>
              <p:nvPr/>
            </p:nvGrpSpPr>
            <p:grpSpPr bwMode="auto">
              <a:xfrm>
                <a:off x="6450013" y="5292726"/>
                <a:ext cx="85725" cy="119063"/>
                <a:chOff x="4063" y="3334"/>
                <a:chExt cx="54" cy="75"/>
              </a:xfrm>
            </p:grpSpPr>
            <p:sp>
              <p:nvSpPr>
                <p:cNvPr id="62" name="Freeform 33"/>
                <p:cNvSpPr>
                  <a:spLocks/>
                </p:cNvSpPr>
                <p:nvPr/>
              </p:nvSpPr>
              <p:spPr bwMode="auto">
                <a:xfrm>
                  <a:off x="4063" y="3334"/>
                  <a:ext cx="54" cy="75"/>
                </a:xfrm>
                <a:custGeom>
                  <a:avLst/>
                  <a:gdLst>
                    <a:gd name="T0" fmla="*/ 0 w 54"/>
                    <a:gd name="T1" fmla="*/ 19 h 75"/>
                    <a:gd name="T2" fmla="*/ 13 w 54"/>
                    <a:gd name="T3" fmla="*/ 19 h 75"/>
                    <a:gd name="T4" fmla="*/ 13 w 54"/>
                    <a:gd name="T5" fmla="*/ 75 h 75"/>
                    <a:gd name="T6" fmla="*/ 40 w 54"/>
                    <a:gd name="T7" fmla="*/ 75 h 75"/>
                    <a:gd name="T8" fmla="*/ 40 w 54"/>
                    <a:gd name="T9" fmla="*/ 19 h 75"/>
                    <a:gd name="T10" fmla="*/ 54 w 54"/>
                    <a:gd name="T11" fmla="*/ 19 h 75"/>
                    <a:gd name="T12" fmla="*/ 27 w 54"/>
                    <a:gd name="T13" fmla="*/ 0 h 75"/>
                    <a:gd name="T14" fmla="*/ 0 w 54"/>
                    <a:gd name="T15" fmla="*/ 19 h 75"/>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5"/>
                    <a:gd name="T26" fmla="*/ 54 w 54"/>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5">
                      <a:moveTo>
                        <a:pt x="0" y="19"/>
                      </a:moveTo>
                      <a:lnTo>
                        <a:pt x="13" y="19"/>
                      </a:lnTo>
                      <a:lnTo>
                        <a:pt x="13" y="75"/>
                      </a:lnTo>
                      <a:lnTo>
                        <a:pt x="40" y="75"/>
                      </a:lnTo>
                      <a:lnTo>
                        <a:pt x="40" y="19"/>
                      </a:lnTo>
                      <a:lnTo>
                        <a:pt x="54" y="19"/>
                      </a:lnTo>
                      <a:lnTo>
                        <a:pt x="27" y="0"/>
                      </a:lnTo>
                      <a:lnTo>
                        <a:pt x="0"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 name="Freeform 34"/>
                <p:cNvSpPr>
                  <a:spLocks/>
                </p:cNvSpPr>
                <p:nvPr/>
              </p:nvSpPr>
              <p:spPr bwMode="auto">
                <a:xfrm>
                  <a:off x="4063" y="3334"/>
                  <a:ext cx="54" cy="75"/>
                </a:xfrm>
                <a:custGeom>
                  <a:avLst/>
                  <a:gdLst>
                    <a:gd name="T0" fmla="*/ 0 w 54"/>
                    <a:gd name="T1" fmla="*/ 19 h 75"/>
                    <a:gd name="T2" fmla="*/ 13 w 54"/>
                    <a:gd name="T3" fmla="*/ 19 h 75"/>
                    <a:gd name="T4" fmla="*/ 13 w 54"/>
                    <a:gd name="T5" fmla="*/ 75 h 75"/>
                    <a:gd name="T6" fmla="*/ 40 w 54"/>
                    <a:gd name="T7" fmla="*/ 75 h 75"/>
                    <a:gd name="T8" fmla="*/ 40 w 54"/>
                    <a:gd name="T9" fmla="*/ 19 h 75"/>
                    <a:gd name="T10" fmla="*/ 54 w 54"/>
                    <a:gd name="T11" fmla="*/ 19 h 75"/>
                    <a:gd name="T12" fmla="*/ 27 w 54"/>
                    <a:gd name="T13" fmla="*/ 0 h 75"/>
                    <a:gd name="T14" fmla="*/ 0 w 54"/>
                    <a:gd name="T15" fmla="*/ 19 h 75"/>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5"/>
                    <a:gd name="T26" fmla="*/ 54 w 54"/>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5">
                      <a:moveTo>
                        <a:pt x="0" y="19"/>
                      </a:moveTo>
                      <a:lnTo>
                        <a:pt x="13" y="19"/>
                      </a:lnTo>
                      <a:lnTo>
                        <a:pt x="13" y="75"/>
                      </a:lnTo>
                      <a:lnTo>
                        <a:pt x="40" y="75"/>
                      </a:lnTo>
                      <a:lnTo>
                        <a:pt x="40" y="19"/>
                      </a:lnTo>
                      <a:lnTo>
                        <a:pt x="54" y="19"/>
                      </a:lnTo>
                      <a:lnTo>
                        <a:pt x="27" y="0"/>
                      </a:lnTo>
                      <a:lnTo>
                        <a:pt x="0" y="19"/>
                      </a:lnTo>
                      <a:close/>
                    </a:path>
                  </a:pathLst>
                </a:custGeom>
                <a:noFill/>
                <a:ln w="8"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grpSp>
          <p:nvGrpSpPr>
            <p:cNvPr id="64" name="Group 38"/>
            <p:cNvGrpSpPr>
              <a:grpSpLocks/>
            </p:cNvGrpSpPr>
            <p:nvPr>
              <p:custDataLst>
                <p:tags r:id="rId7"/>
              </p:custDataLst>
            </p:nvPr>
          </p:nvGrpSpPr>
          <p:grpSpPr bwMode="auto">
            <a:xfrm>
              <a:off x="7346094" y="5731550"/>
              <a:ext cx="819150" cy="331788"/>
              <a:chOff x="7469188" y="5695951"/>
              <a:chExt cx="819150" cy="331787"/>
            </a:xfrm>
          </p:grpSpPr>
          <p:sp>
            <p:nvSpPr>
              <p:cNvPr id="65" name="Rectangle 36"/>
              <p:cNvSpPr>
                <a:spLocks noChangeArrowheads="1"/>
              </p:cNvSpPr>
              <p:nvPr/>
            </p:nvSpPr>
            <p:spPr bwMode="auto">
              <a:xfrm>
                <a:off x="7469188" y="5811838"/>
                <a:ext cx="8191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Narrow" charset="0"/>
                  </a:rPr>
                  <a:t>PCI Express</a:t>
                </a:r>
                <a:endParaRPr lang="en-US"/>
              </a:p>
            </p:txBody>
          </p:sp>
          <p:grpSp>
            <p:nvGrpSpPr>
              <p:cNvPr id="66" name="Group 39"/>
              <p:cNvGrpSpPr>
                <a:grpSpLocks/>
              </p:cNvGrpSpPr>
              <p:nvPr/>
            </p:nvGrpSpPr>
            <p:grpSpPr bwMode="auto">
              <a:xfrm>
                <a:off x="7769225" y="5695951"/>
                <a:ext cx="87313" cy="117475"/>
                <a:chOff x="4894" y="3588"/>
                <a:chExt cx="55" cy="74"/>
              </a:xfrm>
            </p:grpSpPr>
            <p:sp>
              <p:nvSpPr>
                <p:cNvPr id="67" name="Freeform 37"/>
                <p:cNvSpPr>
                  <a:spLocks/>
                </p:cNvSpPr>
                <p:nvPr/>
              </p:nvSpPr>
              <p:spPr bwMode="auto">
                <a:xfrm>
                  <a:off x="4894" y="3588"/>
                  <a:ext cx="55" cy="74"/>
                </a:xfrm>
                <a:custGeom>
                  <a:avLst/>
                  <a:gdLst>
                    <a:gd name="T0" fmla="*/ 0 w 55"/>
                    <a:gd name="T1" fmla="*/ 18 h 74"/>
                    <a:gd name="T2" fmla="*/ 14 w 55"/>
                    <a:gd name="T3" fmla="*/ 18 h 74"/>
                    <a:gd name="T4" fmla="*/ 14 w 55"/>
                    <a:gd name="T5" fmla="*/ 74 h 74"/>
                    <a:gd name="T6" fmla="*/ 41 w 55"/>
                    <a:gd name="T7" fmla="*/ 74 h 74"/>
                    <a:gd name="T8" fmla="*/ 41 w 55"/>
                    <a:gd name="T9" fmla="*/ 18 h 74"/>
                    <a:gd name="T10" fmla="*/ 55 w 55"/>
                    <a:gd name="T11" fmla="*/ 18 h 74"/>
                    <a:gd name="T12" fmla="*/ 28 w 55"/>
                    <a:gd name="T13" fmla="*/ 0 h 74"/>
                    <a:gd name="T14" fmla="*/ 0 w 55"/>
                    <a:gd name="T15" fmla="*/ 18 h 74"/>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74"/>
                    <a:gd name="T26" fmla="*/ 55 w 5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74">
                      <a:moveTo>
                        <a:pt x="0" y="18"/>
                      </a:moveTo>
                      <a:lnTo>
                        <a:pt x="14" y="18"/>
                      </a:lnTo>
                      <a:lnTo>
                        <a:pt x="14" y="74"/>
                      </a:lnTo>
                      <a:lnTo>
                        <a:pt x="41" y="74"/>
                      </a:lnTo>
                      <a:lnTo>
                        <a:pt x="41" y="18"/>
                      </a:lnTo>
                      <a:lnTo>
                        <a:pt x="55" y="18"/>
                      </a:lnTo>
                      <a:lnTo>
                        <a:pt x="28" y="0"/>
                      </a:lnTo>
                      <a:lnTo>
                        <a:pt x="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 name="Freeform 38"/>
                <p:cNvSpPr>
                  <a:spLocks/>
                </p:cNvSpPr>
                <p:nvPr/>
              </p:nvSpPr>
              <p:spPr bwMode="auto">
                <a:xfrm>
                  <a:off x="4894" y="3588"/>
                  <a:ext cx="55" cy="74"/>
                </a:xfrm>
                <a:custGeom>
                  <a:avLst/>
                  <a:gdLst>
                    <a:gd name="T0" fmla="*/ 0 w 55"/>
                    <a:gd name="T1" fmla="*/ 18 h 74"/>
                    <a:gd name="T2" fmla="*/ 14 w 55"/>
                    <a:gd name="T3" fmla="*/ 18 h 74"/>
                    <a:gd name="T4" fmla="*/ 14 w 55"/>
                    <a:gd name="T5" fmla="*/ 74 h 74"/>
                    <a:gd name="T6" fmla="*/ 41 w 55"/>
                    <a:gd name="T7" fmla="*/ 74 h 74"/>
                    <a:gd name="T8" fmla="*/ 41 w 55"/>
                    <a:gd name="T9" fmla="*/ 18 h 74"/>
                    <a:gd name="T10" fmla="*/ 55 w 55"/>
                    <a:gd name="T11" fmla="*/ 18 h 74"/>
                    <a:gd name="T12" fmla="*/ 28 w 55"/>
                    <a:gd name="T13" fmla="*/ 0 h 74"/>
                    <a:gd name="T14" fmla="*/ 0 w 55"/>
                    <a:gd name="T15" fmla="*/ 18 h 74"/>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74"/>
                    <a:gd name="T26" fmla="*/ 55 w 5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74">
                      <a:moveTo>
                        <a:pt x="0" y="18"/>
                      </a:moveTo>
                      <a:lnTo>
                        <a:pt x="14" y="18"/>
                      </a:lnTo>
                      <a:lnTo>
                        <a:pt x="14" y="74"/>
                      </a:lnTo>
                      <a:lnTo>
                        <a:pt x="41" y="74"/>
                      </a:lnTo>
                      <a:lnTo>
                        <a:pt x="41" y="18"/>
                      </a:lnTo>
                      <a:lnTo>
                        <a:pt x="55" y="18"/>
                      </a:lnTo>
                      <a:lnTo>
                        <a:pt x="28" y="0"/>
                      </a:lnTo>
                      <a:lnTo>
                        <a:pt x="0" y="18"/>
                      </a:lnTo>
                      <a:close/>
                    </a:path>
                  </a:pathLst>
                </a:custGeom>
                <a:noFill/>
                <a:ln w="7"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pic>
          <p:nvPicPr>
            <p:cNvPr id="69" name="Picture 2" descr="C:\Documents and Settings\avrumw\Local Settings\Temporary Internet Files\Content.IE5\YT445IHX\7_series_layout_diagram_r2 (1).png"/>
            <p:cNvPicPr>
              <a:picLocks noChangeAspect="1" noChangeArrowheads="1"/>
            </p:cNvPicPr>
            <p:nvPr>
              <p:custDataLst>
                <p:tags r:id="rId8"/>
              </p:custDataLst>
            </p:nvPr>
          </p:nvPicPr>
          <p:blipFill>
            <a:blip r:embed="rId12" cstate="print"/>
            <a:srcRect/>
            <a:stretch>
              <a:fillRect/>
            </a:stretch>
          </p:blipFill>
          <p:spPr bwMode="auto">
            <a:xfrm>
              <a:off x="4626299" y="1896112"/>
              <a:ext cx="3680980" cy="3449093"/>
            </a:xfrm>
            <a:prstGeom prst="rect">
              <a:avLst/>
            </a:prstGeom>
            <a:noFill/>
            <a:scene3d>
              <a:camera prst="perspectiveHeroicExtremeLeftFacing" fov="4800000">
                <a:rot lat="300000" lon="2097949" rev="21427137"/>
              </a:camera>
              <a:lightRig rig="threePt" dir="t"/>
            </a:scene3d>
          </p:spPr>
        </p:pic>
        <p:grpSp>
          <p:nvGrpSpPr>
            <p:cNvPr id="70" name="Group 61"/>
            <p:cNvGrpSpPr>
              <a:grpSpLocks/>
            </p:cNvGrpSpPr>
            <p:nvPr>
              <p:custDataLst>
                <p:tags r:id="rId9"/>
              </p:custDataLst>
            </p:nvPr>
          </p:nvGrpSpPr>
          <p:grpSpPr bwMode="auto">
            <a:xfrm>
              <a:off x="7060344" y="1248450"/>
              <a:ext cx="565150" cy="565150"/>
              <a:chOff x="5230314" y="1306321"/>
              <a:chExt cx="564257" cy="564752"/>
            </a:xfrm>
          </p:grpSpPr>
          <p:grpSp>
            <p:nvGrpSpPr>
              <p:cNvPr id="71" name="Group 14"/>
              <p:cNvGrpSpPr>
                <a:grpSpLocks/>
              </p:cNvGrpSpPr>
              <p:nvPr/>
            </p:nvGrpSpPr>
            <p:grpSpPr bwMode="auto">
              <a:xfrm>
                <a:off x="5420366" y="1753598"/>
                <a:ext cx="85725" cy="117475"/>
                <a:chOff x="3423" y="1182"/>
                <a:chExt cx="54" cy="74"/>
              </a:xfrm>
            </p:grpSpPr>
            <p:sp>
              <p:nvSpPr>
                <p:cNvPr id="73" name="Freeform 12"/>
                <p:cNvSpPr>
                  <a:spLocks/>
                </p:cNvSpPr>
                <p:nvPr/>
              </p:nvSpPr>
              <p:spPr bwMode="auto">
                <a:xfrm>
                  <a:off x="3423" y="1182"/>
                  <a:ext cx="54" cy="74"/>
                </a:xfrm>
                <a:custGeom>
                  <a:avLst/>
                  <a:gdLst>
                    <a:gd name="T0" fmla="*/ 0 w 54"/>
                    <a:gd name="T1" fmla="*/ 56 h 74"/>
                    <a:gd name="T2" fmla="*/ 13 w 54"/>
                    <a:gd name="T3" fmla="*/ 56 h 74"/>
                    <a:gd name="T4" fmla="*/ 13 w 54"/>
                    <a:gd name="T5" fmla="*/ 0 h 74"/>
                    <a:gd name="T6" fmla="*/ 41 w 54"/>
                    <a:gd name="T7" fmla="*/ 0 h 74"/>
                    <a:gd name="T8" fmla="*/ 41 w 54"/>
                    <a:gd name="T9" fmla="*/ 56 h 74"/>
                    <a:gd name="T10" fmla="*/ 54 w 54"/>
                    <a:gd name="T11" fmla="*/ 56 h 74"/>
                    <a:gd name="T12" fmla="*/ 27 w 54"/>
                    <a:gd name="T13" fmla="*/ 74 h 74"/>
                    <a:gd name="T14" fmla="*/ 0 w 54"/>
                    <a:gd name="T15" fmla="*/ 56 h 7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4"/>
                    <a:gd name="T26" fmla="*/ 54 w 54"/>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4">
                      <a:moveTo>
                        <a:pt x="0" y="56"/>
                      </a:moveTo>
                      <a:lnTo>
                        <a:pt x="13" y="56"/>
                      </a:lnTo>
                      <a:lnTo>
                        <a:pt x="13" y="0"/>
                      </a:lnTo>
                      <a:lnTo>
                        <a:pt x="41" y="0"/>
                      </a:lnTo>
                      <a:lnTo>
                        <a:pt x="41" y="56"/>
                      </a:lnTo>
                      <a:lnTo>
                        <a:pt x="54" y="56"/>
                      </a:lnTo>
                      <a:lnTo>
                        <a:pt x="27" y="74"/>
                      </a:lnTo>
                      <a:lnTo>
                        <a:pt x="0"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 name="Freeform 13"/>
                <p:cNvSpPr>
                  <a:spLocks/>
                </p:cNvSpPr>
                <p:nvPr/>
              </p:nvSpPr>
              <p:spPr bwMode="auto">
                <a:xfrm>
                  <a:off x="3423" y="1182"/>
                  <a:ext cx="54" cy="74"/>
                </a:xfrm>
                <a:custGeom>
                  <a:avLst/>
                  <a:gdLst>
                    <a:gd name="T0" fmla="*/ 0 w 54"/>
                    <a:gd name="T1" fmla="*/ 56 h 74"/>
                    <a:gd name="T2" fmla="*/ 13 w 54"/>
                    <a:gd name="T3" fmla="*/ 56 h 74"/>
                    <a:gd name="T4" fmla="*/ 13 w 54"/>
                    <a:gd name="T5" fmla="*/ 0 h 74"/>
                    <a:gd name="T6" fmla="*/ 41 w 54"/>
                    <a:gd name="T7" fmla="*/ 0 h 74"/>
                    <a:gd name="T8" fmla="*/ 41 w 54"/>
                    <a:gd name="T9" fmla="*/ 56 h 74"/>
                    <a:gd name="T10" fmla="*/ 54 w 54"/>
                    <a:gd name="T11" fmla="*/ 56 h 74"/>
                    <a:gd name="T12" fmla="*/ 27 w 54"/>
                    <a:gd name="T13" fmla="*/ 74 h 74"/>
                    <a:gd name="T14" fmla="*/ 0 w 54"/>
                    <a:gd name="T15" fmla="*/ 56 h 7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4"/>
                    <a:gd name="T26" fmla="*/ 54 w 54"/>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4">
                      <a:moveTo>
                        <a:pt x="0" y="56"/>
                      </a:moveTo>
                      <a:lnTo>
                        <a:pt x="13" y="56"/>
                      </a:lnTo>
                      <a:lnTo>
                        <a:pt x="13" y="0"/>
                      </a:lnTo>
                      <a:lnTo>
                        <a:pt x="41" y="0"/>
                      </a:lnTo>
                      <a:lnTo>
                        <a:pt x="41" y="56"/>
                      </a:lnTo>
                      <a:lnTo>
                        <a:pt x="54" y="56"/>
                      </a:lnTo>
                      <a:lnTo>
                        <a:pt x="27" y="74"/>
                      </a:lnTo>
                      <a:lnTo>
                        <a:pt x="0" y="56"/>
                      </a:lnTo>
                      <a:close/>
                    </a:path>
                  </a:pathLst>
                </a:custGeom>
                <a:noFill/>
                <a:ln w="8" cap="rnd">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72" name="Rectangle 15"/>
              <p:cNvSpPr>
                <a:spLocks noChangeArrowheads="1"/>
              </p:cNvSpPr>
              <p:nvPr/>
            </p:nvSpPr>
            <p:spPr bwMode="auto">
              <a:xfrm>
                <a:off x="5230314" y="1306321"/>
                <a:ext cx="56425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Narrow" charset="0"/>
                  </a:rPr>
                  <a:t>SelectIO</a:t>
                </a:r>
              </a:p>
              <a:p>
                <a:r>
                  <a:rPr lang="en-US" sz="1400">
                    <a:solidFill>
                      <a:srgbClr val="000000"/>
                    </a:solidFill>
                    <a:latin typeface="Arial Narrow" charset="0"/>
                  </a:rPr>
                  <a:t> &amp; CMT</a:t>
                </a:r>
                <a:endParaRPr lang="en-US"/>
              </a:p>
            </p:txBody>
          </p:sp>
        </p:grpSp>
      </p:grpSp>
    </p:spTree>
    <p:extLst>
      <p:ext uri="{BB962C8B-B14F-4D97-AF65-F5344CB8AC3E}">
        <p14:creationId xmlns:p14="http://schemas.microsoft.com/office/powerpoint/2010/main" val="2822254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FPGA System Life Cycle</a:t>
            </a:r>
            <a:endParaRPr lang="en-US" dirty="0"/>
          </a:p>
        </p:txBody>
      </p:sp>
      <p:sp>
        <p:nvSpPr>
          <p:cNvPr id="763" name="Rounded Rectangle 762"/>
          <p:cNvSpPr/>
          <p:nvPr/>
        </p:nvSpPr>
        <p:spPr>
          <a:xfrm>
            <a:off x="1109003" y="3120711"/>
            <a:ext cx="1752869" cy="3432810"/>
          </a:xfrm>
          <a:prstGeom prst="round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endParaRPr>
          </a:p>
        </p:txBody>
      </p:sp>
      <p:sp>
        <p:nvSpPr>
          <p:cNvPr id="578" name="Rectangle 577"/>
          <p:cNvSpPr/>
          <p:nvPr/>
        </p:nvSpPr>
        <p:spPr>
          <a:xfrm>
            <a:off x="1372584" y="918531"/>
            <a:ext cx="1554480" cy="712470"/>
          </a:xfrm>
          <a:prstGeom prst="rect">
            <a:avLst/>
          </a:prstGeom>
          <a:no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EDA Design Tools</a:t>
            </a:r>
            <a:endParaRPr lang="en-US" sz="1400" dirty="0">
              <a:solidFill>
                <a:schemeClr val="tx1"/>
              </a:solidFill>
            </a:endParaRPr>
          </a:p>
        </p:txBody>
      </p:sp>
      <p:sp>
        <p:nvSpPr>
          <p:cNvPr id="579" name="Rectangle 578"/>
          <p:cNvSpPr/>
          <p:nvPr/>
        </p:nvSpPr>
        <p:spPr>
          <a:xfrm>
            <a:off x="1372584" y="2084391"/>
            <a:ext cx="1554480" cy="712470"/>
          </a:xfrm>
          <a:prstGeom prst="rect">
            <a:avLst/>
          </a:prstGeom>
          <a:no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Manufacturing Process</a:t>
            </a:r>
            <a:endParaRPr lang="en-US" sz="1400" dirty="0">
              <a:solidFill>
                <a:schemeClr val="tx1"/>
              </a:solidFill>
            </a:endParaRPr>
          </a:p>
        </p:txBody>
      </p:sp>
      <p:cxnSp>
        <p:nvCxnSpPr>
          <p:cNvPr id="580" name="Straight Arrow Connector 579"/>
          <p:cNvCxnSpPr>
            <a:stCxn id="578" idx="2"/>
            <a:endCxn id="579" idx="0"/>
          </p:cNvCxnSpPr>
          <p:nvPr/>
        </p:nvCxnSpPr>
        <p:spPr>
          <a:xfrm rot="5400000">
            <a:off x="1923129" y="1857696"/>
            <a:ext cx="453390" cy="1350"/>
          </a:xfrm>
          <a:prstGeom prst="straightConnector1">
            <a:avLst/>
          </a:prstGeom>
          <a:ln>
            <a:solidFill>
              <a:srgbClr val="000000"/>
            </a:solidFill>
            <a:tailEnd type="arrow"/>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81" name="Rounded Rectangle 580"/>
          <p:cNvSpPr/>
          <p:nvPr/>
        </p:nvSpPr>
        <p:spPr>
          <a:xfrm>
            <a:off x="1178272" y="788316"/>
            <a:ext cx="3830911" cy="972225"/>
          </a:xfrm>
          <a:prstGeom prst="round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582" name="TextBox 581"/>
          <p:cNvSpPr txBox="1"/>
          <p:nvPr/>
        </p:nvSpPr>
        <p:spPr>
          <a:xfrm>
            <a:off x="2927064" y="983301"/>
            <a:ext cx="2082120" cy="584776"/>
          </a:xfrm>
          <a:prstGeom prst="rect">
            <a:avLst/>
          </a:prstGeom>
          <a:noFill/>
        </p:spPr>
        <p:txBody>
          <a:bodyPr wrap="none" rtlCol="0">
            <a:spAutoFit/>
          </a:bodyPr>
          <a:lstStyle/>
          <a:p>
            <a:pPr algn="ctr"/>
            <a:r>
              <a:rPr lang="en-US" sz="1600" dirty="0" smtClean="0"/>
              <a:t>FPGA Device Vendors:</a:t>
            </a:r>
          </a:p>
          <a:p>
            <a:pPr algn="ctr"/>
            <a:r>
              <a:rPr lang="en-US" sz="1600" dirty="0" err="1" smtClean="0"/>
              <a:t>Altera</a:t>
            </a:r>
            <a:r>
              <a:rPr lang="en-US" sz="1600" dirty="0" smtClean="0"/>
              <a:t>, Xilinx</a:t>
            </a:r>
            <a:endParaRPr lang="en-US" sz="1600" dirty="0"/>
          </a:p>
        </p:txBody>
      </p:sp>
      <p:sp>
        <p:nvSpPr>
          <p:cNvPr id="583" name="Rounded Rectangle 582"/>
          <p:cNvSpPr/>
          <p:nvPr/>
        </p:nvSpPr>
        <p:spPr>
          <a:xfrm>
            <a:off x="1178274" y="1954176"/>
            <a:ext cx="3830909" cy="972225"/>
          </a:xfrm>
          <a:prstGeom prst="round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584" name="TextBox 583"/>
          <p:cNvSpPr txBox="1"/>
          <p:nvPr/>
        </p:nvSpPr>
        <p:spPr>
          <a:xfrm>
            <a:off x="3058232" y="2149161"/>
            <a:ext cx="1811614" cy="584776"/>
          </a:xfrm>
          <a:prstGeom prst="rect">
            <a:avLst/>
          </a:prstGeom>
          <a:noFill/>
        </p:spPr>
        <p:txBody>
          <a:bodyPr wrap="none" rtlCol="0">
            <a:spAutoFit/>
          </a:bodyPr>
          <a:lstStyle/>
          <a:p>
            <a:pPr algn="ctr"/>
            <a:r>
              <a:rPr lang="en-US" sz="1600" dirty="0" smtClean="0"/>
              <a:t>Foundry:</a:t>
            </a:r>
          </a:p>
          <a:p>
            <a:pPr algn="ctr"/>
            <a:r>
              <a:rPr lang="en-US" sz="1600" dirty="0" smtClean="0"/>
              <a:t>TSMC, UMC, SMIC</a:t>
            </a:r>
            <a:endParaRPr lang="en-US" sz="1600" dirty="0"/>
          </a:p>
        </p:txBody>
      </p:sp>
      <p:grpSp>
        <p:nvGrpSpPr>
          <p:cNvPr id="844" name="Group 843"/>
          <p:cNvGrpSpPr/>
          <p:nvPr/>
        </p:nvGrpSpPr>
        <p:grpSpPr>
          <a:xfrm>
            <a:off x="873472" y="1047396"/>
            <a:ext cx="338554" cy="2461935"/>
            <a:chOff x="703970" y="1351875"/>
            <a:chExt cx="338554" cy="2461935"/>
          </a:xfrm>
        </p:grpSpPr>
        <p:sp>
          <p:nvSpPr>
            <p:cNvPr id="592" name="TextBox 591"/>
            <p:cNvSpPr txBox="1"/>
            <p:nvPr/>
          </p:nvSpPr>
          <p:spPr>
            <a:xfrm rot="5400000">
              <a:off x="-37770" y="2285446"/>
              <a:ext cx="1822033" cy="338554"/>
            </a:xfrm>
            <a:prstGeom prst="rect">
              <a:avLst/>
            </a:prstGeom>
            <a:noFill/>
          </p:spPr>
          <p:txBody>
            <a:bodyPr wrap="none" rtlCol="0">
              <a:spAutoFit/>
            </a:bodyPr>
            <a:lstStyle/>
            <a:p>
              <a:r>
                <a:rPr lang="en-US" sz="1600" dirty="0" smtClean="0">
                  <a:solidFill>
                    <a:srgbClr val="FF0000"/>
                  </a:solidFill>
                </a:rPr>
                <a:t>Manufacturing Stage</a:t>
              </a:r>
              <a:endParaRPr lang="en-US" sz="1600" dirty="0">
                <a:solidFill>
                  <a:srgbClr val="FF0000"/>
                </a:solidFill>
              </a:endParaRPr>
            </a:p>
          </p:txBody>
        </p:sp>
        <p:cxnSp>
          <p:nvCxnSpPr>
            <p:cNvPr id="593" name="Straight Arrow Connector 592"/>
            <p:cNvCxnSpPr/>
            <p:nvPr/>
          </p:nvCxnSpPr>
          <p:spPr>
            <a:xfrm rot="5400000">
              <a:off x="-514013" y="2582168"/>
              <a:ext cx="2461935" cy="13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595" name="Rectangle 594"/>
          <p:cNvSpPr/>
          <p:nvPr/>
        </p:nvSpPr>
        <p:spPr>
          <a:xfrm rot="5400000">
            <a:off x="698611" y="3905972"/>
            <a:ext cx="2526030" cy="1344130"/>
          </a:xfrm>
          <a:prstGeom prst="rect">
            <a:avLst/>
          </a:prstGeom>
          <a:no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grpSp>
        <p:nvGrpSpPr>
          <p:cNvPr id="597" name="Group 199"/>
          <p:cNvGrpSpPr/>
          <p:nvPr/>
        </p:nvGrpSpPr>
        <p:grpSpPr>
          <a:xfrm rot="5400000">
            <a:off x="1891536" y="4045034"/>
            <a:ext cx="500618" cy="854154"/>
            <a:chOff x="6345238" y="5014913"/>
            <a:chExt cx="588962" cy="1004887"/>
          </a:xfrm>
        </p:grpSpPr>
        <p:grpSp>
          <p:nvGrpSpPr>
            <p:cNvPr id="659" name="Group 188"/>
            <p:cNvGrpSpPr/>
            <p:nvPr/>
          </p:nvGrpSpPr>
          <p:grpSpPr>
            <a:xfrm>
              <a:off x="6456963" y="5091114"/>
              <a:ext cx="477237" cy="928686"/>
              <a:chOff x="6345238" y="5014913"/>
              <a:chExt cx="477237" cy="928686"/>
            </a:xfrm>
          </p:grpSpPr>
          <p:sp>
            <p:nvSpPr>
              <p:cNvPr id="671" name="Rectangle 174"/>
              <p:cNvSpPr>
                <a:spLocks noChangeArrowheads="1"/>
              </p:cNvSpPr>
              <p:nvPr/>
            </p:nvSpPr>
            <p:spPr bwMode="auto">
              <a:xfrm>
                <a:off x="6420591" y="5014913"/>
                <a:ext cx="401884" cy="928686"/>
              </a:xfrm>
              <a:prstGeom prst="rect">
                <a:avLst/>
              </a:prstGeom>
              <a:solidFill>
                <a:schemeClr val="bg1"/>
              </a:solidFill>
              <a:ln w="9525">
                <a:solidFill>
                  <a:schemeClr val="tx1"/>
                </a:solidFill>
                <a:miter lim="800000"/>
                <a:headEnd/>
                <a:tailEnd/>
              </a:ln>
              <a:effectLst/>
            </p:spPr>
            <p:txBody>
              <a:bodyPr vert="eaVert" wrap="none" anchor="ctr"/>
              <a:lstStyle/>
              <a:p>
                <a:pPr algn="ctr"/>
                <a:r>
                  <a:rPr lang="en-US" sz="1400" dirty="0" smtClean="0"/>
                  <a:t>Memory</a:t>
                </a:r>
                <a:endParaRPr lang="en-US" sz="1400" dirty="0"/>
              </a:p>
            </p:txBody>
          </p:sp>
          <p:sp>
            <p:nvSpPr>
              <p:cNvPr id="672" name="Line 184"/>
              <p:cNvSpPr>
                <a:spLocks noChangeShapeType="1"/>
              </p:cNvSpPr>
              <p:nvPr/>
            </p:nvSpPr>
            <p:spPr bwMode="auto">
              <a:xfrm flipH="1">
                <a:off x="6345238" y="5080084"/>
                <a:ext cx="75353" cy="0"/>
              </a:xfrm>
              <a:prstGeom prst="line">
                <a:avLst/>
              </a:prstGeom>
              <a:noFill/>
              <a:ln w="9525">
                <a:solidFill>
                  <a:schemeClr val="tx1"/>
                </a:solidFill>
                <a:round/>
                <a:headEnd/>
                <a:tailEnd/>
              </a:ln>
              <a:effectLst/>
            </p:spPr>
            <p:txBody>
              <a:bodyPr/>
              <a:lstStyle/>
              <a:p>
                <a:endParaRPr lang="en-US" sz="1400"/>
              </a:p>
            </p:txBody>
          </p:sp>
          <p:sp>
            <p:nvSpPr>
              <p:cNvPr id="673" name="Line 185"/>
              <p:cNvSpPr>
                <a:spLocks noChangeShapeType="1"/>
              </p:cNvSpPr>
              <p:nvPr/>
            </p:nvSpPr>
            <p:spPr bwMode="auto">
              <a:xfrm flipH="1">
                <a:off x="6345238" y="5177840"/>
                <a:ext cx="75353" cy="0"/>
              </a:xfrm>
              <a:prstGeom prst="line">
                <a:avLst/>
              </a:prstGeom>
              <a:noFill/>
              <a:ln w="9525">
                <a:solidFill>
                  <a:schemeClr val="tx1"/>
                </a:solidFill>
                <a:round/>
                <a:headEnd/>
                <a:tailEnd/>
              </a:ln>
              <a:effectLst/>
            </p:spPr>
            <p:txBody>
              <a:bodyPr/>
              <a:lstStyle/>
              <a:p>
                <a:endParaRPr lang="en-US" sz="1400"/>
              </a:p>
            </p:txBody>
          </p:sp>
          <p:sp>
            <p:nvSpPr>
              <p:cNvPr id="674" name="Line 186"/>
              <p:cNvSpPr>
                <a:spLocks noChangeShapeType="1"/>
              </p:cNvSpPr>
              <p:nvPr/>
            </p:nvSpPr>
            <p:spPr bwMode="auto">
              <a:xfrm flipH="1">
                <a:off x="6345238" y="5275597"/>
                <a:ext cx="75353" cy="0"/>
              </a:xfrm>
              <a:prstGeom prst="line">
                <a:avLst/>
              </a:prstGeom>
              <a:noFill/>
              <a:ln w="9525">
                <a:solidFill>
                  <a:schemeClr val="tx1"/>
                </a:solidFill>
                <a:round/>
                <a:headEnd/>
                <a:tailEnd/>
              </a:ln>
              <a:effectLst/>
            </p:spPr>
            <p:txBody>
              <a:bodyPr/>
              <a:lstStyle/>
              <a:p>
                <a:endParaRPr lang="en-US" sz="1400"/>
              </a:p>
            </p:txBody>
          </p:sp>
          <p:sp>
            <p:nvSpPr>
              <p:cNvPr id="675" name="Line 187"/>
              <p:cNvSpPr>
                <a:spLocks noChangeShapeType="1"/>
              </p:cNvSpPr>
              <p:nvPr/>
            </p:nvSpPr>
            <p:spPr bwMode="auto">
              <a:xfrm flipH="1">
                <a:off x="6345238" y="5373353"/>
                <a:ext cx="75353" cy="0"/>
              </a:xfrm>
              <a:prstGeom prst="line">
                <a:avLst/>
              </a:prstGeom>
              <a:noFill/>
              <a:ln w="9525">
                <a:solidFill>
                  <a:schemeClr val="tx1"/>
                </a:solidFill>
                <a:round/>
                <a:headEnd/>
                <a:tailEnd/>
              </a:ln>
              <a:effectLst/>
            </p:spPr>
            <p:txBody>
              <a:bodyPr/>
              <a:lstStyle/>
              <a:p>
                <a:endParaRPr lang="en-US" sz="1400"/>
              </a:p>
            </p:txBody>
          </p:sp>
          <p:sp>
            <p:nvSpPr>
              <p:cNvPr id="676" name="Line 188"/>
              <p:cNvSpPr>
                <a:spLocks noChangeShapeType="1"/>
              </p:cNvSpPr>
              <p:nvPr/>
            </p:nvSpPr>
            <p:spPr bwMode="auto">
              <a:xfrm flipH="1">
                <a:off x="6345238" y="5471110"/>
                <a:ext cx="75353" cy="0"/>
              </a:xfrm>
              <a:prstGeom prst="line">
                <a:avLst/>
              </a:prstGeom>
              <a:noFill/>
              <a:ln w="9525">
                <a:solidFill>
                  <a:schemeClr val="tx1"/>
                </a:solidFill>
                <a:round/>
                <a:headEnd/>
                <a:tailEnd/>
              </a:ln>
              <a:effectLst/>
            </p:spPr>
            <p:txBody>
              <a:bodyPr/>
              <a:lstStyle/>
              <a:p>
                <a:endParaRPr lang="en-US" sz="1400"/>
              </a:p>
            </p:txBody>
          </p:sp>
          <p:sp>
            <p:nvSpPr>
              <p:cNvPr id="677" name="Line 189"/>
              <p:cNvSpPr>
                <a:spLocks noChangeShapeType="1"/>
              </p:cNvSpPr>
              <p:nvPr/>
            </p:nvSpPr>
            <p:spPr bwMode="auto">
              <a:xfrm flipH="1">
                <a:off x="6345238" y="5568866"/>
                <a:ext cx="75353" cy="0"/>
              </a:xfrm>
              <a:prstGeom prst="line">
                <a:avLst/>
              </a:prstGeom>
              <a:noFill/>
              <a:ln w="9525">
                <a:solidFill>
                  <a:schemeClr val="tx1"/>
                </a:solidFill>
                <a:round/>
                <a:headEnd/>
                <a:tailEnd/>
              </a:ln>
              <a:effectLst/>
            </p:spPr>
            <p:txBody>
              <a:bodyPr/>
              <a:lstStyle/>
              <a:p>
                <a:endParaRPr lang="en-US" sz="1400"/>
              </a:p>
            </p:txBody>
          </p:sp>
          <p:sp>
            <p:nvSpPr>
              <p:cNvPr id="678" name="Line 190"/>
              <p:cNvSpPr>
                <a:spLocks noChangeShapeType="1"/>
              </p:cNvSpPr>
              <p:nvPr/>
            </p:nvSpPr>
            <p:spPr bwMode="auto">
              <a:xfrm flipH="1">
                <a:off x="6345238" y="5666622"/>
                <a:ext cx="75353" cy="0"/>
              </a:xfrm>
              <a:prstGeom prst="line">
                <a:avLst/>
              </a:prstGeom>
              <a:noFill/>
              <a:ln w="9525">
                <a:solidFill>
                  <a:schemeClr val="tx1"/>
                </a:solidFill>
                <a:round/>
                <a:headEnd/>
                <a:tailEnd/>
              </a:ln>
              <a:effectLst/>
            </p:spPr>
            <p:txBody>
              <a:bodyPr/>
              <a:lstStyle/>
              <a:p>
                <a:endParaRPr lang="en-US" sz="1400"/>
              </a:p>
            </p:txBody>
          </p:sp>
          <p:sp>
            <p:nvSpPr>
              <p:cNvPr id="679" name="Line 191"/>
              <p:cNvSpPr>
                <a:spLocks noChangeShapeType="1"/>
              </p:cNvSpPr>
              <p:nvPr/>
            </p:nvSpPr>
            <p:spPr bwMode="auto">
              <a:xfrm flipH="1">
                <a:off x="6345238" y="5764379"/>
                <a:ext cx="75353" cy="0"/>
              </a:xfrm>
              <a:prstGeom prst="line">
                <a:avLst/>
              </a:prstGeom>
              <a:noFill/>
              <a:ln w="9525">
                <a:solidFill>
                  <a:schemeClr val="tx1"/>
                </a:solidFill>
                <a:round/>
                <a:headEnd/>
                <a:tailEnd/>
              </a:ln>
              <a:effectLst/>
            </p:spPr>
            <p:txBody>
              <a:bodyPr/>
              <a:lstStyle/>
              <a:p>
                <a:endParaRPr lang="en-US" sz="1400"/>
              </a:p>
            </p:txBody>
          </p:sp>
          <p:sp>
            <p:nvSpPr>
              <p:cNvPr id="680" name="Line 192"/>
              <p:cNvSpPr>
                <a:spLocks noChangeShapeType="1"/>
              </p:cNvSpPr>
              <p:nvPr/>
            </p:nvSpPr>
            <p:spPr bwMode="auto">
              <a:xfrm flipH="1">
                <a:off x="6357797" y="5845843"/>
                <a:ext cx="75353" cy="0"/>
              </a:xfrm>
              <a:prstGeom prst="line">
                <a:avLst/>
              </a:prstGeom>
              <a:noFill/>
              <a:ln w="9525">
                <a:solidFill>
                  <a:schemeClr val="tx1"/>
                </a:solidFill>
                <a:round/>
                <a:headEnd/>
                <a:tailEnd/>
              </a:ln>
              <a:effectLst/>
            </p:spPr>
            <p:txBody>
              <a:bodyPr/>
              <a:lstStyle/>
              <a:p>
                <a:endParaRPr lang="en-US" sz="1400"/>
              </a:p>
            </p:txBody>
          </p:sp>
        </p:grpSp>
        <p:grpSp>
          <p:nvGrpSpPr>
            <p:cNvPr id="660" name="Group 187"/>
            <p:cNvGrpSpPr/>
            <p:nvPr/>
          </p:nvGrpSpPr>
          <p:grpSpPr>
            <a:xfrm>
              <a:off x="6345238" y="5014913"/>
              <a:ext cx="477238" cy="928686"/>
              <a:chOff x="6345238" y="5014913"/>
              <a:chExt cx="477238" cy="928686"/>
            </a:xfrm>
          </p:grpSpPr>
          <p:sp>
            <p:nvSpPr>
              <p:cNvPr id="661" name="Rectangle 174"/>
              <p:cNvSpPr>
                <a:spLocks noChangeArrowheads="1"/>
              </p:cNvSpPr>
              <p:nvPr/>
            </p:nvSpPr>
            <p:spPr bwMode="auto">
              <a:xfrm rot="10800000">
                <a:off x="6420592" y="5014913"/>
                <a:ext cx="401884" cy="928686"/>
              </a:xfrm>
              <a:prstGeom prst="rect">
                <a:avLst/>
              </a:prstGeom>
              <a:solidFill>
                <a:schemeClr val="bg1"/>
              </a:solidFill>
              <a:ln w="9525">
                <a:solidFill>
                  <a:schemeClr val="tx1"/>
                </a:solidFill>
                <a:miter lim="800000"/>
                <a:headEnd/>
                <a:tailEnd/>
              </a:ln>
              <a:effectLst/>
            </p:spPr>
            <p:txBody>
              <a:bodyPr vert="eaVert" wrap="none" anchor="ctr"/>
              <a:lstStyle/>
              <a:p>
                <a:pPr algn="ctr"/>
                <a:r>
                  <a:rPr lang="en-US" sz="1400" dirty="0" smtClean="0"/>
                  <a:t>Memory</a:t>
                </a:r>
                <a:endParaRPr lang="en-US" sz="1400" dirty="0"/>
              </a:p>
            </p:txBody>
          </p:sp>
          <p:sp>
            <p:nvSpPr>
              <p:cNvPr id="662" name="Line 184"/>
              <p:cNvSpPr>
                <a:spLocks noChangeShapeType="1"/>
              </p:cNvSpPr>
              <p:nvPr/>
            </p:nvSpPr>
            <p:spPr bwMode="auto">
              <a:xfrm flipH="1">
                <a:off x="6345238" y="5080084"/>
                <a:ext cx="75353" cy="0"/>
              </a:xfrm>
              <a:prstGeom prst="line">
                <a:avLst/>
              </a:prstGeom>
              <a:noFill/>
              <a:ln w="9525">
                <a:solidFill>
                  <a:schemeClr val="tx1"/>
                </a:solidFill>
                <a:round/>
                <a:headEnd/>
                <a:tailEnd/>
              </a:ln>
              <a:effectLst/>
            </p:spPr>
            <p:txBody>
              <a:bodyPr/>
              <a:lstStyle/>
              <a:p>
                <a:endParaRPr lang="en-US" sz="1400"/>
              </a:p>
            </p:txBody>
          </p:sp>
          <p:sp>
            <p:nvSpPr>
              <p:cNvPr id="663" name="Line 185"/>
              <p:cNvSpPr>
                <a:spLocks noChangeShapeType="1"/>
              </p:cNvSpPr>
              <p:nvPr/>
            </p:nvSpPr>
            <p:spPr bwMode="auto">
              <a:xfrm flipH="1">
                <a:off x="6345238" y="5177840"/>
                <a:ext cx="75353" cy="0"/>
              </a:xfrm>
              <a:prstGeom prst="line">
                <a:avLst/>
              </a:prstGeom>
              <a:noFill/>
              <a:ln w="9525">
                <a:solidFill>
                  <a:schemeClr val="tx1"/>
                </a:solidFill>
                <a:round/>
                <a:headEnd/>
                <a:tailEnd/>
              </a:ln>
              <a:effectLst/>
            </p:spPr>
            <p:txBody>
              <a:bodyPr/>
              <a:lstStyle/>
              <a:p>
                <a:endParaRPr lang="en-US" sz="1400"/>
              </a:p>
            </p:txBody>
          </p:sp>
          <p:sp>
            <p:nvSpPr>
              <p:cNvPr id="664" name="Line 186"/>
              <p:cNvSpPr>
                <a:spLocks noChangeShapeType="1"/>
              </p:cNvSpPr>
              <p:nvPr/>
            </p:nvSpPr>
            <p:spPr bwMode="auto">
              <a:xfrm flipH="1">
                <a:off x="6345238" y="5275597"/>
                <a:ext cx="75353" cy="0"/>
              </a:xfrm>
              <a:prstGeom prst="line">
                <a:avLst/>
              </a:prstGeom>
              <a:noFill/>
              <a:ln w="9525">
                <a:solidFill>
                  <a:schemeClr val="tx1"/>
                </a:solidFill>
                <a:round/>
                <a:headEnd/>
                <a:tailEnd/>
              </a:ln>
              <a:effectLst/>
            </p:spPr>
            <p:txBody>
              <a:bodyPr/>
              <a:lstStyle/>
              <a:p>
                <a:endParaRPr lang="en-US" sz="1400"/>
              </a:p>
            </p:txBody>
          </p:sp>
          <p:sp>
            <p:nvSpPr>
              <p:cNvPr id="665" name="Line 187"/>
              <p:cNvSpPr>
                <a:spLocks noChangeShapeType="1"/>
              </p:cNvSpPr>
              <p:nvPr/>
            </p:nvSpPr>
            <p:spPr bwMode="auto">
              <a:xfrm flipH="1">
                <a:off x="6345238" y="5373353"/>
                <a:ext cx="75353" cy="0"/>
              </a:xfrm>
              <a:prstGeom prst="line">
                <a:avLst/>
              </a:prstGeom>
              <a:noFill/>
              <a:ln w="9525">
                <a:solidFill>
                  <a:schemeClr val="tx1"/>
                </a:solidFill>
                <a:round/>
                <a:headEnd/>
                <a:tailEnd/>
              </a:ln>
              <a:effectLst/>
            </p:spPr>
            <p:txBody>
              <a:bodyPr/>
              <a:lstStyle/>
              <a:p>
                <a:endParaRPr lang="en-US" sz="1400"/>
              </a:p>
            </p:txBody>
          </p:sp>
          <p:sp>
            <p:nvSpPr>
              <p:cNvPr id="666" name="Line 188"/>
              <p:cNvSpPr>
                <a:spLocks noChangeShapeType="1"/>
              </p:cNvSpPr>
              <p:nvPr/>
            </p:nvSpPr>
            <p:spPr bwMode="auto">
              <a:xfrm flipH="1">
                <a:off x="6345238" y="5471110"/>
                <a:ext cx="75353" cy="0"/>
              </a:xfrm>
              <a:prstGeom prst="line">
                <a:avLst/>
              </a:prstGeom>
              <a:noFill/>
              <a:ln w="9525">
                <a:solidFill>
                  <a:schemeClr val="tx1"/>
                </a:solidFill>
                <a:round/>
                <a:headEnd/>
                <a:tailEnd/>
              </a:ln>
              <a:effectLst/>
            </p:spPr>
            <p:txBody>
              <a:bodyPr/>
              <a:lstStyle/>
              <a:p>
                <a:endParaRPr lang="en-US" sz="1400"/>
              </a:p>
            </p:txBody>
          </p:sp>
          <p:sp>
            <p:nvSpPr>
              <p:cNvPr id="667" name="Line 189"/>
              <p:cNvSpPr>
                <a:spLocks noChangeShapeType="1"/>
              </p:cNvSpPr>
              <p:nvPr/>
            </p:nvSpPr>
            <p:spPr bwMode="auto">
              <a:xfrm flipH="1">
                <a:off x="6345238" y="5568866"/>
                <a:ext cx="75353" cy="0"/>
              </a:xfrm>
              <a:prstGeom prst="line">
                <a:avLst/>
              </a:prstGeom>
              <a:noFill/>
              <a:ln w="9525">
                <a:solidFill>
                  <a:schemeClr val="tx1"/>
                </a:solidFill>
                <a:round/>
                <a:headEnd/>
                <a:tailEnd/>
              </a:ln>
              <a:effectLst/>
            </p:spPr>
            <p:txBody>
              <a:bodyPr/>
              <a:lstStyle/>
              <a:p>
                <a:endParaRPr lang="en-US" sz="1400"/>
              </a:p>
            </p:txBody>
          </p:sp>
          <p:sp>
            <p:nvSpPr>
              <p:cNvPr id="668" name="Line 190"/>
              <p:cNvSpPr>
                <a:spLocks noChangeShapeType="1"/>
              </p:cNvSpPr>
              <p:nvPr/>
            </p:nvSpPr>
            <p:spPr bwMode="auto">
              <a:xfrm flipH="1">
                <a:off x="6345238" y="5666622"/>
                <a:ext cx="75353" cy="0"/>
              </a:xfrm>
              <a:prstGeom prst="line">
                <a:avLst/>
              </a:prstGeom>
              <a:noFill/>
              <a:ln w="9525">
                <a:solidFill>
                  <a:schemeClr val="tx1"/>
                </a:solidFill>
                <a:round/>
                <a:headEnd/>
                <a:tailEnd/>
              </a:ln>
              <a:effectLst/>
            </p:spPr>
            <p:txBody>
              <a:bodyPr/>
              <a:lstStyle/>
              <a:p>
                <a:endParaRPr lang="en-US" sz="1400"/>
              </a:p>
            </p:txBody>
          </p:sp>
          <p:sp>
            <p:nvSpPr>
              <p:cNvPr id="669" name="Line 191"/>
              <p:cNvSpPr>
                <a:spLocks noChangeShapeType="1"/>
              </p:cNvSpPr>
              <p:nvPr/>
            </p:nvSpPr>
            <p:spPr bwMode="auto">
              <a:xfrm flipH="1">
                <a:off x="6345238" y="5764379"/>
                <a:ext cx="75353" cy="0"/>
              </a:xfrm>
              <a:prstGeom prst="line">
                <a:avLst/>
              </a:prstGeom>
              <a:noFill/>
              <a:ln w="9525">
                <a:solidFill>
                  <a:schemeClr val="tx1"/>
                </a:solidFill>
                <a:round/>
                <a:headEnd/>
                <a:tailEnd/>
              </a:ln>
              <a:effectLst/>
            </p:spPr>
            <p:txBody>
              <a:bodyPr/>
              <a:lstStyle/>
              <a:p>
                <a:endParaRPr lang="en-US" sz="1400"/>
              </a:p>
            </p:txBody>
          </p:sp>
          <p:sp>
            <p:nvSpPr>
              <p:cNvPr id="670" name="Line 192"/>
              <p:cNvSpPr>
                <a:spLocks noChangeShapeType="1"/>
              </p:cNvSpPr>
              <p:nvPr/>
            </p:nvSpPr>
            <p:spPr bwMode="auto">
              <a:xfrm flipH="1">
                <a:off x="6357797" y="5845843"/>
                <a:ext cx="75353" cy="0"/>
              </a:xfrm>
              <a:prstGeom prst="line">
                <a:avLst/>
              </a:prstGeom>
              <a:noFill/>
              <a:ln w="9525">
                <a:solidFill>
                  <a:schemeClr val="tx1"/>
                </a:solidFill>
                <a:round/>
                <a:headEnd/>
                <a:tailEnd/>
              </a:ln>
              <a:effectLst/>
            </p:spPr>
            <p:txBody>
              <a:bodyPr/>
              <a:lstStyle/>
              <a:p>
                <a:endParaRPr lang="en-US" sz="1400"/>
              </a:p>
            </p:txBody>
          </p:sp>
        </p:grpSp>
      </p:grpSp>
      <p:grpSp>
        <p:nvGrpSpPr>
          <p:cNvPr id="599" name="Group 173"/>
          <p:cNvGrpSpPr>
            <a:grpSpLocks/>
          </p:cNvGrpSpPr>
          <p:nvPr/>
        </p:nvGrpSpPr>
        <p:grpSpPr bwMode="auto">
          <a:xfrm rot="5400000">
            <a:off x="2135096" y="5328958"/>
            <a:ext cx="480377" cy="414254"/>
            <a:chOff x="3304" y="1512"/>
            <a:chExt cx="360" cy="456"/>
          </a:xfrm>
        </p:grpSpPr>
        <p:sp>
          <p:nvSpPr>
            <p:cNvPr id="621" name="Rectangle 174"/>
            <p:cNvSpPr>
              <a:spLocks noChangeArrowheads="1"/>
            </p:cNvSpPr>
            <p:nvPr/>
          </p:nvSpPr>
          <p:spPr bwMode="auto">
            <a:xfrm rot="10800000">
              <a:off x="3352" y="1512"/>
              <a:ext cx="256" cy="456"/>
            </a:xfrm>
            <a:prstGeom prst="rect">
              <a:avLst/>
            </a:prstGeom>
            <a:solidFill>
              <a:schemeClr val="bg1"/>
            </a:solidFill>
            <a:ln w="9525">
              <a:solidFill>
                <a:schemeClr val="tx1"/>
              </a:solidFill>
              <a:miter lim="800000"/>
              <a:headEnd/>
              <a:tailEnd/>
            </a:ln>
            <a:effectLst/>
          </p:spPr>
          <p:txBody>
            <a:bodyPr vert="eaVert" wrap="none" anchor="ctr"/>
            <a:lstStyle/>
            <a:p>
              <a:pPr algn="ctr"/>
              <a:r>
                <a:rPr lang="en-US" sz="1400" dirty="0" smtClean="0"/>
                <a:t>A/D</a:t>
              </a:r>
              <a:endParaRPr lang="en-US" sz="1400" dirty="0"/>
            </a:p>
          </p:txBody>
        </p:sp>
        <p:sp>
          <p:nvSpPr>
            <p:cNvPr id="622" name="Line 175"/>
            <p:cNvSpPr>
              <a:spLocks noChangeShapeType="1"/>
            </p:cNvSpPr>
            <p:nvPr/>
          </p:nvSpPr>
          <p:spPr bwMode="auto">
            <a:xfrm flipH="1">
              <a:off x="3608" y="1536"/>
              <a:ext cx="48" cy="0"/>
            </a:xfrm>
            <a:prstGeom prst="line">
              <a:avLst/>
            </a:prstGeom>
            <a:noFill/>
            <a:ln w="9525">
              <a:solidFill>
                <a:schemeClr val="tx1"/>
              </a:solidFill>
              <a:round/>
              <a:headEnd/>
              <a:tailEnd/>
            </a:ln>
            <a:effectLst/>
          </p:spPr>
          <p:txBody>
            <a:bodyPr/>
            <a:lstStyle/>
            <a:p>
              <a:endParaRPr lang="en-US" sz="1400"/>
            </a:p>
          </p:txBody>
        </p:sp>
        <p:sp>
          <p:nvSpPr>
            <p:cNvPr id="623" name="Line 176"/>
            <p:cNvSpPr>
              <a:spLocks noChangeShapeType="1"/>
            </p:cNvSpPr>
            <p:nvPr/>
          </p:nvSpPr>
          <p:spPr bwMode="auto">
            <a:xfrm flipH="1">
              <a:off x="3608" y="1584"/>
              <a:ext cx="48" cy="0"/>
            </a:xfrm>
            <a:prstGeom prst="line">
              <a:avLst/>
            </a:prstGeom>
            <a:noFill/>
            <a:ln w="9525">
              <a:solidFill>
                <a:schemeClr val="tx1"/>
              </a:solidFill>
              <a:round/>
              <a:headEnd/>
              <a:tailEnd/>
            </a:ln>
            <a:effectLst/>
          </p:spPr>
          <p:txBody>
            <a:bodyPr/>
            <a:lstStyle/>
            <a:p>
              <a:endParaRPr lang="en-US" sz="1400"/>
            </a:p>
          </p:txBody>
        </p:sp>
        <p:sp>
          <p:nvSpPr>
            <p:cNvPr id="624" name="Line 177"/>
            <p:cNvSpPr>
              <a:spLocks noChangeShapeType="1"/>
            </p:cNvSpPr>
            <p:nvPr/>
          </p:nvSpPr>
          <p:spPr bwMode="auto">
            <a:xfrm flipH="1">
              <a:off x="3608" y="1632"/>
              <a:ext cx="48" cy="0"/>
            </a:xfrm>
            <a:prstGeom prst="line">
              <a:avLst/>
            </a:prstGeom>
            <a:noFill/>
            <a:ln w="9525">
              <a:solidFill>
                <a:schemeClr val="tx1"/>
              </a:solidFill>
              <a:round/>
              <a:headEnd/>
              <a:tailEnd/>
            </a:ln>
            <a:effectLst/>
          </p:spPr>
          <p:txBody>
            <a:bodyPr/>
            <a:lstStyle/>
            <a:p>
              <a:endParaRPr lang="en-US" sz="1400"/>
            </a:p>
          </p:txBody>
        </p:sp>
        <p:sp>
          <p:nvSpPr>
            <p:cNvPr id="625" name="Line 178"/>
            <p:cNvSpPr>
              <a:spLocks noChangeShapeType="1"/>
            </p:cNvSpPr>
            <p:nvPr/>
          </p:nvSpPr>
          <p:spPr bwMode="auto">
            <a:xfrm flipH="1">
              <a:off x="3608" y="1680"/>
              <a:ext cx="48" cy="0"/>
            </a:xfrm>
            <a:prstGeom prst="line">
              <a:avLst/>
            </a:prstGeom>
            <a:noFill/>
            <a:ln w="9525">
              <a:solidFill>
                <a:schemeClr val="tx1"/>
              </a:solidFill>
              <a:round/>
              <a:headEnd/>
              <a:tailEnd/>
            </a:ln>
            <a:effectLst/>
          </p:spPr>
          <p:txBody>
            <a:bodyPr/>
            <a:lstStyle/>
            <a:p>
              <a:endParaRPr lang="en-US" sz="1400"/>
            </a:p>
          </p:txBody>
        </p:sp>
        <p:sp>
          <p:nvSpPr>
            <p:cNvPr id="626" name="Line 179"/>
            <p:cNvSpPr>
              <a:spLocks noChangeShapeType="1"/>
            </p:cNvSpPr>
            <p:nvPr/>
          </p:nvSpPr>
          <p:spPr bwMode="auto">
            <a:xfrm flipH="1">
              <a:off x="3608" y="1728"/>
              <a:ext cx="48" cy="0"/>
            </a:xfrm>
            <a:prstGeom prst="line">
              <a:avLst/>
            </a:prstGeom>
            <a:noFill/>
            <a:ln w="9525">
              <a:solidFill>
                <a:schemeClr val="tx1"/>
              </a:solidFill>
              <a:round/>
              <a:headEnd/>
              <a:tailEnd/>
            </a:ln>
            <a:effectLst/>
          </p:spPr>
          <p:txBody>
            <a:bodyPr/>
            <a:lstStyle/>
            <a:p>
              <a:endParaRPr lang="en-US" sz="1400"/>
            </a:p>
          </p:txBody>
        </p:sp>
        <p:sp>
          <p:nvSpPr>
            <p:cNvPr id="627" name="Line 180"/>
            <p:cNvSpPr>
              <a:spLocks noChangeShapeType="1"/>
            </p:cNvSpPr>
            <p:nvPr/>
          </p:nvSpPr>
          <p:spPr bwMode="auto">
            <a:xfrm flipH="1">
              <a:off x="3608" y="1776"/>
              <a:ext cx="48" cy="0"/>
            </a:xfrm>
            <a:prstGeom prst="line">
              <a:avLst/>
            </a:prstGeom>
            <a:noFill/>
            <a:ln w="9525">
              <a:solidFill>
                <a:schemeClr val="tx1"/>
              </a:solidFill>
              <a:round/>
              <a:headEnd/>
              <a:tailEnd/>
            </a:ln>
            <a:effectLst/>
          </p:spPr>
          <p:txBody>
            <a:bodyPr/>
            <a:lstStyle/>
            <a:p>
              <a:endParaRPr lang="en-US" sz="1400"/>
            </a:p>
          </p:txBody>
        </p:sp>
        <p:sp>
          <p:nvSpPr>
            <p:cNvPr id="628" name="Line 181"/>
            <p:cNvSpPr>
              <a:spLocks noChangeShapeType="1"/>
            </p:cNvSpPr>
            <p:nvPr/>
          </p:nvSpPr>
          <p:spPr bwMode="auto">
            <a:xfrm flipH="1">
              <a:off x="3608" y="1824"/>
              <a:ext cx="48" cy="0"/>
            </a:xfrm>
            <a:prstGeom prst="line">
              <a:avLst/>
            </a:prstGeom>
            <a:noFill/>
            <a:ln w="9525">
              <a:solidFill>
                <a:schemeClr val="tx1"/>
              </a:solidFill>
              <a:round/>
              <a:headEnd/>
              <a:tailEnd/>
            </a:ln>
            <a:effectLst/>
          </p:spPr>
          <p:txBody>
            <a:bodyPr/>
            <a:lstStyle/>
            <a:p>
              <a:endParaRPr lang="en-US" sz="1400"/>
            </a:p>
          </p:txBody>
        </p:sp>
        <p:sp>
          <p:nvSpPr>
            <p:cNvPr id="629" name="Line 182"/>
            <p:cNvSpPr>
              <a:spLocks noChangeShapeType="1"/>
            </p:cNvSpPr>
            <p:nvPr/>
          </p:nvSpPr>
          <p:spPr bwMode="auto">
            <a:xfrm flipH="1">
              <a:off x="3608" y="1872"/>
              <a:ext cx="48" cy="0"/>
            </a:xfrm>
            <a:prstGeom prst="line">
              <a:avLst/>
            </a:prstGeom>
            <a:noFill/>
            <a:ln w="9525">
              <a:solidFill>
                <a:schemeClr val="tx1"/>
              </a:solidFill>
              <a:round/>
              <a:headEnd/>
              <a:tailEnd/>
            </a:ln>
            <a:effectLst/>
          </p:spPr>
          <p:txBody>
            <a:bodyPr/>
            <a:lstStyle/>
            <a:p>
              <a:endParaRPr lang="en-US" sz="1400"/>
            </a:p>
          </p:txBody>
        </p:sp>
        <p:sp>
          <p:nvSpPr>
            <p:cNvPr id="630" name="Line 183"/>
            <p:cNvSpPr>
              <a:spLocks noChangeShapeType="1"/>
            </p:cNvSpPr>
            <p:nvPr/>
          </p:nvSpPr>
          <p:spPr bwMode="auto">
            <a:xfrm flipH="1">
              <a:off x="3616" y="1912"/>
              <a:ext cx="48" cy="0"/>
            </a:xfrm>
            <a:prstGeom prst="line">
              <a:avLst/>
            </a:prstGeom>
            <a:noFill/>
            <a:ln w="9525">
              <a:solidFill>
                <a:schemeClr val="tx1"/>
              </a:solidFill>
              <a:round/>
              <a:headEnd/>
              <a:tailEnd/>
            </a:ln>
            <a:effectLst/>
          </p:spPr>
          <p:txBody>
            <a:bodyPr/>
            <a:lstStyle/>
            <a:p>
              <a:endParaRPr lang="en-US" sz="1400"/>
            </a:p>
          </p:txBody>
        </p:sp>
        <p:sp>
          <p:nvSpPr>
            <p:cNvPr id="631" name="Line 184"/>
            <p:cNvSpPr>
              <a:spLocks noChangeShapeType="1"/>
            </p:cNvSpPr>
            <p:nvPr/>
          </p:nvSpPr>
          <p:spPr bwMode="auto">
            <a:xfrm flipH="1">
              <a:off x="3304" y="1544"/>
              <a:ext cx="48" cy="0"/>
            </a:xfrm>
            <a:prstGeom prst="line">
              <a:avLst/>
            </a:prstGeom>
            <a:noFill/>
            <a:ln w="9525">
              <a:solidFill>
                <a:schemeClr val="tx1"/>
              </a:solidFill>
              <a:round/>
              <a:headEnd/>
              <a:tailEnd/>
            </a:ln>
            <a:effectLst/>
          </p:spPr>
          <p:txBody>
            <a:bodyPr/>
            <a:lstStyle/>
            <a:p>
              <a:endParaRPr lang="en-US" sz="1400"/>
            </a:p>
          </p:txBody>
        </p:sp>
        <p:sp>
          <p:nvSpPr>
            <p:cNvPr id="632" name="Line 185"/>
            <p:cNvSpPr>
              <a:spLocks noChangeShapeType="1"/>
            </p:cNvSpPr>
            <p:nvPr/>
          </p:nvSpPr>
          <p:spPr bwMode="auto">
            <a:xfrm flipH="1">
              <a:off x="3304" y="1592"/>
              <a:ext cx="48" cy="0"/>
            </a:xfrm>
            <a:prstGeom prst="line">
              <a:avLst/>
            </a:prstGeom>
            <a:noFill/>
            <a:ln w="9525">
              <a:solidFill>
                <a:schemeClr val="tx1"/>
              </a:solidFill>
              <a:round/>
              <a:headEnd/>
              <a:tailEnd/>
            </a:ln>
            <a:effectLst/>
          </p:spPr>
          <p:txBody>
            <a:bodyPr/>
            <a:lstStyle/>
            <a:p>
              <a:endParaRPr lang="en-US" sz="1400"/>
            </a:p>
          </p:txBody>
        </p:sp>
        <p:sp>
          <p:nvSpPr>
            <p:cNvPr id="633" name="Line 186"/>
            <p:cNvSpPr>
              <a:spLocks noChangeShapeType="1"/>
            </p:cNvSpPr>
            <p:nvPr/>
          </p:nvSpPr>
          <p:spPr bwMode="auto">
            <a:xfrm flipH="1">
              <a:off x="3304" y="1640"/>
              <a:ext cx="48" cy="0"/>
            </a:xfrm>
            <a:prstGeom prst="line">
              <a:avLst/>
            </a:prstGeom>
            <a:noFill/>
            <a:ln w="9525">
              <a:solidFill>
                <a:schemeClr val="tx1"/>
              </a:solidFill>
              <a:round/>
              <a:headEnd/>
              <a:tailEnd/>
            </a:ln>
            <a:effectLst/>
          </p:spPr>
          <p:txBody>
            <a:bodyPr/>
            <a:lstStyle/>
            <a:p>
              <a:endParaRPr lang="en-US" sz="1400"/>
            </a:p>
          </p:txBody>
        </p:sp>
        <p:sp>
          <p:nvSpPr>
            <p:cNvPr id="634" name="Line 187"/>
            <p:cNvSpPr>
              <a:spLocks noChangeShapeType="1"/>
            </p:cNvSpPr>
            <p:nvPr/>
          </p:nvSpPr>
          <p:spPr bwMode="auto">
            <a:xfrm flipH="1">
              <a:off x="3304" y="1688"/>
              <a:ext cx="48" cy="0"/>
            </a:xfrm>
            <a:prstGeom prst="line">
              <a:avLst/>
            </a:prstGeom>
            <a:noFill/>
            <a:ln w="9525">
              <a:solidFill>
                <a:schemeClr val="tx1"/>
              </a:solidFill>
              <a:round/>
              <a:headEnd/>
              <a:tailEnd/>
            </a:ln>
            <a:effectLst/>
          </p:spPr>
          <p:txBody>
            <a:bodyPr/>
            <a:lstStyle/>
            <a:p>
              <a:endParaRPr lang="en-US" sz="1400"/>
            </a:p>
          </p:txBody>
        </p:sp>
        <p:sp>
          <p:nvSpPr>
            <p:cNvPr id="635" name="Line 188"/>
            <p:cNvSpPr>
              <a:spLocks noChangeShapeType="1"/>
            </p:cNvSpPr>
            <p:nvPr/>
          </p:nvSpPr>
          <p:spPr bwMode="auto">
            <a:xfrm flipH="1">
              <a:off x="3304" y="1736"/>
              <a:ext cx="48" cy="0"/>
            </a:xfrm>
            <a:prstGeom prst="line">
              <a:avLst/>
            </a:prstGeom>
            <a:noFill/>
            <a:ln w="9525">
              <a:solidFill>
                <a:schemeClr val="tx1"/>
              </a:solidFill>
              <a:round/>
              <a:headEnd/>
              <a:tailEnd/>
            </a:ln>
            <a:effectLst/>
          </p:spPr>
          <p:txBody>
            <a:bodyPr/>
            <a:lstStyle/>
            <a:p>
              <a:endParaRPr lang="en-US" sz="1400"/>
            </a:p>
          </p:txBody>
        </p:sp>
        <p:sp>
          <p:nvSpPr>
            <p:cNvPr id="636" name="Line 189"/>
            <p:cNvSpPr>
              <a:spLocks noChangeShapeType="1"/>
            </p:cNvSpPr>
            <p:nvPr/>
          </p:nvSpPr>
          <p:spPr bwMode="auto">
            <a:xfrm flipH="1">
              <a:off x="3304" y="1784"/>
              <a:ext cx="48" cy="0"/>
            </a:xfrm>
            <a:prstGeom prst="line">
              <a:avLst/>
            </a:prstGeom>
            <a:noFill/>
            <a:ln w="9525">
              <a:solidFill>
                <a:schemeClr val="tx1"/>
              </a:solidFill>
              <a:round/>
              <a:headEnd/>
              <a:tailEnd/>
            </a:ln>
            <a:effectLst/>
          </p:spPr>
          <p:txBody>
            <a:bodyPr/>
            <a:lstStyle/>
            <a:p>
              <a:endParaRPr lang="en-US" sz="1400"/>
            </a:p>
          </p:txBody>
        </p:sp>
        <p:sp>
          <p:nvSpPr>
            <p:cNvPr id="637" name="Line 190"/>
            <p:cNvSpPr>
              <a:spLocks noChangeShapeType="1"/>
            </p:cNvSpPr>
            <p:nvPr/>
          </p:nvSpPr>
          <p:spPr bwMode="auto">
            <a:xfrm flipH="1">
              <a:off x="3304" y="1832"/>
              <a:ext cx="48" cy="0"/>
            </a:xfrm>
            <a:prstGeom prst="line">
              <a:avLst/>
            </a:prstGeom>
            <a:noFill/>
            <a:ln w="9525">
              <a:solidFill>
                <a:schemeClr val="tx1"/>
              </a:solidFill>
              <a:round/>
              <a:headEnd/>
              <a:tailEnd/>
            </a:ln>
            <a:effectLst/>
          </p:spPr>
          <p:txBody>
            <a:bodyPr/>
            <a:lstStyle/>
            <a:p>
              <a:endParaRPr lang="en-US" sz="1400"/>
            </a:p>
          </p:txBody>
        </p:sp>
        <p:sp>
          <p:nvSpPr>
            <p:cNvPr id="638" name="Line 191"/>
            <p:cNvSpPr>
              <a:spLocks noChangeShapeType="1"/>
            </p:cNvSpPr>
            <p:nvPr/>
          </p:nvSpPr>
          <p:spPr bwMode="auto">
            <a:xfrm flipH="1">
              <a:off x="3304" y="1880"/>
              <a:ext cx="48" cy="0"/>
            </a:xfrm>
            <a:prstGeom prst="line">
              <a:avLst/>
            </a:prstGeom>
            <a:noFill/>
            <a:ln w="9525">
              <a:solidFill>
                <a:schemeClr val="tx1"/>
              </a:solidFill>
              <a:round/>
              <a:headEnd/>
              <a:tailEnd/>
            </a:ln>
            <a:effectLst/>
          </p:spPr>
          <p:txBody>
            <a:bodyPr/>
            <a:lstStyle/>
            <a:p>
              <a:endParaRPr lang="en-US" sz="1400"/>
            </a:p>
          </p:txBody>
        </p:sp>
        <p:sp>
          <p:nvSpPr>
            <p:cNvPr id="639" name="Line 192"/>
            <p:cNvSpPr>
              <a:spLocks noChangeShapeType="1"/>
            </p:cNvSpPr>
            <p:nvPr/>
          </p:nvSpPr>
          <p:spPr bwMode="auto">
            <a:xfrm flipH="1">
              <a:off x="3312" y="1920"/>
              <a:ext cx="48" cy="0"/>
            </a:xfrm>
            <a:prstGeom prst="line">
              <a:avLst/>
            </a:prstGeom>
            <a:noFill/>
            <a:ln w="9525">
              <a:solidFill>
                <a:schemeClr val="tx1"/>
              </a:solidFill>
              <a:round/>
              <a:headEnd/>
              <a:tailEnd/>
            </a:ln>
            <a:effectLst/>
          </p:spPr>
          <p:txBody>
            <a:bodyPr/>
            <a:lstStyle/>
            <a:p>
              <a:endParaRPr lang="en-US" sz="1400"/>
            </a:p>
          </p:txBody>
        </p:sp>
      </p:grpSp>
      <p:grpSp>
        <p:nvGrpSpPr>
          <p:cNvPr id="600" name="Group 173"/>
          <p:cNvGrpSpPr>
            <a:grpSpLocks/>
          </p:cNvGrpSpPr>
          <p:nvPr/>
        </p:nvGrpSpPr>
        <p:grpSpPr bwMode="auto">
          <a:xfrm rot="5400000">
            <a:off x="1629080" y="5328958"/>
            <a:ext cx="480377" cy="414254"/>
            <a:chOff x="3304" y="1512"/>
            <a:chExt cx="360" cy="456"/>
          </a:xfrm>
        </p:grpSpPr>
        <p:sp>
          <p:nvSpPr>
            <p:cNvPr id="602" name="Rectangle 174"/>
            <p:cNvSpPr>
              <a:spLocks noChangeArrowheads="1"/>
            </p:cNvSpPr>
            <p:nvPr/>
          </p:nvSpPr>
          <p:spPr bwMode="auto">
            <a:xfrm rot="10800000">
              <a:off x="3352" y="1512"/>
              <a:ext cx="256" cy="456"/>
            </a:xfrm>
            <a:prstGeom prst="rect">
              <a:avLst/>
            </a:prstGeom>
            <a:solidFill>
              <a:schemeClr val="bg1"/>
            </a:solidFill>
            <a:ln w="9525">
              <a:solidFill>
                <a:schemeClr val="tx1"/>
              </a:solidFill>
              <a:miter lim="800000"/>
              <a:headEnd/>
              <a:tailEnd/>
            </a:ln>
            <a:effectLst/>
          </p:spPr>
          <p:txBody>
            <a:bodyPr vert="eaVert" wrap="none" anchor="ctr"/>
            <a:lstStyle/>
            <a:p>
              <a:pPr algn="ctr"/>
              <a:r>
                <a:rPr lang="en-US" sz="1400" dirty="0" smtClean="0"/>
                <a:t>D/A</a:t>
              </a:r>
              <a:endParaRPr lang="en-US" sz="1400" dirty="0"/>
            </a:p>
          </p:txBody>
        </p:sp>
        <p:sp>
          <p:nvSpPr>
            <p:cNvPr id="603" name="Line 175"/>
            <p:cNvSpPr>
              <a:spLocks noChangeShapeType="1"/>
            </p:cNvSpPr>
            <p:nvPr/>
          </p:nvSpPr>
          <p:spPr bwMode="auto">
            <a:xfrm flipH="1">
              <a:off x="3608" y="1536"/>
              <a:ext cx="48" cy="0"/>
            </a:xfrm>
            <a:prstGeom prst="line">
              <a:avLst/>
            </a:prstGeom>
            <a:noFill/>
            <a:ln w="9525">
              <a:solidFill>
                <a:schemeClr val="tx1"/>
              </a:solidFill>
              <a:round/>
              <a:headEnd/>
              <a:tailEnd/>
            </a:ln>
            <a:effectLst/>
          </p:spPr>
          <p:txBody>
            <a:bodyPr/>
            <a:lstStyle/>
            <a:p>
              <a:endParaRPr lang="en-US" sz="1400"/>
            </a:p>
          </p:txBody>
        </p:sp>
        <p:sp>
          <p:nvSpPr>
            <p:cNvPr id="604" name="Line 176"/>
            <p:cNvSpPr>
              <a:spLocks noChangeShapeType="1"/>
            </p:cNvSpPr>
            <p:nvPr/>
          </p:nvSpPr>
          <p:spPr bwMode="auto">
            <a:xfrm flipH="1">
              <a:off x="3608" y="1584"/>
              <a:ext cx="48" cy="0"/>
            </a:xfrm>
            <a:prstGeom prst="line">
              <a:avLst/>
            </a:prstGeom>
            <a:noFill/>
            <a:ln w="9525">
              <a:solidFill>
                <a:schemeClr val="tx1"/>
              </a:solidFill>
              <a:round/>
              <a:headEnd/>
              <a:tailEnd/>
            </a:ln>
            <a:effectLst/>
          </p:spPr>
          <p:txBody>
            <a:bodyPr/>
            <a:lstStyle/>
            <a:p>
              <a:endParaRPr lang="en-US" sz="1400"/>
            </a:p>
          </p:txBody>
        </p:sp>
        <p:sp>
          <p:nvSpPr>
            <p:cNvPr id="605" name="Line 177"/>
            <p:cNvSpPr>
              <a:spLocks noChangeShapeType="1"/>
            </p:cNvSpPr>
            <p:nvPr/>
          </p:nvSpPr>
          <p:spPr bwMode="auto">
            <a:xfrm flipH="1">
              <a:off x="3608" y="1632"/>
              <a:ext cx="48" cy="0"/>
            </a:xfrm>
            <a:prstGeom prst="line">
              <a:avLst/>
            </a:prstGeom>
            <a:noFill/>
            <a:ln w="9525">
              <a:solidFill>
                <a:schemeClr val="tx1"/>
              </a:solidFill>
              <a:round/>
              <a:headEnd/>
              <a:tailEnd/>
            </a:ln>
            <a:effectLst/>
          </p:spPr>
          <p:txBody>
            <a:bodyPr/>
            <a:lstStyle/>
            <a:p>
              <a:endParaRPr lang="en-US" sz="1400"/>
            </a:p>
          </p:txBody>
        </p:sp>
        <p:sp>
          <p:nvSpPr>
            <p:cNvPr id="606" name="Line 178"/>
            <p:cNvSpPr>
              <a:spLocks noChangeShapeType="1"/>
            </p:cNvSpPr>
            <p:nvPr/>
          </p:nvSpPr>
          <p:spPr bwMode="auto">
            <a:xfrm flipH="1">
              <a:off x="3608" y="1680"/>
              <a:ext cx="48" cy="0"/>
            </a:xfrm>
            <a:prstGeom prst="line">
              <a:avLst/>
            </a:prstGeom>
            <a:noFill/>
            <a:ln w="9525">
              <a:solidFill>
                <a:schemeClr val="tx1"/>
              </a:solidFill>
              <a:round/>
              <a:headEnd/>
              <a:tailEnd/>
            </a:ln>
            <a:effectLst/>
          </p:spPr>
          <p:txBody>
            <a:bodyPr/>
            <a:lstStyle/>
            <a:p>
              <a:endParaRPr lang="en-US" sz="1400"/>
            </a:p>
          </p:txBody>
        </p:sp>
        <p:sp>
          <p:nvSpPr>
            <p:cNvPr id="607" name="Line 179"/>
            <p:cNvSpPr>
              <a:spLocks noChangeShapeType="1"/>
            </p:cNvSpPr>
            <p:nvPr/>
          </p:nvSpPr>
          <p:spPr bwMode="auto">
            <a:xfrm flipH="1">
              <a:off x="3608" y="1728"/>
              <a:ext cx="48" cy="0"/>
            </a:xfrm>
            <a:prstGeom prst="line">
              <a:avLst/>
            </a:prstGeom>
            <a:noFill/>
            <a:ln w="9525">
              <a:solidFill>
                <a:schemeClr val="tx1"/>
              </a:solidFill>
              <a:round/>
              <a:headEnd/>
              <a:tailEnd/>
            </a:ln>
            <a:effectLst/>
          </p:spPr>
          <p:txBody>
            <a:bodyPr/>
            <a:lstStyle/>
            <a:p>
              <a:endParaRPr lang="en-US" sz="1400"/>
            </a:p>
          </p:txBody>
        </p:sp>
        <p:sp>
          <p:nvSpPr>
            <p:cNvPr id="608" name="Line 180"/>
            <p:cNvSpPr>
              <a:spLocks noChangeShapeType="1"/>
            </p:cNvSpPr>
            <p:nvPr/>
          </p:nvSpPr>
          <p:spPr bwMode="auto">
            <a:xfrm flipH="1">
              <a:off x="3608" y="1776"/>
              <a:ext cx="48" cy="0"/>
            </a:xfrm>
            <a:prstGeom prst="line">
              <a:avLst/>
            </a:prstGeom>
            <a:noFill/>
            <a:ln w="9525">
              <a:solidFill>
                <a:schemeClr val="tx1"/>
              </a:solidFill>
              <a:round/>
              <a:headEnd/>
              <a:tailEnd/>
            </a:ln>
            <a:effectLst/>
          </p:spPr>
          <p:txBody>
            <a:bodyPr/>
            <a:lstStyle/>
            <a:p>
              <a:endParaRPr lang="en-US" sz="1400"/>
            </a:p>
          </p:txBody>
        </p:sp>
        <p:sp>
          <p:nvSpPr>
            <p:cNvPr id="609" name="Line 181"/>
            <p:cNvSpPr>
              <a:spLocks noChangeShapeType="1"/>
            </p:cNvSpPr>
            <p:nvPr/>
          </p:nvSpPr>
          <p:spPr bwMode="auto">
            <a:xfrm flipH="1">
              <a:off x="3608" y="1824"/>
              <a:ext cx="48" cy="0"/>
            </a:xfrm>
            <a:prstGeom prst="line">
              <a:avLst/>
            </a:prstGeom>
            <a:noFill/>
            <a:ln w="9525">
              <a:solidFill>
                <a:schemeClr val="tx1"/>
              </a:solidFill>
              <a:round/>
              <a:headEnd/>
              <a:tailEnd/>
            </a:ln>
            <a:effectLst/>
          </p:spPr>
          <p:txBody>
            <a:bodyPr/>
            <a:lstStyle/>
            <a:p>
              <a:endParaRPr lang="en-US" sz="1400"/>
            </a:p>
          </p:txBody>
        </p:sp>
        <p:sp>
          <p:nvSpPr>
            <p:cNvPr id="610" name="Line 182"/>
            <p:cNvSpPr>
              <a:spLocks noChangeShapeType="1"/>
            </p:cNvSpPr>
            <p:nvPr/>
          </p:nvSpPr>
          <p:spPr bwMode="auto">
            <a:xfrm flipH="1">
              <a:off x="3608" y="1872"/>
              <a:ext cx="48" cy="0"/>
            </a:xfrm>
            <a:prstGeom prst="line">
              <a:avLst/>
            </a:prstGeom>
            <a:noFill/>
            <a:ln w="9525">
              <a:solidFill>
                <a:schemeClr val="tx1"/>
              </a:solidFill>
              <a:round/>
              <a:headEnd/>
              <a:tailEnd/>
            </a:ln>
            <a:effectLst/>
          </p:spPr>
          <p:txBody>
            <a:bodyPr/>
            <a:lstStyle/>
            <a:p>
              <a:endParaRPr lang="en-US" sz="1400"/>
            </a:p>
          </p:txBody>
        </p:sp>
        <p:sp>
          <p:nvSpPr>
            <p:cNvPr id="611" name="Line 183"/>
            <p:cNvSpPr>
              <a:spLocks noChangeShapeType="1"/>
            </p:cNvSpPr>
            <p:nvPr/>
          </p:nvSpPr>
          <p:spPr bwMode="auto">
            <a:xfrm flipH="1">
              <a:off x="3616" y="1912"/>
              <a:ext cx="48" cy="0"/>
            </a:xfrm>
            <a:prstGeom prst="line">
              <a:avLst/>
            </a:prstGeom>
            <a:noFill/>
            <a:ln w="9525">
              <a:solidFill>
                <a:schemeClr val="tx1"/>
              </a:solidFill>
              <a:round/>
              <a:headEnd/>
              <a:tailEnd/>
            </a:ln>
            <a:effectLst/>
          </p:spPr>
          <p:txBody>
            <a:bodyPr/>
            <a:lstStyle/>
            <a:p>
              <a:endParaRPr lang="en-US" sz="1400"/>
            </a:p>
          </p:txBody>
        </p:sp>
        <p:sp>
          <p:nvSpPr>
            <p:cNvPr id="612" name="Line 184"/>
            <p:cNvSpPr>
              <a:spLocks noChangeShapeType="1"/>
            </p:cNvSpPr>
            <p:nvPr/>
          </p:nvSpPr>
          <p:spPr bwMode="auto">
            <a:xfrm flipH="1">
              <a:off x="3304" y="1544"/>
              <a:ext cx="48" cy="0"/>
            </a:xfrm>
            <a:prstGeom prst="line">
              <a:avLst/>
            </a:prstGeom>
            <a:noFill/>
            <a:ln w="9525">
              <a:solidFill>
                <a:schemeClr val="tx1"/>
              </a:solidFill>
              <a:round/>
              <a:headEnd/>
              <a:tailEnd/>
            </a:ln>
            <a:effectLst/>
          </p:spPr>
          <p:txBody>
            <a:bodyPr/>
            <a:lstStyle/>
            <a:p>
              <a:endParaRPr lang="en-US" sz="1400"/>
            </a:p>
          </p:txBody>
        </p:sp>
        <p:sp>
          <p:nvSpPr>
            <p:cNvPr id="613" name="Line 185"/>
            <p:cNvSpPr>
              <a:spLocks noChangeShapeType="1"/>
            </p:cNvSpPr>
            <p:nvPr/>
          </p:nvSpPr>
          <p:spPr bwMode="auto">
            <a:xfrm flipH="1">
              <a:off x="3304" y="1592"/>
              <a:ext cx="48" cy="0"/>
            </a:xfrm>
            <a:prstGeom prst="line">
              <a:avLst/>
            </a:prstGeom>
            <a:noFill/>
            <a:ln w="9525">
              <a:solidFill>
                <a:schemeClr val="tx1"/>
              </a:solidFill>
              <a:round/>
              <a:headEnd/>
              <a:tailEnd/>
            </a:ln>
            <a:effectLst/>
          </p:spPr>
          <p:txBody>
            <a:bodyPr/>
            <a:lstStyle/>
            <a:p>
              <a:endParaRPr lang="en-US" sz="1400"/>
            </a:p>
          </p:txBody>
        </p:sp>
        <p:sp>
          <p:nvSpPr>
            <p:cNvPr id="614" name="Line 186"/>
            <p:cNvSpPr>
              <a:spLocks noChangeShapeType="1"/>
            </p:cNvSpPr>
            <p:nvPr/>
          </p:nvSpPr>
          <p:spPr bwMode="auto">
            <a:xfrm flipH="1">
              <a:off x="3304" y="1640"/>
              <a:ext cx="48" cy="0"/>
            </a:xfrm>
            <a:prstGeom prst="line">
              <a:avLst/>
            </a:prstGeom>
            <a:noFill/>
            <a:ln w="9525">
              <a:solidFill>
                <a:schemeClr val="tx1"/>
              </a:solidFill>
              <a:round/>
              <a:headEnd/>
              <a:tailEnd/>
            </a:ln>
            <a:effectLst/>
          </p:spPr>
          <p:txBody>
            <a:bodyPr/>
            <a:lstStyle/>
            <a:p>
              <a:endParaRPr lang="en-US" sz="1400"/>
            </a:p>
          </p:txBody>
        </p:sp>
        <p:sp>
          <p:nvSpPr>
            <p:cNvPr id="615" name="Line 187"/>
            <p:cNvSpPr>
              <a:spLocks noChangeShapeType="1"/>
            </p:cNvSpPr>
            <p:nvPr/>
          </p:nvSpPr>
          <p:spPr bwMode="auto">
            <a:xfrm flipH="1">
              <a:off x="3304" y="1688"/>
              <a:ext cx="48" cy="0"/>
            </a:xfrm>
            <a:prstGeom prst="line">
              <a:avLst/>
            </a:prstGeom>
            <a:noFill/>
            <a:ln w="9525">
              <a:solidFill>
                <a:schemeClr val="tx1"/>
              </a:solidFill>
              <a:round/>
              <a:headEnd/>
              <a:tailEnd/>
            </a:ln>
            <a:effectLst/>
          </p:spPr>
          <p:txBody>
            <a:bodyPr/>
            <a:lstStyle/>
            <a:p>
              <a:endParaRPr lang="en-US" sz="1400"/>
            </a:p>
          </p:txBody>
        </p:sp>
        <p:sp>
          <p:nvSpPr>
            <p:cNvPr id="616" name="Line 188"/>
            <p:cNvSpPr>
              <a:spLocks noChangeShapeType="1"/>
            </p:cNvSpPr>
            <p:nvPr/>
          </p:nvSpPr>
          <p:spPr bwMode="auto">
            <a:xfrm flipH="1">
              <a:off x="3304" y="1736"/>
              <a:ext cx="48" cy="0"/>
            </a:xfrm>
            <a:prstGeom prst="line">
              <a:avLst/>
            </a:prstGeom>
            <a:noFill/>
            <a:ln w="9525">
              <a:solidFill>
                <a:schemeClr val="tx1"/>
              </a:solidFill>
              <a:round/>
              <a:headEnd/>
              <a:tailEnd/>
            </a:ln>
            <a:effectLst/>
          </p:spPr>
          <p:txBody>
            <a:bodyPr/>
            <a:lstStyle/>
            <a:p>
              <a:endParaRPr lang="en-US" sz="1400"/>
            </a:p>
          </p:txBody>
        </p:sp>
        <p:sp>
          <p:nvSpPr>
            <p:cNvPr id="617" name="Line 189"/>
            <p:cNvSpPr>
              <a:spLocks noChangeShapeType="1"/>
            </p:cNvSpPr>
            <p:nvPr/>
          </p:nvSpPr>
          <p:spPr bwMode="auto">
            <a:xfrm flipH="1">
              <a:off x="3304" y="1784"/>
              <a:ext cx="48" cy="0"/>
            </a:xfrm>
            <a:prstGeom prst="line">
              <a:avLst/>
            </a:prstGeom>
            <a:noFill/>
            <a:ln w="9525">
              <a:solidFill>
                <a:schemeClr val="tx1"/>
              </a:solidFill>
              <a:round/>
              <a:headEnd/>
              <a:tailEnd/>
            </a:ln>
            <a:effectLst/>
          </p:spPr>
          <p:txBody>
            <a:bodyPr/>
            <a:lstStyle/>
            <a:p>
              <a:endParaRPr lang="en-US" sz="1400"/>
            </a:p>
          </p:txBody>
        </p:sp>
        <p:sp>
          <p:nvSpPr>
            <p:cNvPr id="618" name="Line 190"/>
            <p:cNvSpPr>
              <a:spLocks noChangeShapeType="1"/>
            </p:cNvSpPr>
            <p:nvPr/>
          </p:nvSpPr>
          <p:spPr bwMode="auto">
            <a:xfrm flipH="1">
              <a:off x="3304" y="1832"/>
              <a:ext cx="48" cy="0"/>
            </a:xfrm>
            <a:prstGeom prst="line">
              <a:avLst/>
            </a:prstGeom>
            <a:noFill/>
            <a:ln w="9525">
              <a:solidFill>
                <a:schemeClr val="tx1"/>
              </a:solidFill>
              <a:round/>
              <a:headEnd/>
              <a:tailEnd/>
            </a:ln>
            <a:effectLst/>
          </p:spPr>
          <p:txBody>
            <a:bodyPr/>
            <a:lstStyle/>
            <a:p>
              <a:endParaRPr lang="en-US" sz="1400"/>
            </a:p>
          </p:txBody>
        </p:sp>
        <p:sp>
          <p:nvSpPr>
            <p:cNvPr id="619" name="Line 191"/>
            <p:cNvSpPr>
              <a:spLocks noChangeShapeType="1"/>
            </p:cNvSpPr>
            <p:nvPr/>
          </p:nvSpPr>
          <p:spPr bwMode="auto">
            <a:xfrm flipH="1">
              <a:off x="3304" y="1880"/>
              <a:ext cx="48" cy="0"/>
            </a:xfrm>
            <a:prstGeom prst="line">
              <a:avLst/>
            </a:prstGeom>
            <a:noFill/>
            <a:ln w="9525">
              <a:solidFill>
                <a:schemeClr val="tx1"/>
              </a:solidFill>
              <a:round/>
              <a:headEnd/>
              <a:tailEnd/>
            </a:ln>
            <a:effectLst/>
          </p:spPr>
          <p:txBody>
            <a:bodyPr/>
            <a:lstStyle/>
            <a:p>
              <a:endParaRPr lang="en-US" sz="1400"/>
            </a:p>
          </p:txBody>
        </p:sp>
        <p:sp>
          <p:nvSpPr>
            <p:cNvPr id="620" name="Line 192"/>
            <p:cNvSpPr>
              <a:spLocks noChangeShapeType="1"/>
            </p:cNvSpPr>
            <p:nvPr/>
          </p:nvSpPr>
          <p:spPr bwMode="auto">
            <a:xfrm flipH="1">
              <a:off x="3312" y="1920"/>
              <a:ext cx="48" cy="0"/>
            </a:xfrm>
            <a:prstGeom prst="line">
              <a:avLst/>
            </a:prstGeom>
            <a:noFill/>
            <a:ln w="9525">
              <a:solidFill>
                <a:schemeClr val="tx1"/>
              </a:solidFill>
              <a:round/>
              <a:headEnd/>
              <a:tailEnd/>
            </a:ln>
            <a:effectLst/>
          </p:spPr>
          <p:txBody>
            <a:bodyPr/>
            <a:lstStyle/>
            <a:p>
              <a:endParaRPr lang="en-US" sz="1400"/>
            </a:p>
          </p:txBody>
        </p:sp>
      </p:grpSp>
      <p:sp>
        <p:nvSpPr>
          <p:cNvPr id="601" name="TextBox 600"/>
          <p:cNvSpPr txBox="1"/>
          <p:nvPr/>
        </p:nvSpPr>
        <p:spPr>
          <a:xfrm rot="5400000">
            <a:off x="748027" y="4392352"/>
            <a:ext cx="1382222" cy="369332"/>
          </a:xfrm>
          <a:prstGeom prst="rect">
            <a:avLst/>
          </a:prstGeom>
          <a:noFill/>
        </p:spPr>
        <p:txBody>
          <a:bodyPr wrap="none" rtlCol="0">
            <a:spAutoFit/>
          </a:bodyPr>
          <a:lstStyle/>
          <a:p>
            <a:r>
              <a:rPr lang="en-US" dirty="0" smtClean="0"/>
              <a:t>FPGA Board</a:t>
            </a:r>
            <a:endParaRPr lang="en-US" dirty="0"/>
          </a:p>
        </p:txBody>
      </p:sp>
      <p:sp>
        <p:nvSpPr>
          <p:cNvPr id="752" name="TextBox 751"/>
          <p:cNvSpPr txBox="1"/>
          <p:nvPr/>
        </p:nvSpPr>
        <p:spPr>
          <a:xfrm>
            <a:off x="1079212" y="5776571"/>
            <a:ext cx="1808680" cy="738664"/>
          </a:xfrm>
          <a:prstGeom prst="rect">
            <a:avLst/>
          </a:prstGeom>
          <a:noFill/>
        </p:spPr>
        <p:txBody>
          <a:bodyPr wrap="square" rtlCol="0">
            <a:spAutoFit/>
          </a:bodyPr>
          <a:lstStyle/>
          <a:p>
            <a:pPr algn="ctr"/>
            <a:r>
              <a:rPr lang="en-US" sz="1400" dirty="0" smtClean="0"/>
              <a:t>System Developers:</a:t>
            </a:r>
          </a:p>
          <a:p>
            <a:pPr algn="ctr"/>
            <a:r>
              <a:rPr lang="en-US" sz="1400" dirty="0" smtClean="0"/>
              <a:t>Avnet, </a:t>
            </a:r>
            <a:r>
              <a:rPr lang="en-US" sz="1400" dirty="0" err="1" smtClean="0"/>
              <a:t>Digilent</a:t>
            </a:r>
            <a:r>
              <a:rPr lang="en-US" sz="1400" dirty="0" smtClean="0"/>
              <a:t>, </a:t>
            </a:r>
            <a:r>
              <a:rPr lang="en-US" sz="1400" dirty="0" err="1" smtClean="0"/>
              <a:t>NuHorizons</a:t>
            </a:r>
            <a:r>
              <a:rPr lang="en-US" sz="1400" dirty="0" smtClean="0"/>
              <a:t>, …</a:t>
            </a:r>
            <a:endParaRPr lang="en-US" sz="1400" dirty="0"/>
          </a:p>
        </p:txBody>
      </p:sp>
      <p:grpSp>
        <p:nvGrpSpPr>
          <p:cNvPr id="843" name="Group 842"/>
          <p:cNvGrpSpPr/>
          <p:nvPr/>
        </p:nvGrpSpPr>
        <p:grpSpPr>
          <a:xfrm>
            <a:off x="2633692" y="5293325"/>
            <a:ext cx="6316980" cy="1130656"/>
            <a:chOff x="2141220" y="5597804"/>
            <a:chExt cx="6316980" cy="1130656"/>
          </a:xfrm>
        </p:grpSpPr>
        <p:sp>
          <p:nvSpPr>
            <p:cNvPr id="764" name="Rounded Rectangle 763"/>
            <p:cNvSpPr/>
            <p:nvPr/>
          </p:nvSpPr>
          <p:spPr>
            <a:xfrm>
              <a:off x="2498941" y="5597804"/>
              <a:ext cx="5959259" cy="1130656"/>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0000"/>
                  </a:solidFill>
                </a:rPr>
                <a:t>Deployment Stage:</a:t>
              </a:r>
            </a:p>
            <a:p>
              <a:pPr algn="ctr"/>
              <a:r>
                <a:rPr lang="en-US" sz="1600" dirty="0" smtClean="0">
                  <a:solidFill>
                    <a:srgbClr val="000000"/>
                  </a:solidFill>
                </a:rPr>
                <a:t>Applications include military, transportation, banking and finance, SCADA, high performance computing, etc </a:t>
              </a:r>
              <a:endParaRPr lang="en-US" sz="1600" dirty="0">
                <a:solidFill>
                  <a:srgbClr val="000000"/>
                </a:solidFill>
              </a:endParaRPr>
            </a:p>
          </p:txBody>
        </p:sp>
        <p:cxnSp>
          <p:nvCxnSpPr>
            <p:cNvPr id="766" name="Straight Arrow Connector 765"/>
            <p:cNvCxnSpPr/>
            <p:nvPr/>
          </p:nvCxnSpPr>
          <p:spPr>
            <a:xfrm>
              <a:off x="2141220" y="6016709"/>
              <a:ext cx="357721"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45" name="Group 844"/>
          <p:cNvGrpSpPr/>
          <p:nvPr/>
        </p:nvGrpSpPr>
        <p:grpSpPr>
          <a:xfrm>
            <a:off x="2448759" y="2895921"/>
            <a:ext cx="5107454" cy="354329"/>
            <a:chOff x="1956287" y="3200400"/>
            <a:chExt cx="5107454" cy="354329"/>
          </a:xfrm>
        </p:grpSpPr>
        <p:cxnSp>
          <p:nvCxnSpPr>
            <p:cNvPr id="753" name="Straight Arrow Connector 752"/>
            <p:cNvCxnSpPr/>
            <p:nvPr/>
          </p:nvCxnSpPr>
          <p:spPr>
            <a:xfrm rot="10800000">
              <a:off x="1956287" y="3554728"/>
              <a:ext cx="5107454"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4" name="TextBox 753"/>
            <p:cNvSpPr txBox="1"/>
            <p:nvPr/>
          </p:nvSpPr>
          <p:spPr>
            <a:xfrm>
              <a:off x="3564650" y="3200400"/>
              <a:ext cx="2722420" cy="338554"/>
            </a:xfrm>
            <a:prstGeom prst="rect">
              <a:avLst/>
            </a:prstGeom>
            <a:noFill/>
          </p:spPr>
          <p:txBody>
            <a:bodyPr wrap="none" rtlCol="0">
              <a:spAutoFit/>
            </a:bodyPr>
            <a:lstStyle/>
            <a:p>
              <a:pPr algn="ctr"/>
              <a:r>
                <a:rPr lang="en-US" sz="1600" dirty="0" smtClean="0">
                  <a:solidFill>
                    <a:srgbClr val="FF0000"/>
                  </a:solidFill>
                </a:rPr>
                <a:t>Application Development Stage</a:t>
              </a:r>
              <a:endParaRPr lang="en-US" sz="1600" dirty="0">
                <a:solidFill>
                  <a:srgbClr val="FF0000"/>
                </a:solidFill>
              </a:endParaRPr>
            </a:p>
          </p:txBody>
        </p:sp>
      </p:grpSp>
      <p:grpSp>
        <p:nvGrpSpPr>
          <p:cNvPr id="769" name="Group 95"/>
          <p:cNvGrpSpPr>
            <a:grpSpLocks noChangeAspect="1"/>
          </p:cNvGrpSpPr>
          <p:nvPr/>
        </p:nvGrpSpPr>
        <p:grpSpPr>
          <a:xfrm>
            <a:off x="1844309" y="3444563"/>
            <a:ext cx="656248" cy="721358"/>
            <a:chOff x="4836318" y="3882231"/>
            <a:chExt cx="1416051" cy="1556544"/>
          </a:xfrm>
        </p:grpSpPr>
        <p:sp>
          <p:nvSpPr>
            <p:cNvPr id="770" name="Line 103"/>
            <p:cNvSpPr>
              <a:spLocks noChangeShapeType="1"/>
            </p:cNvSpPr>
            <p:nvPr/>
          </p:nvSpPr>
          <p:spPr bwMode="auto">
            <a:xfrm rot="5400000" flipH="1">
              <a:off x="6064250" y="3917950"/>
              <a:ext cx="71438" cy="0"/>
            </a:xfrm>
            <a:prstGeom prst="line">
              <a:avLst/>
            </a:prstGeom>
            <a:noFill/>
            <a:ln w="9525">
              <a:solidFill>
                <a:srgbClr val="000000"/>
              </a:solidFill>
              <a:round/>
              <a:headEnd/>
              <a:tailEnd/>
            </a:ln>
            <a:effectLst/>
          </p:spPr>
          <p:txBody>
            <a:bodyPr/>
            <a:lstStyle/>
            <a:p>
              <a:endParaRPr lang="en-US" sz="1400"/>
            </a:p>
          </p:txBody>
        </p:sp>
        <p:sp>
          <p:nvSpPr>
            <p:cNvPr id="771" name="Line 104"/>
            <p:cNvSpPr>
              <a:spLocks noChangeShapeType="1"/>
            </p:cNvSpPr>
            <p:nvPr/>
          </p:nvSpPr>
          <p:spPr bwMode="auto">
            <a:xfrm rot="5400000" flipH="1">
              <a:off x="5989638" y="3917950"/>
              <a:ext cx="71438" cy="0"/>
            </a:xfrm>
            <a:prstGeom prst="line">
              <a:avLst/>
            </a:prstGeom>
            <a:noFill/>
            <a:ln w="9525">
              <a:solidFill>
                <a:srgbClr val="000000"/>
              </a:solidFill>
              <a:round/>
              <a:headEnd/>
              <a:tailEnd/>
            </a:ln>
            <a:effectLst/>
          </p:spPr>
          <p:txBody>
            <a:bodyPr/>
            <a:lstStyle/>
            <a:p>
              <a:endParaRPr lang="en-US" sz="1400"/>
            </a:p>
          </p:txBody>
        </p:sp>
        <p:sp>
          <p:nvSpPr>
            <p:cNvPr id="772" name="Line 105"/>
            <p:cNvSpPr>
              <a:spLocks noChangeShapeType="1"/>
            </p:cNvSpPr>
            <p:nvPr/>
          </p:nvSpPr>
          <p:spPr bwMode="auto">
            <a:xfrm rot="5400000" flipH="1">
              <a:off x="5915025" y="3917950"/>
              <a:ext cx="71438" cy="0"/>
            </a:xfrm>
            <a:prstGeom prst="line">
              <a:avLst/>
            </a:prstGeom>
            <a:noFill/>
            <a:ln w="9525">
              <a:solidFill>
                <a:srgbClr val="000000"/>
              </a:solidFill>
              <a:round/>
              <a:headEnd/>
              <a:tailEnd/>
            </a:ln>
            <a:effectLst/>
          </p:spPr>
          <p:txBody>
            <a:bodyPr/>
            <a:lstStyle/>
            <a:p>
              <a:endParaRPr lang="en-US" sz="1400"/>
            </a:p>
          </p:txBody>
        </p:sp>
        <p:sp>
          <p:nvSpPr>
            <p:cNvPr id="773" name="Line 106"/>
            <p:cNvSpPr>
              <a:spLocks noChangeShapeType="1"/>
            </p:cNvSpPr>
            <p:nvPr/>
          </p:nvSpPr>
          <p:spPr bwMode="auto">
            <a:xfrm rot="5400000" flipH="1">
              <a:off x="5838825" y="3917950"/>
              <a:ext cx="71438" cy="0"/>
            </a:xfrm>
            <a:prstGeom prst="line">
              <a:avLst/>
            </a:prstGeom>
            <a:noFill/>
            <a:ln w="9525">
              <a:solidFill>
                <a:srgbClr val="000000"/>
              </a:solidFill>
              <a:round/>
              <a:headEnd/>
              <a:tailEnd/>
            </a:ln>
            <a:effectLst/>
          </p:spPr>
          <p:txBody>
            <a:bodyPr/>
            <a:lstStyle/>
            <a:p>
              <a:endParaRPr lang="en-US" sz="1400"/>
            </a:p>
          </p:txBody>
        </p:sp>
        <p:sp>
          <p:nvSpPr>
            <p:cNvPr id="774" name="Line 107"/>
            <p:cNvSpPr>
              <a:spLocks noChangeShapeType="1"/>
            </p:cNvSpPr>
            <p:nvPr/>
          </p:nvSpPr>
          <p:spPr bwMode="auto">
            <a:xfrm rot="5400000" flipH="1">
              <a:off x="5764213" y="3917950"/>
              <a:ext cx="71438" cy="0"/>
            </a:xfrm>
            <a:prstGeom prst="line">
              <a:avLst/>
            </a:prstGeom>
            <a:noFill/>
            <a:ln w="9525">
              <a:solidFill>
                <a:srgbClr val="000000"/>
              </a:solidFill>
              <a:round/>
              <a:headEnd/>
              <a:tailEnd/>
            </a:ln>
            <a:effectLst/>
          </p:spPr>
          <p:txBody>
            <a:bodyPr/>
            <a:lstStyle/>
            <a:p>
              <a:endParaRPr lang="en-US" sz="1400"/>
            </a:p>
          </p:txBody>
        </p:sp>
        <p:sp>
          <p:nvSpPr>
            <p:cNvPr id="775" name="Line 108"/>
            <p:cNvSpPr>
              <a:spLocks noChangeShapeType="1"/>
            </p:cNvSpPr>
            <p:nvPr/>
          </p:nvSpPr>
          <p:spPr bwMode="auto">
            <a:xfrm rot="5400000" flipH="1">
              <a:off x="5688013" y="3917950"/>
              <a:ext cx="71438" cy="0"/>
            </a:xfrm>
            <a:prstGeom prst="line">
              <a:avLst/>
            </a:prstGeom>
            <a:noFill/>
            <a:ln w="9525">
              <a:solidFill>
                <a:srgbClr val="000000"/>
              </a:solidFill>
              <a:round/>
              <a:headEnd/>
              <a:tailEnd/>
            </a:ln>
            <a:effectLst/>
          </p:spPr>
          <p:txBody>
            <a:bodyPr/>
            <a:lstStyle/>
            <a:p>
              <a:endParaRPr lang="en-US" sz="1400"/>
            </a:p>
          </p:txBody>
        </p:sp>
        <p:sp>
          <p:nvSpPr>
            <p:cNvPr id="776" name="Line 109"/>
            <p:cNvSpPr>
              <a:spLocks noChangeShapeType="1"/>
            </p:cNvSpPr>
            <p:nvPr/>
          </p:nvSpPr>
          <p:spPr bwMode="auto">
            <a:xfrm rot="5400000" flipH="1">
              <a:off x="5613400" y="3917950"/>
              <a:ext cx="71438" cy="0"/>
            </a:xfrm>
            <a:prstGeom prst="line">
              <a:avLst/>
            </a:prstGeom>
            <a:noFill/>
            <a:ln w="9525">
              <a:solidFill>
                <a:srgbClr val="000000"/>
              </a:solidFill>
              <a:round/>
              <a:headEnd/>
              <a:tailEnd/>
            </a:ln>
            <a:effectLst/>
          </p:spPr>
          <p:txBody>
            <a:bodyPr/>
            <a:lstStyle/>
            <a:p>
              <a:endParaRPr lang="en-US" sz="1400"/>
            </a:p>
          </p:txBody>
        </p:sp>
        <p:sp>
          <p:nvSpPr>
            <p:cNvPr id="777" name="Line 110"/>
            <p:cNvSpPr>
              <a:spLocks noChangeShapeType="1"/>
            </p:cNvSpPr>
            <p:nvPr/>
          </p:nvSpPr>
          <p:spPr bwMode="auto">
            <a:xfrm rot="5400000" flipH="1">
              <a:off x="5538788" y="3917950"/>
              <a:ext cx="71438" cy="0"/>
            </a:xfrm>
            <a:prstGeom prst="line">
              <a:avLst/>
            </a:prstGeom>
            <a:noFill/>
            <a:ln w="9525">
              <a:solidFill>
                <a:srgbClr val="000000"/>
              </a:solidFill>
              <a:round/>
              <a:headEnd/>
              <a:tailEnd/>
            </a:ln>
            <a:effectLst/>
          </p:spPr>
          <p:txBody>
            <a:bodyPr/>
            <a:lstStyle/>
            <a:p>
              <a:endParaRPr lang="en-US" sz="1400"/>
            </a:p>
          </p:txBody>
        </p:sp>
        <p:sp>
          <p:nvSpPr>
            <p:cNvPr id="778" name="Line 111"/>
            <p:cNvSpPr>
              <a:spLocks noChangeShapeType="1"/>
            </p:cNvSpPr>
            <p:nvPr/>
          </p:nvSpPr>
          <p:spPr bwMode="auto">
            <a:xfrm rot="5400000" flipH="1">
              <a:off x="5462588" y="3917950"/>
              <a:ext cx="71438" cy="0"/>
            </a:xfrm>
            <a:prstGeom prst="line">
              <a:avLst/>
            </a:prstGeom>
            <a:noFill/>
            <a:ln w="9525">
              <a:solidFill>
                <a:srgbClr val="000000"/>
              </a:solidFill>
              <a:round/>
              <a:headEnd/>
              <a:tailEnd/>
            </a:ln>
            <a:effectLst/>
          </p:spPr>
          <p:txBody>
            <a:bodyPr/>
            <a:lstStyle/>
            <a:p>
              <a:endParaRPr lang="en-US" sz="1400"/>
            </a:p>
          </p:txBody>
        </p:sp>
        <p:sp>
          <p:nvSpPr>
            <p:cNvPr id="779" name="Line 112"/>
            <p:cNvSpPr>
              <a:spLocks noChangeShapeType="1"/>
            </p:cNvSpPr>
            <p:nvPr/>
          </p:nvSpPr>
          <p:spPr bwMode="auto">
            <a:xfrm rot="5400000" flipH="1">
              <a:off x="5387975" y="3917950"/>
              <a:ext cx="71438" cy="0"/>
            </a:xfrm>
            <a:prstGeom prst="line">
              <a:avLst/>
            </a:prstGeom>
            <a:noFill/>
            <a:ln w="9525">
              <a:solidFill>
                <a:srgbClr val="000000"/>
              </a:solidFill>
              <a:round/>
              <a:headEnd/>
              <a:tailEnd/>
            </a:ln>
            <a:effectLst/>
          </p:spPr>
          <p:txBody>
            <a:bodyPr/>
            <a:lstStyle/>
            <a:p>
              <a:endParaRPr lang="en-US" sz="1400"/>
            </a:p>
          </p:txBody>
        </p:sp>
        <p:sp>
          <p:nvSpPr>
            <p:cNvPr id="780" name="Line 113"/>
            <p:cNvSpPr>
              <a:spLocks noChangeShapeType="1"/>
            </p:cNvSpPr>
            <p:nvPr/>
          </p:nvSpPr>
          <p:spPr bwMode="auto">
            <a:xfrm rot="5400000" flipH="1">
              <a:off x="5313363" y="3917950"/>
              <a:ext cx="71438" cy="0"/>
            </a:xfrm>
            <a:prstGeom prst="line">
              <a:avLst/>
            </a:prstGeom>
            <a:noFill/>
            <a:ln w="9525">
              <a:solidFill>
                <a:srgbClr val="000000"/>
              </a:solidFill>
              <a:round/>
              <a:headEnd/>
              <a:tailEnd/>
            </a:ln>
            <a:effectLst/>
          </p:spPr>
          <p:txBody>
            <a:bodyPr/>
            <a:lstStyle/>
            <a:p>
              <a:endParaRPr lang="en-US" sz="1400"/>
            </a:p>
          </p:txBody>
        </p:sp>
        <p:sp>
          <p:nvSpPr>
            <p:cNvPr id="781" name="Line 114"/>
            <p:cNvSpPr>
              <a:spLocks noChangeShapeType="1"/>
            </p:cNvSpPr>
            <p:nvPr/>
          </p:nvSpPr>
          <p:spPr bwMode="auto">
            <a:xfrm rot="5400000" flipH="1">
              <a:off x="5237163" y="3917950"/>
              <a:ext cx="71438" cy="0"/>
            </a:xfrm>
            <a:prstGeom prst="line">
              <a:avLst/>
            </a:prstGeom>
            <a:noFill/>
            <a:ln w="9525">
              <a:solidFill>
                <a:srgbClr val="000000"/>
              </a:solidFill>
              <a:round/>
              <a:headEnd/>
              <a:tailEnd/>
            </a:ln>
            <a:effectLst/>
          </p:spPr>
          <p:txBody>
            <a:bodyPr/>
            <a:lstStyle/>
            <a:p>
              <a:endParaRPr lang="en-US" sz="1400"/>
            </a:p>
          </p:txBody>
        </p:sp>
        <p:sp>
          <p:nvSpPr>
            <p:cNvPr id="782" name="Line 115"/>
            <p:cNvSpPr>
              <a:spLocks noChangeShapeType="1"/>
            </p:cNvSpPr>
            <p:nvPr/>
          </p:nvSpPr>
          <p:spPr bwMode="auto">
            <a:xfrm rot="5400000" flipH="1">
              <a:off x="5162550" y="3917950"/>
              <a:ext cx="71438" cy="0"/>
            </a:xfrm>
            <a:prstGeom prst="line">
              <a:avLst/>
            </a:prstGeom>
            <a:noFill/>
            <a:ln w="9525">
              <a:solidFill>
                <a:srgbClr val="000000"/>
              </a:solidFill>
              <a:round/>
              <a:headEnd/>
              <a:tailEnd/>
            </a:ln>
            <a:effectLst/>
          </p:spPr>
          <p:txBody>
            <a:bodyPr/>
            <a:lstStyle/>
            <a:p>
              <a:endParaRPr lang="en-US" sz="1400"/>
            </a:p>
          </p:txBody>
        </p:sp>
        <p:sp>
          <p:nvSpPr>
            <p:cNvPr id="783" name="Line 116"/>
            <p:cNvSpPr>
              <a:spLocks noChangeShapeType="1"/>
            </p:cNvSpPr>
            <p:nvPr/>
          </p:nvSpPr>
          <p:spPr bwMode="auto">
            <a:xfrm rot="5400000" flipH="1">
              <a:off x="5086350" y="3917950"/>
              <a:ext cx="71438" cy="0"/>
            </a:xfrm>
            <a:prstGeom prst="line">
              <a:avLst/>
            </a:prstGeom>
            <a:noFill/>
            <a:ln w="9525">
              <a:solidFill>
                <a:srgbClr val="000000"/>
              </a:solidFill>
              <a:round/>
              <a:headEnd/>
              <a:tailEnd/>
            </a:ln>
            <a:effectLst/>
          </p:spPr>
          <p:txBody>
            <a:bodyPr/>
            <a:lstStyle/>
            <a:p>
              <a:endParaRPr lang="en-US" sz="1400"/>
            </a:p>
          </p:txBody>
        </p:sp>
        <p:sp>
          <p:nvSpPr>
            <p:cNvPr id="784" name="Line 117"/>
            <p:cNvSpPr>
              <a:spLocks noChangeShapeType="1"/>
            </p:cNvSpPr>
            <p:nvPr/>
          </p:nvSpPr>
          <p:spPr bwMode="auto">
            <a:xfrm rot="5400000" flipH="1">
              <a:off x="5024438" y="3917950"/>
              <a:ext cx="71438" cy="0"/>
            </a:xfrm>
            <a:prstGeom prst="line">
              <a:avLst/>
            </a:prstGeom>
            <a:noFill/>
            <a:ln w="9525">
              <a:solidFill>
                <a:srgbClr val="000000"/>
              </a:solidFill>
              <a:round/>
              <a:headEnd/>
              <a:tailEnd/>
            </a:ln>
            <a:effectLst/>
          </p:spPr>
          <p:txBody>
            <a:bodyPr/>
            <a:lstStyle/>
            <a:p>
              <a:endParaRPr lang="en-US" sz="1400"/>
            </a:p>
          </p:txBody>
        </p:sp>
        <p:sp>
          <p:nvSpPr>
            <p:cNvPr id="785" name="Line 118"/>
            <p:cNvSpPr>
              <a:spLocks noChangeShapeType="1"/>
            </p:cNvSpPr>
            <p:nvPr/>
          </p:nvSpPr>
          <p:spPr bwMode="auto">
            <a:xfrm rot="5400000" flipH="1">
              <a:off x="4949825" y="3917950"/>
              <a:ext cx="71438" cy="0"/>
            </a:xfrm>
            <a:prstGeom prst="line">
              <a:avLst/>
            </a:prstGeom>
            <a:noFill/>
            <a:ln w="9525">
              <a:solidFill>
                <a:srgbClr val="000000"/>
              </a:solidFill>
              <a:round/>
              <a:headEnd/>
              <a:tailEnd/>
            </a:ln>
            <a:effectLst/>
          </p:spPr>
          <p:txBody>
            <a:bodyPr/>
            <a:lstStyle/>
            <a:p>
              <a:endParaRPr lang="en-US" sz="1400"/>
            </a:p>
          </p:txBody>
        </p:sp>
        <p:sp>
          <p:nvSpPr>
            <p:cNvPr id="786" name="Line 119"/>
            <p:cNvSpPr>
              <a:spLocks noChangeShapeType="1"/>
            </p:cNvSpPr>
            <p:nvPr/>
          </p:nvSpPr>
          <p:spPr bwMode="auto">
            <a:xfrm rot="5400000" flipH="1">
              <a:off x="6065838" y="5403850"/>
              <a:ext cx="69850" cy="0"/>
            </a:xfrm>
            <a:prstGeom prst="line">
              <a:avLst/>
            </a:prstGeom>
            <a:noFill/>
            <a:ln w="9525">
              <a:solidFill>
                <a:srgbClr val="000000"/>
              </a:solidFill>
              <a:round/>
              <a:headEnd/>
              <a:tailEnd/>
            </a:ln>
            <a:effectLst/>
          </p:spPr>
          <p:txBody>
            <a:bodyPr/>
            <a:lstStyle/>
            <a:p>
              <a:endParaRPr lang="en-US" sz="1400"/>
            </a:p>
          </p:txBody>
        </p:sp>
        <p:sp>
          <p:nvSpPr>
            <p:cNvPr id="787" name="Line 120"/>
            <p:cNvSpPr>
              <a:spLocks noChangeShapeType="1"/>
            </p:cNvSpPr>
            <p:nvPr/>
          </p:nvSpPr>
          <p:spPr bwMode="auto">
            <a:xfrm rot="5400000" flipH="1">
              <a:off x="5991225" y="5403850"/>
              <a:ext cx="69850" cy="0"/>
            </a:xfrm>
            <a:prstGeom prst="line">
              <a:avLst/>
            </a:prstGeom>
            <a:noFill/>
            <a:ln w="9525">
              <a:solidFill>
                <a:srgbClr val="000000"/>
              </a:solidFill>
              <a:round/>
              <a:headEnd/>
              <a:tailEnd/>
            </a:ln>
            <a:effectLst/>
          </p:spPr>
          <p:txBody>
            <a:bodyPr/>
            <a:lstStyle/>
            <a:p>
              <a:endParaRPr lang="en-US" sz="1400"/>
            </a:p>
          </p:txBody>
        </p:sp>
        <p:sp>
          <p:nvSpPr>
            <p:cNvPr id="788" name="Line 121"/>
            <p:cNvSpPr>
              <a:spLocks noChangeShapeType="1"/>
            </p:cNvSpPr>
            <p:nvPr/>
          </p:nvSpPr>
          <p:spPr bwMode="auto">
            <a:xfrm rot="5400000" flipH="1">
              <a:off x="5916613" y="5403850"/>
              <a:ext cx="69850" cy="0"/>
            </a:xfrm>
            <a:prstGeom prst="line">
              <a:avLst/>
            </a:prstGeom>
            <a:noFill/>
            <a:ln w="9525">
              <a:solidFill>
                <a:srgbClr val="000000"/>
              </a:solidFill>
              <a:round/>
              <a:headEnd/>
              <a:tailEnd/>
            </a:ln>
            <a:effectLst/>
          </p:spPr>
          <p:txBody>
            <a:bodyPr/>
            <a:lstStyle/>
            <a:p>
              <a:endParaRPr lang="en-US" sz="1400"/>
            </a:p>
          </p:txBody>
        </p:sp>
        <p:sp>
          <p:nvSpPr>
            <p:cNvPr id="789" name="Line 122"/>
            <p:cNvSpPr>
              <a:spLocks noChangeShapeType="1"/>
            </p:cNvSpPr>
            <p:nvPr/>
          </p:nvSpPr>
          <p:spPr bwMode="auto">
            <a:xfrm rot="5400000" flipH="1">
              <a:off x="5840413" y="5403850"/>
              <a:ext cx="69850" cy="0"/>
            </a:xfrm>
            <a:prstGeom prst="line">
              <a:avLst/>
            </a:prstGeom>
            <a:noFill/>
            <a:ln w="9525">
              <a:solidFill>
                <a:srgbClr val="000000"/>
              </a:solidFill>
              <a:round/>
              <a:headEnd/>
              <a:tailEnd/>
            </a:ln>
            <a:effectLst/>
          </p:spPr>
          <p:txBody>
            <a:bodyPr/>
            <a:lstStyle/>
            <a:p>
              <a:endParaRPr lang="en-US" sz="1400"/>
            </a:p>
          </p:txBody>
        </p:sp>
        <p:sp>
          <p:nvSpPr>
            <p:cNvPr id="790" name="Line 123"/>
            <p:cNvSpPr>
              <a:spLocks noChangeShapeType="1"/>
            </p:cNvSpPr>
            <p:nvPr/>
          </p:nvSpPr>
          <p:spPr bwMode="auto">
            <a:xfrm rot="5400000" flipH="1">
              <a:off x="5765800" y="5403850"/>
              <a:ext cx="69850" cy="0"/>
            </a:xfrm>
            <a:prstGeom prst="line">
              <a:avLst/>
            </a:prstGeom>
            <a:noFill/>
            <a:ln w="9525">
              <a:solidFill>
                <a:srgbClr val="000000"/>
              </a:solidFill>
              <a:round/>
              <a:headEnd/>
              <a:tailEnd/>
            </a:ln>
            <a:effectLst/>
          </p:spPr>
          <p:txBody>
            <a:bodyPr/>
            <a:lstStyle/>
            <a:p>
              <a:endParaRPr lang="en-US" sz="1400"/>
            </a:p>
          </p:txBody>
        </p:sp>
        <p:sp>
          <p:nvSpPr>
            <p:cNvPr id="791" name="Line 124"/>
            <p:cNvSpPr>
              <a:spLocks noChangeShapeType="1"/>
            </p:cNvSpPr>
            <p:nvPr/>
          </p:nvSpPr>
          <p:spPr bwMode="auto">
            <a:xfrm rot="5400000" flipH="1">
              <a:off x="5689600" y="5403850"/>
              <a:ext cx="69850" cy="0"/>
            </a:xfrm>
            <a:prstGeom prst="line">
              <a:avLst/>
            </a:prstGeom>
            <a:noFill/>
            <a:ln w="9525">
              <a:solidFill>
                <a:srgbClr val="000000"/>
              </a:solidFill>
              <a:round/>
              <a:headEnd/>
              <a:tailEnd/>
            </a:ln>
            <a:effectLst/>
          </p:spPr>
          <p:txBody>
            <a:bodyPr/>
            <a:lstStyle/>
            <a:p>
              <a:endParaRPr lang="en-US" sz="1400"/>
            </a:p>
          </p:txBody>
        </p:sp>
        <p:sp>
          <p:nvSpPr>
            <p:cNvPr id="792" name="Line 125"/>
            <p:cNvSpPr>
              <a:spLocks noChangeShapeType="1"/>
            </p:cNvSpPr>
            <p:nvPr/>
          </p:nvSpPr>
          <p:spPr bwMode="auto">
            <a:xfrm rot="5400000" flipH="1">
              <a:off x="5614988" y="5403850"/>
              <a:ext cx="69850" cy="0"/>
            </a:xfrm>
            <a:prstGeom prst="line">
              <a:avLst/>
            </a:prstGeom>
            <a:noFill/>
            <a:ln w="9525">
              <a:solidFill>
                <a:srgbClr val="000000"/>
              </a:solidFill>
              <a:round/>
              <a:headEnd/>
              <a:tailEnd/>
            </a:ln>
            <a:effectLst/>
          </p:spPr>
          <p:txBody>
            <a:bodyPr/>
            <a:lstStyle/>
            <a:p>
              <a:endParaRPr lang="en-US" sz="1400"/>
            </a:p>
          </p:txBody>
        </p:sp>
        <p:sp>
          <p:nvSpPr>
            <p:cNvPr id="793" name="Line 126"/>
            <p:cNvSpPr>
              <a:spLocks noChangeShapeType="1"/>
            </p:cNvSpPr>
            <p:nvPr/>
          </p:nvSpPr>
          <p:spPr bwMode="auto">
            <a:xfrm rot="5400000" flipH="1">
              <a:off x="5540375" y="5403850"/>
              <a:ext cx="69850" cy="0"/>
            </a:xfrm>
            <a:prstGeom prst="line">
              <a:avLst/>
            </a:prstGeom>
            <a:noFill/>
            <a:ln w="9525">
              <a:solidFill>
                <a:srgbClr val="000000"/>
              </a:solidFill>
              <a:round/>
              <a:headEnd/>
              <a:tailEnd/>
            </a:ln>
            <a:effectLst/>
          </p:spPr>
          <p:txBody>
            <a:bodyPr/>
            <a:lstStyle/>
            <a:p>
              <a:endParaRPr lang="en-US" sz="1400"/>
            </a:p>
          </p:txBody>
        </p:sp>
        <p:sp>
          <p:nvSpPr>
            <p:cNvPr id="794" name="Line 127"/>
            <p:cNvSpPr>
              <a:spLocks noChangeShapeType="1"/>
            </p:cNvSpPr>
            <p:nvPr/>
          </p:nvSpPr>
          <p:spPr bwMode="auto">
            <a:xfrm rot="5400000" flipH="1">
              <a:off x="5464175" y="5403850"/>
              <a:ext cx="69850" cy="0"/>
            </a:xfrm>
            <a:prstGeom prst="line">
              <a:avLst/>
            </a:prstGeom>
            <a:noFill/>
            <a:ln w="9525">
              <a:solidFill>
                <a:srgbClr val="000000"/>
              </a:solidFill>
              <a:round/>
              <a:headEnd/>
              <a:tailEnd/>
            </a:ln>
            <a:effectLst/>
          </p:spPr>
          <p:txBody>
            <a:bodyPr/>
            <a:lstStyle/>
            <a:p>
              <a:endParaRPr lang="en-US" sz="1400"/>
            </a:p>
          </p:txBody>
        </p:sp>
        <p:sp>
          <p:nvSpPr>
            <p:cNvPr id="795" name="Line 128"/>
            <p:cNvSpPr>
              <a:spLocks noChangeShapeType="1"/>
            </p:cNvSpPr>
            <p:nvPr/>
          </p:nvSpPr>
          <p:spPr bwMode="auto">
            <a:xfrm rot="5400000" flipH="1">
              <a:off x="5389563" y="5403850"/>
              <a:ext cx="69850" cy="0"/>
            </a:xfrm>
            <a:prstGeom prst="line">
              <a:avLst/>
            </a:prstGeom>
            <a:noFill/>
            <a:ln w="9525">
              <a:solidFill>
                <a:srgbClr val="000000"/>
              </a:solidFill>
              <a:round/>
              <a:headEnd/>
              <a:tailEnd/>
            </a:ln>
            <a:effectLst/>
          </p:spPr>
          <p:txBody>
            <a:bodyPr/>
            <a:lstStyle/>
            <a:p>
              <a:endParaRPr lang="en-US" sz="1400"/>
            </a:p>
          </p:txBody>
        </p:sp>
        <p:sp>
          <p:nvSpPr>
            <p:cNvPr id="796" name="Line 129"/>
            <p:cNvSpPr>
              <a:spLocks noChangeShapeType="1"/>
            </p:cNvSpPr>
            <p:nvPr/>
          </p:nvSpPr>
          <p:spPr bwMode="auto">
            <a:xfrm rot="5400000" flipH="1">
              <a:off x="5314950" y="5403850"/>
              <a:ext cx="69850" cy="0"/>
            </a:xfrm>
            <a:prstGeom prst="line">
              <a:avLst/>
            </a:prstGeom>
            <a:noFill/>
            <a:ln w="9525">
              <a:solidFill>
                <a:srgbClr val="000000"/>
              </a:solidFill>
              <a:round/>
              <a:headEnd/>
              <a:tailEnd/>
            </a:ln>
            <a:effectLst/>
          </p:spPr>
          <p:txBody>
            <a:bodyPr/>
            <a:lstStyle/>
            <a:p>
              <a:endParaRPr lang="en-US" sz="1400"/>
            </a:p>
          </p:txBody>
        </p:sp>
        <p:sp>
          <p:nvSpPr>
            <p:cNvPr id="797" name="Line 130"/>
            <p:cNvSpPr>
              <a:spLocks noChangeShapeType="1"/>
            </p:cNvSpPr>
            <p:nvPr/>
          </p:nvSpPr>
          <p:spPr bwMode="auto">
            <a:xfrm rot="5400000" flipH="1">
              <a:off x="5238750" y="5403850"/>
              <a:ext cx="69850" cy="0"/>
            </a:xfrm>
            <a:prstGeom prst="line">
              <a:avLst/>
            </a:prstGeom>
            <a:noFill/>
            <a:ln w="9525">
              <a:solidFill>
                <a:srgbClr val="000000"/>
              </a:solidFill>
              <a:round/>
              <a:headEnd/>
              <a:tailEnd/>
            </a:ln>
            <a:effectLst/>
          </p:spPr>
          <p:txBody>
            <a:bodyPr/>
            <a:lstStyle/>
            <a:p>
              <a:endParaRPr lang="en-US" sz="1400"/>
            </a:p>
          </p:txBody>
        </p:sp>
        <p:sp>
          <p:nvSpPr>
            <p:cNvPr id="798" name="Line 131"/>
            <p:cNvSpPr>
              <a:spLocks noChangeShapeType="1"/>
            </p:cNvSpPr>
            <p:nvPr/>
          </p:nvSpPr>
          <p:spPr bwMode="auto">
            <a:xfrm rot="5400000" flipH="1">
              <a:off x="5164138" y="5403850"/>
              <a:ext cx="69850" cy="0"/>
            </a:xfrm>
            <a:prstGeom prst="line">
              <a:avLst/>
            </a:prstGeom>
            <a:noFill/>
            <a:ln w="9525">
              <a:solidFill>
                <a:srgbClr val="000000"/>
              </a:solidFill>
              <a:round/>
              <a:headEnd/>
              <a:tailEnd/>
            </a:ln>
            <a:effectLst/>
          </p:spPr>
          <p:txBody>
            <a:bodyPr/>
            <a:lstStyle/>
            <a:p>
              <a:endParaRPr lang="en-US" sz="1400"/>
            </a:p>
          </p:txBody>
        </p:sp>
        <p:sp>
          <p:nvSpPr>
            <p:cNvPr id="799" name="Line 132"/>
            <p:cNvSpPr>
              <a:spLocks noChangeShapeType="1"/>
            </p:cNvSpPr>
            <p:nvPr/>
          </p:nvSpPr>
          <p:spPr bwMode="auto">
            <a:xfrm rot="5400000" flipH="1">
              <a:off x="5087938" y="5403850"/>
              <a:ext cx="69850" cy="0"/>
            </a:xfrm>
            <a:prstGeom prst="line">
              <a:avLst/>
            </a:prstGeom>
            <a:noFill/>
            <a:ln w="9525">
              <a:solidFill>
                <a:srgbClr val="000000"/>
              </a:solidFill>
              <a:round/>
              <a:headEnd/>
              <a:tailEnd/>
            </a:ln>
            <a:effectLst/>
          </p:spPr>
          <p:txBody>
            <a:bodyPr/>
            <a:lstStyle/>
            <a:p>
              <a:endParaRPr lang="en-US" sz="1400"/>
            </a:p>
          </p:txBody>
        </p:sp>
        <p:sp>
          <p:nvSpPr>
            <p:cNvPr id="800" name="Line 133"/>
            <p:cNvSpPr>
              <a:spLocks noChangeShapeType="1"/>
            </p:cNvSpPr>
            <p:nvPr/>
          </p:nvSpPr>
          <p:spPr bwMode="auto">
            <a:xfrm rot="5400000" flipH="1">
              <a:off x="5026025" y="5403850"/>
              <a:ext cx="69850" cy="0"/>
            </a:xfrm>
            <a:prstGeom prst="line">
              <a:avLst/>
            </a:prstGeom>
            <a:noFill/>
            <a:ln w="9525">
              <a:solidFill>
                <a:srgbClr val="000000"/>
              </a:solidFill>
              <a:round/>
              <a:headEnd/>
              <a:tailEnd/>
            </a:ln>
            <a:effectLst/>
          </p:spPr>
          <p:txBody>
            <a:bodyPr/>
            <a:lstStyle/>
            <a:p>
              <a:endParaRPr lang="en-US" sz="1400"/>
            </a:p>
          </p:txBody>
        </p:sp>
        <p:sp>
          <p:nvSpPr>
            <p:cNvPr id="801" name="Line 134"/>
            <p:cNvSpPr>
              <a:spLocks noChangeShapeType="1"/>
            </p:cNvSpPr>
            <p:nvPr/>
          </p:nvSpPr>
          <p:spPr bwMode="auto">
            <a:xfrm rot="5400000" flipH="1">
              <a:off x="4951413" y="5403850"/>
              <a:ext cx="69850" cy="0"/>
            </a:xfrm>
            <a:prstGeom prst="line">
              <a:avLst/>
            </a:prstGeom>
            <a:noFill/>
            <a:ln w="9525">
              <a:solidFill>
                <a:srgbClr val="000000"/>
              </a:solidFill>
              <a:round/>
              <a:headEnd/>
              <a:tailEnd/>
            </a:ln>
            <a:effectLst/>
          </p:spPr>
          <p:txBody>
            <a:bodyPr/>
            <a:lstStyle/>
            <a:p>
              <a:endParaRPr lang="en-US" sz="1400"/>
            </a:p>
          </p:txBody>
        </p:sp>
        <p:sp>
          <p:nvSpPr>
            <p:cNvPr id="802" name="Line 135"/>
            <p:cNvSpPr>
              <a:spLocks noChangeShapeType="1"/>
            </p:cNvSpPr>
            <p:nvPr/>
          </p:nvSpPr>
          <p:spPr bwMode="auto">
            <a:xfrm rot="5400000">
              <a:off x="4886325" y="4705350"/>
              <a:ext cx="0" cy="74613"/>
            </a:xfrm>
            <a:prstGeom prst="line">
              <a:avLst/>
            </a:prstGeom>
            <a:noFill/>
            <a:ln w="9525">
              <a:solidFill>
                <a:srgbClr val="000000"/>
              </a:solidFill>
              <a:round/>
              <a:headEnd/>
              <a:tailEnd/>
            </a:ln>
            <a:effectLst/>
          </p:spPr>
          <p:txBody>
            <a:bodyPr/>
            <a:lstStyle/>
            <a:p>
              <a:endParaRPr lang="en-US" sz="1400"/>
            </a:p>
          </p:txBody>
        </p:sp>
        <p:sp>
          <p:nvSpPr>
            <p:cNvPr id="803" name="Line 136"/>
            <p:cNvSpPr>
              <a:spLocks noChangeShapeType="1"/>
            </p:cNvSpPr>
            <p:nvPr/>
          </p:nvSpPr>
          <p:spPr bwMode="auto">
            <a:xfrm rot="5400000">
              <a:off x="4873625" y="4633913"/>
              <a:ext cx="0" cy="74613"/>
            </a:xfrm>
            <a:prstGeom prst="line">
              <a:avLst/>
            </a:prstGeom>
            <a:noFill/>
            <a:ln w="9525">
              <a:solidFill>
                <a:srgbClr val="000000"/>
              </a:solidFill>
              <a:round/>
              <a:headEnd/>
              <a:tailEnd/>
            </a:ln>
            <a:effectLst/>
          </p:spPr>
          <p:txBody>
            <a:bodyPr/>
            <a:lstStyle/>
            <a:p>
              <a:endParaRPr lang="en-US" sz="1400"/>
            </a:p>
          </p:txBody>
        </p:sp>
        <p:sp>
          <p:nvSpPr>
            <p:cNvPr id="804" name="Line 137"/>
            <p:cNvSpPr>
              <a:spLocks noChangeShapeType="1"/>
            </p:cNvSpPr>
            <p:nvPr/>
          </p:nvSpPr>
          <p:spPr bwMode="auto">
            <a:xfrm rot="5400000">
              <a:off x="4873625" y="4564063"/>
              <a:ext cx="0" cy="74613"/>
            </a:xfrm>
            <a:prstGeom prst="line">
              <a:avLst/>
            </a:prstGeom>
            <a:noFill/>
            <a:ln w="9525">
              <a:solidFill>
                <a:srgbClr val="000000"/>
              </a:solidFill>
              <a:round/>
              <a:headEnd/>
              <a:tailEnd/>
            </a:ln>
            <a:effectLst/>
          </p:spPr>
          <p:txBody>
            <a:bodyPr/>
            <a:lstStyle/>
            <a:p>
              <a:endParaRPr lang="en-US" sz="1400"/>
            </a:p>
          </p:txBody>
        </p:sp>
        <p:sp>
          <p:nvSpPr>
            <p:cNvPr id="805" name="Line 138"/>
            <p:cNvSpPr>
              <a:spLocks noChangeShapeType="1"/>
            </p:cNvSpPr>
            <p:nvPr/>
          </p:nvSpPr>
          <p:spPr bwMode="auto">
            <a:xfrm rot="5400000">
              <a:off x="4873625" y="4492625"/>
              <a:ext cx="0" cy="74613"/>
            </a:xfrm>
            <a:prstGeom prst="line">
              <a:avLst/>
            </a:prstGeom>
            <a:noFill/>
            <a:ln w="9525">
              <a:solidFill>
                <a:srgbClr val="000000"/>
              </a:solidFill>
              <a:round/>
              <a:headEnd/>
              <a:tailEnd/>
            </a:ln>
            <a:effectLst/>
          </p:spPr>
          <p:txBody>
            <a:bodyPr/>
            <a:lstStyle/>
            <a:p>
              <a:endParaRPr lang="en-US" sz="1400"/>
            </a:p>
          </p:txBody>
        </p:sp>
        <p:sp>
          <p:nvSpPr>
            <p:cNvPr id="806" name="Line 139"/>
            <p:cNvSpPr>
              <a:spLocks noChangeShapeType="1"/>
            </p:cNvSpPr>
            <p:nvPr/>
          </p:nvSpPr>
          <p:spPr bwMode="auto">
            <a:xfrm rot="5400000">
              <a:off x="4873625" y="4421188"/>
              <a:ext cx="0" cy="74613"/>
            </a:xfrm>
            <a:prstGeom prst="line">
              <a:avLst/>
            </a:prstGeom>
            <a:noFill/>
            <a:ln w="9525">
              <a:solidFill>
                <a:srgbClr val="000000"/>
              </a:solidFill>
              <a:round/>
              <a:headEnd/>
              <a:tailEnd/>
            </a:ln>
            <a:effectLst/>
          </p:spPr>
          <p:txBody>
            <a:bodyPr/>
            <a:lstStyle/>
            <a:p>
              <a:endParaRPr lang="en-US" sz="1400"/>
            </a:p>
          </p:txBody>
        </p:sp>
        <p:sp>
          <p:nvSpPr>
            <p:cNvPr id="807" name="Line 140"/>
            <p:cNvSpPr>
              <a:spLocks noChangeShapeType="1"/>
            </p:cNvSpPr>
            <p:nvPr/>
          </p:nvSpPr>
          <p:spPr bwMode="auto">
            <a:xfrm rot="5400000">
              <a:off x="4873625" y="4351338"/>
              <a:ext cx="0" cy="74613"/>
            </a:xfrm>
            <a:prstGeom prst="line">
              <a:avLst/>
            </a:prstGeom>
            <a:noFill/>
            <a:ln w="9525">
              <a:solidFill>
                <a:srgbClr val="000000"/>
              </a:solidFill>
              <a:round/>
              <a:headEnd/>
              <a:tailEnd/>
            </a:ln>
            <a:effectLst/>
          </p:spPr>
          <p:txBody>
            <a:bodyPr/>
            <a:lstStyle/>
            <a:p>
              <a:endParaRPr lang="en-US" sz="1400"/>
            </a:p>
          </p:txBody>
        </p:sp>
        <p:sp>
          <p:nvSpPr>
            <p:cNvPr id="808" name="Line 141"/>
            <p:cNvSpPr>
              <a:spLocks noChangeShapeType="1"/>
            </p:cNvSpPr>
            <p:nvPr/>
          </p:nvSpPr>
          <p:spPr bwMode="auto">
            <a:xfrm rot="5400000">
              <a:off x="4873625" y="4279900"/>
              <a:ext cx="0" cy="74613"/>
            </a:xfrm>
            <a:prstGeom prst="line">
              <a:avLst/>
            </a:prstGeom>
            <a:noFill/>
            <a:ln w="9525">
              <a:solidFill>
                <a:srgbClr val="000000"/>
              </a:solidFill>
              <a:round/>
              <a:headEnd/>
              <a:tailEnd/>
            </a:ln>
            <a:effectLst/>
          </p:spPr>
          <p:txBody>
            <a:bodyPr/>
            <a:lstStyle/>
            <a:p>
              <a:endParaRPr lang="en-US" sz="1400"/>
            </a:p>
          </p:txBody>
        </p:sp>
        <p:sp>
          <p:nvSpPr>
            <p:cNvPr id="809" name="Line 142"/>
            <p:cNvSpPr>
              <a:spLocks noChangeShapeType="1"/>
            </p:cNvSpPr>
            <p:nvPr/>
          </p:nvSpPr>
          <p:spPr bwMode="auto">
            <a:xfrm rot="5400000">
              <a:off x="4873625" y="4210050"/>
              <a:ext cx="0" cy="74613"/>
            </a:xfrm>
            <a:prstGeom prst="line">
              <a:avLst/>
            </a:prstGeom>
            <a:noFill/>
            <a:ln w="9525">
              <a:solidFill>
                <a:srgbClr val="000000"/>
              </a:solidFill>
              <a:round/>
              <a:headEnd/>
              <a:tailEnd/>
            </a:ln>
            <a:effectLst/>
          </p:spPr>
          <p:txBody>
            <a:bodyPr/>
            <a:lstStyle/>
            <a:p>
              <a:endParaRPr lang="en-US" sz="1400"/>
            </a:p>
          </p:txBody>
        </p:sp>
        <p:sp>
          <p:nvSpPr>
            <p:cNvPr id="810" name="Line 143"/>
            <p:cNvSpPr>
              <a:spLocks noChangeShapeType="1"/>
            </p:cNvSpPr>
            <p:nvPr/>
          </p:nvSpPr>
          <p:spPr bwMode="auto">
            <a:xfrm rot="5400000">
              <a:off x="4873625" y="4138613"/>
              <a:ext cx="0" cy="74613"/>
            </a:xfrm>
            <a:prstGeom prst="line">
              <a:avLst/>
            </a:prstGeom>
            <a:noFill/>
            <a:ln w="9525">
              <a:solidFill>
                <a:srgbClr val="000000"/>
              </a:solidFill>
              <a:round/>
              <a:headEnd/>
              <a:tailEnd/>
            </a:ln>
            <a:effectLst/>
          </p:spPr>
          <p:txBody>
            <a:bodyPr/>
            <a:lstStyle/>
            <a:p>
              <a:endParaRPr lang="en-US" sz="1400"/>
            </a:p>
          </p:txBody>
        </p:sp>
        <p:sp>
          <p:nvSpPr>
            <p:cNvPr id="811" name="Line 144"/>
            <p:cNvSpPr>
              <a:spLocks noChangeShapeType="1"/>
            </p:cNvSpPr>
            <p:nvPr/>
          </p:nvSpPr>
          <p:spPr bwMode="auto">
            <a:xfrm rot="5400000">
              <a:off x="4873625" y="4067175"/>
              <a:ext cx="0" cy="74613"/>
            </a:xfrm>
            <a:prstGeom prst="line">
              <a:avLst/>
            </a:prstGeom>
            <a:noFill/>
            <a:ln w="9525">
              <a:solidFill>
                <a:srgbClr val="000000"/>
              </a:solidFill>
              <a:round/>
              <a:headEnd/>
              <a:tailEnd/>
            </a:ln>
            <a:effectLst/>
          </p:spPr>
          <p:txBody>
            <a:bodyPr/>
            <a:lstStyle/>
            <a:p>
              <a:endParaRPr lang="en-US" sz="1400"/>
            </a:p>
          </p:txBody>
        </p:sp>
        <p:sp>
          <p:nvSpPr>
            <p:cNvPr id="812" name="Line 145"/>
            <p:cNvSpPr>
              <a:spLocks noChangeShapeType="1"/>
            </p:cNvSpPr>
            <p:nvPr/>
          </p:nvSpPr>
          <p:spPr bwMode="auto">
            <a:xfrm rot="5400000">
              <a:off x="4873625" y="3997325"/>
              <a:ext cx="0" cy="74613"/>
            </a:xfrm>
            <a:prstGeom prst="line">
              <a:avLst/>
            </a:prstGeom>
            <a:noFill/>
            <a:ln w="9525">
              <a:solidFill>
                <a:srgbClr val="000000"/>
              </a:solidFill>
              <a:round/>
              <a:headEnd/>
              <a:tailEnd/>
            </a:ln>
            <a:effectLst/>
          </p:spPr>
          <p:txBody>
            <a:bodyPr/>
            <a:lstStyle/>
            <a:p>
              <a:endParaRPr lang="en-US" sz="1400"/>
            </a:p>
          </p:txBody>
        </p:sp>
        <p:sp>
          <p:nvSpPr>
            <p:cNvPr id="813" name="Line 146"/>
            <p:cNvSpPr>
              <a:spLocks noChangeShapeType="1"/>
            </p:cNvSpPr>
            <p:nvPr/>
          </p:nvSpPr>
          <p:spPr bwMode="auto">
            <a:xfrm rot="5400000">
              <a:off x="4873625" y="5272088"/>
              <a:ext cx="0" cy="74613"/>
            </a:xfrm>
            <a:prstGeom prst="line">
              <a:avLst/>
            </a:prstGeom>
            <a:noFill/>
            <a:ln w="9525">
              <a:solidFill>
                <a:srgbClr val="000000"/>
              </a:solidFill>
              <a:round/>
              <a:headEnd/>
              <a:tailEnd/>
            </a:ln>
            <a:effectLst/>
          </p:spPr>
          <p:txBody>
            <a:bodyPr/>
            <a:lstStyle/>
            <a:p>
              <a:endParaRPr lang="en-US" sz="1400"/>
            </a:p>
          </p:txBody>
        </p:sp>
        <p:sp>
          <p:nvSpPr>
            <p:cNvPr id="814" name="Line 147"/>
            <p:cNvSpPr>
              <a:spLocks noChangeShapeType="1"/>
            </p:cNvSpPr>
            <p:nvPr/>
          </p:nvSpPr>
          <p:spPr bwMode="auto">
            <a:xfrm rot="5400000">
              <a:off x="4873625" y="5200650"/>
              <a:ext cx="0" cy="74613"/>
            </a:xfrm>
            <a:prstGeom prst="line">
              <a:avLst/>
            </a:prstGeom>
            <a:noFill/>
            <a:ln w="9525">
              <a:solidFill>
                <a:srgbClr val="000000"/>
              </a:solidFill>
              <a:round/>
              <a:headEnd/>
              <a:tailEnd/>
            </a:ln>
            <a:effectLst/>
          </p:spPr>
          <p:txBody>
            <a:bodyPr/>
            <a:lstStyle/>
            <a:p>
              <a:endParaRPr lang="en-US" sz="1400"/>
            </a:p>
          </p:txBody>
        </p:sp>
        <p:sp>
          <p:nvSpPr>
            <p:cNvPr id="815" name="Line 148"/>
            <p:cNvSpPr>
              <a:spLocks noChangeShapeType="1"/>
            </p:cNvSpPr>
            <p:nvPr/>
          </p:nvSpPr>
          <p:spPr bwMode="auto">
            <a:xfrm rot="5400000">
              <a:off x="4873625" y="5129213"/>
              <a:ext cx="0" cy="74613"/>
            </a:xfrm>
            <a:prstGeom prst="line">
              <a:avLst/>
            </a:prstGeom>
            <a:noFill/>
            <a:ln w="9525">
              <a:solidFill>
                <a:srgbClr val="000000"/>
              </a:solidFill>
              <a:round/>
              <a:headEnd/>
              <a:tailEnd/>
            </a:ln>
            <a:effectLst/>
          </p:spPr>
          <p:txBody>
            <a:bodyPr/>
            <a:lstStyle/>
            <a:p>
              <a:endParaRPr lang="en-US" sz="1400"/>
            </a:p>
          </p:txBody>
        </p:sp>
        <p:sp>
          <p:nvSpPr>
            <p:cNvPr id="816" name="Line 149"/>
            <p:cNvSpPr>
              <a:spLocks noChangeShapeType="1"/>
            </p:cNvSpPr>
            <p:nvPr/>
          </p:nvSpPr>
          <p:spPr bwMode="auto">
            <a:xfrm rot="5400000">
              <a:off x="4873625" y="5059363"/>
              <a:ext cx="0" cy="74613"/>
            </a:xfrm>
            <a:prstGeom prst="line">
              <a:avLst/>
            </a:prstGeom>
            <a:noFill/>
            <a:ln w="9525">
              <a:solidFill>
                <a:srgbClr val="000000"/>
              </a:solidFill>
              <a:round/>
              <a:headEnd/>
              <a:tailEnd/>
            </a:ln>
            <a:effectLst/>
          </p:spPr>
          <p:txBody>
            <a:bodyPr/>
            <a:lstStyle/>
            <a:p>
              <a:endParaRPr lang="en-US" sz="1400"/>
            </a:p>
          </p:txBody>
        </p:sp>
        <p:sp>
          <p:nvSpPr>
            <p:cNvPr id="817" name="Line 150"/>
            <p:cNvSpPr>
              <a:spLocks noChangeShapeType="1"/>
            </p:cNvSpPr>
            <p:nvPr/>
          </p:nvSpPr>
          <p:spPr bwMode="auto">
            <a:xfrm rot="5400000">
              <a:off x="4873625" y="4987925"/>
              <a:ext cx="0" cy="74613"/>
            </a:xfrm>
            <a:prstGeom prst="line">
              <a:avLst/>
            </a:prstGeom>
            <a:noFill/>
            <a:ln w="9525">
              <a:solidFill>
                <a:srgbClr val="000000"/>
              </a:solidFill>
              <a:round/>
              <a:headEnd/>
              <a:tailEnd/>
            </a:ln>
            <a:effectLst/>
          </p:spPr>
          <p:txBody>
            <a:bodyPr/>
            <a:lstStyle/>
            <a:p>
              <a:endParaRPr lang="en-US" sz="1400"/>
            </a:p>
          </p:txBody>
        </p:sp>
        <p:sp>
          <p:nvSpPr>
            <p:cNvPr id="818" name="Line 151"/>
            <p:cNvSpPr>
              <a:spLocks noChangeShapeType="1"/>
            </p:cNvSpPr>
            <p:nvPr/>
          </p:nvSpPr>
          <p:spPr bwMode="auto">
            <a:xfrm rot="5400000">
              <a:off x="4873625" y="4918075"/>
              <a:ext cx="0" cy="74613"/>
            </a:xfrm>
            <a:prstGeom prst="line">
              <a:avLst/>
            </a:prstGeom>
            <a:noFill/>
            <a:ln w="9525">
              <a:solidFill>
                <a:srgbClr val="000000"/>
              </a:solidFill>
              <a:round/>
              <a:headEnd/>
              <a:tailEnd/>
            </a:ln>
            <a:effectLst/>
          </p:spPr>
          <p:txBody>
            <a:bodyPr/>
            <a:lstStyle/>
            <a:p>
              <a:endParaRPr lang="en-US" sz="1400"/>
            </a:p>
          </p:txBody>
        </p:sp>
        <p:sp>
          <p:nvSpPr>
            <p:cNvPr id="819" name="Line 152"/>
            <p:cNvSpPr>
              <a:spLocks noChangeShapeType="1"/>
            </p:cNvSpPr>
            <p:nvPr/>
          </p:nvSpPr>
          <p:spPr bwMode="auto">
            <a:xfrm rot="5400000">
              <a:off x="4873625" y="4846638"/>
              <a:ext cx="0" cy="74613"/>
            </a:xfrm>
            <a:prstGeom prst="line">
              <a:avLst/>
            </a:prstGeom>
            <a:noFill/>
            <a:ln w="9525">
              <a:solidFill>
                <a:srgbClr val="000000"/>
              </a:solidFill>
              <a:round/>
              <a:headEnd/>
              <a:tailEnd/>
            </a:ln>
            <a:effectLst/>
          </p:spPr>
          <p:txBody>
            <a:bodyPr/>
            <a:lstStyle/>
            <a:p>
              <a:endParaRPr lang="en-US" sz="1400"/>
            </a:p>
          </p:txBody>
        </p:sp>
        <p:sp>
          <p:nvSpPr>
            <p:cNvPr id="820" name="Line 153"/>
            <p:cNvSpPr>
              <a:spLocks noChangeShapeType="1"/>
            </p:cNvSpPr>
            <p:nvPr/>
          </p:nvSpPr>
          <p:spPr bwMode="auto">
            <a:xfrm rot="5400000">
              <a:off x="4873625" y="4775200"/>
              <a:ext cx="0" cy="74613"/>
            </a:xfrm>
            <a:prstGeom prst="line">
              <a:avLst/>
            </a:prstGeom>
            <a:noFill/>
            <a:ln w="9525">
              <a:solidFill>
                <a:srgbClr val="000000"/>
              </a:solidFill>
              <a:round/>
              <a:headEnd/>
              <a:tailEnd/>
            </a:ln>
            <a:effectLst/>
          </p:spPr>
          <p:txBody>
            <a:bodyPr/>
            <a:lstStyle/>
            <a:p>
              <a:endParaRPr lang="en-US" sz="1400"/>
            </a:p>
          </p:txBody>
        </p:sp>
        <p:sp>
          <p:nvSpPr>
            <p:cNvPr id="821" name="Line 154"/>
            <p:cNvSpPr>
              <a:spLocks noChangeShapeType="1"/>
            </p:cNvSpPr>
            <p:nvPr/>
          </p:nvSpPr>
          <p:spPr bwMode="auto">
            <a:xfrm rot="5400000">
              <a:off x="6215063" y="4716463"/>
              <a:ext cx="0" cy="74613"/>
            </a:xfrm>
            <a:prstGeom prst="line">
              <a:avLst/>
            </a:prstGeom>
            <a:noFill/>
            <a:ln w="9525">
              <a:solidFill>
                <a:srgbClr val="000000"/>
              </a:solidFill>
              <a:round/>
              <a:headEnd/>
              <a:tailEnd/>
            </a:ln>
            <a:effectLst/>
          </p:spPr>
          <p:txBody>
            <a:bodyPr/>
            <a:lstStyle/>
            <a:p>
              <a:endParaRPr lang="en-US" sz="1400"/>
            </a:p>
          </p:txBody>
        </p:sp>
        <p:sp>
          <p:nvSpPr>
            <p:cNvPr id="822" name="Line 155"/>
            <p:cNvSpPr>
              <a:spLocks noChangeShapeType="1"/>
            </p:cNvSpPr>
            <p:nvPr/>
          </p:nvSpPr>
          <p:spPr bwMode="auto">
            <a:xfrm rot="5400000">
              <a:off x="6202363" y="4646613"/>
              <a:ext cx="0" cy="74613"/>
            </a:xfrm>
            <a:prstGeom prst="line">
              <a:avLst/>
            </a:prstGeom>
            <a:noFill/>
            <a:ln w="9525">
              <a:solidFill>
                <a:srgbClr val="000000"/>
              </a:solidFill>
              <a:round/>
              <a:headEnd/>
              <a:tailEnd/>
            </a:ln>
            <a:effectLst/>
          </p:spPr>
          <p:txBody>
            <a:bodyPr/>
            <a:lstStyle/>
            <a:p>
              <a:endParaRPr lang="en-US" sz="1400"/>
            </a:p>
          </p:txBody>
        </p:sp>
        <p:sp>
          <p:nvSpPr>
            <p:cNvPr id="823" name="Line 156"/>
            <p:cNvSpPr>
              <a:spLocks noChangeShapeType="1"/>
            </p:cNvSpPr>
            <p:nvPr/>
          </p:nvSpPr>
          <p:spPr bwMode="auto">
            <a:xfrm rot="5400000">
              <a:off x="6202363" y="4575175"/>
              <a:ext cx="0" cy="74613"/>
            </a:xfrm>
            <a:prstGeom prst="line">
              <a:avLst/>
            </a:prstGeom>
            <a:noFill/>
            <a:ln w="9525">
              <a:solidFill>
                <a:srgbClr val="000000"/>
              </a:solidFill>
              <a:round/>
              <a:headEnd/>
              <a:tailEnd/>
            </a:ln>
            <a:effectLst/>
          </p:spPr>
          <p:txBody>
            <a:bodyPr/>
            <a:lstStyle/>
            <a:p>
              <a:endParaRPr lang="en-US" sz="1400"/>
            </a:p>
          </p:txBody>
        </p:sp>
        <p:sp>
          <p:nvSpPr>
            <p:cNvPr id="824" name="Line 157"/>
            <p:cNvSpPr>
              <a:spLocks noChangeShapeType="1"/>
            </p:cNvSpPr>
            <p:nvPr/>
          </p:nvSpPr>
          <p:spPr bwMode="auto">
            <a:xfrm rot="5400000">
              <a:off x="6202363" y="4503738"/>
              <a:ext cx="0" cy="74613"/>
            </a:xfrm>
            <a:prstGeom prst="line">
              <a:avLst/>
            </a:prstGeom>
            <a:noFill/>
            <a:ln w="9525">
              <a:solidFill>
                <a:srgbClr val="000000"/>
              </a:solidFill>
              <a:round/>
              <a:headEnd/>
              <a:tailEnd/>
            </a:ln>
            <a:effectLst/>
          </p:spPr>
          <p:txBody>
            <a:bodyPr/>
            <a:lstStyle/>
            <a:p>
              <a:endParaRPr lang="en-US" sz="1400"/>
            </a:p>
          </p:txBody>
        </p:sp>
        <p:sp>
          <p:nvSpPr>
            <p:cNvPr id="825" name="Line 158"/>
            <p:cNvSpPr>
              <a:spLocks noChangeShapeType="1"/>
            </p:cNvSpPr>
            <p:nvPr/>
          </p:nvSpPr>
          <p:spPr bwMode="auto">
            <a:xfrm rot="5400000">
              <a:off x="6202363" y="4433888"/>
              <a:ext cx="0" cy="74613"/>
            </a:xfrm>
            <a:prstGeom prst="line">
              <a:avLst/>
            </a:prstGeom>
            <a:noFill/>
            <a:ln w="9525">
              <a:solidFill>
                <a:srgbClr val="000000"/>
              </a:solidFill>
              <a:round/>
              <a:headEnd/>
              <a:tailEnd/>
            </a:ln>
            <a:effectLst/>
          </p:spPr>
          <p:txBody>
            <a:bodyPr/>
            <a:lstStyle/>
            <a:p>
              <a:endParaRPr lang="en-US" sz="1400"/>
            </a:p>
          </p:txBody>
        </p:sp>
        <p:sp>
          <p:nvSpPr>
            <p:cNvPr id="826" name="Line 159"/>
            <p:cNvSpPr>
              <a:spLocks noChangeShapeType="1"/>
            </p:cNvSpPr>
            <p:nvPr/>
          </p:nvSpPr>
          <p:spPr bwMode="auto">
            <a:xfrm rot="5400000">
              <a:off x="6202363" y="4362450"/>
              <a:ext cx="0" cy="74613"/>
            </a:xfrm>
            <a:prstGeom prst="line">
              <a:avLst/>
            </a:prstGeom>
            <a:noFill/>
            <a:ln w="9525">
              <a:solidFill>
                <a:srgbClr val="000000"/>
              </a:solidFill>
              <a:round/>
              <a:headEnd/>
              <a:tailEnd/>
            </a:ln>
            <a:effectLst/>
          </p:spPr>
          <p:txBody>
            <a:bodyPr/>
            <a:lstStyle/>
            <a:p>
              <a:endParaRPr lang="en-US" sz="1400"/>
            </a:p>
          </p:txBody>
        </p:sp>
        <p:sp>
          <p:nvSpPr>
            <p:cNvPr id="827" name="Line 160"/>
            <p:cNvSpPr>
              <a:spLocks noChangeShapeType="1"/>
            </p:cNvSpPr>
            <p:nvPr/>
          </p:nvSpPr>
          <p:spPr bwMode="auto">
            <a:xfrm rot="5400000">
              <a:off x="6202363" y="4292600"/>
              <a:ext cx="0" cy="74613"/>
            </a:xfrm>
            <a:prstGeom prst="line">
              <a:avLst/>
            </a:prstGeom>
            <a:noFill/>
            <a:ln w="9525">
              <a:solidFill>
                <a:srgbClr val="000000"/>
              </a:solidFill>
              <a:round/>
              <a:headEnd/>
              <a:tailEnd/>
            </a:ln>
            <a:effectLst/>
          </p:spPr>
          <p:txBody>
            <a:bodyPr/>
            <a:lstStyle/>
            <a:p>
              <a:endParaRPr lang="en-US" sz="1400"/>
            </a:p>
          </p:txBody>
        </p:sp>
        <p:sp>
          <p:nvSpPr>
            <p:cNvPr id="828" name="Line 161"/>
            <p:cNvSpPr>
              <a:spLocks noChangeShapeType="1"/>
            </p:cNvSpPr>
            <p:nvPr/>
          </p:nvSpPr>
          <p:spPr bwMode="auto">
            <a:xfrm rot="5400000">
              <a:off x="6202363" y="4221163"/>
              <a:ext cx="0" cy="74613"/>
            </a:xfrm>
            <a:prstGeom prst="line">
              <a:avLst/>
            </a:prstGeom>
            <a:noFill/>
            <a:ln w="9525">
              <a:solidFill>
                <a:srgbClr val="000000"/>
              </a:solidFill>
              <a:round/>
              <a:headEnd/>
              <a:tailEnd/>
            </a:ln>
            <a:effectLst/>
          </p:spPr>
          <p:txBody>
            <a:bodyPr/>
            <a:lstStyle/>
            <a:p>
              <a:endParaRPr lang="en-US" sz="1400"/>
            </a:p>
          </p:txBody>
        </p:sp>
        <p:sp>
          <p:nvSpPr>
            <p:cNvPr id="829" name="Line 162"/>
            <p:cNvSpPr>
              <a:spLocks noChangeShapeType="1"/>
            </p:cNvSpPr>
            <p:nvPr/>
          </p:nvSpPr>
          <p:spPr bwMode="auto">
            <a:xfrm rot="5400000">
              <a:off x="6202363" y="4149725"/>
              <a:ext cx="0" cy="74613"/>
            </a:xfrm>
            <a:prstGeom prst="line">
              <a:avLst/>
            </a:prstGeom>
            <a:noFill/>
            <a:ln w="9525">
              <a:solidFill>
                <a:srgbClr val="000000"/>
              </a:solidFill>
              <a:round/>
              <a:headEnd/>
              <a:tailEnd/>
            </a:ln>
            <a:effectLst/>
          </p:spPr>
          <p:txBody>
            <a:bodyPr/>
            <a:lstStyle/>
            <a:p>
              <a:endParaRPr lang="en-US" sz="1400"/>
            </a:p>
          </p:txBody>
        </p:sp>
        <p:sp>
          <p:nvSpPr>
            <p:cNvPr id="830" name="Line 163"/>
            <p:cNvSpPr>
              <a:spLocks noChangeShapeType="1"/>
            </p:cNvSpPr>
            <p:nvPr/>
          </p:nvSpPr>
          <p:spPr bwMode="auto">
            <a:xfrm rot="5400000">
              <a:off x="6202363" y="4079875"/>
              <a:ext cx="0" cy="74613"/>
            </a:xfrm>
            <a:prstGeom prst="line">
              <a:avLst/>
            </a:prstGeom>
            <a:noFill/>
            <a:ln w="9525">
              <a:solidFill>
                <a:srgbClr val="000000"/>
              </a:solidFill>
              <a:round/>
              <a:headEnd/>
              <a:tailEnd/>
            </a:ln>
            <a:effectLst/>
          </p:spPr>
          <p:txBody>
            <a:bodyPr/>
            <a:lstStyle/>
            <a:p>
              <a:endParaRPr lang="en-US" sz="1400"/>
            </a:p>
          </p:txBody>
        </p:sp>
        <p:sp>
          <p:nvSpPr>
            <p:cNvPr id="831" name="Line 164"/>
            <p:cNvSpPr>
              <a:spLocks noChangeShapeType="1"/>
            </p:cNvSpPr>
            <p:nvPr/>
          </p:nvSpPr>
          <p:spPr bwMode="auto">
            <a:xfrm rot="5400000">
              <a:off x="6202363" y="4008438"/>
              <a:ext cx="0" cy="74613"/>
            </a:xfrm>
            <a:prstGeom prst="line">
              <a:avLst/>
            </a:prstGeom>
            <a:noFill/>
            <a:ln w="9525">
              <a:solidFill>
                <a:srgbClr val="000000"/>
              </a:solidFill>
              <a:round/>
              <a:headEnd/>
              <a:tailEnd/>
            </a:ln>
            <a:effectLst/>
          </p:spPr>
          <p:txBody>
            <a:bodyPr/>
            <a:lstStyle/>
            <a:p>
              <a:endParaRPr lang="en-US" sz="1400"/>
            </a:p>
          </p:txBody>
        </p:sp>
        <p:sp>
          <p:nvSpPr>
            <p:cNvPr id="832" name="Line 165"/>
            <p:cNvSpPr>
              <a:spLocks noChangeShapeType="1"/>
            </p:cNvSpPr>
            <p:nvPr/>
          </p:nvSpPr>
          <p:spPr bwMode="auto">
            <a:xfrm rot="5400000">
              <a:off x="6202363" y="5283200"/>
              <a:ext cx="0" cy="74613"/>
            </a:xfrm>
            <a:prstGeom prst="line">
              <a:avLst/>
            </a:prstGeom>
            <a:noFill/>
            <a:ln w="9525">
              <a:solidFill>
                <a:srgbClr val="000000"/>
              </a:solidFill>
              <a:round/>
              <a:headEnd/>
              <a:tailEnd/>
            </a:ln>
            <a:effectLst/>
          </p:spPr>
          <p:txBody>
            <a:bodyPr/>
            <a:lstStyle/>
            <a:p>
              <a:endParaRPr lang="en-US" sz="1400"/>
            </a:p>
          </p:txBody>
        </p:sp>
        <p:sp>
          <p:nvSpPr>
            <p:cNvPr id="833" name="Line 166"/>
            <p:cNvSpPr>
              <a:spLocks noChangeShapeType="1"/>
            </p:cNvSpPr>
            <p:nvPr/>
          </p:nvSpPr>
          <p:spPr bwMode="auto">
            <a:xfrm rot="5400000">
              <a:off x="6202363" y="5211763"/>
              <a:ext cx="0" cy="74613"/>
            </a:xfrm>
            <a:prstGeom prst="line">
              <a:avLst/>
            </a:prstGeom>
            <a:noFill/>
            <a:ln w="9525">
              <a:solidFill>
                <a:srgbClr val="000000"/>
              </a:solidFill>
              <a:round/>
              <a:headEnd/>
              <a:tailEnd/>
            </a:ln>
            <a:effectLst/>
          </p:spPr>
          <p:txBody>
            <a:bodyPr/>
            <a:lstStyle/>
            <a:p>
              <a:endParaRPr lang="en-US" sz="1400"/>
            </a:p>
          </p:txBody>
        </p:sp>
        <p:sp>
          <p:nvSpPr>
            <p:cNvPr id="834" name="Line 167"/>
            <p:cNvSpPr>
              <a:spLocks noChangeShapeType="1"/>
            </p:cNvSpPr>
            <p:nvPr/>
          </p:nvSpPr>
          <p:spPr bwMode="auto">
            <a:xfrm rot="5400000">
              <a:off x="6202363" y="5141913"/>
              <a:ext cx="0" cy="74613"/>
            </a:xfrm>
            <a:prstGeom prst="line">
              <a:avLst/>
            </a:prstGeom>
            <a:noFill/>
            <a:ln w="9525">
              <a:solidFill>
                <a:srgbClr val="000000"/>
              </a:solidFill>
              <a:round/>
              <a:headEnd/>
              <a:tailEnd/>
            </a:ln>
            <a:effectLst/>
          </p:spPr>
          <p:txBody>
            <a:bodyPr/>
            <a:lstStyle/>
            <a:p>
              <a:endParaRPr lang="en-US" sz="1400"/>
            </a:p>
          </p:txBody>
        </p:sp>
        <p:sp>
          <p:nvSpPr>
            <p:cNvPr id="835" name="Line 168"/>
            <p:cNvSpPr>
              <a:spLocks noChangeShapeType="1"/>
            </p:cNvSpPr>
            <p:nvPr/>
          </p:nvSpPr>
          <p:spPr bwMode="auto">
            <a:xfrm rot="5400000">
              <a:off x="6202363" y="5070475"/>
              <a:ext cx="0" cy="74613"/>
            </a:xfrm>
            <a:prstGeom prst="line">
              <a:avLst/>
            </a:prstGeom>
            <a:noFill/>
            <a:ln w="9525">
              <a:solidFill>
                <a:srgbClr val="000000"/>
              </a:solidFill>
              <a:round/>
              <a:headEnd/>
              <a:tailEnd/>
            </a:ln>
            <a:effectLst/>
          </p:spPr>
          <p:txBody>
            <a:bodyPr/>
            <a:lstStyle/>
            <a:p>
              <a:endParaRPr lang="en-US" sz="1400"/>
            </a:p>
          </p:txBody>
        </p:sp>
        <p:sp>
          <p:nvSpPr>
            <p:cNvPr id="836" name="Line 169"/>
            <p:cNvSpPr>
              <a:spLocks noChangeShapeType="1"/>
            </p:cNvSpPr>
            <p:nvPr/>
          </p:nvSpPr>
          <p:spPr bwMode="auto">
            <a:xfrm rot="5400000">
              <a:off x="6202363" y="5000625"/>
              <a:ext cx="0" cy="74613"/>
            </a:xfrm>
            <a:prstGeom prst="line">
              <a:avLst/>
            </a:prstGeom>
            <a:noFill/>
            <a:ln w="9525">
              <a:solidFill>
                <a:srgbClr val="000000"/>
              </a:solidFill>
              <a:round/>
              <a:headEnd/>
              <a:tailEnd/>
            </a:ln>
            <a:effectLst/>
          </p:spPr>
          <p:txBody>
            <a:bodyPr/>
            <a:lstStyle/>
            <a:p>
              <a:endParaRPr lang="en-US" sz="1400"/>
            </a:p>
          </p:txBody>
        </p:sp>
        <p:sp>
          <p:nvSpPr>
            <p:cNvPr id="837" name="Line 170"/>
            <p:cNvSpPr>
              <a:spLocks noChangeShapeType="1"/>
            </p:cNvSpPr>
            <p:nvPr/>
          </p:nvSpPr>
          <p:spPr bwMode="auto">
            <a:xfrm rot="5400000">
              <a:off x="6202363" y="4929188"/>
              <a:ext cx="0" cy="74613"/>
            </a:xfrm>
            <a:prstGeom prst="line">
              <a:avLst/>
            </a:prstGeom>
            <a:noFill/>
            <a:ln w="9525">
              <a:solidFill>
                <a:srgbClr val="000000"/>
              </a:solidFill>
              <a:round/>
              <a:headEnd/>
              <a:tailEnd/>
            </a:ln>
            <a:effectLst/>
          </p:spPr>
          <p:txBody>
            <a:bodyPr/>
            <a:lstStyle/>
            <a:p>
              <a:endParaRPr lang="en-US" sz="1400"/>
            </a:p>
          </p:txBody>
        </p:sp>
        <p:sp>
          <p:nvSpPr>
            <p:cNvPr id="838" name="Line 171"/>
            <p:cNvSpPr>
              <a:spLocks noChangeShapeType="1"/>
            </p:cNvSpPr>
            <p:nvPr/>
          </p:nvSpPr>
          <p:spPr bwMode="auto">
            <a:xfrm rot="5400000">
              <a:off x="6202363" y="4857750"/>
              <a:ext cx="0" cy="74613"/>
            </a:xfrm>
            <a:prstGeom prst="line">
              <a:avLst/>
            </a:prstGeom>
            <a:noFill/>
            <a:ln w="9525">
              <a:solidFill>
                <a:srgbClr val="000000"/>
              </a:solidFill>
              <a:round/>
              <a:headEnd/>
              <a:tailEnd/>
            </a:ln>
            <a:effectLst/>
          </p:spPr>
          <p:txBody>
            <a:bodyPr/>
            <a:lstStyle/>
            <a:p>
              <a:endParaRPr lang="en-US" sz="1400"/>
            </a:p>
          </p:txBody>
        </p:sp>
        <p:sp>
          <p:nvSpPr>
            <p:cNvPr id="839" name="Line 172"/>
            <p:cNvSpPr>
              <a:spLocks noChangeShapeType="1"/>
            </p:cNvSpPr>
            <p:nvPr/>
          </p:nvSpPr>
          <p:spPr bwMode="auto">
            <a:xfrm rot="5400000">
              <a:off x="6202363" y="4787900"/>
              <a:ext cx="0" cy="74613"/>
            </a:xfrm>
            <a:prstGeom prst="line">
              <a:avLst/>
            </a:prstGeom>
            <a:noFill/>
            <a:ln w="9525">
              <a:solidFill>
                <a:srgbClr val="000000"/>
              </a:solidFill>
              <a:round/>
              <a:headEnd/>
              <a:tailEnd/>
            </a:ln>
            <a:effectLst/>
          </p:spPr>
          <p:txBody>
            <a:bodyPr/>
            <a:lstStyle/>
            <a:p>
              <a:endParaRPr lang="en-US" sz="1400"/>
            </a:p>
          </p:txBody>
        </p:sp>
        <p:sp>
          <p:nvSpPr>
            <p:cNvPr id="840" name="Rectangle 198"/>
            <p:cNvSpPr>
              <a:spLocks noChangeAspect="1" noChangeArrowheads="1"/>
            </p:cNvSpPr>
            <p:nvPr/>
          </p:nvSpPr>
          <p:spPr bwMode="auto">
            <a:xfrm rot="5400000">
              <a:off x="4846637" y="4033838"/>
              <a:ext cx="1401764" cy="1241426"/>
            </a:xfrm>
            <a:prstGeom prst="rect">
              <a:avLst/>
            </a:prstGeom>
            <a:solidFill>
              <a:schemeClr val="bg1"/>
            </a:solidFill>
            <a:ln w="9525">
              <a:solidFill>
                <a:srgbClr val="000000"/>
              </a:solidFill>
              <a:miter lim="800000"/>
              <a:headEnd/>
              <a:tailEnd/>
            </a:ln>
            <a:effectLst/>
          </p:spPr>
          <p:txBody>
            <a:bodyPr wrap="none" anchor="ctr"/>
            <a:lstStyle/>
            <a:p>
              <a:pPr algn="ctr"/>
              <a:r>
                <a:rPr lang="en-US" sz="1400" dirty="0">
                  <a:sym typeface="Symbol" pitchFamily="18" charset="2"/>
                </a:rPr>
                <a:t>FPGA</a:t>
              </a:r>
            </a:p>
          </p:txBody>
        </p:sp>
      </p:grpSp>
      <p:grpSp>
        <p:nvGrpSpPr>
          <p:cNvPr id="848" name="Group 173"/>
          <p:cNvGrpSpPr>
            <a:grpSpLocks/>
          </p:cNvGrpSpPr>
          <p:nvPr/>
        </p:nvGrpSpPr>
        <p:grpSpPr bwMode="auto">
          <a:xfrm rot="5400000">
            <a:off x="1903187" y="4712941"/>
            <a:ext cx="480377" cy="570786"/>
            <a:chOff x="3304" y="1512"/>
            <a:chExt cx="360" cy="456"/>
          </a:xfrm>
        </p:grpSpPr>
        <p:sp>
          <p:nvSpPr>
            <p:cNvPr id="849" name="Rectangle 174"/>
            <p:cNvSpPr>
              <a:spLocks noChangeArrowheads="1"/>
            </p:cNvSpPr>
            <p:nvPr/>
          </p:nvSpPr>
          <p:spPr bwMode="auto">
            <a:xfrm rot="10800000">
              <a:off x="3352" y="1512"/>
              <a:ext cx="256" cy="456"/>
            </a:xfrm>
            <a:prstGeom prst="rect">
              <a:avLst/>
            </a:prstGeom>
            <a:solidFill>
              <a:schemeClr val="bg1"/>
            </a:solidFill>
            <a:ln w="9525">
              <a:solidFill>
                <a:schemeClr val="tx1"/>
              </a:solidFill>
              <a:miter lim="800000"/>
              <a:headEnd/>
              <a:tailEnd/>
            </a:ln>
            <a:effectLst/>
          </p:spPr>
          <p:txBody>
            <a:bodyPr vert="eaVert" wrap="none" anchor="ctr"/>
            <a:lstStyle/>
            <a:p>
              <a:pPr algn="ctr"/>
              <a:r>
                <a:rPr lang="en-US" sz="1400" dirty="0" smtClean="0"/>
                <a:t>Codec</a:t>
              </a:r>
              <a:endParaRPr lang="en-US" sz="1400" dirty="0"/>
            </a:p>
          </p:txBody>
        </p:sp>
        <p:sp>
          <p:nvSpPr>
            <p:cNvPr id="850" name="Line 175"/>
            <p:cNvSpPr>
              <a:spLocks noChangeShapeType="1"/>
            </p:cNvSpPr>
            <p:nvPr/>
          </p:nvSpPr>
          <p:spPr bwMode="auto">
            <a:xfrm flipH="1">
              <a:off x="3608" y="1536"/>
              <a:ext cx="48" cy="0"/>
            </a:xfrm>
            <a:prstGeom prst="line">
              <a:avLst/>
            </a:prstGeom>
            <a:noFill/>
            <a:ln w="9525">
              <a:solidFill>
                <a:schemeClr val="tx1"/>
              </a:solidFill>
              <a:round/>
              <a:headEnd/>
              <a:tailEnd/>
            </a:ln>
            <a:effectLst/>
          </p:spPr>
          <p:txBody>
            <a:bodyPr/>
            <a:lstStyle/>
            <a:p>
              <a:endParaRPr lang="en-US" sz="1400"/>
            </a:p>
          </p:txBody>
        </p:sp>
        <p:sp>
          <p:nvSpPr>
            <p:cNvPr id="851" name="Line 176"/>
            <p:cNvSpPr>
              <a:spLocks noChangeShapeType="1"/>
            </p:cNvSpPr>
            <p:nvPr/>
          </p:nvSpPr>
          <p:spPr bwMode="auto">
            <a:xfrm flipH="1">
              <a:off x="3608" y="1584"/>
              <a:ext cx="48" cy="0"/>
            </a:xfrm>
            <a:prstGeom prst="line">
              <a:avLst/>
            </a:prstGeom>
            <a:noFill/>
            <a:ln w="9525">
              <a:solidFill>
                <a:schemeClr val="tx1"/>
              </a:solidFill>
              <a:round/>
              <a:headEnd/>
              <a:tailEnd/>
            </a:ln>
            <a:effectLst/>
          </p:spPr>
          <p:txBody>
            <a:bodyPr/>
            <a:lstStyle/>
            <a:p>
              <a:endParaRPr lang="en-US" sz="1400"/>
            </a:p>
          </p:txBody>
        </p:sp>
        <p:sp>
          <p:nvSpPr>
            <p:cNvPr id="852" name="Line 177"/>
            <p:cNvSpPr>
              <a:spLocks noChangeShapeType="1"/>
            </p:cNvSpPr>
            <p:nvPr/>
          </p:nvSpPr>
          <p:spPr bwMode="auto">
            <a:xfrm flipH="1">
              <a:off x="3608" y="1632"/>
              <a:ext cx="48" cy="0"/>
            </a:xfrm>
            <a:prstGeom prst="line">
              <a:avLst/>
            </a:prstGeom>
            <a:noFill/>
            <a:ln w="9525">
              <a:solidFill>
                <a:schemeClr val="tx1"/>
              </a:solidFill>
              <a:round/>
              <a:headEnd/>
              <a:tailEnd/>
            </a:ln>
            <a:effectLst/>
          </p:spPr>
          <p:txBody>
            <a:bodyPr/>
            <a:lstStyle/>
            <a:p>
              <a:endParaRPr lang="en-US" sz="1400"/>
            </a:p>
          </p:txBody>
        </p:sp>
        <p:sp>
          <p:nvSpPr>
            <p:cNvPr id="853" name="Line 178"/>
            <p:cNvSpPr>
              <a:spLocks noChangeShapeType="1"/>
            </p:cNvSpPr>
            <p:nvPr/>
          </p:nvSpPr>
          <p:spPr bwMode="auto">
            <a:xfrm flipH="1">
              <a:off x="3608" y="1680"/>
              <a:ext cx="48" cy="0"/>
            </a:xfrm>
            <a:prstGeom prst="line">
              <a:avLst/>
            </a:prstGeom>
            <a:noFill/>
            <a:ln w="9525">
              <a:solidFill>
                <a:schemeClr val="tx1"/>
              </a:solidFill>
              <a:round/>
              <a:headEnd/>
              <a:tailEnd/>
            </a:ln>
            <a:effectLst/>
          </p:spPr>
          <p:txBody>
            <a:bodyPr/>
            <a:lstStyle/>
            <a:p>
              <a:endParaRPr lang="en-US" sz="1400"/>
            </a:p>
          </p:txBody>
        </p:sp>
        <p:sp>
          <p:nvSpPr>
            <p:cNvPr id="854" name="Line 179"/>
            <p:cNvSpPr>
              <a:spLocks noChangeShapeType="1"/>
            </p:cNvSpPr>
            <p:nvPr/>
          </p:nvSpPr>
          <p:spPr bwMode="auto">
            <a:xfrm flipH="1">
              <a:off x="3608" y="1728"/>
              <a:ext cx="48" cy="0"/>
            </a:xfrm>
            <a:prstGeom prst="line">
              <a:avLst/>
            </a:prstGeom>
            <a:noFill/>
            <a:ln w="9525">
              <a:solidFill>
                <a:schemeClr val="tx1"/>
              </a:solidFill>
              <a:round/>
              <a:headEnd/>
              <a:tailEnd/>
            </a:ln>
            <a:effectLst/>
          </p:spPr>
          <p:txBody>
            <a:bodyPr/>
            <a:lstStyle/>
            <a:p>
              <a:endParaRPr lang="en-US" sz="1400"/>
            </a:p>
          </p:txBody>
        </p:sp>
        <p:sp>
          <p:nvSpPr>
            <p:cNvPr id="855" name="Line 180"/>
            <p:cNvSpPr>
              <a:spLocks noChangeShapeType="1"/>
            </p:cNvSpPr>
            <p:nvPr/>
          </p:nvSpPr>
          <p:spPr bwMode="auto">
            <a:xfrm flipH="1">
              <a:off x="3608" y="1776"/>
              <a:ext cx="48" cy="0"/>
            </a:xfrm>
            <a:prstGeom prst="line">
              <a:avLst/>
            </a:prstGeom>
            <a:noFill/>
            <a:ln w="9525">
              <a:solidFill>
                <a:schemeClr val="tx1"/>
              </a:solidFill>
              <a:round/>
              <a:headEnd/>
              <a:tailEnd/>
            </a:ln>
            <a:effectLst/>
          </p:spPr>
          <p:txBody>
            <a:bodyPr/>
            <a:lstStyle/>
            <a:p>
              <a:endParaRPr lang="en-US" sz="1400"/>
            </a:p>
          </p:txBody>
        </p:sp>
        <p:sp>
          <p:nvSpPr>
            <p:cNvPr id="856" name="Line 181"/>
            <p:cNvSpPr>
              <a:spLocks noChangeShapeType="1"/>
            </p:cNvSpPr>
            <p:nvPr/>
          </p:nvSpPr>
          <p:spPr bwMode="auto">
            <a:xfrm flipH="1">
              <a:off x="3608" y="1824"/>
              <a:ext cx="48" cy="0"/>
            </a:xfrm>
            <a:prstGeom prst="line">
              <a:avLst/>
            </a:prstGeom>
            <a:noFill/>
            <a:ln w="9525">
              <a:solidFill>
                <a:schemeClr val="tx1"/>
              </a:solidFill>
              <a:round/>
              <a:headEnd/>
              <a:tailEnd/>
            </a:ln>
            <a:effectLst/>
          </p:spPr>
          <p:txBody>
            <a:bodyPr/>
            <a:lstStyle/>
            <a:p>
              <a:endParaRPr lang="en-US" sz="1400"/>
            </a:p>
          </p:txBody>
        </p:sp>
        <p:sp>
          <p:nvSpPr>
            <p:cNvPr id="857" name="Line 182"/>
            <p:cNvSpPr>
              <a:spLocks noChangeShapeType="1"/>
            </p:cNvSpPr>
            <p:nvPr/>
          </p:nvSpPr>
          <p:spPr bwMode="auto">
            <a:xfrm flipH="1">
              <a:off x="3608" y="1872"/>
              <a:ext cx="48" cy="0"/>
            </a:xfrm>
            <a:prstGeom prst="line">
              <a:avLst/>
            </a:prstGeom>
            <a:noFill/>
            <a:ln w="9525">
              <a:solidFill>
                <a:schemeClr val="tx1"/>
              </a:solidFill>
              <a:round/>
              <a:headEnd/>
              <a:tailEnd/>
            </a:ln>
            <a:effectLst/>
          </p:spPr>
          <p:txBody>
            <a:bodyPr/>
            <a:lstStyle/>
            <a:p>
              <a:endParaRPr lang="en-US" sz="1400"/>
            </a:p>
          </p:txBody>
        </p:sp>
        <p:sp>
          <p:nvSpPr>
            <p:cNvPr id="858" name="Line 183"/>
            <p:cNvSpPr>
              <a:spLocks noChangeShapeType="1"/>
            </p:cNvSpPr>
            <p:nvPr/>
          </p:nvSpPr>
          <p:spPr bwMode="auto">
            <a:xfrm flipH="1">
              <a:off x="3616" y="1912"/>
              <a:ext cx="48" cy="0"/>
            </a:xfrm>
            <a:prstGeom prst="line">
              <a:avLst/>
            </a:prstGeom>
            <a:noFill/>
            <a:ln w="9525">
              <a:solidFill>
                <a:schemeClr val="tx1"/>
              </a:solidFill>
              <a:round/>
              <a:headEnd/>
              <a:tailEnd/>
            </a:ln>
            <a:effectLst/>
          </p:spPr>
          <p:txBody>
            <a:bodyPr/>
            <a:lstStyle/>
            <a:p>
              <a:endParaRPr lang="en-US" sz="1400"/>
            </a:p>
          </p:txBody>
        </p:sp>
        <p:sp>
          <p:nvSpPr>
            <p:cNvPr id="859" name="Line 184"/>
            <p:cNvSpPr>
              <a:spLocks noChangeShapeType="1"/>
            </p:cNvSpPr>
            <p:nvPr/>
          </p:nvSpPr>
          <p:spPr bwMode="auto">
            <a:xfrm flipH="1">
              <a:off x="3304" y="1544"/>
              <a:ext cx="48" cy="0"/>
            </a:xfrm>
            <a:prstGeom prst="line">
              <a:avLst/>
            </a:prstGeom>
            <a:noFill/>
            <a:ln w="9525">
              <a:solidFill>
                <a:schemeClr val="tx1"/>
              </a:solidFill>
              <a:round/>
              <a:headEnd/>
              <a:tailEnd/>
            </a:ln>
            <a:effectLst/>
          </p:spPr>
          <p:txBody>
            <a:bodyPr/>
            <a:lstStyle/>
            <a:p>
              <a:endParaRPr lang="en-US" sz="1400"/>
            </a:p>
          </p:txBody>
        </p:sp>
        <p:sp>
          <p:nvSpPr>
            <p:cNvPr id="860" name="Line 185"/>
            <p:cNvSpPr>
              <a:spLocks noChangeShapeType="1"/>
            </p:cNvSpPr>
            <p:nvPr/>
          </p:nvSpPr>
          <p:spPr bwMode="auto">
            <a:xfrm flipH="1">
              <a:off x="3304" y="1592"/>
              <a:ext cx="48" cy="0"/>
            </a:xfrm>
            <a:prstGeom prst="line">
              <a:avLst/>
            </a:prstGeom>
            <a:noFill/>
            <a:ln w="9525">
              <a:solidFill>
                <a:schemeClr val="tx1"/>
              </a:solidFill>
              <a:round/>
              <a:headEnd/>
              <a:tailEnd/>
            </a:ln>
            <a:effectLst/>
          </p:spPr>
          <p:txBody>
            <a:bodyPr/>
            <a:lstStyle/>
            <a:p>
              <a:endParaRPr lang="en-US" sz="1400"/>
            </a:p>
          </p:txBody>
        </p:sp>
        <p:sp>
          <p:nvSpPr>
            <p:cNvPr id="861" name="Line 186"/>
            <p:cNvSpPr>
              <a:spLocks noChangeShapeType="1"/>
            </p:cNvSpPr>
            <p:nvPr/>
          </p:nvSpPr>
          <p:spPr bwMode="auto">
            <a:xfrm flipH="1">
              <a:off x="3304" y="1640"/>
              <a:ext cx="48" cy="0"/>
            </a:xfrm>
            <a:prstGeom prst="line">
              <a:avLst/>
            </a:prstGeom>
            <a:noFill/>
            <a:ln w="9525">
              <a:solidFill>
                <a:schemeClr val="tx1"/>
              </a:solidFill>
              <a:round/>
              <a:headEnd/>
              <a:tailEnd/>
            </a:ln>
            <a:effectLst/>
          </p:spPr>
          <p:txBody>
            <a:bodyPr/>
            <a:lstStyle/>
            <a:p>
              <a:endParaRPr lang="en-US" sz="1400"/>
            </a:p>
          </p:txBody>
        </p:sp>
        <p:sp>
          <p:nvSpPr>
            <p:cNvPr id="862" name="Line 187"/>
            <p:cNvSpPr>
              <a:spLocks noChangeShapeType="1"/>
            </p:cNvSpPr>
            <p:nvPr/>
          </p:nvSpPr>
          <p:spPr bwMode="auto">
            <a:xfrm flipH="1">
              <a:off x="3304" y="1688"/>
              <a:ext cx="48" cy="0"/>
            </a:xfrm>
            <a:prstGeom prst="line">
              <a:avLst/>
            </a:prstGeom>
            <a:noFill/>
            <a:ln w="9525">
              <a:solidFill>
                <a:schemeClr val="tx1"/>
              </a:solidFill>
              <a:round/>
              <a:headEnd/>
              <a:tailEnd/>
            </a:ln>
            <a:effectLst/>
          </p:spPr>
          <p:txBody>
            <a:bodyPr/>
            <a:lstStyle/>
            <a:p>
              <a:endParaRPr lang="en-US" sz="1400"/>
            </a:p>
          </p:txBody>
        </p:sp>
        <p:sp>
          <p:nvSpPr>
            <p:cNvPr id="863" name="Line 188"/>
            <p:cNvSpPr>
              <a:spLocks noChangeShapeType="1"/>
            </p:cNvSpPr>
            <p:nvPr/>
          </p:nvSpPr>
          <p:spPr bwMode="auto">
            <a:xfrm flipH="1">
              <a:off x="3304" y="1736"/>
              <a:ext cx="48" cy="0"/>
            </a:xfrm>
            <a:prstGeom prst="line">
              <a:avLst/>
            </a:prstGeom>
            <a:noFill/>
            <a:ln w="9525">
              <a:solidFill>
                <a:schemeClr val="tx1"/>
              </a:solidFill>
              <a:round/>
              <a:headEnd/>
              <a:tailEnd/>
            </a:ln>
            <a:effectLst/>
          </p:spPr>
          <p:txBody>
            <a:bodyPr/>
            <a:lstStyle/>
            <a:p>
              <a:endParaRPr lang="en-US" sz="1400"/>
            </a:p>
          </p:txBody>
        </p:sp>
        <p:sp>
          <p:nvSpPr>
            <p:cNvPr id="864" name="Line 189"/>
            <p:cNvSpPr>
              <a:spLocks noChangeShapeType="1"/>
            </p:cNvSpPr>
            <p:nvPr/>
          </p:nvSpPr>
          <p:spPr bwMode="auto">
            <a:xfrm flipH="1">
              <a:off x="3304" y="1784"/>
              <a:ext cx="48" cy="0"/>
            </a:xfrm>
            <a:prstGeom prst="line">
              <a:avLst/>
            </a:prstGeom>
            <a:noFill/>
            <a:ln w="9525">
              <a:solidFill>
                <a:schemeClr val="tx1"/>
              </a:solidFill>
              <a:round/>
              <a:headEnd/>
              <a:tailEnd/>
            </a:ln>
            <a:effectLst/>
          </p:spPr>
          <p:txBody>
            <a:bodyPr/>
            <a:lstStyle/>
            <a:p>
              <a:endParaRPr lang="en-US" sz="1400"/>
            </a:p>
          </p:txBody>
        </p:sp>
        <p:sp>
          <p:nvSpPr>
            <p:cNvPr id="865" name="Line 190"/>
            <p:cNvSpPr>
              <a:spLocks noChangeShapeType="1"/>
            </p:cNvSpPr>
            <p:nvPr/>
          </p:nvSpPr>
          <p:spPr bwMode="auto">
            <a:xfrm flipH="1">
              <a:off x="3304" y="1832"/>
              <a:ext cx="48" cy="0"/>
            </a:xfrm>
            <a:prstGeom prst="line">
              <a:avLst/>
            </a:prstGeom>
            <a:noFill/>
            <a:ln w="9525">
              <a:solidFill>
                <a:schemeClr val="tx1"/>
              </a:solidFill>
              <a:round/>
              <a:headEnd/>
              <a:tailEnd/>
            </a:ln>
            <a:effectLst/>
          </p:spPr>
          <p:txBody>
            <a:bodyPr/>
            <a:lstStyle/>
            <a:p>
              <a:endParaRPr lang="en-US" sz="1400"/>
            </a:p>
          </p:txBody>
        </p:sp>
        <p:sp>
          <p:nvSpPr>
            <p:cNvPr id="866" name="Line 191"/>
            <p:cNvSpPr>
              <a:spLocks noChangeShapeType="1"/>
            </p:cNvSpPr>
            <p:nvPr/>
          </p:nvSpPr>
          <p:spPr bwMode="auto">
            <a:xfrm flipH="1">
              <a:off x="3304" y="1880"/>
              <a:ext cx="48" cy="0"/>
            </a:xfrm>
            <a:prstGeom prst="line">
              <a:avLst/>
            </a:prstGeom>
            <a:noFill/>
            <a:ln w="9525">
              <a:solidFill>
                <a:schemeClr val="tx1"/>
              </a:solidFill>
              <a:round/>
              <a:headEnd/>
              <a:tailEnd/>
            </a:ln>
            <a:effectLst/>
          </p:spPr>
          <p:txBody>
            <a:bodyPr/>
            <a:lstStyle/>
            <a:p>
              <a:endParaRPr lang="en-US" sz="1400"/>
            </a:p>
          </p:txBody>
        </p:sp>
        <p:sp>
          <p:nvSpPr>
            <p:cNvPr id="867" name="Line 192"/>
            <p:cNvSpPr>
              <a:spLocks noChangeShapeType="1"/>
            </p:cNvSpPr>
            <p:nvPr/>
          </p:nvSpPr>
          <p:spPr bwMode="auto">
            <a:xfrm flipH="1">
              <a:off x="3312" y="1920"/>
              <a:ext cx="48" cy="0"/>
            </a:xfrm>
            <a:prstGeom prst="line">
              <a:avLst/>
            </a:prstGeom>
            <a:noFill/>
            <a:ln w="9525">
              <a:solidFill>
                <a:schemeClr val="tx1"/>
              </a:solidFill>
              <a:round/>
              <a:headEnd/>
              <a:tailEnd/>
            </a:ln>
            <a:effectLst/>
          </p:spPr>
          <p:txBody>
            <a:bodyPr/>
            <a:lstStyle/>
            <a:p>
              <a:endParaRPr lang="en-US" sz="1400"/>
            </a:p>
          </p:txBody>
        </p:sp>
      </p:grpSp>
      <p:grpSp>
        <p:nvGrpSpPr>
          <p:cNvPr id="869" name="Group 868"/>
          <p:cNvGrpSpPr/>
          <p:nvPr/>
        </p:nvGrpSpPr>
        <p:grpSpPr>
          <a:xfrm>
            <a:off x="2448758" y="2537781"/>
            <a:ext cx="6501914" cy="2690773"/>
            <a:chOff x="1956286" y="2842260"/>
            <a:chExt cx="6501914" cy="2690773"/>
          </a:xfrm>
        </p:grpSpPr>
        <p:sp>
          <p:nvSpPr>
            <p:cNvPr id="870" name="Rectangle 869"/>
            <p:cNvSpPr/>
            <p:nvPr/>
          </p:nvSpPr>
          <p:spPr>
            <a:xfrm>
              <a:off x="2724150" y="3749040"/>
              <a:ext cx="1036320" cy="518160"/>
            </a:xfrm>
            <a:prstGeom prst="rect">
              <a:avLst/>
            </a:prstGeom>
            <a:no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Physical Synthesis</a:t>
              </a:r>
              <a:endParaRPr lang="en-US" sz="1400" dirty="0">
                <a:solidFill>
                  <a:schemeClr val="tx1"/>
                </a:solidFill>
              </a:endParaRPr>
            </a:p>
          </p:txBody>
        </p:sp>
        <p:sp>
          <p:nvSpPr>
            <p:cNvPr id="871" name="Rectangle 870"/>
            <p:cNvSpPr/>
            <p:nvPr/>
          </p:nvSpPr>
          <p:spPr>
            <a:xfrm>
              <a:off x="4213860" y="3749040"/>
              <a:ext cx="906780" cy="518160"/>
            </a:xfrm>
            <a:prstGeom prst="rect">
              <a:avLst/>
            </a:prstGeom>
            <a:no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Logic Synthesis</a:t>
              </a:r>
              <a:endParaRPr lang="en-US" sz="1400" dirty="0">
                <a:solidFill>
                  <a:schemeClr val="tx1"/>
                </a:solidFill>
              </a:endParaRPr>
            </a:p>
          </p:txBody>
        </p:sp>
        <p:sp>
          <p:nvSpPr>
            <p:cNvPr id="872" name="Rectangle 871"/>
            <p:cNvSpPr/>
            <p:nvPr/>
          </p:nvSpPr>
          <p:spPr>
            <a:xfrm>
              <a:off x="5638800" y="3749040"/>
              <a:ext cx="906780" cy="518160"/>
            </a:xfrm>
            <a:prstGeom prst="rect">
              <a:avLst/>
            </a:prstGeom>
            <a:no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RTL Synthesis</a:t>
              </a:r>
              <a:endParaRPr lang="en-US" sz="1400" dirty="0">
                <a:solidFill>
                  <a:schemeClr val="tx1"/>
                </a:solidFill>
              </a:endParaRPr>
            </a:p>
          </p:txBody>
        </p:sp>
        <p:sp>
          <p:nvSpPr>
            <p:cNvPr id="873" name="Rectangle 872"/>
            <p:cNvSpPr/>
            <p:nvPr/>
          </p:nvSpPr>
          <p:spPr>
            <a:xfrm>
              <a:off x="7063740" y="3749040"/>
              <a:ext cx="906780" cy="518160"/>
            </a:xfrm>
            <a:prstGeom prst="rect">
              <a:avLst/>
            </a:prstGeom>
            <a:no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System Synthesis</a:t>
              </a:r>
              <a:endParaRPr lang="en-US" sz="1400" dirty="0">
                <a:solidFill>
                  <a:schemeClr val="tx1"/>
                </a:solidFill>
              </a:endParaRPr>
            </a:p>
          </p:txBody>
        </p:sp>
        <p:sp>
          <p:nvSpPr>
            <p:cNvPr id="874" name="Rectangle 873"/>
            <p:cNvSpPr/>
            <p:nvPr/>
          </p:nvSpPr>
          <p:spPr>
            <a:xfrm>
              <a:off x="2725778" y="4520790"/>
              <a:ext cx="5244742" cy="394110"/>
            </a:xfrm>
            <a:prstGeom prst="rect">
              <a:avLst/>
            </a:prstGeom>
            <a:no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Intellectual Property (IP) Cores</a:t>
              </a:r>
              <a:endParaRPr lang="en-US" sz="1400" dirty="0">
                <a:solidFill>
                  <a:schemeClr val="tx1"/>
                </a:solidFill>
              </a:endParaRPr>
            </a:p>
          </p:txBody>
        </p:sp>
        <p:sp>
          <p:nvSpPr>
            <p:cNvPr id="875" name="Rounded Rectangle 874"/>
            <p:cNvSpPr/>
            <p:nvPr/>
          </p:nvSpPr>
          <p:spPr>
            <a:xfrm>
              <a:off x="2498941" y="3619499"/>
              <a:ext cx="5959259" cy="1913534"/>
            </a:xfrm>
            <a:prstGeom prst="round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876" name="Straight Arrow Connector 875"/>
            <p:cNvCxnSpPr>
              <a:endCxn id="870" idx="2"/>
            </p:cNvCxnSpPr>
            <p:nvPr/>
          </p:nvCxnSpPr>
          <p:spPr>
            <a:xfrm rot="5400000" flipH="1" flipV="1">
              <a:off x="3115515" y="4393995"/>
              <a:ext cx="25359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77" name="Straight Arrow Connector 876"/>
            <p:cNvCxnSpPr/>
            <p:nvPr/>
          </p:nvCxnSpPr>
          <p:spPr>
            <a:xfrm rot="5400000" flipH="1" flipV="1">
              <a:off x="4540456" y="4393995"/>
              <a:ext cx="25359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78" name="Straight Arrow Connector 877"/>
            <p:cNvCxnSpPr/>
            <p:nvPr/>
          </p:nvCxnSpPr>
          <p:spPr>
            <a:xfrm rot="5400000" flipH="1" flipV="1">
              <a:off x="5965395" y="4393995"/>
              <a:ext cx="25359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79" name="Straight Arrow Connector 878"/>
            <p:cNvCxnSpPr/>
            <p:nvPr/>
          </p:nvCxnSpPr>
          <p:spPr>
            <a:xfrm rot="5400000" flipH="1" flipV="1">
              <a:off x="7390335" y="4393995"/>
              <a:ext cx="25359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80" name="Straight Arrow Connector 879"/>
            <p:cNvCxnSpPr>
              <a:stCxn id="871" idx="1"/>
              <a:endCxn id="870" idx="3"/>
            </p:cNvCxnSpPr>
            <p:nvPr/>
          </p:nvCxnSpPr>
          <p:spPr>
            <a:xfrm rot="10800000">
              <a:off x="3760470" y="4008120"/>
              <a:ext cx="453390" cy="13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81" name="Straight Arrow Connector 880"/>
            <p:cNvCxnSpPr>
              <a:stCxn id="872" idx="1"/>
              <a:endCxn id="871" idx="3"/>
            </p:cNvCxnSpPr>
            <p:nvPr/>
          </p:nvCxnSpPr>
          <p:spPr>
            <a:xfrm rot="10800000">
              <a:off x="5120640" y="4008120"/>
              <a:ext cx="518160" cy="13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82" name="Straight Arrow Connector 881"/>
            <p:cNvCxnSpPr>
              <a:stCxn id="873" idx="1"/>
              <a:endCxn id="872" idx="3"/>
            </p:cNvCxnSpPr>
            <p:nvPr/>
          </p:nvCxnSpPr>
          <p:spPr>
            <a:xfrm rot="10800000">
              <a:off x="6545580" y="4008120"/>
              <a:ext cx="518160" cy="13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83" name="Straight Arrow Connector 882"/>
            <p:cNvCxnSpPr>
              <a:stCxn id="870" idx="1"/>
            </p:cNvCxnSpPr>
            <p:nvPr/>
          </p:nvCxnSpPr>
          <p:spPr>
            <a:xfrm rot="10800000">
              <a:off x="1956286" y="4008120"/>
              <a:ext cx="76786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84" name="TextBox 883"/>
            <p:cNvSpPr txBox="1"/>
            <p:nvPr/>
          </p:nvSpPr>
          <p:spPr>
            <a:xfrm>
              <a:off x="2798956" y="4914900"/>
              <a:ext cx="5288627" cy="584776"/>
            </a:xfrm>
            <a:prstGeom prst="rect">
              <a:avLst/>
            </a:prstGeom>
            <a:noFill/>
          </p:spPr>
          <p:txBody>
            <a:bodyPr wrap="none" rtlCol="0">
              <a:spAutoFit/>
            </a:bodyPr>
            <a:lstStyle/>
            <a:p>
              <a:pPr algn="ctr"/>
              <a:r>
                <a:rPr lang="en-US" sz="1600" dirty="0" smtClean="0"/>
                <a:t>Application Engineer using CAD tools developed by:</a:t>
              </a:r>
            </a:p>
            <a:p>
              <a:pPr algn="ctr"/>
              <a:r>
                <a:rPr lang="en-US" sz="1600" dirty="0" smtClean="0"/>
                <a:t>Cadence, Mentor Graphics, Synopsys, </a:t>
              </a:r>
              <a:r>
                <a:rPr lang="en-US" sz="1600" dirty="0" err="1" smtClean="0"/>
                <a:t>Mathworks</a:t>
              </a:r>
              <a:r>
                <a:rPr lang="en-US" sz="1600" dirty="0" smtClean="0"/>
                <a:t>, </a:t>
              </a:r>
              <a:r>
                <a:rPr lang="en-US" sz="1600" dirty="0" err="1" smtClean="0"/>
                <a:t>Altera</a:t>
              </a:r>
              <a:r>
                <a:rPr lang="en-US" sz="1600" dirty="0" smtClean="0"/>
                <a:t>, Xilinx</a:t>
              </a:r>
              <a:endParaRPr lang="en-US" sz="1600" dirty="0"/>
            </a:p>
          </p:txBody>
        </p:sp>
        <p:sp>
          <p:nvSpPr>
            <p:cNvPr id="885" name="TextBox 884"/>
            <p:cNvSpPr txBox="1"/>
            <p:nvPr/>
          </p:nvSpPr>
          <p:spPr>
            <a:xfrm>
              <a:off x="6789333" y="2842260"/>
              <a:ext cx="1466868" cy="584776"/>
            </a:xfrm>
            <a:prstGeom prst="rect">
              <a:avLst/>
            </a:prstGeom>
            <a:noFill/>
          </p:spPr>
          <p:txBody>
            <a:bodyPr wrap="none" rtlCol="0">
              <a:spAutoFit/>
            </a:bodyPr>
            <a:lstStyle/>
            <a:p>
              <a:r>
                <a:rPr lang="en-US" sz="1600" dirty="0" smtClean="0"/>
                <a:t>Specification:</a:t>
              </a:r>
            </a:p>
            <a:p>
              <a:r>
                <a:rPr lang="en-US" sz="1600" dirty="0" smtClean="0"/>
                <a:t>C/C++, </a:t>
              </a:r>
              <a:r>
                <a:rPr lang="en-US" sz="1600" dirty="0" err="1" smtClean="0"/>
                <a:t>Matlab</a:t>
              </a:r>
              <a:endParaRPr lang="en-US" sz="1600" dirty="0"/>
            </a:p>
          </p:txBody>
        </p:sp>
        <p:cxnSp>
          <p:nvCxnSpPr>
            <p:cNvPr id="886" name="Straight Arrow Connector 885"/>
            <p:cNvCxnSpPr>
              <a:stCxn id="885" idx="2"/>
              <a:endCxn id="873" idx="0"/>
            </p:cNvCxnSpPr>
            <p:nvPr/>
          </p:nvCxnSpPr>
          <p:spPr>
            <a:xfrm rot="5400000">
              <a:off x="7358947" y="3585220"/>
              <a:ext cx="322004" cy="56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887" name="Straight Arrow Connector 886"/>
          <p:cNvCxnSpPr/>
          <p:nvPr/>
        </p:nvCxnSpPr>
        <p:spPr>
          <a:xfrm rot="5400000">
            <a:off x="1820968" y="3131466"/>
            <a:ext cx="647699" cy="0"/>
          </a:xfrm>
          <a:prstGeom prst="straightConnector1">
            <a:avLst/>
          </a:prstGeom>
          <a:ln>
            <a:solidFill>
              <a:srgbClr val="000000"/>
            </a:solidFill>
            <a:tailEnd type="arrow"/>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67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44"/>
                                        </p:tgtEl>
                                        <p:attrNameLst>
                                          <p:attrName>style.visibility</p:attrName>
                                        </p:attrNameLst>
                                      </p:cBhvr>
                                      <p:to>
                                        <p:strVal val="visible"/>
                                      </p:to>
                                    </p:set>
                                    <p:anim calcmode="lin" valueType="num">
                                      <p:cBhvr>
                                        <p:cTn id="7" dur="1000" fill="hold"/>
                                        <p:tgtEl>
                                          <p:spTgt spid="844"/>
                                        </p:tgtEl>
                                        <p:attrNameLst>
                                          <p:attrName>ppt_w</p:attrName>
                                        </p:attrNameLst>
                                      </p:cBhvr>
                                      <p:tavLst>
                                        <p:tav tm="0">
                                          <p:val>
                                            <p:strVal val="#ppt_w*0.70"/>
                                          </p:val>
                                        </p:tav>
                                        <p:tav tm="100000">
                                          <p:val>
                                            <p:strVal val="#ppt_w"/>
                                          </p:val>
                                        </p:tav>
                                      </p:tavLst>
                                    </p:anim>
                                    <p:anim calcmode="lin" valueType="num">
                                      <p:cBhvr>
                                        <p:cTn id="8" dur="1000" fill="hold"/>
                                        <p:tgtEl>
                                          <p:spTgt spid="844"/>
                                        </p:tgtEl>
                                        <p:attrNameLst>
                                          <p:attrName>ppt_h</p:attrName>
                                        </p:attrNameLst>
                                      </p:cBhvr>
                                      <p:tavLst>
                                        <p:tav tm="0">
                                          <p:val>
                                            <p:strVal val="#ppt_h"/>
                                          </p:val>
                                        </p:tav>
                                        <p:tav tm="100000">
                                          <p:val>
                                            <p:strVal val="#ppt_h"/>
                                          </p:val>
                                        </p:tav>
                                      </p:tavLst>
                                    </p:anim>
                                    <p:animEffect transition="in" filter="fade">
                                      <p:cBhvr>
                                        <p:cTn id="9" dur="1000"/>
                                        <p:tgtEl>
                                          <p:spTgt spid="84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69"/>
                                        </p:tgtEl>
                                        <p:attrNameLst>
                                          <p:attrName>style.visibility</p:attrName>
                                        </p:attrNameLst>
                                      </p:cBhvr>
                                      <p:to>
                                        <p:strVal val="visible"/>
                                      </p:to>
                                    </p:set>
                                  </p:childTnLst>
                                </p:cTn>
                              </p:par>
                              <p:par>
                                <p:cTn id="14" presetID="53" presetClass="entr" presetSubtype="0" fill="hold" nodeType="withEffect">
                                  <p:stCondLst>
                                    <p:cond delay="0"/>
                                  </p:stCondLst>
                                  <p:childTnLst>
                                    <p:set>
                                      <p:cBhvr>
                                        <p:cTn id="15" dur="1" fill="hold">
                                          <p:stCondLst>
                                            <p:cond delay="0"/>
                                          </p:stCondLst>
                                        </p:cTn>
                                        <p:tgtEl>
                                          <p:spTgt spid="845"/>
                                        </p:tgtEl>
                                        <p:attrNameLst>
                                          <p:attrName>style.visibility</p:attrName>
                                        </p:attrNameLst>
                                      </p:cBhvr>
                                      <p:to>
                                        <p:strVal val="visible"/>
                                      </p:to>
                                    </p:set>
                                    <p:anim calcmode="lin" valueType="num">
                                      <p:cBhvr>
                                        <p:cTn id="16" dur="1000" fill="hold"/>
                                        <p:tgtEl>
                                          <p:spTgt spid="845"/>
                                        </p:tgtEl>
                                        <p:attrNameLst>
                                          <p:attrName>ppt_w</p:attrName>
                                        </p:attrNameLst>
                                      </p:cBhvr>
                                      <p:tavLst>
                                        <p:tav tm="0">
                                          <p:val>
                                            <p:fltVal val="0"/>
                                          </p:val>
                                        </p:tav>
                                        <p:tav tm="100000">
                                          <p:val>
                                            <p:strVal val="#ppt_w"/>
                                          </p:val>
                                        </p:tav>
                                      </p:tavLst>
                                    </p:anim>
                                    <p:anim calcmode="lin" valueType="num">
                                      <p:cBhvr>
                                        <p:cTn id="17" dur="1000" fill="hold"/>
                                        <p:tgtEl>
                                          <p:spTgt spid="845"/>
                                        </p:tgtEl>
                                        <p:attrNameLst>
                                          <p:attrName>ppt_h</p:attrName>
                                        </p:attrNameLst>
                                      </p:cBhvr>
                                      <p:tavLst>
                                        <p:tav tm="0">
                                          <p:val>
                                            <p:fltVal val="0"/>
                                          </p:val>
                                        </p:tav>
                                        <p:tav tm="100000">
                                          <p:val>
                                            <p:strVal val="#ppt_h"/>
                                          </p:val>
                                        </p:tav>
                                      </p:tavLst>
                                    </p:anim>
                                    <p:animEffect transition="in" filter="fade">
                                      <p:cBhvr>
                                        <p:cTn id="18" dur="1000"/>
                                        <p:tgtEl>
                                          <p:spTgt spid="84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dirty="0" smtClean="0"/>
              <a:t>Tool </a:t>
            </a:r>
            <a:r>
              <a:rPr lang="en-US" dirty="0"/>
              <a:t>Chains</a:t>
            </a:r>
          </a:p>
        </p:txBody>
      </p:sp>
      <p:pic>
        <p:nvPicPr>
          <p:cNvPr id="349187" name="Picture 3"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68450"/>
            <a:ext cx="8621713" cy="412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3729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t>Programming the FPGA </a:t>
            </a:r>
          </a:p>
        </p:txBody>
      </p:sp>
      <p:sp>
        <p:nvSpPr>
          <p:cNvPr id="204803" name="Rectangle 3"/>
          <p:cNvSpPr>
            <a:spLocks noGrp="1" noChangeArrowheads="1"/>
          </p:cNvSpPr>
          <p:nvPr>
            <p:ph type="body" idx="1"/>
          </p:nvPr>
        </p:nvSpPr>
        <p:spPr/>
        <p:txBody>
          <a:bodyPr/>
          <a:lstStyle/>
          <a:p>
            <a:r>
              <a:rPr lang="en-US" dirty="0"/>
              <a:t>Configure logic – CLBs, LUTs, FFs</a:t>
            </a:r>
          </a:p>
          <a:p>
            <a:r>
              <a:rPr lang="en-US" dirty="0"/>
              <a:t>Configure interconnect – channel, switchbox</a:t>
            </a:r>
          </a:p>
          <a:p>
            <a:r>
              <a:rPr lang="en-US" dirty="0"/>
              <a:t>Large number of bits – </a:t>
            </a:r>
            <a:r>
              <a:rPr lang="en-US" dirty="0" smtClean="0"/>
              <a:t>500 Mb </a:t>
            </a:r>
          </a:p>
          <a:p>
            <a:r>
              <a:rPr lang="en-US" dirty="0" smtClean="0"/>
              <a:t>Configuration </a:t>
            </a:r>
            <a:r>
              <a:rPr lang="en-US" dirty="0"/>
              <a:t>bit technology</a:t>
            </a:r>
          </a:p>
          <a:p>
            <a:pPr lvl="1"/>
            <a:r>
              <a:rPr lang="en-US" dirty="0" err="1"/>
              <a:t>Antifuse</a:t>
            </a:r>
            <a:r>
              <a:rPr lang="en-US" dirty="0"/>
              <a:t> (program once)</a:t>
            </a:r>
          </a:p>
          <a:p>
            <a:pPr lvl="1"/>
            <a:r>
              <a:rPr lang="en-US" dirty="0"/>
              <a:t>SRAM</a:t>
            </a:r>
          </a:p>
          <a:p>
            <a:pPr lvl="1"/>
            <a:r>
              <a:rPr lang="en-US" dirty="0"/>
              <a:t>Floating Gate (Flash)</a:t>
            </a:r>
          </a:p>
          <a:p>
            <a:pPr lvl="1">
              <a:buFont typeface="Wingdings" charset="0"/>
              <a:buNone/>
            </a:pPr>
            <a:endParaRPr lang="en-US" dirty="0"/>
          </a:p>
          <a:p>
            <a:endParaRPr lang="en-US" dirty="0"/>
          </a:p>
        </p:txBody>
      </p:sp>
    </p:spTree>
    <p:extLst>
      <p:ext uri="{BB962C8B-B14F-4D97-AF65-F5344CB8AC3E}">
        <p14:creationId xmlns:p14="http://schemas.microsoft.com/office/powerpoint/2010/main" val="4042225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t>Antifuses</a:t>
            </a:r>
          </a:p>
        </p:txBody>
      </p:sp>
      <p:sp>
        <p:nvSpPr>
          <p:cNvPr id="215043" name="Rectangle 3"/>
          <p:cNvSpPr>
            <a:spLocks noGrp="1" noChangeArrowheads="1"/>
          </p:cNvSpPr>
          <p:nvPr>
            <p:ph type="body" idx="1"/>
          </p:nvPr>
        </p:nvSpPr>
        <p:spPr>
          <a:xfrm>
            <a:off x="228600" y="914400"/>
            <a:ext cx="8686800" cy="2819400"/>
          </a:xfrm>
        </p:spPr>
        <p:txBody>
          <a:bodyPr/>
          <a:lstStyle/>
          <a:p>
            <a:r>
              <a:rPr lang="en-US" sz="2800"/>
              <a:t>Opposite of fuse (open until blown)</a:t>
            </a:r>
          </a:p>
          <a:p>
            <a:r>
              <a:rPr lang="en-US" sz="2800"/>
              <a:t>Make a connection with electrical signal</a:t>
            </a:r>
          </a:p>
          <a:p>
            <a:pPr lvl="1"/>
            <a:r>
              <a:rPr lang="en-US" sz="2400"/>
              <a:t>The current melts a thin insulating layer to form a thin permanent and resistive link.</a:t>
            </a:r>
          </a:p>
          <a:p>
            <a:pPr lvl="1"/>
            <a:r>
              <a:rPr lang="en-US" sz="2400"/>
              <a:t>More reliable than breaking a connection (avoids shrapnel)</a:t>
            </a:r>
          </a:p>
          <a:p>
            <a:r>
              <a:rPr lang="en-US" sz="2800"/>
              <a:t>Permanently programmed (Non-volatile)</a:t>
            </a:r>
          </a:p>
        </p:txBody>
      </p:sp>
      <p:pic>
        <p:nvPicPr>
          <p:cNvPr id="21506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029075"/>
            <a:ext cx="2581275" cy="2371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1506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62400"/>
            <a:ext cx="2362200" cy="223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51649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t>Antifuses</a:t>
            </a:r>
          </a:p>
        </p:txBody>
      </p:sp>
      <p:pic>
        <p:nvPicPr>
          <p:cNvPr id="362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14513"/>
            <a:ext cx="3962400" cy="298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62501" name="Text Box 5"/>
          <p:cNvSpPr txBox="1">
            <a:spLocks noChangeArrowheads="1"/>
          </p:cNvSpPr>
          <p:nvPr/>
        </p:nvSpPr>
        <p:spPr bwMode="auto">
          <a:xfrm>
            <a:off x="7613650" y="4830763"/>
            <a:ext cx="10731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200">
                <a:cs typeface="Tahoma" charset="0"/>
              </a:rPr>
              <a:t>Source: Actel</a:t>
            </a:r>
          </a:p>
        </p:txBody>
      </p:sp>
      <p:pic>
        <p:nvPicPr>
          <p:cNvPr id="3625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28800"/>
            <a:ext cx="3962400" cy="299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13635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386" name="Group 50"/>
          <p:cNvGrpSpPr>
            <a:grpSpLocks/>
          </p:cNvGrpSpPr>
          <p:nvPr/>
        </p:nvGrpSpPr>
        <p:grpSpPr bwMode="auto">
          <a:xfrm>
            <a:off x="-131763" y="1066800"/>
            <a:ext cx="5999163" cy="2819400"/>
            <a:chOff x="61" y="720"/>
            <a:chExt cx="3779" cy="1776"/>
          </a:xfrm>
        </p:grpSpPr>
        <p:sp>
          <p:nvSpPr>
            <p:cNvPr id="270346" name="Line 10"/>
            <p:cNvSpPr>
              <a:spLocks noChangeShapeType="1"/>
            </p:cNvSpPr>
            <p:nvPr/>
          </p:nvSpPr>
          <p:spPr bwMode="auto">
            <a:xfrm>
              <a:off x="1970" y="2357"/>
              <a:ext cx="9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347" name="Line 11"/>
            <p:cNvSpPr>
              <a:spLocks noChangeShapeType="1"/>
            </p:cNvSpPr>
            <p:nvPr/>
          </p:nvSpPr>
          <p:spPr bwMode="auto">
            <a:xfrm flipV="1">
              <a:off x="2895" y="1267"/>
              <a:ext cx="0" cy="10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348" name="Line 12"/>
            <p:cNvSpPr>
              <a:spLocks noChangeShapeType="1"/>
            </p:cNvSpPr>
            <p:nvPr/>
          </p:nvSpPr>
          <p:spPr bwMode="auto">
            <a:xfrm flipV="1">
              <a:off x="1970" y="1267"/>
              <a:ext cx="0" cy="10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270349" name="Group 13"/>
            <p:cNvGrpSpPr>
              <a:grpSpLocks/>
            </p:cNvGrpSpPr>
            <p:nvPr/>
          </p:nvGrpSpPr>
          <p:grpSpPr bwMode="auto">
            <a:xfrm>
              <a:off x="1871" y="1650"/>
              <a:ext cx="198" cy="279"/>
              <a:chOff x="2064" y="1248"/>
              <a:chExt cx="288" cy="384"/>
            </a:xfrm>
          </p:grpSpPr>
          <p:sp>
            <p:nvSpPr>
              <p:cNvPr id="270350" name="AutoShape 14"/>
              <p:cNvSpPr>
                <a:spLocks noChangeArrowheads="1"/>
              </p:cNvSpPr>
              <p:nvPr/>
            </p:nvSpPr>
            <p:spPr bwMode="auto">
              <a:xfrm>
                <a:off x="2064" y="1248"/>
                <a:ext cx="288" cy="288"/>
              </a:xfrm>
              <a:prstGeom prst="flowChartMerg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0351" name="Oval 15"/>
              <p:cNvSpPr>
                <a:spLocks noChangeArrowheads="1"/>
              </p:cNvSpPr>
              <p:nvPr/>
            </p:nvSpPr>
            <p:spPr bwMode="auto">
              <a:xfrm>
                <a:off x="2160"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70352" name="Group 16"/>
            <p:cNvGrpSpPr>
              <a:grpSpLocks/>
            </p:cNvGrpSpPr>
            <p:nvPr/>
          </p:nvGrpSpPr>
          <p:grpSpPr bwMode="auto">
            <a:xfrm flipV="1">
              <a:off x="2796" y="1650"/>
              <a:ext cx="199" cy="279"/>
              <a:chOff x="2064" y="1248"/>
              <a:chExt cx="288" cy="384"/>
            </a:xfrm>
          </p:grpSpPr>
          <p:sp>
            <p:nvSpPr>
              <p:cNvPr id="270353" name="AutoShape 17"/>
              <p:cNvSpPr>
                <a:spLocks noChangeArrowheads="1"/>
              </p:cNvSpPr>
              <p:nvPr/>
            </p:nvSpPr>
            <p:spPr bwMode="auto">
              <a:xfrm>
                <a:off x="2064" y="1248"/>
                <a:ext cx="288" cy="288"/>
              </a:xfrm>
              <a:prstGeom prst="flowChartMerg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0354" name="Oval 18"/>
              <p:cNvSpPr>
                <a:spLocks noChangeArrowheads="1"/>
              </p:cNvSpPr>
              <p:nvPr/>
            </p:nvSpPr>
            <p:spPr bwMode="auto">
              <a:xfrm>
                <a:off x="2160"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70355" name="Line 19"/>
            <p:cNvSpPr>
              <a:spLocks noChangeShapeType="1"/>
            </p:cNvSpPr>
            <p:nvPr/>
          </p:nvSpPr>
          <p:spPr bwMode="auto">
            <a:xfrm>
              <a:off x="1970" y="1267"/>
              <a:ext cx="9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356" name="Line 20"/>
            <p:cNvSpPr>
              <a:spLocks noChangeShapeType="1"/>
            </p:cNvSpPr>
            <p:nvPr/>
          </p:nvSpPr>
          <p:spPr bwMode="auto">
            <a:xfrm flipH="1">
              <a:off x="1441" y="2357"/>
              <a:ext cx="52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357" name="Line 21"/>
            <p:cNvSpPr>
              <a:spLocks noChangeShapeType="1"/>
            </p:cNvSpPr>
            <p:nvPr/>
          </p:nvSpPr>
          <p:spPr bwMode="auto">
            <a:xfrm flipV="1">
              <a:off x="1012" y="2138"/>
              <a:ext cx="0" cy="20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358" name="Line 22"/>
            <p:cNvSpPr>
              <a:spLocks noChangeShapeType="1"/>
            </p:cNvSpPr>
            <p:nvPr/>
          </p:nvSpPr>
          <p:spPr bwMode="auto">
            <a:xfrm>
              <a:off x="1012" y="2138"/>
              <a:ext cx="42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359" name="Line 23"/>
            <p:cNvSpPr>
              <a:spLocks noChangeShapeType="1"/>
            </p:cNvSpPr>
            <p:nvPr/>
          </p:nvSpPr>
          <p:spPr bwMode="auto">
            <a:xfrm>
              <a:off x="1012" y="2033"/>
              <a:ext cx="42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360" name="Line 24"/>
            <p:cNvSpPr>
              <a:spLocks noChangeShapeType="1"/>
            </p:cNvSpPr>
            <p:nvPr/>
          </p:nvSpPr>
          <p:spPr bwMode="auto">
            <a:xfrm flipV="1">
              <a:off x="1441" y="2138"/>
              <a:ext cx="0" cy="20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361" name="Line 25"/>
            <p:cNvSpPr>
              <a:spLocks noChangeShapeType="1"/>
            </p:cNvSpPr>
            <p:nvPr/>
          </p:nvSpPr>
          <p:spPr bwMode="auto">
            <a:xfrm flipV="1">
              <a:off x="1243" y="1824"/>
              <a:ext cx="0" cy="20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362" name="Line 26"/>
            <p:cNvSpPr>
              <a:spLocks noChangeShapeType="1"/>
            </p:cNvSpPr>
            <p:nvPr/>
          </p:nvSpPr>
          <p:spPr bwMode="auto">
            <a:xfrm flipH="1">
              <a:off x="285" y="1824"/>
              <a:ext cx="95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363" name="Text Box 27"/>
            <p:cNvSpPr txBox="1">
              <a:spLocks noChangeArrowheads="1"/>
            </p:cNvSpPr>
            <p:nvPr/>
          </p:nvSpPr>
          <p:spPr bwMode="auto">
            <a:xfrm>
              <a:off x="61" y="1612"/>
              <a:ext cx="932"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1800">
                  <a:latin typeface="Arial" charset="0"/>
                  <a:ea typeface="ＭＳ Ｐゴシック" charset="0"/>
                </a:rPr>
                <a:t>Mode </a:t>
              </a:r>
            </a:p>
            <a:p>
              <a:pPr algn="ctr"/>
              <a:r>
                <a:rPr lang="en-US" sz="1800">
                  <a:latin typeface="Arial" charset="0"/>
                  <a:ea typeface="ＭＳ Ｐゴシック" charset="0"/>
                </a:rPr>
                <a:t>(Read/Write)</a:t>
              </a:r>
            </a:p>
          </p:txBody>
        </p:sp>
        <p:sp>
          <p:nvSpPr>
            <p:cNvPr id="270364" name="Line 28"/>
            <p:cNvSpPr>
              <a:spLocks noChangeShapeType="1"/>
            </p:cNvSpPr>
            <p:nvPr/>
          </p:nvSpPr>
          <p:spPr bwMode="auto">
            <a:xfrm flipH="1">
              <a:off x="252" y="2347"/>
              <a:ext cx="76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365" name="Text Box 29"/>
            <p:cNvSpPr txBox="1">
              <a:spLocks noChangeArrowheads="1"/>
            </p:cNvSpPr>
            <p:nvPr/>
          </p:nvSpPr>
          <p:spPr bwMode="auto">
            <a:xfrm>
              <a:off x="96" y="2142"/>
              <a:ext cx="78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a:latin typeface="Arial" charset="0"/>
                  <a:ea typeface="ＭＳ Ｐゴシック" charset="0"/>
                </a:rPr>
                <a:t>Input Data</a:t>
              </a:r>
            </a:p>
          </p:txBody>
        </p:sp>
        <p:sp>
          <p:nvSpPr>
            <p:cNvPr id="270366" name="Rectangle 30"/>
            <p:cNvSpPr>
              <a:spLocks noChangeArrowheads="1"/>
            </p:cNvSpPr>
            <p:nvPr/>
          </p:nvSpPr>
          <p:spPr bwMode="auto">
            <a:xfrm>
              <a:off x="913" y="1173"/>
              <a:ext cx="2200" cy="132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0367" name="Text Box 31"/>
            <p:cNvSpPr txBox="1">
              <a:spLocks noChangeArrowheads="1"/>
            </p:cNvSpPr>
            <p:nvPr/>
          </p:nvSpPr>
          <p:spPr bwMode="auto">
            <a:xfrm>
              <a:off x="932" y="1224"/>
              <a:ext cx="912" cy="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latin typeface="Arial" charset="0"/>
                  <a:ea typeface="ＭＳ Ｐゴシック" charset="0"/>
                </a:rPr>
                <a:t>SRAM </a:t>
              </a:r>
            </a:p>
            <a:p>
              <a:pPr algn="ctr"/>
              <a:r>
                <a:rPr lang="en-US">
                  <a:latin typeface="Arial" charset="0"/>
                  <a:ea typeface="ＭＳ Ｐゴシック" charset="0"/>
                </a:rPr>
                <a:t>Configuration </a:t>
              </a:r>
            </a:p>
            <a:p>
              <a:pPr algn="ctr"/>
              <a:r>
                <a:rPr lang="en-US">
                  <a:latin typeface="Arial" charset="0"/>
                  <a:ea typeface="ＭＳ Ｐゴシック" charset="0"/>
                </a:rPr>
                <a:t>Bit</a:t>
              </a:r>
            </a:p>
          </p:txBody>
        </p:sp>
        <p:sp>
          <p:nvSpPr>
            <p:cNvPr id="270369" name="Text Box 33"/>
            <p:cNvSpPr txBox="1">
              <a:spLocks noChangeArrowheads="1"/>
            </p:cNvSpPr>
            <p:nvPr/>
          </p:nvSpPr>
          <p:spPr bwMode="auto">
            <a:xfrm>
              <a:off x="3212" y="2160"/>
              <a:ext cx="54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a:latin typeface="Arial" charset="0"/>
                  <a:ea typeface="ＭＳ Ｐゴシック" charset="0"/>
                </a:rPr>
                <a:t>Output</a:t>
              </a:r>
            </a:p>
          </p:txBody>
        </p:sp>
        <p:sp>
          <p:nvSpPr>
            <p:cNvPr id="270376" name="Line 40"/>
            <p:cNvSpPr>
              <a:spLocks noChangeShapeType="1"/>
            </p:cNvSpPr>
            <p:nvPr/>
          </p:nvSpPr>
          <p:spPr bwMode="auto">
            <a:xfrm>
              <a:off x="2882" y="2357"/>
              <a:ext cx="72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270377" name="Group 41"/>
            <p:cNvGrpSpPr>
              <a:grpSpLocks noChangeAspect="1"/>
            </p:cNvGrpSpPr>
            <p:nvPr/>
          </p:nvGrpSpPr>
          <p:grpSpPr bwMode="auto">
            <a:xfrm>
              <a:off x="3675" y="720"/>
              <a:ext cx="165" cy="174"/>
              <a:chOff x="288" y="2976"/>
              <a:chExt cx="96" cy="96"/>
            </a:xfrm>
          </p:grpSpPr>
          <p:sp>
            <p:nvSpPr>
              <p:cNvPr id="270378" name="Oval 42"/>
              <p:cNvSpPr>
                <a:spLocks noChangeAspect="1" noChangeArrowheads="1"/>
              </p:cNvSpPr>
              <p:nvPr/>
            </p:nvSpPr>
            <p:spPr bwMode="auto">
              <a:xfrm>
                <a:off x="288" y="2976"/>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0379" name="Line 43"/>
              <p:cNvSpPr>
                <a:spLocks noChangeAspect="1" noChangeShapeType="1"/>
              </p:cNvSpPr>
              <p:nvPr/>
            </p:nvSpPr>
            <p:spPr bwMode="auto">
              <a:xfrm>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380" name="Line 44"/>
              <p:cNvSpPr>
                <a:spLocks noChangeAspect="1" noChangeShapeType="1"/>
              </p:cNvSpPr>
              <p:nvPr/>
            </p:nvSpPr>
            <p:spPr bwMode="auto">
              <a:xfrm flipV="1">
                <a:off x="288" y="2976"/>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270381" name="Line 45"/>
            <p:cNvSpPr>
              <a:spLocks noChangeShapeType="1"/>
            </p:cNvSpPr>
            <p:nvPr/>
          </p:nvSpPr>
          <p:spPr bwMode="auto">
            <a:xfrm flipV="1">
              <a:off x="899" y="720"/>
              <a:ext cx="2842" cy="45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70382" name="Line 46"/>
            <p:cNvSpPr>
              <a:spLocks noChangeShapeType="1"/>
            </p:cNvSpPr>
            <p:nvPr/>
          </p:nvSpPr>
          <p:spPr bwMode="auto">
            <a:xfrm flipV="1">
              <a:off x="3113" y="824"/>
              <a:ext cx="727" cy="167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270383" name="Rectangle 47"/>
          <p:cNvSpPr>
            <a:spLocks noChangeArrowheads="1"/>
          </p:cNvSpPr>
          <p:nvPr/>
        </p:nvSpPr>
        <p:spPr bwMode="auto">
          <a:xfrm>
            <a:off x="228600" y="33743"/>
            <a:ext cx="8686800" cy="700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p>
            <a:pPr algn="ctr"/>
            <a:r>
              <a:rPr lang="en-US" sz="3600" b="1" dirty="0" smtClean="0">
                <a:solidFill>
                  <a:srgbClr val="00007F"/>
                </a:solidFill>
                <a:latin typeface="Lucida Sans Unicode" charset="0"/>
              </a:rPr>
              <a:t>SRAM</a:t>
            </a:r>
            <a:endParaRPr lang="en-US" sz="3600" b="1" dirty="0">
              <a:solidFill>
                <a:srgbClr val="00007F"/>
              </a:solidFill>
              <a:latin typeface="Lucida Sans Unicode" charset="0"/>
            </a:endParaRPr>
          </a:p>
        </p:txBody>
      </p:sp>
      <p:pic>
        <p:nvPicPr>
          <p:cNvPr id="270384"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68750"/>
            <a:ext cx="4105275" cy="273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70387"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371600"/>
            <a:ext cx="3352800" cy="213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70389" name="Rectangle 53"/>
          <p:cNvSpPr>
            <a:spLocks noGrp="1" noChangeArrowheads="1"/>
          </p:cNvSpPr>
          <p:nvPr>
            <p:ph type="body" idx="1"/>
          </p:nvPr>
        </p:nvSpPr>
        <p:spPr>
          <a:xfrm>
            <a:off x="228600" y="3886200"/>
            <a:ext cx="4038600" cy="2743200"/>
          </a:xfrm>
        </p:spPr>
        <p:txBody>
          <a:bodyPr/>
          <a:lstStyle/>
          <a:p>
            <a:r>
              <a:rPr lang="en-US"/>
              <a:t>Volatile</a:t>
            </a:r>
          </a:p>
          <a:p>
            <a:r>
              <a:rPr lang="en-US"/>
              <a:t>6 CMOS transistors</a:t>
            </a:r>
          </a:p>
          <a:p>
            <a:r>
              <a:rPr lang="en-US"/>
              <a:t>Standard fabrication process</a:t>
            </a:r>
          </a:p>
        </p:txBody>
      </p:sp>
    </p:spTree>
    <p:extLst>
      <p:ext uri="{BB962C8B-B14F-4D97-AF65-F5344CB8AC3E}">
        <p14:creationId xmlns:p14="http://schemas.microsoft.com/office/powerpoint/2010/main" val="3252499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a:t>Floating Gate (EPROM/EEPROM/Flash)</a:t>
            </a:r>
          </a:p>
        </p:txBody>
      </p:sp>
      <p:sp>
        <p:nvSpPr>
          <p:cNvPr id="313348" name="Text Box 4"/>
          <p:cNvSpPr txBox="1">
            <a:spLocks noChangeArrowheads="1"/>
          </p:cNvSpPr>
          <p:nvPr/>
        </p:nvSpPr>
        <p:spPr bwMode="auto">
          <a:xfrm>
            <a:off x="1676400" y="219392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400">
              <a:latin typeface="Times New Roman" charset="0"/>
              <a:ea typeface="ＭＳ Ｐゴシック" charset="0"/>
            </a:endParaRPr>
          </a:p>
        </p:txBody>
      </p:sp>
      <p:pic>
        <p:nvPicPr>
          <p:cNvPr id="3133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84325"/>
            <a:ext cx="2590800" cy="2292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133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535113"/>
            <a:ext cx="2647950" cy="2259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313355" name="Group 11"/>
          <p:cNvGrpSpPr>
            <a:grpSpLocks/>
          </p:cNvGrpSpPr>
          <p:nvPr/>
        </p:nvGrpSpPr>
        <p:grpSpPr bwMode="auto">
          <a:xfrm>
            <a:off x="5715000" y="1965325"/>
            <a:ext cx="3294063" cy="1389063"/>
            <a:chOff x="1489" y="2556"/>
            <a:chExt cx="2075" cy="875"/>
          </a:xfrm>
        </p:grpSpPr>
        <p:sp>
          <p:nvSpPr>
            <p:cNvPr id="313356" name="Line 12"/>
            <p:cNvSpPr>
              <a:spLocks noChangeShapeType="1"/>
            </p:cNvSpPr>
            <p:nvPr/>
          </p:nvSpPr>
          <p:spPr bwMode="auto">
            <a:xfrm>
              <a:off x="2337" y="2822"/>
              <a:ext cx="740" cy="0"/>
            </a:xfrm>
            <a:prstGeom prst="line">
              <a:avLst/>
            </a:prstGeom>
            <a:noFill/>
            <a:ln w="28575">
              <a:solidFill>
                <a:srgbClr val="00279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57" name="Line 13"/>
            <p:cNvSpPr>
              <a:spLocks noChangeShapeType="1"/>
            </p:cNvSpPr>
            <p:nvPr/>
          </p:nvSpPr>
          <p:spPr bwMode="auto">
            <a:xfrm>
              <a:off x="2361" y="2964"/>
              <a:ext cx="68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58" name="Line 14"/>
            <p:cNvSpPr>
              <a:spLocks noChangeShapeType="1"/>
            </p:cNvSpPr>
            <p:nvPr/>
          </p:nvSpPr>
          <p:spPr bwMode="auto">
            <a:xfrm>
              <a:off x="3202" y="3088"/>
              <a:ext cx="0" cy="323"/>
            </a:xfrm>
            <a:prstGeom prst="line">
              <a:avLst/>
            </a:prstGeom>
            <a:noFill/>
            <a:ln w="28575">
              <a:solidFill>
                <a:srgbClr val="00279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59" name="Line 15"/>
            <p:cNvSpPr>
              <a:spLocks noChangeShapeType="1"/>
            </p:cNvSpPr>
            <p:nvPr/>
          </p:nvSpPr>
          <p:spPr bwMode="auto">
            <a:xfrm>
              <a:off x="1542" y="3310"/>
              <a:ext cx="2022"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60" name="Line 16"/>
            <p:cNvSpPr>
              <a:spLocks noChangeShapeType="1"/>
            </p:cNvSpPr>
            <p:nvPr/>
          </p:nvSpPr>
          <p:spPr bwMode="auto">
            <a:xfrm>
              <a:off x="2682" y="2965"/>
              <a:ext cx="0" cy="34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61" name="Line 17"/>
            <p:cNvSpPr>
              <a:spLocks noChangeShapeType="1"/>
            </p:cNvSpPr>
            <p:nvPr/>
          </p:nvSpPr>
          <p:spPr bwMode="auto">
            <a:xfrm flipH="1" flipV="1">
              <a:off x="1489" y="3267"/>
              <a:ext cx="53" cy="4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62" name="Line 18"/>
            <p:cNvSpPr>
              <a:spLocks noChangeShapeType="1"/>
            </p:cNvSpPr>
            <p:nvPr/>
          </p:nvSpPr>
          <p:spPr bwMode="auto">
            <a:xfrm flipH="1">
              <a:off x="1489" y="3311"/>
              <a:ext cx="53" cy="38"/>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63" name="Oval 19"/>
            <p:cNvSpPr>
              <a:spLocks noChangeArrowheads="1"/>
            </p:cNvSpPr>
            <p:nvPr/>
          </p:nvSpPr>
          <p:spPr bwMode="auto">
            <a:xfrm>
              <a:off x="2658" y="3291"/>
              <a:ext cx="45" cy="3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64" name="Oval 20"/>
            <p:cNvSpPr>
              <a:spLocks noChangeArrowheads="1"/>
            </p:cNvSpPr>
            <p:nvPr/>
          </p:nvSpPr>
          <p:spPr bwMode="auto">
            <a:xfrm>
              <a:off x="2658" y="2945"/>
              <a:ext cx="45" cy="3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13365" name="Group 21"/>
            <p:cNvGrpSpPr>
              <a:grpSpLocks/>
            </p:cNvGrpSpPr>
            <p:nvPr/>
          </p:nvGrpSpPr>
          <p:grpSpPr bwMode="auto">
            <a:xfrm>
              <a:off x="2209" y="2820"/>
              <a:ext cx="150" cy="268"/>
              <a:chOff x="2001" y="2060"/>
              <a:chExt cx="292" cy="632"/>
            </a:xfrm>
          </p:grpSpPr>
          <p:sp>
            <p:nvSpPr>
              <p:cNvPr id="313366" name="Line 22"/>
              <p:cNvSpPr>
                <a:spLocks noChangeShapeType="1"/>
              </p:cNvSpPr>
              <p:nvPr/>
            </p:nvSpPr>
            <p:spPr bwMode="auto">
              <a:xfrm>
                <a:off x="2009" y="2160"/>
                <a:ext cx="136" cy="0"/>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67" name="Line 23"/>
              <p:cNvSpPr>
                <a:spLocks noChangeShapeType="1"/>
              </p:cNvSpPr>
              <p:nvPr/>
            </p:nvSpPr>
            <p:spPr bwMode="auto">
              <a:xfrm flipH="1">
                <a:off x="2001" y="2688"/>
                <a:ext cx="152" cy="0"/>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13368" name="Group 24"/>
              <p:cNvGrpSpPr>
                <a:grpSpLocks/>
              </p:cNvGrpSpPr>
              <p:nvPr/>
            </p:nvGrpSpPr>
            <p:grpSpPr bwMode="auto">
              <a:xfrm>
                <a:off x="2145" y="2060"/>
                <a:ext cx="148" cy="632"/>
                <a:chOff x="2145" y="2060"/>
                <a:chExt cx="148" cy="632"/>
              </a:xfrm>
            </p:grpSpPr>
            <p:sp>
              <p:nvSpPr>
                <p:cNvPr id="313369" name="Line 25"/>
                <p:cNvSpPr>
                  <a:spLocks noChangeShapeType="1"/>
                </p:cNvSpPr>
                <p:nvPr/>
              </p:nvSpPr>
              <p:spPr bwMode="auto">
                <a:xfrm>
                  <a:off x="2149" y="2164"/>
                  <a:ext cx="0" cy="520"/>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70" name="Line 26"/>
                <p:cNvSpPr>
                  <a:spLocks noChangeShapeType="1"/>
                </p:cNvSpPr>
                <p:nvPr/>
              </p:nvSpPr>
              <p:spPr bwMode="auto">
                <a:xfrm flipV="1">
                  <a:off x="2293" y="2156"/>
                  <a:ext cx="0" cy="536"/>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71" name="Line 27"/>
                <p:cNvSpPr>
                  <a:spLocks noChangeShapeType="1"/>
                </p:cNvSpPr>
                <p:nvPr/>
              </p:nvSpPr>
              <p:spPr bwMode="auto">
                <a:xfrm flipV="1">
                  <a:off x="2245" y="2060"/>
                  <a:ext cx="0" cy="488"/>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72" name="Line 28"/>
                <p:cNvSpPr>
                  <a:spLocks noChangeShapeType="1"/>
                </p:cNvSpPr>
                <p:nvPr/>
              </p:nvSpPr>
              <p:spPr bwMode="auto">
                <a:xfrm flipH="1">
                  <a:off x="2145" y="2548"/>
                  <a:ext cx="104" cy="40"/>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73" name="Line 29"/>
                <p:cNvSpPr>
                  <a:spLocks noChangeShapeType="1"/>
                </p:cNvSpPr>
                <p:nvPr/>
              </p:nvSpPr>
              <p:spPr bwMode="auto">
                <a:xfrm>
                  <a:off x="2153" y="2596"/>
                  <a:ext cx="88" cy="40"/>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74" name="Line 30"/>
                <p:cNvSpPr>
                  <a:spLocks noChangeShapeType="1"/>
                </p:cNvSpPr>
                <p:nvPr/>
              </p:nvSpPr>
              <p:spPr bwMode="auto">
                <a:xfrm>
                  <a:off x="2245" y="2644"/>
                  <a:ext cx="0" cy="40"/>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313375" name="Group 31"/>
            <p:cNvGrpSpPr>
              <a:grpSpLocks/>
            </p:cNvGrpSpPr>
            <p:nvPr/>
          </p:nvGrpSpPr>
          <p:grpSpPr bwMode="auto">
            <a:xfrm>
              <a:off x="3053" y="2820"/>
              <a:ext cx="146" cy="268"/>
              <a:chOff x="3637" y="2060"/>
              <a:chExt cx="284" cy="632"/>
            </a:xfrm>
          </p:grpSpPr>
          <p:sp>
            <p:nvSpPr>
              <p:cNvPr id="313376" name="Line 32"/>
              <p:cNvSpPr>
                <a:spLocks noChangeShapeType="1"/>
              </p:cNvSpPr>
              <p:nvPr/>
            </p:nvSpPr>
            <p:spPr bwMode="auto">
              <a:xfrm>
                <a:off x="3689" y="2548"/>
                <a:ext cx="88" cy="40"/>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13377" name="Group 33"/>
              <p:cNvGrpSpPr>
                <a:grpSpLocks/>
              </p:cNvGrpSpPr>
              <p:nvPr/>
            </p:nvGrpSpPr>
            <p:grpSpPr bwMode="auto">
              <a:xfrm>
                <a:off x="3637" y="2060"/>
                <a:ext cx="284" cy="632"/>
                <a:chOff x="3637" y="2060"/>
                <a:chExt cx="284" cy="632"/>
              </a:xfrm>
            </p:grpSpPr>
            <p:sp>
              <p:nvSpPr>
                <p:cNvPr id="313378" name="Line 34"/>
                <p:cNvSpPr>
                  <a:spLocks noChangeShapeType="1"/>
                </p:cNvSpPr>
                <p:nvPr/>
              </p:nvSpPr>
              <p:spPr bwMode="auto">
                <a:xfrm flipV="1">
                  <a:off x="3637" y="2156"/>
                  <a:ext cx="0" cy="536"/>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79" name="Line 35"/>
                <p:cNvSpPr>
                  <a:spLocks noChangeShapeType="1"/>
                </p:cNvSpPr>
                <p:nvPr/>
              </p:nvSpPr>
              <p:spPr bwMode="auto">
                <a:xfrm flipV="1">
                  <a:off x="3781" y="2156"/>
                  <a:ext cx="0" cy="536"/>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80" name="Line 36"/>
                <p:cNvSpPr>
                  <a:spLocks noChangeShapeType="1"/>
                </p:cNvSpPr>
                <p:nvPr/>
              </p:nvSpPr>
              <p:spPr bwMode="auto">
                <a:xfrm>
                  <a:off x="3785" y="2160"/>
                  <a:ext cx="136" cy="0"/>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81" name="Line 37"/>
                <p:cNvSpPr>
                  <a:spLocks noChangeShapeType="1"/>
                </p:cNvSpPr>
                <p:nvPr/>
              </p:nvSpPr>
              <p:spPr bwMode="auto">
                <a:xfrm>
                  <a:off x="3785" y="2688"/>
                  <a:ext cx="136" cy="0"/>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82" name="Line 38"/>
                <p:cNvSpPr>
                  <a:spLocks noChangeShapeType="1"/>
                </p:cNvSpPr>
                <p:nvPr/>
              </p:nvSpPr>
              <p:spPr bwMode="auto">
                <a:xfrm flipV="1">
                  <a:off x="3685" y="2636"/>
                  <a:ext cx="0" cy="56"/>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83" name="Line 39"/>
                <p:cNvSpPr>
                  <a:spLocks noChangeShapeType="1"/>
                </p:cNvSpPr>
                <p:nvPr/>
              </p:nvSpPr>
              <p:spPr bwMode="auto">
                <a:xfrm flipV="1">
                  <a:off x="3689" y="2588"/>
                  <a:ext cx="88" cy="56"/>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84" name="Line 40"/>
                <p:cNvSpPr>
                  <a:spLocks noChangeShapeType="1"/>
                </p:cNvSpPr>
                <p:nvPr/>
              </p:nvSpPr>
              <p:spPr bwMode="auto">
                <a:xfrm flipV="1">
                  <a:off x="3685" y="2060"/>
                  <a:ext cx="0" cy="488"/>
                </a:xfrm>
                <a:prstGeom prst="line">
                  <a:avLst/>
                </a:prstGeom>
                <a:noFill/>
                <a:ln w="28575">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313385" name="Line 41"/>
            <p:cNvSpPr>
              <a:spLocks noChangeShapeType="1"/>
            </p:cNvSpPr>
            <p:nvPr/>
          </p:nvSpPr>
          <p:spPr bwMode="auto">
            <a:xfrm>
              <a:off x="2209" y="2742"/>
              <a:ext cx="0" cy="119"/>
            </a:xfrm>
            <a:prstGeom prst="line">
              <a:avLst/>
            </a:prstGeom>
            <a:noFill/>
            <a:ln w="28575">
              <a:solidFill>
                <a:srgbClr val="00279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86" name="Line 42"/>
            <p:cNvSpPr>
              <a:spLocks noChangeShapeType="1"/>
            </p:cNvSpPr>
            <p:nvPr/>
          </p:nvSpPr>
          <p:spPr bwMode="auto">
            <a:xfrm flipV="1">
              <a:off x="3202" y="2595"/>
              <a:ext cx="0" cy="269"/>
            </a:xfrm>
            <a:prstGeom prst="line">
              <a:avLst/>
            </a:prstGeom>
            <a:noFill/>
            <a:ln w="28575">
              <a:solidFill>
                <a:srgbClr val="00279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87" name="Oval 43"/>
            <p:cNvSpPr>
              <a:spLocks noChangeArrowheads="1"/>
            </p:cNvSpPr>
            <p:nvPr/>
          </p:nvSpPr>
          <p:spPr bwMode="auto">
            <a:xfrm>
              <a:off x="3178" y="3393"/>
              <a:ext cx="45" cy="38"/>
            </a:xfrm>
            <a:prstGeom prst="ellipse">
              <a:avLst/>
            </a:prstGeom>
            <a:solidFill>
              <a:srgbClr val="FF3300"/>
            </a:solidFill>
            <a:ln w="12700">
              <a:solidFill>
                <a:srgbClr val="00279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88" name="Oval 44"/>
            <p:cNvSpPr>
              <a:spLocks noChangeArrowheads="1"/>
            </p:cNvSpPr>
            <p:nvPr/>
          </p:nvSpPr>
          <p:spPr bwMode="auto">
            <a:xfrm>
              <a:off x="3178" y="2580"/>
              <a:ext cx="45" cy="36"/>
            </a:xfrm>
            <a:prstGeom prst="ellipse">
              <a:avLst/>
            </a:prstGeom>
            <a:solidFill>
              <a:srgbClr val="FF3300"/>
            </a:solidFill>
            <a:ln w="12700">
              <a:solidFill>
                <a:srgbClr val="00279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89" name="Line 45"/>
            <p:cNvSpPr>
              <a:spLocks noChangeShapeType="1"/>
            </p:cNvSpPr>
            <p:nvPr/>
          </p:nvSpPr>
          <p:spPr bwMode="auto">
            <a:xfrm>
              <a:off x="2036" y="2600"/>
              <a:ext cx="0" cy="811"/>
            </a:xfrm>
            <a:prstGeom prst="line">
              <a:avLst/>
            </a:prstGeom>
            <a:noFill/>
            <a:ln w="28575">
              <a:solidFill>
                <a:srgbClr val="FFFF00"/>
              </a:solidFill>
              <a:round/>
              <a:headEnd/>
              <a:tailEnd type="triangle" w="med" len="med"/>
            </a:ln>
            <a:effectLst>
              <a:outerShdw blurRad="63500" dist="29783" dir="3885598"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3390" name="Line 46"/>
            <p:cNvSpPr>
              <a:spLocks noChangeShapeType="1"/>
            </p:cNvSpPr>
            <p:nvPr/>
          </p:nvSpPr>
          <p:spPr bwMode="auto">
            <a:xfrm>
              <a:off x="2039" y="2740"/>
              <a:ext cx="170" cy="0"/>
            </a:xfrm>
            <a:prstGeom prst="line">
              <a:avLst/>
            </a:prstGeom>
            <a:noFill/>
            <a:ln w="28575">
              <a:solidFill>
                <a:srgbClr val="00279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91" name="Line 47"/>
            <p:cNvSpPr>
              <a:spLocks noChangeShapeType="1"/>
            </p:cNvSpPr>
            <p:nvPr/>
          </p:nvSpPr>
          <p:spPr bwMode="auto">
            <a:xfrm>
              <a:off x="1863" y="2600"/>
              <a:ext cx="0" cy="811"/>
            </a:xfrm>
            <a:prstGeom prst="line">
              <a:avLst/>
            </a:prstGeom>
            <a:noFill/>
            <a:ln/>
            <a:effectLst>
              <a:outerShdw blurRad="63500" dist="29783" dir="3885598"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3392" name="Line 48"/>
            <p:cNvSpPr>
              <a:spLocks noChangeShapeType="1"/>
            </p:cNvSpPr>
            <p:nvPr/>
          </p:nvSpPr>
          <p:spPr bwMode="auto">
            <a:xfrm flipH="1">
              <a:off x="1863" y="3209"/>
              <a:ext cx="349" cy="0"/>
            </a:xfrm>
            <a:prstGeom prst="line">
              <a:avLst/>
            </a:prstGeom>
            <a:noFill/>
            <a:ln w="28575">
              <a:solidFill>
                <a:srgbClr val="00279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93" name="Line 49"/>
            <p:cNvSpPr>
              <a:spLocks noChangeShapeType="1"/>
            </p:cNvSpPr>
            <p:nvPr/>
          </p:nvSpPr>
          <p:spPr bwMode="auto">
            <a:xfrm>
              <a:off x="2209" y="3088"/>
              <a:ext cx="0" cy="118"/>
            </a:xfrm>
            <a:prstGeom prst="line">
              <a:avLst/>
            </a:prstGeom>
            <a:noFill/>
            <a:ln w="28575">
              <a:solidFill>
                <a:srgbClr val="00279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94" name="Line 50"/>
            <p:cNvSpPr>
              <a:spLocks noChangeShapeType="1"/>
            </p:cNvSpPr>
            <p:nvPr/>
          </p:nvSpPr>
          <p:spPr bwMode="auto">
            <a:xfrm flipV="1">
              <a:off x="1865" y="2556"/>
              <a:ext cx="46" cy="44"/>
            </a:xfrm>
            <a:prstGeom prst="line">
              <a:avLst/>
            </a:prstGeom>
            <a:noFill/>
            <a:ln w="28575">
              <a:solidFill>
                <a:srgbClr val="FFFF00"/>
              </a:solidFill>
              <a:round/>
              <a:headEnd/>
              <a:tailEnd/>
            </a:ln>
            <a:effectLst>
              <a:outerShdw blurRad="63500" dist="29783" dir="3885598"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3395" name="Line 51"/>
            <p:cNvSpPr>
              <a:spLocks noChangeShapeType="1"/>
            </p:cNvSpPr>
            <p:nvPr/>
          </p:nvSpPr>
          <p:spPr bwMode="auto">
            <a:xfrm>
              <a:off x="1817" y="2559"/>
              <a:ext cx="46" cy="36"/>
            </a:xfrm>
            <a:prstGeom prst="line">
              <a:avLst/>
            </a:prstGeom>
            <a:noFill/>
            <a:ln w="28575">
              <a:solidFill>
                <a:srgbClr val="FFFF00"/>
              </a:solidFill>
              <a:round/>
              <a:headEnd/>
              <a:tailEnd/>
            </a:ln>
            <a:effectLst>
              <a:outerShdw blurRad="63500" dist="29783" dir="3885598"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3396" name="Line 52"/>
            <p:cNvSpPr>
              <a:spLocks noChangeShapeType="1"/>
            </p:cNvSpPr>
            <p:nvPr/>
          </p:nvSpPr>
          <p:spPr bwMode="auto">
            <a:xfrm>
              <a:off x="1991" y="2559"/>
              <a:ext cx="45" cy="36"/>
            </a:xfrm>
            <a:prstGeom prst="line">
              <a:avLst/>
            </a:prstGeom>
            <a:noFill/>
            <a:ln w="28575">
              <a:solidFill>
                <a:srgbClr val="FFFF00"/>
              </a:solidFill>
              <a:round/>
              <a:headEnd/>
              <a:tailEnd/>
            </a:ln>
            <a:effectLst>
              <a:outerShdw blurRad="63500" dist="29783" dir="3885598"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3397" name="Line 53"/>
            <p:cNvSpPr>
              <a:spLocks noChangeShapeType="1"/>
            </p:cNvSpPr>
            <p:nvPr/>
          </p:nvSpPr>
          <p:spPr bwMode="auto">
            <a:xfrm flipH="1">
              <a:off x="2036" y="2559"/>
              <a:ext cx="53" cy="36"/>
            </a:xfrm>
            <a:prstGeom prst="line">
              <a:avLst/>
            </a:prstGeom>
            <a:noFill/>
            <a:ln w="28575">
              <a:solidFill>
                <a:srgbClr val="FFFF00"/>
              </a:solidFill>
              <a:round/>
              <a:headEnd/>
              <a:tailEnd/>
            </a:ln>
            <a:effectLst>
              <a:outerShdw blurRad="63500" dist="29783" dir="3885598"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3398" name="Oval 54"/>
            <p:cNvSpPr>
              <a:spLocks noChangeArrowheads="1"/>
            </p:cNvSpPr>
            <p:nvPr/>
          </p:nvSpPr>
          <p:spPr bwMode="auto">
            <a:xfrm>
              <a:off x="2015" y="2721"/>
              <a:ext cx="45" cy="38"/>
            </a:xfrm>
            <a:prstGeom prst="ellipse">
              <a:avLst/>
            </a:prstGeom>
            <a:solidFill>
              <a:srgbClr val="FF3300"/>
            </a:solidFill>
            <a:ln w="12700">
              <a:solidFill>
                <a:srgbClr val="00279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99" name="Oval 55"/>
            <p:cNvSpPr>
              <a:spLocks noChangeArrowheads="1"/>
            </p:cNvSpPr>
            <p:nvPr/>
          </p:nvSpPr>
          <p:spPr bwMode="auto">
            <a:xfrm>
              <a:off x="1841" y="3190"/>
              <a:ext cx="46" cy="36"/>
            </a:xfrm>
            <a:prstGeom prst="ellipse">
              <a:avLst/>
            </a:prstGeom>
            <a:solidFill>
              <a:srgbClr val="FF3300"/>
            </a:solidFill>
            <a:ln w="12700">
              <a:solidFill>
                <a:srgbClr val="00279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13400" name="Text Box 56"/>
          <p:cNvSpPr txBox="1">
            <a:spLocks noChangeArrowheads="1"/>
          </p:cNvSpPr>
          <p:nvPr/>
        </p:nvSpPr>
        <p:spPr bwMode="auto">
          <a:xfrm>
            <a:off x="152400" y="4311650"/>
            <a:ext cx="28956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000"/>
              <a:t>By applying proper programming voltages,</a:t>
            </a:r>
          </a:p>
          <a:p>
            <a:r>
              <a:rPr lang="en-US" sz="2000"/>
              <a:t>electrons </a:t>
            </a:r>
            <a:r>
              <a:rPr lang="ja-JP" altLang="en-US" sz="2000">
                <a:latin typeface="Arial"/>
              </a:rPr>
              <a:t>“</a:t>
            </a:r>
            <a:r>
              <a:rPr lang="en-US" sz="2000"/>
              <a:t>jump</a:t>
            </a:r>
            <a:r>
              <a:rPr lang="ja-JP" altLang="en-US" sz="2000">
                <a:latin typeface="Arial"/>
              </a:rPr>
              <a:t>”</a:t>
            </a:r>
            <a:r>
              <a:rPr lang="en-US" sz="2000"/>
              <a:t> onto floating gate</a:t>
            </a:r>
          </a:p>
        </p:txBody>
      </p:sp>
      <p:sp>
        <p:nvSpPr>
          <p:cNvPr id="313401" name="Text Box 57"/>
          <p:cNvSpPr txBox="1">
            <a:spLocks noChangeArrowheads="1"/>
          </p:cNvSpPr>
          <p:nvPr/>
        </p:nvSpPr>
        <p:spPr bwMode="auto">
          <a:xfrm>
            <a:off x="3200400" y="4311650"/>
            <a:ext cx="28956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000"/>
              <a:t>Electrons on gate raise threshold voltage so transistor always off</a:t>
            </a:r>
          </a:p>
        </p:txBody>
      </p:sp>
      <p:sp>
        <p:nvSpPr>
          <p:cNvPr id="313402" name="Text Box 58"/>
          <p:cNvSpPr txBox="1">
            <a:spLocks noChangeArrowheads="1"/>
          </p:cNvSpPr>
          <p:nvPr/>
        </p:nvSpPr>
        <p:spPr bwMode="auto">
          <a:xfrm>
            <a:off x="6248400" y="4267200"/>
            <a:ext cx="2895600" cy="161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a:t>Flash switch is comprised of two transistors which share a gate</a:t>
            </a:r>
          </a:p>
          <a:p>
            <a:pPr eaLnBrk="0" hangingPunct="0"/>
            <a:endParaRPr lang="en-US" sz="2000"/>
          </a:p>
        </p:txBody>
      </p:sp>
    </p:spTree>
    <p:extLst>
      <p:ext uri="{BB962C8B-B14F-4D97-AF65-F5344CB8AC3E}">
        <p14:creationId xmlns:p14="http://schemas.microsoft.com/office/powerpoint/2010/main" val="3262435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304800" y="-28170"/>
            <a:ext cx="8456613"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US" sz="3200" b="1" dirty="0">
                <a:solidFill>
                  <a:srgbClr val="00007F"/>
                </a:solidFill>
                <a:latin typeface="Lucida Sans Unicode" charset="0"/>
              </a:rPr>
              <a:t>SRAM Versus Flash Switch &amp; Memory Size </a:t>
            </a:r>
            <a:endParaRPr lang="en-US" sz="4000" b="1" dirty="0">
              <a:solidFill>
                <a:srgbClr val="00007F"/>
              </a:solidFill>
              <a:latin typeface="Lucida Sans Unicode" charset="0"/>
            </a:endParaRPr>
          </a:p>
        </p:txBody>
      </p:sp>
      <p:grpSp>
        <p:nvGrpSpPr>
          <p:cNvPr id="360451" name="Group 3"/>
          <p:cNvGrpSpPr>
            <a:grpSpLocks/>
          </p:cNvGrpSpPr>
          <p:nvPr/>
        </p:nvGrpSpPr>
        <p:grpSpPr bwMode="auto">
          <a:xfrm>
            <a:off x="1104900" y="1531938"/>
            <a:ext cx="6643688" cy="4922837"/>
            <a:chOff x="705" y="869"/>
            <a:chExt cx="4185" cy="3101"/>
          </a:xfrm>
        </p:grpSpPr>
        <p:grpSp>
          <p:nvGrpSpPr>
            <p:cNvPr id="360452" name="Group 4"/>
            <p:cNvGrpSpPr>
              <a:grpSpLocks/>
            </p:cNvGrpSpPr>
            <p:nvPr/>
          </p:nvGrpSpPr>
          <p:grpSpPr bwMode="auto">
            <a:xfrm>
              <a:off x="705" y="869"/>
              <a:ext cx="4185" cy="2776"/>
              <a:chOff x="705" y="869"/>
              <a:chExt cx="4185" cy="2776"/>
            </a:xfrm>
          </p:grpSpPr>
          <p:pic>
            <p:nvPicPr>
              <p:cNvPr id="36045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 y="1107"/>
                <a:ext cx="1914" cy="2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60454"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1107"/>
                <a:ext cx="1866" cy="2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60455" name="Rectangle 7"/>
              <p:cNvSpPr>
                <a:spLocks noChangeArrowheads="1"/>
              </p:cNvSpPr>
              <p:nvPr/>
            </p:nvSpPr>
            <p:spPr bwMode="auto">
              <a:xfrm>
                <a:off x="851" y="869"/>
                <a:ext cx="163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a:r>
                  <a:rPr lang="en-US" sz="2400" b="1">
                    <a:latin typeface="Times New Roman" charset="0"/>
                    <a:ea typeface="ＭＳ Ｐゴシック" charset="0"/>
                  </a:rPr>
                  <a:t>SRAM based PLD</a:t>
                </a:r>
              </a:p>
            </p:txBody>
          </p:sp>
          <p:sp>
            <p:nvSpPr>
              <p:cNvPr id="360456" name="Rectangle 8"/>
              <p:cNvSpPr>
                <a:spLocks noChangeArrowheads="1"/>
              </p:cNvSpPr>
              <p:nvPr/>
            </p:nvSpPr>
            <p:spPr bwMode="auto">
              <a:xfrm>
                <a:off x="3087" y="869"/>
                <a:ext cx="170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a:r>
                  <a:rPr lang="en-US" sz="2400" b="1">
                    <a:latin typeface="Times New Roman" charset="0"/>
                    <a:ea typeface="ＭＳ Ｐゴシック" charset="0"/>
                  </a:rPr>
                  <a:t>FLASH based PLD</a:t>
                </a:r>
              </a:p>
            </p:txBody>
          </p:sp>
        </p:grpSp>
        <p:sp>
          <p:nvSpPr>
            <p:cNvPr id="360457" name="Rectangle 9"/>
            <p:cNvSpPr>
              <a:spLocks noChangeArrowheads="1"/>
            </p:cNvSpPr>
            <p:nvPr/>
          </p:nvSpPr>
          <p:spPr bwMode="auto">
            <a:xfrm>
              <a:off x="1040" y="3682"/>
              <a:ext cx="1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a:endParaRPr lang="en-US" sz="2400">
                <a:latin typeface="Times New Roman" charset="0"/>
                <a:ea typeface="ＭＳ Ｐゴシック" charset="0"/>
              </a:endParaRPr>
            </a:p>
          </p:txBody>
        </p:sp>
      </p:grpSp>
      <p:grpSp>
        <p:nvGrpSpPr>
          <p:cNvPr id="360458" name="Group 10"/>
          <p:cNvGrpSpPr>
            <a:grpSpLocks/>
          </p:cNvGrpSpPr>
          <p:nvPr/>
        </p:nvGrpSpPr>
        <p:grpSpPr bwMode="auto">
          <a:xfrm>
            <a:off x="1917700" y="2090738"/>
            <a:ext cx="2668588" cy="3724275"/>
            <a:chOff x="1217" y="1245"/>
            <a:chExt cx="1681" cy="2346"/>
          </a:xfrm>
        </p:grpSpPr>
        <p:sp>
          <p:nvSpPr>
            <p:cNvPr id="360459" name="Rectangle 11"/>
            <p:cNvSpPr>
              <a:spLocks noChangeArrowheads="1"/>
            </p:cNvSpPr>
            <p:nvPr/>
          </p:nvSpPr>
          <p:spPr bwMode="auto">
            <a:xfrm>
              <a:off x="1217" y="1915"/>
              <a:ext cx="608" cy="768"/>
            </a:xfrm>
            <a:prstGeom prst="rect">
              <a:avLst/>
            </a:prstGeom>
            <a:noFill/>
            <a:ln w="381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0460" name="Rectangle 12"/>
            <p:cNvSpPr>
              <a:spLocks noChangeArrowheads="1"/>
            </p:cNvSpPr>
            <p:nvPr/>
          </p:nvSpPr>
          <p:spPr bwMode="auto">
            <a:xfrm>
              <a:off x="1217" y="2687"/>
              <a:ext cx="608" cy="772"/>
            </a:xfrm>
            <a:prstGeom prst="rect">
              <a:avLst/>
            </a:prstGeom>
            <a:noFill/>
            <a:ln w="381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0461" name="Rectangle 13"/>
            <p:cNvSpPr>
              <a:spLocks noChangeArrowheads="1"/>
            </p:cNvSpPr>
            <p:nvPr/>
          </p:nvSpPr>
          <p:spPr bwMode="auto">
            <a:xfrm>
              <a:off x="2016" y="1245"/>
              <a:ext cx="882" cy="524"/>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a:r>
                <a:rPr lang="en-US" sz="2400" b="1">
                  <a:solidFill>
                    <a:srgbClr val="FF3300"/>
                  </a:solidFill>
                  <a:latin typeface="Impact" charset="0"/>
                  <a:ea typeface="ＭＳ Ｐゴシック" charset="0"/>
                </a:rPr>
                <a:t>Switch</a:t>
              </a:r>
            </a:p>
            <a:p>
              <a:pPr algn="ctr" defTabSz="762000"/>
              <a:r>
                <a:rPr lang="en-US" sz="2400" b="1">
                  <a:solidFill>
                    <a:srgbClr val="FF3300"/>
                  </a:solidFill>
                  <a:latin typeface="Impact" charset="0"/>
                  <a:ea typeface="ＭＳ Ｐゴシック" charset="0"/>
                </a:rPr>
                <a:t>&amp; Routing</a:t>
              </a:r>
            </a:p>
          </p:txBody>
        </p:sp>
        <p:sp>
          <p:nvSpPr>
            <p:cNvPr id="360462" name="Rectangle 14"/>
            <p:cNvSpPr>
              <a:spLocks noChangeArrowheads="1"/>
            </p:cNvSpPr>
            <p:nvPr/>
          </p:nvSpPr>
          <p:spPr bwMode="auto">
            <a:xfrm>
              <a:off x="2112" y="3067"/>
              <a:ext cx="759" cy="524"/>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a:r>
                <a:rPr lang="en-US" sz="2400" b="1">
                  <a:solidFill>
                    <a:srgbClr val="FF3300"/>
                  </a:solidFill>
                  <a:latin typeface="Impact" charset="0"/>
                  <a:ea typeface="ＭＳ Ｐゴシック" charset="0"/>
                </a:rPr>
                <a:t>Memory</a:t>
              </a:r>
            </a:p>
            <a:p>
              <a:pPr algn="ctr" defTabSz="762000"/>
              <a:r>
                <a:rPr lang="en-US" sz="2400" b="1">
                  <a:solidFill>
                    <a:srgbClr val="FF3300"/>
                  </a:solidFill>
                  <a:latin typeface="Impact" charset="0"/>
                  <a:ea typeface="ＭＳ Ｐゴシック" charset="0"/>
                </a:rPr>
                <a:t>Cell</a:t>
              </a:r>
              <a:endParaRPr lang="en-US" sz="2000" b="1">
                <a:solidFill>
                  <a:srgbClr val="FF3300"/>
                </a:solidFill>
                <a:latin typeface="Impact" charset="0"/>
                <a:ea typeface="ＭＳ Ｐゴシック" charset="0"/>
              </a:endParaRPr>
            </a:p>
          </p:txBody>
        </p:sp>
        <p:sp>
          <p:nvSpPr>
            <p:cNvPr id="360463" name="Line 15"/>
            <p:cNvSpPr>
              <a:spLocks noChangeShapeType="1"/>
            </p:cNvSpPr>
            <p:nvPr/>
          </p:nvSpPr>
          <p:spPr bwMode="auto">
            <a:xfrm flipH="1">
              <a:off x="1593" y="1488"/>
              <a:ext cx="418" cy="411"/>
            </a:xfrm>
            <a:prstGeom prst="line">
              <a:avLst/>
            </a:prstGeom>
            <a:noFill/>
            <a:ln w="25400">
              <a:solidFill>
                <a:srgbClr val="FF0000"/>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0464" name="Line 16"/>
            <p:cNvSpPr>
              <a:spLocks noChangeShapeType="1"/>
            </p:cNvSpPr>
            <p:nvPr/>
          </p:nvSpPr>
          <p:spPr bwMode="auto">
            <a:xfrm flipH="1" flipV="1">
              <a:off x="1830" y="3041"/>
              <a:ext cx="282" cy="321"/>
            </a:xfrm>
            <a:prstGeom prst="line">
              <a:avLst/>
            </a:prstGeom>
            <a:noFill/>
            <a:ln w="25400">
              <a:solidFill>
                <a:srgbClr val="FF3300"/>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60465" name="Group 17"/>
          <p:cNvGrpSpPr>
            <a:grpSpLocks/>
          </p:cNvGrpSpPr>
          <p:nvPr/>
        </p:nvGrpSpPr>
        <p:grpSpPr bwMode="auto">
          <a:xfrm>
            <a:off x="5146675" y="2759075"/>
            <a:ext cx="2882900" cy="3567113"/>
            <a:chOff x="3251" y="1666"/>
            <a:chExt cx="1816" cy="2247"/>
          </a:xfrm>
        </p:grpSpPr>
        <p:sp>
          <p:nvSpPr>
            <p:cNvPr id="360466" name="Rectangle 18"/>
            <p:cNvSpPr>
              <a:spLocks noChangeArrowheads="1"/>
            </p:cNvSpPr>
            <p:nvPr/>
          </p:nvSpPr>
          <p:spPr bwMode="auto">
            <a:xfrm>
              <a:off x="3517" y="3682"/>
              <a:ext cx="11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a:endParaRPr lang="en-US" sz="1800">
                <a:latin typeface="Arial" charset="0"/>
                <a:ea typeface="ＭＳ Ｐゴシック" charset="0"/>
              </a:endParaRPr>
            </a:p>
          </p:txBody>
        </p:sp>
        <p:sp>
          <p:nvSpPr>
            <p:cNvPr id="360467" name="Rectangle 19"/>
            <p:cNvSpPr>
              <a:spLocks noChangeArrowheads="1"/>
            </p:cNvSpPr>
            <p:nvPr/>
          </p:nvSpPr>
          <p:spPr bwMode="auto">
            <a:xfrm>
              <a:off x="4185" y="3033"/>
              <a:ext cx="882" cy="524"/>
            </a:xfrm>
            <a:prstGeom prst="rect">
              <a:avLst/>
            </a:prstGeom>
            <a:solidFill>
              <a:schemeClr val="bg1"/>
            </a:solidFill>
            <a:ln w="9525">
              <a:solidFill>
                <a:srgbClr val="0080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a:r>
                <a:rPr lang="en-US" sz="2400" b="1">
                  <a:solidFill>
                    <a:srgbClr val="008080"/>
                  </a:solidFill>
                  <a:latin typeface="Impact" charset="0"/>
                  <a:ea typeface="ＭＳ Ｐゴシック" charset="0"/>
                </a:rPr>
                <a:t>Switch</a:t>
              </a:r>
            </a:p>
            <a:p>
              <a:pPr algn="ctr" defTabSz="762000"/>
              <a:r>
                <a:rPr lang="en-US" sz="2400" b="1">
                  <a:solidFill>
                    <a:srgbClr val="008080"/>
                  </a:solidFill>
                  <a:latin typeface="Impact" charset="0"/>
                  <a:ea typeface="ＭＳ Ｐゴシック" charset="0"/>
                </a:rPr>
                <a:t>&amp; Routing</a:t>
              </a:r>
            </a:p>
          </p:txBody>
        </p:sp>
        <p:sp>
          <p:nvSpPr>
            <p:cNvPr id="360468" name="Rectangle 20"/>
            <p:cNvSpPr>
              <a:spLocks noChangeArrowheads="1"/>
            </p:cNvSpPr>
            <p:nvPr/>
          </p:nvSpPr>
          <p:spPr bwMode="auto">
            <a:xfrm>
              <a:off x="4243" y="1666"/>
              <a:ext cx="759" cy="524"/>
            </a:xfrm>
            <a:prstGeom prst="rect">
              <a:avLst/>
            </a:prstGeom>
            <a:solidFill>
              <a:schemeClr val="bg1"/>
            </a:solidFill>
            <a:ln w="9525">
              <a:solidFill>
                <a:srgbClr val="00808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a:r>
                <a:rPr lang="en-US" sz="2400" b="1">
                  <a:solidFill>
                    <a:srgbClr val="008080"/>
                  </a:solidFill>
                  <a:latin typeface="Impact" charset="0"/>
                  <a:ea typeface="ＭＳ Ｐゴシック" charset="0"/>
                </a:rPr>
                <a:t>Memory</a:t>
              </a:r>
            </a:p>
            <a:p>
              <a:pPr algn="ctr" defTabSz="762000"/>
              <a:r>
                <a:rPr lang="en-US" sz="2400" b="1">
                  <a:solidFill>
                    <a:srgbClr val="008080"/>
                  </a:solidFill>
                  <a:latin typeface="Impact" charset="0"/>
                  <a:ea typeface="ＭＳ Ｐゴシック" charset="0"/>
                </a:rPr>
                <a:t>Cell</a:t>
              </a:r>
            </a:p>
          </p:txBody>
        </p:sp>
        <p:grpSp>
          <p:nvGrpSpPr>
            <p:cNvPr id="360469" name="Group 21"/>
            <p:cNvGrpSpPr>
              <a:grpSpLocks/>
            </p:cNvGrpSpPr>
            <p:nvPr/>
          </p:nvGrpSpPr>
          <p:grpSpPr bwMode="auto">
            <a:xfrm>
              <a:off x="3251" y="2325"/>
              <a:ext cx="137" cy="752"/>
              <a:chOff x="3243" y="2317"/>
              <a:chExt cx="137" cy="752"/>
            </a:xfrm>
          </p:grpSpPr>
          <p:sp>
            <p:nvSpPr>
              <p:cNvPr id="360470" name="Rectangle 22"/>
              <p:cNvSpPr>
                <a:spLocks noChangeArrowheads="1"/>
              </p:cNvSpPr>
              <p:nvPr/>
            </p:nvSpPr>
            <p:spPr bwMode="auto">
              <a:xfrm>
                <a:off x="3243" y="2506"/>
                <a:ext cx="137" cy="563"/>
              </a:xfrm>
              <a:prstGeom prst="rect">
                <a:avLst/>
              </a:prstGeom>
              <a:noFill/>
              <a:ln w="25400">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0471" name="Rectangle 23"/>
              <p:cNvSpPr>
                <a:spLocks noChangeArrowheads="1"/>
              </p:cNvSpPr>
              <p:nvPr/>
            </p:nvSpPr>
            <p:spPr bwMode="auto">
              <a:xfrm>
                <a:off x="3243" y="2317"/>
                <a:ext cx="137" cy="176"/>
              </a:xfrm>
              <a:prstGeom prst="rect">
                <a:avLst/>
              </a:prstGeom>
              <a:noFill/>
              <a:ln w="25400">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60472" name="Line 24"/>
            <p:cNvSpPr>
              <a:spLocks noChangeShapeType="1"/>
            </p:cNvSpPr>
            <p:nvPr/>
          </p:nvSpPr>
          <p:spPr bwMode="auto">
            <a:xfrm flipH="1">
              <a:off x="3377" y="1928"/>
              <a:ext cx="848" cy="400"/>
            </a:xfrm>
            <a:prstGeom prst="line">
              <a:avLst/>
            </a:prstGeom>
            <a:noFill/>
            <a:ln w="25400">
              <a:solidFill>
                <a:schemeClr val="bg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0473" name="Line 25"/>
            <p:cNvSpPr>
              <a:spLocks noChangeShapeType="1"/>
            </p:cNvSpPr>
            <p:nvPr/>
          </p:nvSpPr>
          <p:spPr bwMode="auto">
            <a:xfrm flipH="1" flipV="1">
              <a:off x="3401" y="2752"/>
              <a:ext cx="792" cy="501"/>
            </a:xfrm>
            <a:prstGeom prst="line">
              <a:avLst/>
            </a:prstGeom>
            <a:noFill/>
            <a:ln w="25400">
              <a:solidFill>
                <a:schemeClr val="bg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511935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360458"/>
                                        </p:tgtEl>
                                        <p:attrNameLst>
                                          <p:attrName>style.visibility</p:attrName>
                                        </p:attrNameLst>
                                      </p:cBhvr>
                                      <p:to>
                                        <p:strVal val="visible"/>
                                      </p:to>
                                    </p:set>
                                    <p:anim calcmode="lin" valueType="num">
                                      <p:cBhvr>
                                        <p:cTn id="7" dur="500" fill="hold"/>
                                        <p:tgtEl>
                                          <p:spTgt spid="360458"/>
                                        </p:tgtEl>
                                        <p:attrNameLst>
                                          <p:attrName>ppt_w</p:attrName>
                                        </p:attrNameLst>
                                      </p:cBhvr>
                                      <p:tavLst>
                                        <p:tav tm="0">
                                          <p:val>
                                            <p:strVal val="2/3*#ppt_w"/>
                                          </p:val>
                                        </p:tav>
                                        <p:tav tm="100000">
                                          <p:val>
                                            <p:strVal val="#ppt_w"/>
                                          </p:val>
                                        </p:tav>
                                      </p:tavLst>
                                    </p:anim>
                                    <p:anim calcmode="lin" valueType="num">
                                      <p:cBhvr>
                                        <p:cTn id="8" dur="500" fill="hold"/>
                                        <p:tgtEl>
                                          <p:spTgt spid="360458"/>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nodeType="clickEffect">
                                  <p:stCondLst>
                                    <p:cond delay="0"/>
                                  </p:stCondLst>
                                  <p:childTnLst>
                                    <p:set>
                                      <p:cBhvr>
                                        <p:cTn id="12" dur="1" fill="hold">
                                          <p:stCondLst>
                                            <p:cond delay="0"/>
                                          </p:stCondLst>
                                        </p:cTn>
                                        <p:tgtEl>
                                          <p:spTgt spid="360465"/>
                                        </p:tgtEl>
                                        <p:attrNameLst>
                                          <p:attrName>style.visibility</p:attrName>
                                        </p:attrNameLst>
                                      </p:cBhvr>
                                      <p:to>
                                        <p:strVal val="visible"/>
                                      </p:to>
                                    </p:set>
                                    <p:anim calcmode="lin" valueType="num">
                                      <p:cBhvr>
                                        <p:cTn id="13" dur="500" fill="hold"/>
                                        <p:tgtEl>
                                          <p:spTgt spid="360465"/>
                                        </p:tgtEl>
                                        <p:attrNameLst>
                                          <p:attrName>ppt_w</p:attrName>
                                        </p:attrNameLst>
                                      </p:cBhvr>
                                      <p:tavLst>
                                        <p:tav tm="0">
                                          <p:val>
                                            <p:strVal val="4/3*#ppt_w"/>
                                          </p:val>
                                        </p:tav>
                                        <p:tav tm="100000">
                                          <p:val>
                                            <p:strVal val="#ppt_w"/>
                                          </p:val>
                                        </p:tav>
                                      </p:tavLst>
                                    </p:anim>
                                    <p:anim calcmode="lin" valueType="num">
                                      <p:cBhvr>
                                        <p:cTn id="14" dur="500" fill="hold"/>
                                        <p:tgtEl>
                                          <p:spTgt spid="36046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t>Programming Technology</a:t>
            </a:r>
          </a:p>
        </p:txBody>
      </p:sp>
      <p:graphicFrame>
        <p:nvGraphicFramePr>
          <p:cNvPr id="291926" name="Group 86"/>
          <p:cNvGraphicFramePr>
            <a:graphicFrameLocks noGrp="1"/>
          </p:cNvGraphicFramePr>
          <p:nvPr/>
        </p:nvGraphicFramePr>
        <p:xfrm>
          <a:off x="1066800" y="1498600"/>
          <a:ext cx="6705600" cy="4064001"/>
        </p:xfrm>
        <a:graphic>
          <a:graphicData uri="http://schemas.openxmlformats.org/drawingml/2006/table">
            <a:tbl>
              <a:tblPr/>
              <a:tblGrid>
                <a:gridCol w="2090738"/>
                <a:gridCol w="1414462"/>
                <a:gridCol w="1600200"/>
                <a:gridCol w="1600200"/>
              </a:tblGrid>
              <a:tr h="581025">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endParaRPr kumimoji="0" lang="en-US" sz="2800" b="0" i="0" u="none" strike="noStrike" cap="none" normalizeH="0" baseline="0">
                        <a:ln>
                          <a:noFill/>
                        </a:ln>
                        <a:solidFill>
                          <a:schemeClr val="tx1"/>
                        </a:solidFill>
                        <a:effectLst/>
                        <a:latin typeface="Times New Roman" charset="0"/>
                        <a:ea typeface="宋体" charset="0"/>
                        <a:cs typeface="宋体"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SRAM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Antifuse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Flash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Fast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Slow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Poor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Good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Relative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Reprogram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Large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Small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Moderate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Volatile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a:ln>
                            <a:noFill/>
                          </a:ln>
                          <a:solidFill>
                            <a:schemeClr val="tx1"/>
                          </a:solidFill>
                          <a:effectLst/>
                          <a:latin typeface="Times New Roman" charset="0"/>
                          <a:ea typeface="宋体" charset="0"/>
                          <a:cs typeface="宋体"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7F"/>
                        </a:buClr>
                        <a:buSzPct val="75000"/>
                        <a:buFont typeface="Wingdings" charset="0"/>
                        <a:buNone/>
                        <a:tabLst/>
                      </a:pPr>
                      <a:r>
                        <a:rPr kumimoji="0" lang="en-US" sz="2800" b="0" i="0" u="none" strike="noStrike" cap="none" normalizeH="0" baseline="0" dirty="0">
                          <a:ln>
                            <a:noFill/>
                          </a:ln>
                          <a:solidFill>
                            <a:schemeClr val="tx1"/>
                          </a:solidFill>
                          <a:effectLst/>
                          <a:latin typeface="Times New Roman" charset="0"/>
                          <a:ea typeface="宋体" charset="0"/>
                          <a:cs typeface="宋体"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41265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a:t>Origins of Reconfigurable Computing</a:t>
            </a:r>
          </a:p>
        </p:txBody>
      </p:sp>
      <p:sp>
        <p:nvSpPr>
          <p:cNvPr id="320515" name="Rectangle 3"/>
          <p:cNvSpPr>
            <a:spLocks noGrp="1" noChangeArrowheads="1"/>
          </p:cNvSpPr>
          <p:nvPr>
            <p:ph type="body" idx="1"/>
          </p:nvPr>
        </p:nvSpPr>
        <p:spPr>
          <a:xfrm>
            <a:off x="228600" y="1143000"/>
            <a:ext cx="8686800" cy="2895600"/>
          </a:xfrm>
          <a:noFill/>
          <a:ln/>
        </p:spPr>
        <p:txBody>
          <a:bodyPr/>
          <a:lstStyle/>
          <a:p>
            <a:pPr>
              <a:lnSpc>
                <a:spcPct val="80000"/>
              </a:lnSpc>
            </a:pPr>
            <a:r>
              <a:rPr lang="en-US" sz="2800"/>
              <a:t>Fixed-Plus-Variable (F+V) Structure Computer</a:t>
            </a:r>
          </a:p>
          <a:p>
            <a:pPr lvl="1">
              <a:lnSpc>
                <a:spcPct val="80000"/>
              </a:lnSpc>
            </a:pPr>
            <a:r>
              <a:rPr lang="en-US" sz="2400"/>
              <a:t>Standard processor augmented with inventory of reconfigurable building blocks</a:t>
            </a:r>
            <a:endParaRPr lang="en-US"/>
          </a:p>
          <a:p>
            <a:pPr lvl="1">
              <a:lnSpc>
                <a:spcPct val="80000"/>
              </a:lnSpc>
            </a:pPr>
            <a:r>
              <a:rPr lang="ja-JP" altLang="en-US" sz="2400"/>
              <a:t>“</a:t>
            </a:r>
            <a:r>
              <a:rPr lang="en-US" sz="2400"/>
              <a:t>… to permit computations which are beyond the capabilities of present systems by providing an inventory of high speed substructures and rules for interconnecting them such that the entire system may be temporarily distorted into a problem oriented special purpose computer.</a:t>
            </a:r>
            <a:r>
              <a:rPr lang="ja-JP" altLang="en-US" sz="2400"/>
              <a:t>”</a:t>
            </a:r>
            <a:r>
              <a:rPr lang="en-US" sz="2400"/>
              <a:t> - G. Estrin</a:t>
            </a:r>
          </a:p>
        </p:txBody>
      </p:sp>
      <p:pic>
        <p:nvPicPr>
          <p:cNvPr id="320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33800"/>
            <a:ext cx="7010400" cy="285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07207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FPGA System Life Cycle</a:t>
            </a:r>
            <a:endParaRPr lang="en-US" dirty="0"/>
          </a:p>
        </p:txBody>
      </p:sp>
      <p:sp>
        <p:nvSpPr>
          <p:cNvPr id="763" name="Rounded Rectangle 762"/>
          <p:cNvSpPr/>
          <p:nvPr/>
        </p:nvSpPr>
        <p:spPr>
          <a:xfrm>
            <a:off x="1109003" y="3120711"/>
            <a:ext cx="1752869" cy="3432810"/>
          </a:xfrm>
          <a:prstGeom prst="round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endParaRPr>
          </a:p>
        </p:txBody>
      </p:sp>
      <p:sp>
        <p:nvSpPr>
          <p:cNvPr id="578" name="Rectangle 577"/>
          <p:cNvSpPr/>
          <p:nvPr/>
        </p:nvSpPr>
        <p:spPr>
          <a:xfrm>
            <a:off x="1372584" y="918531"/>
            <a:ext cx="1554480" cy="712470"/>
          </a:xfrm>
          <a:prstGeom prst="rect">
            <a:avLst/>
          </a:prstGeom>
          <a:no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EDA Design Tools</a:t>
            </a:r>
            <a:endParaRPr lang="en-US" sz="1400" dirty="0">
              <a:solidFill>
                <a:schemeClr val="tx1"/>
              </a:solidFill>
            </a:endParaRPr>
          </a:p>
        </p:txBody>
      </p:sp>
      <p:sp>
        <p:nvSpPr>
          <p:cNvPr id="579" name="Rectangle 578"/>
          <p:cNvSpPr/>
          <p:nvPr/>
        </p:nvSpPr>
        <p:spPr>
          <a:xfrm>
            <a:off x="1372584" y="2084391"/>
            <a:ext cx="1554480" cy="712470"/>
          </a:xfrm>
          <a:prstGeom prst="rect">
            <a:avLst/>
          </a:prstGeom>
          <a:no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Manufacturing Process</a:t>
            </a:r>
            <a:endParaRPr lang="en-US" sz="1400" dirty="0">
              <a:solidFill>
                <a:schemeClr val="tx1"/>
              </a:solidFill>
            </a:endParaRPr>
          </a:p>
        </p:txBody>
      </p:sp>
      <p:cxnSp>
        <p:nvCxnSpPr>
          <p:cNvPr id="580" name="Straight Arrow Connector 579"/>
          <p:cNvCxnSpPr>
            <a:stCxn id="578" idx="2"/>
            <a:endCxn id="579" idx="0"/>
          </p:cNvCxnSpPr>
          <p:nvPr/>
        </p:nvCxnSpPr>
        <p:spPr>
          <a:xfrm rot="5400000">
            <a:off x="1923129" y="1857696"/>
            <a:ext cx="453390" cy="1350"/>
          </a:xfrm>
          <a:prstGeom prst="straightConnector1">
            <a:avLst/>
          </a:prstGeom>
          <a:ln>
            <a:solidFill>
              <a:srgbClr val="000000"/>
            </a:solidFill>
            <a:tailEnd type="arrow"/>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81" name="Rounded Rectangle 580"/>
          <p:cNvSpPr/>
          <p:nvPr/>
        </p:nvSpPr>
        <p:spPr>
          <a:xfrm>
            <a:off x="1178272" y="788316"/>
            <a:ext cx="3830911" cy="972225"/>
          </a:xfrm>
          <a:prstGeom prst="round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582" name="TextBox 581"/>
          <p:cNvSpPr txBox="1"/>
          <p:nvPr/>
        </p:nvSpPr>
        <p:spPr>
          <a:xfrm>
            <a:off x="2927064" y="983301"/>
            <a:ext cx="2082120" cy="584776"/>
          </a:xfrm>
          <a:prstGeom prst="rect">
            <a:avLst/>
          </a:prstGeom>
          <a:noFill/>
        </p:spPr>
        <p:txBody>
          <a:bodyPr wrap="none" rtlCol="0">
            <a:spAutoFit/>
          </a:bodyPr>
          <a:lstStyle/>
          <a:p>
            <a:pPr algn="ctr"/>
            <a:r>
              <a:rPr lang="en-US" sz="1600" dirty="0" smtClean="0"/>
              <a:t>FPGA Device Vendors:</a:t>
            </a:r>
          </a:p>
          <a:p>
            <a:pPr algn="ctr"/>
            <a:r>
              <a:rPr lang="en-US" sz="1600" dirty="0" err="1" smtClean="0"/>
              <a:t>Altera</a:t>
            </a:r>
            <a:r>
              <a:rPr lang="en-US" sz="1600" dirty="0" smtClean="0"/>
              <a:t>, Xilinx</a:t>
            </a:r>
            <a:endParaRPr lang="en-US" sz="1600" dirty="0"/>
          </a:p>
        </p:txBody>
      </p:sp>
      <p:sp>
        <p:nvSpPr>
          <p:cNvPr id="583" name="Rounded Rectangle 582"/>
          <p:cNvSpPr/>
          <p:nvPr/>
        </p:nvSpPr>
        <p:spPr>
          <a:xfrm>
            <a:off x="1178274" y="1954176"/>
            <a:ext cx="3830909" cy="972225"/>
          </a:xfrm>
          <a:prstGeom prst="round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584" name="TextBox 583"/>
          <p:cNvSpPr txBox="1"/>
          <p:nvPr/>
        </p:nvSpPr>
        <p:spPr>
          <a:xfrm>
            <a:off x="3058232" y="2149161"/>
            <a:ext cx="1811614" cy="584776"/>
          </a:xfrm>
          <a:prstGeom prst="rect">
            <a:avLst/>
          </a:prstGeom>
          <a:noFill/>
        </p:spPr>
        <p:txBody>
          <a:bodyPr wrap="none" rtlCol="0">
            <a:spAutoFit/>
          </a:bodyPr>
          <a:lstStyle/>
          <a:p>
            <a:pPr algn="ctr"/>
            <a:r>
              <a:rPr lang="en-US" sz="1600" dirty="0" smtClean="0"/>
              <a:t>Foundry:</a:t>
            </a:r>
          </a:p>
          <a:p>
            <a:pPr algn="ctr"/>
            <a:r>
              <a:rPr lang="en-US" sz="1600" dirty="0" smtClean="0"/>
              <a:t>TSMC, UMC, SMIC</a:t>
            </a:r>
            <a:endParaRPr lang="en-US" sz="1600" dirty="0"/>
          </a:p>
        </p:txBody>
      </p:sp>
      <p:grpSp>
        <p:nvGrpSpPr>
          <p:cNvPr id="844" name="Group 843"/>
          <p:cNvGrpSpPr/>
          <p:nvPr/>
        </p:nvGrpSpPr>
        <p:grpSpPr>
          <a:xfrm>
            <a:off x="873472" y="1047396"/>
            <a:ext cx="338554" cy="2461935"/>
            <a:chOff x="703970" y="1351875"/>
            <a:chExt cx="338554" cy="2461935"/>
          </a:xfrm>
        </p:grpSpPr>
        <p:sp>
          <p:nvSpPr>
            <p:cNvPr id="592" name="TextBox 591"/>
            <p:cNvSpPr txBox="1"/>
            <p:nvPr/>
          </p:nvSpPr>
          <p:spPr>
            <a:xfrm rot="5400000">
              <a:off x="-37770" y="2285446"/>
              <a:ext cx="1822033" cy="338554"/>
            </a:xfrm>
            <a:prstGeom prst="rect">
              <a:avLst/>
            </a:prstGeom>
            <a:noFill/>
          </p:spPr>
          <p:txBody>
            <a:bodyPr wrap="none" rtlCol="0">
              <a:spAutoFit/>
            </a:bodyPr>
            <a:lstStyle/>
            <a:p>
              <a:r>
                <a:rPr lang="en-US" sz="1600" dirty="0" smtClean="0">
                  <a:solidFill>
                    <a:srgbClr val="FF0000"/>
                  </a:solidFill>
                </a:rPr>
                <a:t>Manufacturing Stage</a:t>
              </a:r>
              <a:endParaRPr lang="en-US" sz="1600" dirty="0">
                <a:solidFill>
                  <a:srgbClr val="FF0000"/>
                </a:solidFill>
              </a:endParaRPr>
            </a:p>
          </p:txBody>
        </p:sp>
        <p:cxnSp>
          <p:nvCxnSpPr>
            <p:cNvPr id="593" name="Straight Arrow Connector 592"/>
            <p:cNvCxnSpPr/>
            <p:nvPr/>
          </p:nvCxnSpPr>
          <p:spPr>
            <a:xfrm rot="5400000">
              <a:off x="-514013" y="2582168"/>
              <a:ext cx="2461935" cy="13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595" name="Rectangle 594"/>
          <p:cNvSpPr/>
          <p:nvPr/>
        </p:nvSpPr>
        <p:spPr>
          <a:xfrm rot="5400000">
            <a:off x="698611" y="3905972"/>
            <a:ext cx="2526030" cy="1344130"/>
          </a:xfrm>
          <a:prstGeom prst="rect">
            <a:avLst/>
          </a:prstGeom>
          <a:noFill/>
          <a:ln w="95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grpSp>
        <p:nvGrpSpPr>
          <p:cNvPr id="597" name="Group 199"/>
          <p:cNvGrpSpPr/>
          <p:nvPr/>
        </p:nvGrpSpPr>
        <p:grpSpPr>
          <a:xfrm rot="5400000">
            <a:off x="1891536" y="4045034"/>
            <a:ext cx="500618" cy="854154"/>
            <a:chOff x="6345238" y="5014913"/>
            <a:chExt cx="588962" cy="1004887"/>
          </a:xfrm>
        </p:grpSpPr>
        <p:grpSp>
          <p:nvGrpSpPr>
            <p:cNvPr id="659" name="Group 188"/>
            <p:cNvGrpSpPr/>
            <p:nvPr/>
          </p:nvGrpSpPr>
          <p:grpSpPr>
            <a:xfrm>
              <a:off x="6456963" y="5091114"/>
              <a:ext cx="477237" cy="928686"/>
              <a:chOff x="6345238" y="5014913"/>
              <a:chExt cx="477237" cy="928686"/>
            </a:xfrm>
          </p:grpSpPr>
          <p:sp>
            <p:nvSpPr>
              <p:cNvPr id="671" name="Rectangle 174"/>
              <p:cNvSpPr>
                <a:spLocks noChangeArrowheads="1"/>
              </p:cNvSpPr>
              <p:nvPr/>
            </p:nvSpPr>
            <p:spPr bwMode="auto">
              <a:xfrm>
                <a:off x="6420591" y="5014913"/>
                <a:ext cx="401884" cy="928686"/>
              </a:xfrm>
              <a:prstGeom prst="rect">
                <a:avLst/>
              </a:prstGeom>
              <a:solidFill>
                <a:schemeClr val="bg1"/>
              </a:solidFill>
              <a:ln w="9525">
                <a:solidFill>
                  <a:schemeClr val="tx1"/>
                </a:solidFill>
                <a:miter lim="800000"/>
                <a:headEnd/>
                <a:tailEnd/>
              </a:ln>
              <a:effectLst/>
            </p:spPr>
            <p:txBody>
              <a:bodyPr vert="eaVert" wrap="none" anchor="ctr"/>
              <a:lstStyle/>
              <a:p>
                <a:pPr algn="ctr"/>
                <a:r>
                  <a:rPr lang="en-US" sz="1400" dirty="0" smtClean="0"/>
                  <a:t>Memory</a:t>
                </a:r>
                <a:endParaRPr lang="en-US" sz="1400" dirty="0"/>
              </a:p>
            </p:txBody>
          </p:sp>
          <p:sp>
            <p:nvSpPr>
              <p:cNvPr id="672" name="Line 184"/>
              <p:cNvSpPr>
                <a:spLocks noChangeShapeType="1"/>
              </p:cNvSpPr>
              <p:nvPr/>
            </p:nvSpPr>
            <p:spPr bwMode="auto">
              <a:xfrm flipH="1">
                <a:off x="6345238" y="5080084"/>
                <a:ext cx="75353" cy="0"/>
              </a:xfrm>
              <a:prstGeom prst="line">
                <a:avLst/>
              </a:prstGeom>
              <a:noFill/>
              <a:ln w="9525">
                <a:solidFill>
                  <a:schemeClr val="tx1"/>
                </a:solidFill>
                <a:round/>
                <a:headEnd/>
                <a:tailEnd/>
              </a:ln>
              <a:effectLst/>
            </p:spPr>
            <p:txBody>
              <a:bodyPr/>
              <a:lstStyle/>
              <a:p>
                <a:endParaRPr lang="en-US" sz="1400"/>
              </a:p>
            </p:txBody>
          </p:sp>
          <p:sp>
            <p:nvSpPr>
              <p:cNvPr id="673" name="Line 185"/>
              <p:cNvSpPr>
                <a:spLocks noChangeShapeType="1"/>
              </p:cNvSpPr>
              <p:nvPr/>
            </p:nvSpPr>
            <p:spPr bwMode="auto">
              <a:xfrm flipH="1">
                <a:off x="6345238" y="5177840"/>
                <a:ext cx="75353" cy="0"/>
              </a:xfrm>
              <a:prstGeom prst="line">
                <a:avLst/>
              </a:prstGeom>
              <a:noFill/>
              <a:ln w="9525">
                <a:solidFill>
                  <a:schemeClr val="tx1"/>
                </a:solidFill>
                <a:round/>
                <a:headEnd/>
                <a:tailEnd/>
              </a:ln>
              <a:effectLst/>
            </p:spPr>
            <p:txBody>
              <a:bodyPr/>
              <a:lstStyle/>
              <a:p>
                <a:endParaRPr lang="en-US" sz="1400"/>
              </a:p>
            </p:txBody>
          </p:sp>
          <p:sp>
            <p:nvSpPr>
              <p:cNvPr id="674" name="Line 186"/>
              <p:cNvSpPr>
                <a:spLocks noChangeShapeType="1"/>
              </p:cNvSpPr>
              <p:nvPr/>
            </p:nvSpPr>
            <p:spPr bwMode="auto">
              <a:xfrm flipH="1">
                <a:off x="6345238" y="5275597"/>
                <a:ext cx="75353" cy="0"/>
              </a:xfrm>
              <a:prstGeom prst="line">
                <a:avLst/>
              </a:prstGeom>
              <a:noFill/>
              <a:ln w="9525">
                <a:solidFill>
                  <a:schemeClr val="tx1"/>
                </a:solidFill>
                <a:round/>
                <a:headEnd/>
                <a:tailEnd/>
              </a:ln>
              <a:effectLst/>
            </p:spPr>
            <p:txBody>
              <a:bodyPr/>
              <a:lstStyle/>
              <a:p>
                <a:endParaRPr lang="en-US" sz="1400"/>
              </a:p>
            </p:txBody>
          </p:sp>
          <p:sp>
            <p:nvSpPr>
              <p:cNvPr id="675" name="Line 187"/>
              <p:cNvSpPr>
                <a:spLocks noChangeShapeType="1"/>
              </p:cNvSpPr>
              <p:nvPr/>
            </p:nvSpPr>
            <p:spPr bwMode="auto">
              <a:xfrm flipH="1">
                <a:off x="6345238" y="5373353"/>
                <a:ext cx="75353" cy="0"/>
              </a:xfrm>
              <a:prstGeom prst="line">
                <a:avLst/>
              </a:prstGeom>
              <a:noFill/>
              <a:ln w="9525">
                <a:solidFill>
                  <a:schemeClr val="tx1"/>
                </a:solidFill>
                <a:round/>
                <a:headEnd/>
                <a:tailEnd/>
              </a:ln>
              <a:effectLst/>
            </p:spPr>
            <p:txBody>
              <a:bodyPr/>
              <a:lstStyle/>
              <a:p>
                <a:endParaRPr lang="en-US" sz="1400"/>
              </a:p>
            </p:txBody>
          </p:sp>
          <p:sp>
            <p:nvSpPr>
              <p:cNvPr id="676" name="Line 188"/>
              <p:cNvSpPr>
                <a:spLocks noChangeShapeType="1"/>
              </p:cNvSpPr>
              <p:nvPr/>
            </p:nvSpPr>
            <p:spPr bwMode="auto">
              <a:xfrm flipH="1">
                <a:off x="6345238" y="5471110"/>
                <a:ext cx="75353" cy="0"/>
              </a:xfrm>
              <a:prstGeom prst="line">
                <a:avLst/>
              </a:prstGeom>
              <a:noFill/>
              <a:ln w="9525">
                <a:solidFill>
                  <a:schemeClr val="tx1"/>
                </a:solidFill>
                <a:round/>
                <a:headEnd/>
                <a:tailEnd/>
              </a:ln>
              <a:effectLst/>
            </p:spPr>
            <p:txBody>
              <a:bodyPr/>
              <a:lstStyle/>
              <a:p>
                <a:endParaRPr lang="en-US" sz="1400"/>
              </a:p>
            </p:txBody>
          </p:sp>
          <p:sp>
            <p:nvSpPr>
              <p:cNvPr id="677" name="Line 189"/>
              <p:cNvSpPr>
                <a:spLocks noChangeShapeType="1"/>
              </p:cNvSpPr>
              <p:nvPr/>
            </p:nvSpPr>
            <p:spPr bwMode="auto">
              <a:xfrm flipH="1">
                <a:off x="6345238" y="5568866"/>
                <a:ext cx="75353" cy="0"/>
              </a:xfrm>
              <a:prstGeom prst="line">
                <a:avLst/>
              </a:prstGeom>
              <a:noFill/>
              <a:ln w="9525">
                <a:solidFill>
                  <a:schemeClr val="tx1"/>
                </a:solidFill>
                <a:round/>
                <a:headEnd/>
                <a:tailEnd/>
              </a:ln>
              <a:effectLst/>
            </p:spPr>
            <p:txBody>
              <a:bodyPr/>
              <a:lstStyle/>
              <a:p>
                <a:endParaRPr lang="en-US" sz="1400"/>
              </a:p>
            </p:txBody>
          </p:sp>
          <p:sp>
            <p:nvSpPr>
              <p:cNvPr id="678" name="Line 190"/>
              <p:cNvSpPr>
                <a:spLocks noChangeShapeType="1"/>
              </p:cNvSpPr>
              <p:nvPr/>
            </p:nvSpPr>
            <p:spPr bwMode="auto">
              <a:xfrm flipH="1">
                <a:off x="6345238" y="5666622"/>
                <a:ext cx="75353" cy="0"/>
              </a:xfrm>
              <a:prstGeom prst="line">
                <a:avLst/>
              </a:prstGeom>
              <a:noFill/>
              <a:ln w="9525">
                <a:solidFill>
                  <a:schemeClr val="tx1"/>
                </a:solidFill>
                <a:round/>
                <a:headEnd/>
                <a:tailEnd/>
              </a:ln>
              <a:effectLst/>
            </p:spPr>
            <p:txBody>
              <a:bodyPr/>
              <a:lstStyle/>
              <a:p>
                <a:endParaRPr lang="en-US" sz="1400"/>
              </a:p>
            </p:txBody>
          </p:sp>
          <p:sp>
            <p:nvSpPr>
              <p:cNvPr id="679" name="Line 191"/>
              <p:cNvSpPr>
                <a:spLocks noChangeShapeType="1"/>
              </p:cNvSpPr>
              <p:nvPr/>
            </p:nvSpPr>
            <p:spPr bwMode="auto">
              <a:xfrm flipH="1">
                <a:off x="6345238" y="5764379"/>
                <a:ext cx="75353" cy="0"/>
              </a:xfrm>
              <a:prstGeom prst="line">
                <a:avLst/>
              </a:prstGeom>
              <a:noFill/>
              <a:ln w="9525">
                <a:solidFill>
                  <a:schemeClr val="tx1"/>
                </a:solidFill>
                <a:round/>
                <a:headEnd/>
                <a:tailEnd/>
              </a:ln>
              <a:effectLst/>
            </p:spPr>
            <p:txBody>
              <a:bodyPr/>
              <a:lstStyle/>
              <a:p>
                <a:endParaRPr lang="en-US" sz="1400"/>
              </a:p>
            </p:txBody>
          </p:sp>
          <p:sp>
            <p:nvSpPr>
              <p:cNvPr id="680" name="Line 192"/>
              <p:cNvSpPr>
                <a:spLocks noChangeShapeType="1"/>
              </p:cNvSpPr>
              <p:nvPr/>
            </p:nvSpPr>
            <p:spPr bwMode="auto">
              <a:xfrm flipH="1">
                <a:off x="6357797" y="5845843"/>
                <a:ext cx="75353" cy="0"/>
              </a:xfrm>
              <a:prstGeom prst="line">
                <a:avLst/>
              </a:prstGeom>
              <a:noFill/>
              <a:ln w="9525">
                <a:solidFill>
                  <a:schemeClr val="tx1"/>
                </a:solidFill>
                <a:round/>
                <a:headEnd/>
                <a:tailEnd/>
              </a:ln>
              <a:effectLst/>
            </p:spPr>
            <p:txBody>
              <a:bodyPr/>
              <a:lstStyle/>
              <a:p>
                <a:endParaRPr lang="en-US" sz="1400"/>
              </a:p>
            </p:txBody>
          </p:sp>
        </p:grpSp>
        <p:grpSp>
          <p:nvGrpSpPr>
            <p:cNvPr id="660" name="Group 187"/>
            <p:cNvGrpSpPr/>
            <p:nvPr/>
          </p:nvGrpSpPr>
          <p:grpSpPr>
            <a:xfrm>
              <a:off x="6345238" y="5014913"/>
              <a:ext cx="477238" cy="928686"/>
              <a:chOff x="6345238" y="5014913"/>
              <a:chExt cx="477238" cy="928686"/>
            </a:xfrm>
          </p:grpSpPr>
          <p:sp>
            <p:nvSpPr>
              <p:cNvPr id="661" name="Rectangle 174"/>
              <p:cNvSpPr>
                <a:spLocks noChangeArrowheads="1"/>
              </p:cNvSpPr>
              <p:nvPr/>
            </p:nvSpPr>
            <p:spPr bwMode="auto">
              <a:xfrm rot="10800000">
                <a:off x="6420592" y="5014913"/>
                <a:ext cx="401884" cy="928686"/>
              </a:xfrm>
              <a:prstGeom prst="rect">
                <a:avLst/>
              </a:prstGeom>
              <a:solidFill>
                <a:schemeClr val="bg1"/>
              </a:solidFill>
              <a:ln w="9525">
                <a:solidFill>
                  <a:schemeClr val="tx1"/>
                </a:solidFill>
                <a:miter lim="800000"/>
                <a:headEnd/>
                <a:tailEnd/>
              </a:ln>
              <a:effectLst/>
            </p:spPr>
            <p:txBody>
              <a:bodyPr vert="eaVert" wrap="none" anchor="ctr"/>
              <a:lstStyle/>
              <a:p>
                <a:pPr algn="ctr"/>
                <a:r>
                  <a:rPr lang="en-US" sz="1400" dirty="0" smtClean="0"/>
                  <a:t>Memory</a:t>
                </a:r>
                <a:endParaRPr lang="en-US" sz="1400" dirty="0"/>
              </a:p>
            </p:txBody>
          </p:sp>
          <p:sp>
            <p:nvSpPr>
              <p:cNvPr id="662" name="Line 184"/>
              <p:cNvSpPr>
                <a:spLocks noChangeShapeType="1"/>
              </p:cNvSpPr>
              <p:nvPr/>
            </p:nvSpPr>
            <p:spPr bwMode="auto">
              <a:xfrm flipH="1">
                <a:off x="6345238" y="5080084"/>
                <a:ext cx="75353" cy="0"/>
              </a:xfrm>
              <a:prstGeom prst="line">
                <a:avLst/>
              </a:prstGeom>
              <a:noFill/>
              <a:ln w="9525">
                <a:solidFill>
                  <a:schemeClr val="tx1"/>
                </a:solidFill>
                <a:round/>
                <a:headEnd/>
                <a:tailEnd/>
              </a:ln>
              <a:effectLst/>
            </p:spPr>
            <p:txBody>
              <a:bodyPr/>
              <a:lstStyle/>
              <a:p>
                <a:endParaRPr lang="en-US" sz="1400"/>
              </a:p>
            </p:txBody>
          </p:sp>
          <p:sp>
            <p:nvSpPr>
              <p:cNvPr id="663" name="Line 185"/>
              <p:cNvSpPr>
                <a:spLocks noChangeShapeType="1"/>
              </p:cNvSpPr>
              <p:nvPr/>
            </p:nvSpPr>
            <p:spPr bwMode="auto">
              <a:xfrm flipH="1">
                <a:off x="6345238" y="5177840"/>
                <a:ext cx="75353" cy="0"/>
              </a:xfrm>
              <a:prstGeom prst="line">
                <a:avLst/>
              </a:prstGeom>
              <a:noFill/>
              <a:ln w="9525">
                <a:solidFill>
                  <a:schemeClr val="tx1"/>
                </a:solidFill>
                <a:round/>
                <a:headEnd/>
                <a:tailEnd/>
              </a:ln>
              <a:effectLst/>
            </p:spPr>
            <p:txBody>
              <a:bodyPr/>
              <a:lstStyle/>
              <a:p>
                <a:endParaRPr lang="en-US" sz="1400"/>
              </a:p>
            </p:txBody>
          </p:sp>
          <p:sp>
            <p:nvSpPr>
              <p:cNvPr id="664" name="Line 186"/>
              <p:cNvSpPr>
                <a:spLocks noChangeShapeType="1"/>
              </p:cNvSpPr>
              <p:nvPr/>
            </p:nvSpPr>
            <p:spPr bwMode="auto">
              <a:xfrm flipH="1">
                <a:off x="6345238" y="5275597"/>
                <a:ext cx="75353" cy="0"/>
              </a:xfrm>
              <a:prstGeom prst="line">
                <a:avLst/>
              </a:prstGeom>
              <a:noFill/>
              <a:ln w="9525">
                <a:solidFill>
                  <a:schemeClr val="tx1"/>
                </a:solidFill>
                <a:round/>
                <a:headEnd/>
                <a:tailEnd/>
              </a:ln>
              <a:effectLst/>
            </p:spPr>
            <p:txBody>
              <a:bodyPr/>
              <a:lstStyle/>
              <a:p>
                <a:endParaRPr lang="en-US" sz="1400"/>
              </a:p>
            </p:txBody>
          </p:sp>
          <p:sp>
            <p:nvSpPr>
              <p:cNvPr id="665" name="Line 187"/>
              <p:cNvSpPr>
                <a:spLocks noChangeShapeType="1"/>
              </p:cNvSpPr>
              <p:nvPr/>
            </p:nvSpPr>
            <p:spPr bwMode="auto">
              <a:xfrm flipH="1">
                <a:off x="6345238" y="5373353"/>
                <a:ext cx="75353" cy="0"/>
              </a:xfrm>
              <a:prstGeom prst="line">
                <a:avLst/>
              </a:prstGeom>
              <a:noFill/>
              <a:ln w="9525">
                <a:solidFill>
                  <a:schemeClr val="tx1"/>
                </a:solidFill>
                <a:round/>
                <a:headEnd/>
                <a:tailEnd/>
              </a:ln>
              <a:effectLst/>
            </p:spPr>
            <p:txBody>
              <a:bodyPr/>
              <a:lstStyle/>
              <a:p>
                <a:endParaRPr lang="en-US" sz="1400"/>
              </a:p>
            </p:txBody>
          </p:sp>
          <p:sp>
            <p:nvSpPr>
              <p:cNvPr id="666" name="Line 188"/>
              <p:cNvSpPr>
                <a:spLocks noChangeShapeType="1"/>
              </p:cNvSpPr>
              <p:nvPr/>
            </p:nvSpPr>
            <p:spPr bwMode="auto">
              <a:xfrm flipH="1">
                <a:off x="6345238" y="5471110"/>
                <a:ext cx="75353" cy="0"/>
              </a:xfrm>
              <a:prstGeom prst="line">
                <a:avLst/>
              </a:prstGeom>
              <a:noFill/>
              <a:ln w="9525">
                <a:solidFill>
                  <a:schemeClr val="tx1"/>
                </a:solidFill>
                <a:round/>
                <a:headEnd/>
                <a:tailEnd/>
              </a:ln>
              <a:effectLst/>
            </p:spPr>
            <p:txBody>
              <a:bodyPr/>
              <a:lstStyle/>
              <a:p>
                <a:endParaRPr lang="en-US" sz="1400"/>
              </a:p>
            </p:txBody>
          </p:sp>
          <p:sp>
            <p:nvSpPr>
              <p:cNvPr id="667" name="Line 189"/>
              <p:cNvSpPr>
                <a:spLocks noChangeShapeType="1"/>
              </p:cNvSpPr>
              <p:nvPr/>
            </p:nvSpPr>
            <p:spPr bwMode="auto">
              <a:xfrm flipH="1">
                <a:off x="6345238" y="5568866"/>
                <a:ext cx="75353" cy="0"/>
              </a:xfrm>
              <a:prstGeom prst="line">
                <a:avLst/>
              </a:prstGeom>
              <a:noFill/>
              <a:ln w="9525">
                <a:solidFill>
                  <a:schemeClr val="tx1"/>
                </a:solidFill>
                <a:round/>
                <a:headEnd/>
                <a:tailEnd/>
              </a:ln>
              <a:effectLst/>
            </p:spPr>
            <p:txBody>
              <a:bodyPr/>
              <a:lstStyle/>
              <a:p>
                <a:endParaRPr lang="en-US" sz="1400"/>
              </a:p>
            </p:txBody>
          </p:sp>
          <p:sp>
            <p:nvSpPr>
              <p:cNvPr id="668" name="Line 190"/>
              <p:cNvSpPr>
                <a:spLocks noChangeShapeType="1"/>
              </p:cNvSpPr>
              <p:nvPr/>
            </p:nvSpPr>
            <p:spPr bwMode="auto">
              <a:xfrm flipH="1">
                <a:off x="6345238" y="5666622"/>
                <a:ext cx="75353" cy="0"/>
              </a:xfrm>
              <a:prstGeom prst="line">
                <a:avLst/>
              </a:prstGeom>
              <a:noFill/>
              <a:ln w="9525">
                <a:solidFill>
                  <a:schemeClr val="tx1"/>
                </a:solidFill>
                <a:round/>
                <a:headEnd/>
                <a:tailEnd/>
              </a:ln>
              <a:effectLst/>
            </p:spPr>
            <p:txBody>
              <a:bodyPr/>
              <a:lstStyle/>
              <a:p>
                <a:endParaRPr lang="en-US" sz="1400"/>
              </a:p>
            </p:txBody>
          </p:sp>
          <p:sp>
            <p:nvSpPr>
              <p:cNvPr id="669" name="Line 191"/>
              <p:cNvSpPr>
                <a:spLocks noChangeShapeType="1"/>
              </p:cNvSpPr>
              <p:nvPr/>
            </p:nvSpPr>
            <p:spPr bwMode="auto">
              <a:xfrm flipH="1">
                <a:off x="6345238" y="5764379"/>
                <a:ext cx="75353" cy="0"/>
              </a:xfrm>
              <a:prstGeom prst="line">
                <a:avLst/>
              </a:prstGeom>
              <a:noFill/>
              <a:ln w="9525">
                <a:solidFill>
                  <a:schemeClr val="tx1"/>
                </a:solidFill>
                <a:round/>
                <a:headEnd/>
                <a:tailEnd/>
              </a:ln>
              <a:effectLst/>
            </p:spPr>
            <p:txBody>
              <a:bodyPr/>
              <a:lstStyle/>
              <a:p>
                <a:endParaRPr lang="en-US" sz="1400"/>
              </a:p>
            </p:txBody>
          </p:sp>
          <p:sp>
            <p:nvSpPr>
              <p:cNvPr id="670" name="Line 192"/>
              <p:cNvSpPr>
                <a:spLocks noChangeShapeType="1"/>
              </p:cNvSpPr>
              <p:nvPr/>
            </p:nvSpPr>
            <p:spPr bwMode="auto">
              <a:xfrm flipH="1">
                <a:off x="6357797" y="5845843"/>
                <a:ext cx="75353" cy="0"/>
              </a:xfrm>
              <a:prstGeom prst="line">
                <a:avLst/>
              </a:prstGeom>
              <a:noFill/>
              <a:ln w="9525">
                <a:solidFill>
                  <a:schemeClr val="tx1"/>
                </a:solidFill>
                <a:round/>
                <a:headEnd/>
                <a:tailEnd/>
              </a:ln>
              <a:effectLst/>
            </p:spPr>
            <p:txBody>
              <a:bodyPr/>
              <a:lstStyle/>
              <a:p>
                <a:endParaRPr lang="en-US" sz="1400"/>
              </a:p>
            </p:txBody>
          </p:sp>
        </p:grpSp>
      </p:grpSp>
      <p:grpSp>
        <p:nvGrpSpPr>
          <p:cNvPr id="599" name="Group 173"/>
          <p:cNvGrpSpPr>
            <a:grpSpLocks/>
          </p:cNvGrpSpPr>
          <p:nvPr/>
        </p:nvGrpSpPr>
        <p:grpSpPr bwMode="auto">
          <a:xfrm rot="5400000">
            <a:off x="2135096" y="5328958"/>
            <a:ext cx="480377" cy="414254"/>
            <a:chOff x="3304" y="1512"/>
            <a:chExt cx="360" cy="456"/>
          </a:xfrm>
        </p:grpSpPr>
        <p:sp>
          <p:nvSpPr>
            <p:cNvPr id="621" name="Rectangle 174"/>
            <p:cNvSpPr>
              <a:spLocks noChangeArrowheads="1"/>
            </p:cNvSpPr>
            <p:nvPr/>
          </p:nvSpPr>
          <p:spPr bwMode="auto">
            <a:xfrm rot="10800000">
              <a:off x="3352" y="1512"/>
              <a:ext cx="256" cy="456"/>
            </a:xfrm>
            <a:prstGeom prst="rect">
              <a:avLst/>
            </a:prstGeom>
            <a:solidFill>
              <a:schemeClr val="bg1"/>
            </a:solidFill>
            <a:ln w="9525">
              <a:solidFill>
                <a:schemeClr val="tx1"/>
              </a:solidFill>
              <a:miter lim="800000"/>
              <a:headEnd/>
              <a:tailEnd/>
            </a:ln>
            <a:effectLst/>
          </p:spPr>
          <p:txBody>
            <a:bodyPr vert="eaVert" wrap="none" anchor="ctr"/>
            <a:lstStyle/>
            <a:p>
              <a:pPr algn="ctr"/>
              <a:r>
                <a:rPr lang="en-US" sz="1400" dirty="0" smtClean="0"/>
                <a:t>A/D</a:t>
              </a:r>
              <a:endParaRPr lang="en-US" sz="1400" dirty="0"/>
            </a:p>
          </p:txBody>
        </p:sp>
        <p:sp>
          <p:nvSpPr>
            <p:cNvPr id="622" name="Line 175"/>
            <p:cNvSpPr>
              <a:spLocks noChangeShapeType="1"/>
            </p:cNvSpPr>
            <p:nvPr/>
          </p:nvSpPr>
          <p:spPr bwMode="auto">
            <a:xfrm flipH="1">
              <a:off x="3608" y="1536"/>
              <a:ext cx="48" cy="0"/>
            </a:xfrm>
            <a:prstGeom prst="line">
              <a:avLst/>
            </a:prstGeom>
            <a:noFill/>
            <a:ln w="9525">
              <a:solidFill>
                <a:schemeClr val="tx1"/>
              </a:solidFill>
              <a:round/>
              <a:headEnd/>
              <a:tailEnd/>
            </a:ln>
            <a:effectLst/>
          </p:spPr>
          <p:txBody>
            <a:bodyPr/>
            <a:lstStyle/>
            <a:p>
              <a:endParaRPr lang="en-US" sz="1400"/>
            </a:p>
          </p:txBody>
        </p:sp>
        <p:sp>
          <p:nvSpPr>
            <p:cNvPr id="623" name="Line 176"/>
            <p:cNvSpPr>
              <a:spLocks noChangeShapeType="1"/>
            </p:cNvSpPr>
            <p:nvPr/>
          </p:nvSpPr>
          <p:spPr bwMode="auto">
            <a:xfrm flipH="1">
              <a:off x="3608" y="1584"/>
              <a:ext cx="48" cy="0"/>
            </a:xfrm>
            <a:prstGeom prst="line">
              <a:avLst/>
            </a:prstGeom>
            <a:noFill/>
            <a:ln w="9525">
              <a:solidFill>
                <a:schemeClr val="tx1"/>
              </a:solidFill>
              <a:round/>
              <a:headEnd/>
              <a:tailEnd/>
            </a:ln>
            <a:effectLst/>
          </p:spPr>
          <p:txBody>
            <a:bodyPr/>
            <a:lstStyle/>
            <a:p>
              <a:endParaRPr lang="en-US" sz="1400"/>
            </a:p>
          </p:txBody>
        </p:sp>
        <p:sp>
          <p:nvSpPr>
            <p:cNvPr id="624" name="Line 177"/>
            <p:cNvSpPr>
              <a:spLocks noChangeShapeType="1"/>
            </p:cNvSpPr>
            <p:nvPr/>
          </p:nvSpPr>
          <p:spPr bwMode="auto">
            <a:xfrm flipH="1">
              <a:off x="3608" y="1632"/>
              <a:ext cx="48" cy="0"/>
            </a:xfrm>
            <a:prstGeom prst="line">
              <a:avLst/>
            </a:prstGeom>
            <a:noFill/>
            <a:ln w="9525">
              <a:solidFill>
                <a:schemeClr val="tx1"/>
              </a:solidFill>
              <a:round/>
              <a:headEnd/>
              <a:tailEnd/>
            </a:ln>
            <a:effectLst/>
          </p:spPr>
          <p:txBody>
            <a:bodyPr/>
            <a:lstStyle/>
            <a:p>
              <a:endParaRPr lang="en-US" sz="1400"/>
            </a:p>
          </p:txBody>
        </p:sp>
        <p:sp>
          <p:nvSpPr>
            <p:cNvPr id="625" name="Line 178"/>
            <p:cNvSpPr>
              <a:spLocks noChangeShapeType="1"/>
            </p:cNvSpPr>
            <p:nvPr/>
          </p:nvSpPr>
          <p:spPr bwMode="auto">
            <a:xfrm flipH="1">
              <a:off x="3608" y="1680"/>
              <a:ext cx="48" cy="0"/>
            </a:xfrm>
            <a:prstGeom prst="line">
              <a:avLst/>
            </a:prstGeom>
            <a:noFill/>
            <a:ln w="9525">
              <a:solidFill>
                <a:schemeClr val="tx1"/>
              </a:solidFill>
              <a:round/>
              <a:headEnd/>
              <a:tailEnd/>
            </a:ln>
            <a:effectLst/>
          </p:spPr>
          <p:txBody>
            <a:bodyPr/>
            <a:lstStyle/>
            <a:p>
              <a:endParaRPr lang="en-US" sz="1400"/>
            </a:p>
          </p:txBody>
        </p:sp>
        <p:sp>
          <p:nvSpPr>
            <p:cNvPr id="626" name="Line 179"/>
            <p:cNvSpPr>
              <a:spLocks noChangeShapeType="1"/>
            </p:cNvSpPr>
            <p:nvPr/>
          </p:nvSpPr>
          <p:spPr bwMode="auto">
            <a:xfrm flipH="1">
              <a:off x="3608" y="1728"/>
              <a:ext cx="48" cy="0"/>
            </a:xfrm>
            <a:prstGeom prst="line">
              <a:avLst/>
            </a:prstGeom>
            <a:noFill/>
            <a:ln w="9525">
              <a:solidFill>
                <a:schemeClr val="tx1"/>
              </a:solidFill>
              <a:round/>
              <a:headEnd/>
              <a:tailEnd/>
            </a:ln>
            <a:effectLst/>
          </p:spPr>
          <p:txBody>
            <a:bodyPr/>
            <a:lstStyle/>
            <a:p>
              <a:endParaRPr lang="en-US" sz="1400"/>
            </a:p>
          </p:txBody>
        </p:sp>
        <p:sp>
          <p:nvSpPr>
            <p:cNvPr id="627" name="Line 180"/>
            <p:cNvSpPr>
              <a:spLocks noChangeShapeType="1"/>
            </p:cNvSpPr>
            <p:nvPr/>
          </p:nvSpPr>
          <p:spPr bwMode="auto">
            <a:xfrm flipH="1">
              <a:off x="3608" y="1776"/>
              <a:ext cx="48" cy="0"/>
            </a:xfrm>
            <a:prstGeom prst="line">
              <a:avLst/>
            </a:prstGeom>
            <a:noFill/>
            <a:ln w="9525">
              <a:solidFill>
                <a:schemeClr val="tx1"/>
              </a:solidFill>
              <a:round/>
              <a:headEnd/>
              <a:tailEnd/>
            </a:ln>
            <a:effectLst/>
          </p:spPr>
          <p:txBody>
            <a:bodyPr/>
            <a:lstStyle/>
            <a:p>
              <a:endParaRPr lang="en-US" sz="1400"/>
            </a:p>
          </p:txBody>
        </p:sp>
        <p:sp>
          <p:nvSpPr>
            <p:cNvPr id="628" name="Line 181"/>
            <p:cNvSpPr>
              <a:spLocks noChangeShapeType="1"/>
            </p:cNvSpPr>
            <p:nvPr/>
          </p:nvSpPr>
          <p:spPr bwMode="auto">
            <a:xfrm flipH="1">
              <a:off x="3608" y="1824"/>
              <a:ext cx="48" cy="0"/>
            </a:xfrm>
            <a:prstGeom prst="line">
              <a:avLst/>
            </a:prstGeom>
            <a:noFill/>
            <a:ln w="9525">
              <a:solidFill>
                <a:schemeClr val="tx1"/>
              </a:solidFill>
              <a:round/>
              <a:headEnd/>
              <a:tailEnd/>
            </a:ln>
            <a:effectLst/>
          </p:spPr>
          <p:txBody>
            <a:bodyPr/>
            <a:lstStyle/>
            <a:p>
              <a:endParaRPr lang="en-US" sz="1400"/>
            </a:p>
          </p:txBody>
        </p:sp>
        <p:sp>
          <p:nvSpPr>
            <p:cNvPr id="629" name="Line 182"/>
            <p:cNvSpPr>
              <a:spLocks noChangeShapeType="1"/>
            </p:cNvSpPr>
            <p:nvPr/>
          </p:nvSpPr>
          <p:spPr bwMode="auto">
            <a:xfrm flipH="1">
              <a:off x="3608" y="1872"/>
              <a:ext cx="48" cy="0"/>
            </a:xfrm>
            <a:prstGeom prst="line">
              <a:avLst/>
            </a:prstGeom>
            <a:noFill/>
            <a:ln w="9525">
              <a:solidFill>
                <a:schemeClr val="tx1"/>
              </a:solidFill>
              <a:round/>
              <a:headEnd/>
              <a:tailEnd/>
            </a:ln>
            <a:effectLst/>
          </p:spPr>
          <p:txBody>
            <a:bodyPr/>
            <a:lstStyle/>
            <a:p>
              <a:endParaRPr lang="en-US" sz="1400"/>
            </a:p>
          </p:txBody>
        </p:sp>
        <p:sp>
          <p:nvSpPr>
            <p:cNvPr id="630" name="Line 183"/>
            <p:cNvSpPr>
              <a:spLocks noChangeShapeType="1"/>
            </p:cNvSpPr>
            <p:nvPr/>
          </p:nvSpPr>
          <p:spPr bwMode="auto">
            <a:xfrm flipH="1">
              <a:off x="3616" y="1912"/>
              <a:ext cx="48" cy="0"/>
            </a:xfrm>
            <a:prstGeom prst="line">
              <a:avLst/>
            </a:prstGeom>
            <a:noFill/>
            <a:ln w="9525">
              <a:solidFill>
                <a:schemeClr val="tx1"/>
              </a:solidFill>
              <a:round/>
              <a:headEnd/>
              <a:tailEnd/>
            </a:ln>
            <a:effectLst/>
          </p:spPr>
          <p:txBody>
            <a:bodyPr/>
            <a:lstStyle/>
            <a:p>
              <a:endParaRPr lang="en-US" sz="1400"/>
            </a:p>
          </p:txBody>
        </p:sp>
        <p:sp>
          <p:nvSpPr>
            <p:cNvPr id="631" name="Line 184"/>
            <p:cNvSpPr>
              <a:spLocks noChangeShapeType="1"/>
            </p:cNvSpPr>
            <p:nvPr/>
          </p:nvSpPr>
          <p:spPr bwMode="auto">
            <a:xfrm flipH="1">
              <a:off x="3304" y="1544"/>
              <a:ext cx="48" cy="0"/>
            </a:xfrm>
            <a:prstGeom prst="line">
              <a:avLst/>
            </a:prstGeom>
            <a:noFill/>
            <a:ln w="9525">
              <a:solidFill>
                <a:schemeClr val="tx1"/>
              </a:solidFill>
              <a:round/>
              <a:headEnd/>
              <a:tailEnd/>
            </a:ln>
            <a:effectLst/>
          </p:spPr>
          <p:txBody>
            <a:bodyPr/>
            <a:lstStyle/>
            <a:p>
              <a:endParaRPr lang="en-US" sz="1400"/>
            </a:p>
          </p:txBody>
        </p:sp>
        <p:sp>
          <p:nvSpPr>
            <p:cNvPr id="632" name="Line 185"/>
            <p:cNvSpPr>
              <a:spLocks noChangeShapeType="1"/>
            </p:cNvSpPr>
            <p:nvPr/>
          </p:nvSpPr>
          <p:spPr bwMode="auto">
            <a:xfrm flipH="1">
              <a:off x="3304" y="1592"/>
              <a:ext cx="48" cy="0"/>
            </a:xfrm>
            <a:prstGeom prst="line">
              <a:avLst/>
            </a:prstGeom>
            <a:noFill/>
            <a:ln w="9525">
              <a:solidFill>
                <a:schemeClr val="tx1"/>
              </a:solidFill>
              <a:round/>
              <a:headEnd/>
              <a:tailEnd/>
            </a:ln>
            <a:effectLst/>
          </p:spPr>
          <p:txBody>
            <a:bodyPr/>
            <a:lstStyle/>
            <a:p>
              <a:endParaRPr lang="en-US" sz="1400"/>
            </a:p>
          </p:txBody>
        </p:sp>
        <p:sp>
          <p:nvSpPr>
            <p:cNvPr id="633" name="Line 186"/>
            <p:cNvSpPr>
              <a:spLocks noChangeShapeType="1"/>
            </p:cNvSpPr>
            <p:nvPr/>
          </p:nvSpPr>
          <p:spPr bwMode="auto">
            <a:xfrm flipH="1">
              <a:off x="3304" y="1640"/>
              <a:ext cx="48" cy="0"/>
            </a:xfrm>
            <a:prstGeom prst="line">
              <a:avLst/>
            </a:prstGeom>
            <a:noFill/>
            <a:ln w="9525">
              <a:solidFill>
                <a:schemeClr val="tx1"/>
              </a:solidFill>
              <a:round/>
              <a:headEnd/>
              <a:tailEnd/>
            </a:ln>
            <a:effectLst/>
          </p:spPr>
          <p:txBody>
            <a:bodyPr/>
            <a:lstStyle/>
            <a:p>
              <a:endParaRPr lang="en-US" sz="1400"/>
            </a:p>
          </p:txBody>
        </p:sp>
        <p:sp>
          <p:nvSpPr>
            <p:cNvPr id="634" name="Line 187"/>
            <p:cNvSpPr>
              <a:spLocks noChangeShapeType="1"/>
            </p:cNvSpPr>
            <p:nvPr/>
          </p:nvSpPr>
          <p:spPr bwMode="auto">
            <a:xfrm flipH="1">
              <a:off x="3304" y="1688"/>
              <a:ext cx="48" cy="0"/>
            </a:xfrm>
            <a:prstGeom prst="line">
              <a:avLst/>
            </a:prstGeom>
            <a:noFill/>
            <a:ln w="9525">
              <a:solidFill>
                <a:schemeClr val="tx1"/>
              </a:solidFill>
              <a:round/>
              <a:headEnd/>
              <a:tailEnd/>
            </a:ln>
            <a:effectLst/>
          </p:spPr>
          <p:txBody>
            <a:bodyPr/>
            <a:lstStyle/>
            <a:p>
              <a:endParaRPr lang="en-US" sz="1400"/>
            </a:p>
          </p:txBody>
        </p:sp>
        <p:sp>
          <p:nvSpPr>
            <p:cNvPr id="635" name="Line 188"/>
            <p:cNvSpPr>
              <a:spLocks noChangeShapeType="1"/>
            </p:cNvSpPr>
            <p:nvPr/>
          </p:nvSpPr>
          <p:spPr bwMode="auto">
            <a:xfrm flipH="1">
              <a:off x="3304" y="1736"/>
              <a:ext cx="48" cy="0"/>
            </a:xfrm>
            <a:prstGeom prst="line">
              <a:avLst/>
            </a:prstGeom>
            <a:noFill/>
            <a:ln w="9525">
              <a:solidFill>
                <a:schemeClr val="tx1"/>
              </a:solidFill>
              <a:round/>
              <a:headEnd/>
              <a:tailEnd/>
            </a:ln>
            <a:effectLst/>
          </p:spPr>
          <p:txBody>
            <a:bodyPr/>
            <a:lstStyle/>
            <a:p>
              <a:endParaRPr lang="en-US" sz="1400"/>
            </a:p>
          </p:txBody>
        </p:sp>
        <p:sp>
          <p:nvSpPr>
            <p:cNvPr id="636" name="Line 189"/>
            <p:cNvSpPr>
              <a:spLocks noChangeShapeType="1"/>
            </p:cNvSpPr>
            <p:nvPr/>
          </p:nvSpPr>
          <p:spPr bwMode="auto">
            <a:xfrm flipH="1">
              <a:off x="3304" y="1784"/>
              <a:ext cx="48" cy="0"/>
            </a:xfrm>
            <a:prstGeom prst="line">
              <a:avLst/>
            </a:prstGeom>
            <a:noFill/>
            <a:ln w="9525">
              <a:solidFill>
                <a:schemeClr val="tx1"/>
              </a:solidFill>
              <a:round/>
              <a:headEnd/>
              <a:tailEnd/>
            </a:ln>
            <a:effectLst/>
          </p:spPr>
          <p:txBody>
            <a:bodyPr/>
            <a:lstStyle/>
            <a:p>
              <a:endParaRPr lang="en-US" sz="1400"/>
            </a:p>
          </p:txBody>
        </p:sp>
        <p:sp>
          <p:nvSpPr>
            <p:cNvPr id="637" name="Line 190"/>
            <p:cNvSpPr>
              <a:spLocks noChangeShapeType="1"/>
            </p:cNvSpPr>
            <p:nvPr/>
          </p:nvSpPr>
          <p:spPr bwMode="auto">
            <a:xfrm flipH="1">
              <a:off x="3304" y="1832"/>
              <a:ext cx="48" cy="0"/>
            </a:xfrm>
            <a:prstGeom prst="line">
              <a:avLst/>
            </a:prstGeom>
            <a:noFill/>
            <a:ln w="9525">
              <a:solidFill>
                <a:schemeClr val="tx1"/>
              </a:solidFill>
              <a:round/>
              <a:headEnd/>
              <a:tailEnd/>
            </a:ln>
            <a:effectLst/>
          </p:spPr>
          <p:txBody>
            <a:bodyPr/>
            <a:lstStyle/>
            <a:p>
              <a:endParaRPr lang="en-US" sz="1400"/>
            </a:p>
          </p:txBody>
        </p:sp>
        <p:sp>
          <p:nvSpPr>
            <p:cNvPr id="638" name="Line 191"/>
            <p:cNvSpPr>
              <a:spLocks noChangeShapeType="1"/>
            </p:cNvSpPr>
            <p:nvPr/>
          </p:nvSpPr>
          <p:spPr bwMode="auto">
            <a:xfrm flipH="1">
              <a:off x="3304" y="1880"/>
              <a:ext cx="48" cy="0"/>
            </a:xfrm>
            <a:prstGeom prst="line">
              <a:avLst/>
            </a:prstGeom>
            <a:noFill/>
            <a:ln w="9525">
              <a:solidFill>
                <a:schemeClr val="tx1"/>
              </a:solidFill>
              <a:round/>
              <a:headEnd/>
              <a:tailEnd/>
            </a:ln>
            <a:effectLst/>
          </p:spPr>
          <p:txBody>
            <a:bodyPr/>
            <a:lstStyle/>
            <a:p>
              <a:endParaRPr lang="en-US" sz="1400"/>
            </a:p>
          </p:txBody>
        </p:sp>
        <p:sp>
          <p:nvSpPr>
            <p:cNvPr id="639" name="Line 192"/>
            <p:cNvSpPr>
              <a:spLocks noChangeShapeType="1"/>
            </p:cNvSpPr>
            <p:nvPr/>
          </p:nvSpPr>
          <p:spPr bwMode="auto">
            <a:xfrm flipH="1">
              <a:off x="3312" y="1920"/>
              <a:ext cx="48" cy="0"/>
            </a:xfrm>
            <a:prstGeom prst="line">
              <a:avLst/>
            </a:prstGeom>
            <a:noFill/>
            <a:ln w="9525">
              <a:solidFill>
                <a:schemeClr val="tx1"/>
              </a:solidFill>
              <a:round/>
              <a:headEnd/>
              <a:tailEnd/>
            </a:ln>
            <a:effectLst/>
          </p:spPr>
          <p:txBody>
            <a:bodyPr/>
            <a:lstStyle/>
            <a:p>
              <a:endParaRPr lang="en-US" sz="1400"/>
            </a:p>
          </p:txBody>
        </p:sp>
      </p:grpSp>
      <p:grpSp>
        <p:nvGrpSpPr>
          <p:cNvPr id="600" name="Group 173"/>
          <p:cNvGrpSpPr>
            <a:grpSpLocks/>
          </p:cNvGrpSpPr>
          <p:nvPr/>
        </p:nvGrpSpPr>
        <p:grpSpPr bwMode="auto">
          <a:xfrm rot="5400000">
            <a:off x="1629080" y="5328958"/>
            <a:ext cx="480377" cy="414254"/>
            <a:chOff x="3304" y="1512"/>
            <a:chExt cx="360" cy="456"/>
          </a:xfrm>
        </p:grpSpPr>
        <p:sp>
          <p:nvSpPr>
            <p:cNvPr id="602" name="Rectangle 174"/>
            <p:cNvSpPr>
              <a:spLocks noChangeArrowheads="1"/>
            </p:cNvSpPr>
            <p:nvPr/>
          </p:nvSpPr>
          <p:spPr bwMode="auto">
            <a:xfrm rot="10800000">
              <a:off x="3352" y="1512"/>
              <a:ext cx="256" cy="456"/>
            </a:xfrm>
            <a:prstGeom prst="rect">
              <a:avLst/>
            </a:prstGeom>
            <a:solidFill>
              <a:schemeClr val="bg1"/>
            </a:solidFill>
            <a:ln w="9525">
              <a:solidFill>
                <a:schemeClr val="tx1"/>
              </a:solidFill>
              <a:miter lim="800000"/>
              <a:headEnd/>
              <a:tailEnd/>
            </a:ln>
            <a:effectLst/>
          </p:spPr>
          <p:txBody>
            <a:bodyPr vert="eaVert" wrap="none" anchor="ctr"/>
            <a:lstStyle/>
            <a:p>
              <a:pPr algn="ctr"/>
              <a:r>
                <a:rPr lang="en-US" sz="1400" dirty="0" smtClean="0"/>
                <a:t>D/A</a:t>
              </a:r>
              <a:endParaRPr lang="en-US" sz="1400" dirty="0"/>
            </a:p>
          </p:txBody>
        </p:sp>
        <p:sp>
          <p:nvSpPr>
            <p:cNvPr id="603" name="Line 175"/>
            <p:cNvSpPr>
              <a:spLocks noChangeShapeType="1"/>
            </p:cNvSpPr>
            <p:nvPr/>
          </p:nvSpPr>
          <p:spPr bwMode="auto">
            <a:xfrm flipH="1">
              <a:off x="3608" y="1536"/>
              <a:ext cx="48" cy="0"/>
            </a:xfrm>
            <a:prstGeom prst="line">
              <a:avLst/>
            </a:prstGeom>
            <a:noFill/>
            <a:ln w="9525">
              <a:solidFill>
                <a:schemeClr val="tx1"/>
              </a:solidFill>
              <a:round/>
              <a:headEnd/>
              <a:tailEnd/>
            </a:ln>
            <a:effectLst/>
          </p:spPr>
          <p:txBody>
            <a:bodyPr/>
            <a:lstStyle/>
            <a:p>
              <a:endParaRPr lang="en-US" sz="1400"/>
            </a:p>
          </p:txBody>
        </p:sp>
        <p:sp>
          <p:nvSpPr>
            <p:cNvPr id="604" name="Line 176"/>
            <p:cNvSpPr>
              <a:spLocks noChangeShapeType="1"/>
            </p:cNvSpPr>
            <p:nvPr/>
          </p:nvSpPr>
          <p:spPr bwMode="auto">
            <a:xfrm flipH="1">
              <a:off x="3608" y="1584"/>
              <a:ext cx="48" cy="0"/>
            </a:xfrm>
            <a:prstGeom prst="line">
              <a:avLst/>
            </a:prstGeom>
            <a:noFill/>
            <a:ln w="9525">
              <a:solidFill>
                <a:schemeClr val="tx1"/>
              </a:solidFill>
              <a:round/>
              <a:headEnd/>
              <a:tailEnd/>
            </a:ln>
            <a:effectLst/>
          </p:spPr>
          <p:txBody>
            <a:bodyPr/>
            <a:lstStyle/>
            <a:p>
              <a:endParaRPr lang="en-US" sz="1400"/>
            </a:p>
          </p:txBody>
        </p:sp>
        <p:sp>
          <p:nvSpPr>
            <p:cNvPr id="605" name="Line 177"/>
            <p:cNvSpPr>
              <a:spLocks noChangeShapeType="1"/>
            </p:cNvSpPr>
            <p:nvPr/>
          </p:nvSpPr>
          <p:spPr bwMode="auto">
            <a:xfrm flipH="1">
              <a:off x="3608" y="1632"/>
              <a:ext cx="48" cy="0"/>
            </a:xfrm>
            <a:prstGeom prst="line">
              <a:avLst/>
            </a:prstGeom>
            <a:noFill/>
            <a:ln w="9525">
              <a:solidFill>
                <a:schemeClr val="tx1"/>
              </a:solidFill>
              <a:round/>
              <a:headEnd/>
              <a:tailEnd/>
            </a:ln>
            <a:effectLst/>
          </p:spPr>
          <p:txBody>
            <a:bodyPr/>
            <a:lstStyle/>
            <a:p>
              <a:endParaRPr lang="en-US" sz="1400"/>
            </a:p>
          </p:txBody>
        </p:sp>
        <p:sp>
          <p:nvSpPr>
            <p:cNvPr id="606" name="Line 178"/>
            <p:cNvSpPr>
              <a:spLocks noChangeShapeType="1"/>
            </p:cNvSpPr>
            <p:nvPr/>
          </p:nvSpPr>
          <p:spPr bwMode="auto">
            <a:xfrm flipH="1">
              <a:off x="3608" y="1680"/>
              <a:ext cx="48" cy="0"/>
            </a:xfrm>
            <a:prstGeom prst="line">
              <a:avLst/>
            </a:prstGeom>
            <a:noFill/>
            <a:ln w="9525">
              <a:solidFill>
                <a:schemeClr val="tx1"/>
              </a:solidFill>
              <a:round/>
              <a:headEnd/>
              <a:tailEnd/>
            </a:ln>
            <a:effectLst/>
          </p:spPr>
          <p:txBody>
            <a:bodyPr/>
            <a:lstStyle/>
            <a:p>
              <a:endParaRPr lang="en-US" sz="1400"/>
            </a:p>
          </p:txBody>
        </p:sp>
        <p:sp>
          <p:nvSpPr>
            <p:cNvPr id="607" name="Line 179"/>
            <p:cNvSpPr>
              <a:spLocks noChangeShapeType="1"/>
            </p:cNvSpPr>
            <p:nvPr/>
          </p:nvSpPr>
          <p:spPr bwMode="auto">
            <a:xfrm flipH="1">
              <a:off x="3608" y="1728"/>
              <a:ext cx="48" cy="0"/>
            </a:xfrm>
            <a:prstGeom prst="line">
              <a:avLst/>
            </a:prstGeom>
            <a:noFill/>
            <a:ln w="9525">
              <a:solidFill>
                <a:schemeClr val="tx1"/>
              </a:solidFill>
              <a:round/>
              <a:headEnd/>
              <a:tailEnd/>
            </a:ln>
            <a:effectLst/>
          </p:spPr>
          <p:txBody>
            <a:bodyPr/>
            <a:lstStyle/>
            <a:p>
              <a:endParaRPr lang="en-US" sz="1400"/>
            </a:p>
          </p:txBody>
        </p:sp>
        <p:sp>
          <p:nvSpPr>
            <p:cNvPr id="608" name="Line 180"/>
            <p:cNvSpPr>
              <a:spLocks noChangeShapeType="1"/>
            </p:cNvSpPr>
            <p:nvPr/>
          </p:nvSpPr>
          <p:spPr bwMode="auto">
            <a:xfrm flipH="1">
              <a:off x="3608" y="1776"/>
              <a:ext cx="48" cy="0"/>
            </a:xfrm>
            <a:prstGeom prst="line">
              <a:avLst/>
            </a:prstGeom>
            <a:noFill/>
            <a:ln w="9525">
              <a:solidFill>
                <a:schemeClr val="tx1"/>
              </a:solidFill>
              <a:round/>
              <a:headEnd/>
              <a:tailEnd/>
            </a:ln>
            <a:effectLst/>
          </p:spPr>
          <p:txBody>
            <a:bodyPr/>
            <a:lstStyle/>
            <a:p>
              <a:endParaRPr lang="en-US" sz="1400"/>
            </a:p>
          </p:txBody>
        </p:sp>
        <p:sp>
          <p:nvSpPr>
            <p:cNvPr id="609" name="Line 181"/>
            <p:cNvSpPr>
              <a:spLocks noChangeShapeType="1"/>
            </p:cNvSpPr>
            <p:nvPr/>
          </p:nvSpPr>
          <p:spPr bwMode="auto">
            <a:xfrm flipH="1">
              <a:off x="3608" y="1824"/>
              <a:ext cx="48" cy="0"/>
            </a:xfrm>
            <a:prstGeom prst="line">
              <a:avLst/>
            </a:prstGeom>
            <a:noFill/>
            <a:ln w="9525">
              <a:solidFill>
                <a:schemeClr val="tx1"/>
              </a:solidFill>
              <a:round/>
              <a:headEnd/>
              <a:tailEnd/>
            </a:ln>
            <a:effectLst/>
          </p:spPr>
          <p:txBody>
            <a:bodyPr/>
            <a:lstStyle/>
            <a:p>
              <a:endParaRPr lang="en-US" sz="1400"/>
            </a:p>
          </p:txBody>
        </p:sp>
        <p:sp>
          <p:nvSpPr>
            <p:cNvPr id="610" name="Line 182"/>
            <p:cNvSpPr>
              <a:spLocks noChangeShapeType="1"/>
            </p:cNvSpPr>
            <p:nvPr/>
          </p:nvSpPr>
          <p:spPr bwMode="auto">
            <a:xfrm flipH="1">
              <a:off x="3608" y="1872"/>
              <a:ext cx="48" cy="0"/>
            </a:xfrm>
            <a:prstGeom prst="line">
              <a:avLst/>
            </a:prstGeom>
            <a:noFill/>
            <a:ln w="9525">
              <a:solidFill>
                <a:schemeClr val="tx1"/>
              </a:solidFill>
              <a:round/>
              <a:headEnd/>
              <a:tailEnd/>
            </a:ln>
            <a:effectLst/>
          </p:spPr>
          <p:txBody>
            <a:bodyPr/>
            <a:lstStyle/>
            <a:p>
              <a:endParaRPr lang="en-US" sz="1400"/>
            </a:p>
          </p:txBody>
        </p:sp>
        <p:sp>
          <p:nvSpPr>
            <p:cNvPr id="611" name="Line 183"/>
            <p:cNvSpPr>
              <a:spLocks noChangeShapeType="1"/>
            </p:cNvSpPr>
            <p:nvPr/>
          </p:nvSpPr>
          <p:spPr bwMode="auto">
            <a:xfrm flipH="1">
              <a:off x="3616" y="1912"/>
              <a:ext cx="48" cy="0"/>
            </a:xfrm>
            <a:prstGeom prst="line">
              <a:avLst/>
            </a:prstGeom>
            <a:noFill/>
            <a:ln w="9525">
              <a:solidFill>
                <a:schemeClr val="tx1"/>
              </a:solidFill>
              <a:round/>
              <a:headEnd/>
              <a:tailEnd/>
            </a:ln>
            <a:effectLst/>
          </p:spPr>
          <p:txBody>
            <a:bodyPr/>
            <a:lstStyle/>
            <a:p>
              <a:endParaRPr lang="en-US" sz="1400"/>
            </a:p>
          </p:txBody>
        </p:sp>
        <p:sp>
          <p:nvSpPr>
            <p:cNvPr id="612" name="Line 184"/>
            <p:cNvSpPr>
              <a:spLocks noChangeShapeType="1"/>
            </p:cNvSpPr>
            <p:nvPr/>
          </p:nvSpPr>
          <p:spPr bwMode="auto">
            <a:xfrm flipH="1">
              <a:off x="3304" y="1544"/>
              <a:ext cx="48" cy="0"/>
            </a:xfrm>
            <a:prstGeom prst="line">
              <a:avLst/>
            </a:prstGeom>
            <a:noFill/>
            <a:ln w="9525">
              <a:solidFill>
                <a:schemeClr val="tx1"/>
              </a:solidFill>
              <a:round/>
              <a:headEnd/>
              <a:tailEnd/>
            </a:ln>
            <a:effectLst/>
          </p:spPr>
          <p:txBody>
            <a:bodyPr/>
            <a:lstStyle/>
            <a:p>
              <a:endParaRPr lang="en-US" sz="1400"/>
            </a:p>
          </p:txBody>
        </p:sp>
        <p:sp>
          <p:nvSpPr>
            <p:cNvPr id="613" name="Line 185"/>
            <p:cNvSpPr>
              <a:spLocks noChangeShapeType="1"/>
            </p:cNvSpPr>
            <p:nvPr/>
          </p:nvSpPr>
          <p:spPr bwMode="auto">
            <a:xfrm flipH="1">
              <a:off x="3304" y="1592"/>
              <a:ext cx="48" cy="0"/>
            </a:xfrm>
            <a:prstGeom prst="line">
              <a:avLst/>
            </a:prstGeom>
            <a:noFill/>
            <a:ln w="9525">
              <a:solidFill>
                <a:schemeClr val="tx1"/>
              </a:solidFill>
              <a:round/>
              <a:headEnd/>
              <a:tailEnd/>
            </a:ln>
            <a:effectLst/>
          </p:spPr>
          <p:txBody>
            <a:bodyPr/>
            <a:lstStyle/>
            <a:p>
              <a:endParaRPr lang="en-US" sz="1400"/>
            </a:p>
          </p:txBody>
        </p:sp>
        <p:sp>
          <p:nvSpPr>
            <p:cNvPr id="614" name="Line 186"/>
            <p:cNvSpPr>
              <a:spLocks noChangeShapeType="1"/>
            </p:cNvSpPr>
            <p:nvPr/>
          </p:nvSpPr>
          <p:spPr bwMode="auto">
            <a:xfrm flipH="1">
              <a:off x="3304" y="1640"/>
              <a:ext cx="48" cy="0"/>
            </a:xfrm>
            <a:prstGeom prst="line">
              <a:avLst/>
            </a:prstGeom>
            <a:noFill/>
            <a:ln w="9525">
              <a:solidFill>
                <a:schemeClr val="tx1"/>
              </a:solidFill>
              <a:round/>
              <a:headEnd/>
              <a:tailEnd/>
            </a:ln>
            <a:effectLst/>
          </p:spPr>
          <p:txBody>
            <a:bodyPr/>
            <a:lstStyle/>
            <a:p>
              <a:endParaRPr lang="en-US" sz="1400"/>
            </a:p>
          </p:txBody>
        </p:sp>
        <p:sp>
          <p:nvSpPr>
            <p:cNvPr id="615" name="Line 187"/>
            <p:cNvSpPr>
              <a:spLocks noChangeShapeType="1"/>
            </p:cNvSpPr>
            <p:nvPr/>
          </p:nvSpPr>
          <p:spPr bwMode="auto">
            <a:xfrm flipH="1">
              <a:off x="3304" y="1688"/>
              <a:ext cx="48" cy="0"/>
            </a:xfrm>
            <a:prstGeom prst="line">
              <a:avLst/>
            </a:prstGeom>
            <a:noFill/>
            <a:ln w="9525">
              <a:solidFill>
                <a:schemeClr val="tx1"/>
              </a:solidFill>
              <a:round/>
              <a:headEnd/>
              <a:tailEnd/>
            </a:ln>
            <a:effectLst/>
          </p:spPr>
          <p:txBody>
            <a:bodyPr/>
            <a:lstStyle/>
            <a:p>
              <a:endParaRPr lang="en-US" sz="1400"/>
            </a:p>
          </p:txBody>
        </p:sp>
        <p:sp>
          <p:nvSpPr>
            <p:cNvPr id="616" name="Line 188"/>
            <p:cNvSpPr>
              <a:spLocks noChangeShapeType="1"/>
            </p:cNvSpPr>
            <p:nvPr/>
          </p:nvSpPr>
          <p:spPr bwMode="auto">
            <a:xfrm flipH="1">
              <a:off x="3304" y="1736"/>
              <a:ext cx="48" cy="0"/>
            </a:xfrm>
            <a:prstGeom prst="line">
              <a:avLst/>
            </a:prstGeom>
            <a:noFill/>
            <a:ln w="9525">
              <a:solidFill>
                <a:schemeClr val="tx1"/>
              </a:solidFill>
              <a:round/>
              <a:headEnd/>
              <a:tailEnd/>
            </a:ln>
            <a:effectLst/>
          </p:spPr>
          <p:txBody>
            <a:bodyPr/>
            <a:lstStyle/>
            <a:p>
              <a:endParaRPr lang="en-US" sz="1400"/>
            </a:p>
          </p:txBody>
        </p:sp>
        <p:sp>
          <p:nvSpPr>
            <p:cNvPr id="617" name="Line 189"/>
            <p:cNvSpPr>
              <a:spLocks noChangeShapeType="1"/>
            </p:cNvSpPr>
            <p:nvPr/>
          </p:nvSpPr>
          <p:spPr bwMode="auto">
            <a:xfrm flipH="1">
              <a:off x="3304" y="1784"/>
              <a:ext cx="48" cy="0"/>
            </a:xfrm>
            <a:prstGeom prst="line">
              <a:avLst/>
            </a:prstGeom>
            <a:noFill/>
            <a:ln w="9525">
              <a:solidFill>
                <a:schemeClr val="tx1"/>
              </a:solidFill>
              <a:round/>
              <a:headEnd/>
              <a:tailEnd/>
            </a:ln>
            <a:effectLst/>
          </p:spPr>
          <p:txBody>
            <a:bodyPr/>
            <a:lstStyle/>
            <a:p>
              <a:endParaRPr lang="en-US" sz="1400"/>
            </a:p>
          </p:txBody>
        </p:sp>
        <p:sp>
          <p:nvSpPr>
            <p:cNvPr id="618" name="Line 190"/>
            <p:cNvSpPr>
              <a:spLocks noChangeShapeType="1"/>
            </p:cNvSpPr>
            <p:nvPr/>
          </p:nvSpPr>
          <p:spPr bwMode="auto">
            <a:xfrm flipH="1">
              <a:off x="3304" y="1832"/>
              <a:ext cx="48" cy="0"/>
            </a:xfrm>
            <a:prstGeom prst="line">
              <a:avLst/>
            </a:prstGeom>
            <a:noFill/>
            <a:ln w="9525">
              <a:solidFill>
                <a:schemeClr val="tx1"/>
              </a:solidFill>
              <a:round/>
              <a:headEnd/>
              <a:tailEnd/>
            </a:ln>
            <a:effectLst/>
          </p:spPr>
          <p:txBody>
            <a:bodyPr/>
            <a:lstStyle/>
            <a:p>
              <a:endParaRPr lang="en-US" sz="1400"/>
            </a:p>
          </p:txBody>
        </p:sp>
        <p:sp>
          <p:nvSpPr>
            <p:cNvPr id="619" name="Line 191"/>
            <p:cNvSpPr>
              <a:spLocks noChangeShapeType="1"/>
            </p:cNvSpPr>
            <p:nvPr/>
          </p:nvSpPr>
          <p:spPr bwMode="auto">
            <a:xfrm flipH="1">
              <a:off x="3304" y="1880"/>
              <a:ext cx="48" cy="0"/>
            </a:xfrm>
            <a:prstGeom prst="line">
              <a:avLst/>
            </a:prstGeom>
            <a:noFill/>
            <a:ln w="9525">
              <a:solidFill>
                <a:schemeClr val="tx1"/>
              </a:solidFill>
              <a:round/>
              <a:headEnd/>
              <a:tailEnd/>
            </a:ln>
            <a:effectLst/>
          </p:spPr>
          <p:txBody>
            <a:bodyPr/>
            <a:lstStyle/>
            <a:p>
              <a:endParaRPr lang="en-US" sz="1400"/>
            </a:p>
          </p:txBody>
        </p:sp>
        <p:sp>
          <p:nvSpPr>
            <p:cNvPr id="620" name="Line 192"/>
            <p:cNvSpPr>
              <a:spLocks noChangeShapeType="1"/>
            </p:cNvSpPr>
            <p:nvPr/>
          </p:nvSpPr>
          <p:spPr bwMode="auto">
            <a:xfrm flipH="1">
              <a:off x="3312" y="1920"/>
              <a:ext cx="48" cy="0"/>
            </a:xfrm>
            <a:prstGeom prst="line">
              <a:avLst/>
            </a:prstGeom>
            <a:noFill/>
            <a:ln w="9525">
              <a:solidFill>
                <a:schemeClr val="tx1"/>
              </a:solidFill>
              <a:round/>
              <a:headEnd/>
              <a:tailEnd/>
            </a:ln>
            <a:effectLst/>
          </p:spPr>
          <p:txBody>
            <a:bodyPr/>
            <a:lstStyle/>
            <a:p>
              <a:endParaRPr lang="en-US" sz="1400"/>
            </a:p>
          </p:txBody>
        </p:sp>
      </p:grpSp>
      <p:sp>
        <p:nvSpPr>
          <p:cNvPr id="601" name="TextBox 600"/>
          <p:cNvSpPr txBox="1"/>
          <p:nvPr/>
        </p:nvSpPr>
        <p:spPr>
          <a:xfrm rot="5400000">
            <a:off x="748027" y="4392352"/>
            <a:ext cx="1382222" cy="369332"/>
          </a:xfrm>
          <a:prstGeom prst="rect">
            <a:avLst/>
          </a:prstGeom>
          <a:noFill/>
        </p:spPr>
        <p:txBody>
          <a:bodyPr wrap="none" rtlCol="0">
            <a:spAutoFit/>
          </a:bodyPr>
          <a:lstStyle/>
          <a:p>
            <a:r>
              <a:rPr lang="en-US" dirty="0" smtClean="0"/>
              <a:t>FPGA Board</a:t>
            </a:r>
            <a:endParaRPr lang="en-US" dirty="0"/>
          </a:p>
        </p:txBody>
      </p:sp>
      <p:sp>
        <p:nvSpPr>
          <p:cNvPr id="752" name="TextBox 751"/>
          <p:cNvSpPr txBox="1"/>
          <p:nvPr/>
        </p:nvSpPr>
        <p:spPr>
          <a:xfrm>
            <a:off x="1079212" y="5776571"/>
            <a:ext cx="1808680" cy="738664"/>
          </a:xfrm>
          <a:prstGeom prst="rect">
            <a:avLst/>
          </a:prstGeom>
          <a:noFill/>
        </p:spPr>
        <p:txBody>
          <a:bodyPr wrap="square" rtlCol="0">
            <a:spAutoFit/>
          </a:bodyPr>
          <a:lstStyle/>
          <a:p>
            <a:pPr algn="ctr"/>
            <a:r>
              <a:rPr lang="en-US" sz="1400" dirty="0" smtClean="0"/>
              <a:t>System Developers:</a:t>
            </a:r>
          </a:p>
          <a:p>
            <a:pPr algn="ctr"/>
            <a:r>
              <a:rPr lang="en-US" sz="1400" dirty="0" smtClean="0"/>
              <a:t>Avnet, </a:t>
            </a:r>
            <a:r>
              <a:rPr lang="en-US" sz="1400" dirty="0" err="1" smtClean="0"/>
              <a:t>Digilent</a:t>
            </a:r>
            <a:r>
              <a:rPr lang="en-US" sz="1400" dirty="0" smtClean="0"/>
              <a:t>, </a:t>
            </a:r>
            <a:r>
              <a:rPr lang="en-US" sz="1400" dirty="0" err="1" smtClean="0"/>
              <a:t>NuHorizons</a:t>
            </a:r>
            <a:r>
              <a:rPr lang="en-US" sz="1400" dirty="0" smtClean="0"/>
              <a:t>, …</a:t>
            </a:r>
            <a:endParaRPr lang="en-US" sz="1400" dirty="0"/>
          </a:p>
        </p:txBody>
      </p:sp>
      <p:grpSp>
        <p:nvGrpSpPr>
          <p:cNvPr id="843" name="Group 842"/>
          <p:cNvGrpSpPr/>
          <p:nvPr/>
        </p:nvGrpSpPr>
        <p:grpSpPr>
          <a:xfrm>
            <a:off x="2633692" y="5293325"/>
            <a:ext cx="6316980" cy="1130656"/>
            <a:chOff x="2141220" y="5597804"/>
            <a:chExt cx="6316980" cy="1130656"/>
          </a:xfrm>
        </p:grpSpPr>
        <p:sp>
          <p:nvSpPr>
            <p:cNvPr id="764" name="Rounded Rectangle 763"/>
            <p:cNvSpPr/>
            <p:nvPr/>
          </p:nvSpPr>
          <p:spPr>
            <a:xfrm>
              <a:off x="2498941" y="5597804"/>
              <a:ext cx="5959259" cy="1130656"/>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0000"/>
                  </a:solidFill>
                </a:rPr>
                <a:t>Deployment Stage:</a:t>
              </a:r>
            </a:p>
            <a:p>
              <a:pPr algn="ctr"/>
              <a:r>
                <a:rPr lang="en-US" sz="1600" dirty="0" smtClean="0">
                  <a:solidFill>
                    <a:srgbClr val="000000"/>
                  </a:solidFill>
                </a:rPr>
                <a:t>Applications include military, transportation, banking and finance, SCADA, high performance computing, etc </a:t>
              </a:r>
              <a:endParaRPr lang="en-US" sz="1600" dirty="0">
                <a:solidFill>
                  <a:srgbClr val="000000"/>
                </a:solidFill>
              </a:endParaRPr>
            </a:p>
          </p:txBody>
        </p:sp>
        <p:cxnSp>
          <p:nvCxnSpPr>
            <p:cNvPr id="766" name="Straight Arrow Connector 765"/>
            <p:cNvCxnSpPr/>
            <p:nvPr/>
          </p:nvCxnSpPr>
          <p:spPr>
            <a:xfrm>
              <a:off x="2141220" y="6016709"/>
              <a:ext cx="357721"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45" name="Group 844"/>
          <p:cNvGrpSpPr/>
          <p:nvPr/>
        </p:nvGrpSpPr>
        <p:grpSpPr>
          <a:xfrm>
            <a:off x="2448759" y="2895921"/>
            <a:ext cx="5107454" cy="354329"/>
            <a:chOff x="1956287" y="3200400"/>
            <a:chExt cx="5107454" cy="354329"/>
          </a:xfrm>
        </p:grpSpPr>
        <p:cxnSp>
          <p:nvCxnSpPr>
            <p:cNvPr id="753" name="Straight Arrow Connector 752"/>
            <p:cNvCxnSpPr/>
            <p:nvPr/>
          </p:nvCxnSpPr>
          <p:spPr>
            <a:xfrm rot="10800000">
              <a:off x="1956287" y="3554728"/>
              <a:ext cx="5107454"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4" name="TextBox 753"/>
            <p:cNvSpPr txBox="1"/>
            <p:nvPr/>
          </p:nvSpPr>
          <p:spPr>
            <a:xfrm>
              <a:off x="3564650" y="3200400"/>
              <a:ext cx="2722420" cy="338554"/>
            </a:xfrm>
            <a:prstGeom prst="rect">
              <a:avLst/>
            </a:prstGeom>
            <a:noFill/>
          </p:spPr>
          <p:txBody>
            <a:bodyPr wrap="none" rtlCol="0">
              <a:spAutoFit/>
            </a:bodyPr>
            <a:lstStyle/>
            <a:p>
              <a:pPr algn="ctr"/>
              <a:r>
                <a:rPr lang="en-US" sz="1600" dirty="0" smtClean="0">
                  <a:solidFill>
                    <a:srgbClr val="FF0000"/>
                  </a:solidFill>
                </a:rPr>
                <a:t>Application Development Stage</a:t>
              </a:r>
              <a:endParaRPr lang="en-US" sz="1600" dirty="0">
                <a:solidFill>
                  <a:srgbClr val="FF0000"/>
                </a:solidFill>
              </a:endParaRPr>
            </a:p>
          </p:txBody>
        </p:sp>
      </p:grpSp>
      <p:grpSp>
        <p:nvGrpSpPr>
          <p:cNvPr id="769" name="Group 95"/>
          <p:cNvGrpSpPr>
            <a:grpSpLocks noChangeAspect="1"/>
          </p:cNvGrpSpPr>
          <p:nvPr/>
        </p:nvGrpSpPr>
        <p:grpSpPr>
          <a:xfrm>
            <a:off x="1844309" y="3444563"/>
            <a:ext cx="656248" cy="721358"/>
            <a:chOff x="4836318" y="3882231"/>
            <a:chExt cx="1416051" cy="1556544"/>
          </a:xfrm>
        </p:grpSpPr>
        <p:sp>
          <p:nvSpPr>
            <p:cNvPr id="770" name="Line 103"/>
            <p:cNvSpPr>
              <a:spLocks noChangeShapeType="1"/>
            </p:cNvSpPr>
            <p:nvPr/>
          </p:nvSpPr>
          <p:spPr bwMode="auto">
            <a:xfrm rot="5400000" flipH="1">
              <a:off x="6064250" y="3917950"/>
              <a:ext cx="71438" cy="0"/>
            </a:xfrm>
            <a:prstGeom prst="line">
              <a:avLst/>
            </a:prstGeom>
            <a:noFill/>
            <a:ln w="9525">
              <a:solidFill>
                <a:srgbClr val="000000"/>
              </a:solidFill>
              <a:round/>
              <a:headEnd/>
              <a:tailEnd/>
            </a:ln>
            <a:effectLst/>
          </p:spPr>
          <p:txBody>
            <a:bodyPr/>
            <a:lstStyle/>
            <a:p>
              <a:endParaRPr lang="en-US" sz="1400"/>
            </a:p>
          </p:txBody>
        </p:sp>
        <p:sp>
          <p:nvSpPr>
            <p:cNvPr id="771" name="Line 104"/>
            <p:cNvSpPr>
              <a:spLocks noChangeShapeType="1"/>
            </p:cNvSpPr>
            <p:nvPr/>
          </p:nvSpPr>
          <p:spPr bwMode="auto">
            <a:xfrm rot="5400000" flipH="1">
              <a:off x="5989638" y="3917950"/>
              <a:ext cx="71438" cy="0"/>
            </a:xfrm>
            <a:prstGeom prst="line">
              <a:avLst/>
            </a:prstGeom>
            <a:noFill/>
            <a:ln w="9525">
              <a:solidFill>
                <a:srgbClr val="000000"/>
              </a:solidFill>
              <a:round/>
              <a:headEnd/>
              <a:tailEnd/>
            </a:ln>
            <a:effectLst/>
          </p:spPr>
          <p:txBody>
            <a:bodyPr/>
            <a:lstStyle/>
            <a:p>
              <a:endParaRPr lang="en-US" sz="1400"/>
            </a:p>
          </p:txBody>
        </p:sp>
        <p:sp>
          <p:nvSpPr>
            <p:cNvPr id="772" name="Line 105"/>
            <p:cNvSpPr>
              <a:spLocks noChangeShapeType="1"/>
            </p:cNvSpPr>
            <p:nvPr/>
          </p:nvSpPr>
          <p:spPr bwMode="auto">
            <a:xfrm rot="5400000" flipH="1">
              <a:off x="5915025" y="3917950"/>
              <a:ext cx="71438" cy="0"/>
            </a:xfrm>
            <a:prstGeom prst="line">
              <a:avLst/>
            </a:prstGeom>
            <a:noFill/>
            <a:ln w="9525">
              <a:solidFill>
                <a:srgbClr val="000000"/>
              </a:solidFill>
              <a:round/>
              <a:headEnd/>
              <a:tailEnd/>
            </a:ln>
            <a:effectLst/>
          </p:spPr>
          <p:txBody>
            <a:bodyPr/>
            <a:lstStyle/>
            <a:p>
              <a:endParaRPr lang="en-US" sz="1400"/>
            </a:p>
          </p:txBody>
        </p:sp>
        <p:sp>
          <p:nvSpPr>
            <p:cNvPr id="773" name="Line 106"/>
            <p:cNvSpPr>
              <a:spLocks noChangeShapeType="1"/>
            </p:cNvSpPr>
            <p:nvPr/>
          </p:nvSpPr>
          <p:spPr bwMode="auto">
            <a:xfrm rot="5400000" flipH="1">
              <a:off x="5838825" y="3917950"/>
              <a:ext cx="71438" cy="0"/>
            </a:xfrm>
            <a:prstGeom prst="line">
              <a:avLst/>
            </a:prstGeom>
            <a:noFill/>
            <a:ln w="9525">
              <a:solidFill>
                <a:srgbClr val="000000"/>
              </a:solidFill>
              <a:round/>
              <a:headEnd/>
              <a:tailEnd/>
            </a:ln>
            <a:effectLst/>
          </p:spPr>
          <p:txBody>
            <a:bodyPr/>
            <a:lstStyle/>
            <a:p>
              <a:endParaRPr lang="en-US" sz="1400"/>
            </a:p>
          </p:txBody>
        </p:sp>
        <p:sp>
          <p:nvSpPr>
            <p:cNvPr id="774" name="Line 107"/>
            <p:cNvSpPr>
              <a:spLocks noChangeShapeType="1"/>
            </p:cNvSpPr>
            <p:nvPr/>
          </p:nvSpPr>
          <p:spPr bwMode="auto">
            <a:xfrm rot="5400000" flipH="1">
              <a:off x="5764213" y="3917950"/>
              <a:ext cx="71438" cy="0"/>
            </a:xfrm>
            <a:prstGeom prst="line">
              <a:avLst/>
            </a:prstGeom>
            <a:noFill/>
            <a:ln w="9525">
              <a:solidFill>
                <a:srgbClr val="000000"/>
              </a:solidFill>
              <a:round/>
              <a:headEnd/>
              <a:tailEnd/>
            </a:ln>
            <a:effectLst/>
          </p:spPr>
          <p:txBody>
            <a:bodyPr/>
            <a:lstStyle/>
            <a:p>
              <a:endParaRPr lang="en-US" sz="1400"/>
            </a:p>
          </p:txBody>
        </p:sp>
        <p:sp>
          <p:nvSpPr>
            <p:cNvPr id="775" name="Line 108"/>
            <p:cNvSpPr>
              <a:spLocks noChangeShapeType="1"/>
            </p:cNvSpPr>
            <p:nvPr/>
          </p:nvSpPr>
          <p:spPr bwMode="auto">
            <a:xfrm rot="5400000" flipH="1">
              <a:off x="5688013" y="3917950"/>
              <a:ext cx="71438" cy="0"/>
            </a:xfrm>
            <a:prstGeom prst="line">
              <a:avLst/>
            </a:prstGeom>
            <a:noFill/>
            <a:ln w="9525">
              <a:solidFill>
                <a:srgbClr val="000000"/>
              </a:solidFill>
              <a:round/>
              <a:headEnd/>
              <a:tailEnd/>
            </a:ln>
            <a:effectLst/>
          </p:spPr>
          <p:txBody>
            <a:bodyPr/>
            <a:lstStyle/>
            <a:p>
              <a:endParaRPr lang="en-US" sz="1400"/>
            </a:p>
          </p:txBody>
        </p:sp>
        <p:sp>
          <p:nvSpPr>
            <p:cNvPr id="776" name="Line 109"/>
            <p:cNvSpPr>
              <a:spLocks noChangeShapeType="1"/>
            </p:cNvSpPr>
            <p:nvPr/>
          </p:nvSpPr>
          <p:spPr bwMode="auto">
            <a:xfrm rot="5400000" flipH="1">
              <a:off x="5613400" y="3917950"/>
              <a:ext cx="71438" cy="0"/>
            </a:xfrm>
            <a:prstGeom prst="line">
              <a:avLst/>
            </a:prstGeom>
            <a:noFill/>
            <a:ln w="9525">
              <a:solidFill>
                <a:srgbClr val="000000"/>
              </a:solidFill>
              <a:round/>
              <a:headEnd/>
              <a:tailEnd/>
            </a:ln>
            <a:effectLst/>
          </p:spPr>
          <p:txBody>
            <a:bodyPr/>
            <a:lstStyle/>
            <a:p>
              <a:endParaRPr lang="en-US" sz="1400"/>
            </a:p>
          </p:txBody>
        </p:sp>
        <p:sp>
          <p:nvSpPr>
            <p:cNvPr id="777" name="Line 110"/>
            <p:cNvSpPr>
              <a:spLocks noChangeShapeType="1"/>
            </p:cNvSpPr>
            <p:nvPr/>
          </p:nvSpPr>
          <p:spPr bwMode="auto">
            <a:xfrm rot="5400000" flipH="1">
              <a:off x="5538788" y="3917950"/>
              <a:ext cx="71438" cy="0"/>
            </a:xfrm>
            <a:prstGeom prst="line">
              <a:avLst/>
            </a:prstGeom>
            <a:noFill/>
            <a:ln w="9525">
              <a:solidFill>
                <a:srgbClr val="000000"/>
              </a:solidFill>
              <a:round/>
              <a:headEnd/>
              <a:tailEnd/>
            </a:ln>
            <a:effectLst/>
          </p:spPr>
          <p:txBody>
            <a:bodyPr/>
            <a:lstStyle/>
            <a:p>
              <a:endParaRPr lang="en-US" sz="1400"/>
            </a:p>
          </p:txBody>
        </p:sp>
        <p:sp>
          <p:nvSpPr>
            <p:cNvPr id="778" name="Line 111"/>
            <p:cNvSpPr>
              <a:spLocks noChangeShapeType="1"/>
            </p:cNvSpPr>
            <p:nvPr/>
          </p:nvSpPr>
          <p:spPr bwMode="auto">
            <a:xfrm rot="5400000" flipH="1">
              <a:off x="5462588" y="3917950"/>
              <a:ext cx="71438" cy="0"/>
            </a:xfrm>
            <a:prstGeom prst="line">
              <a:avLst/>
            </a:prstGeom>
            <a:noFill/>
            <a:ln w="9525">
              <a:solidFill>
                <a:srgbClr val="000000"/>
              </a:solidFill>
              <a:round/>
              <a:headEnd/>
              <a:tailEnd/>
            </a:ln>
            <a:effectLst/>
          </p:spPr>
          <p:txBody>
            <a:bodyPr/>
            <a:lstStyle/>
            <a:p>
              <a:endParaRPr lang="en-US" sz="1400"/>
            </a:p>
          </p:txBody>
        </p:sp>
        <p:sp>
          <p:nvSpPr>
            <p:cNvPr id="779" name="Line 112"/>
            <p:cNvSpPr>
              <a:spLocks noChangeShapeType="1"/>
            </p:cNvSpPr>
            <p:nvPr/>
          </p:nvSpPr>
          <p:spPr bwMode="auto">
            <a:xfrm rot="5400000" flipH="1">
              <a:off x="5387975" y="3917950"/>
              <a:ext cx="71438" cy="0"/>
            </a:xfrm>
            <a:prstGeom prst="line">
              <a:avLst/>
            </a:prstGeom>
            <a:noFill/>
            <a:ln w="9525">
              <a:solidFill>
                <a:srgbClr val="000000"/>
              </a:solidFill>
              <a:round/>
              <a:headEnd/>
              <a:tailEnd/>
            </a:ln>
            <a:effectLst/>
          </p:spPr>
          <p:txBody>
            <a:bodyPr/>
            <a:lstStyle/>
            <a:p>
              <a:endParaRPr lang="en-US" sz="1400"/>
            </a:p>
          </p:txBody>
        </p:sp>
        <p:sp>
          <p:nvSpPr>
            <p:cNvPr id="780" name="Line 113"/>
            <p:cNvSpPr>
              <a:spLocks noChangeShapeType="1"/>
            </p:cNvSpPr>
            <p:nvPr/>
          </p:nvSpPr>
          <p:spPr bwMode="auto">
            <a:xfrm rot="5400000" flipH="1">
              <a:off x="5313363" y="3917950"/>
              <a:ext cx="71438" cy="0"/>
            </a:xfrm>
            <a:prstGeom prst="line">
              <a:avLst/>
            </a:prstGeom>
            <a:noFill/>
            <a:ln w="9525">
              <a:solidFill>
                <a:srgbClr val="000000"/>
              </a:solidFill>
              <a:round/>
              <a:headEnd/>
              <a:tailEnd/>
            </a:ln>
            <a:effectLst/>
          </p:spPr>
          <p:txBody>
            <a:bodyPr/>
            <a:lstStyle/>
            <a:p>
              <a:endParaRPr lang="en-US" sz="1400"/>
            </a:p>
          </p:txBody>
        </p:sp>
        <p:sp>
          <p:nvSpPr>
            <p:cNvPr id="781" name="Line 114"/>
            <p:cNvSpPr>
              <a:spLocks noChangeShapeType="1"/>
            </p:cNvSpPr>
            <p:nvPr/>
          </p:nvSpPr>
          <p:spPr bwMode="auto">
            <a:xfrm rot="5400000" flipH="1">
              <a:off x="5237163" y="3917950"/>
              <a:ext cx="71438" cy="0"/>
            </a:xfrm>
            <a:prstGeom prst="line">
              <a:avLst/>
            </a:prstGeom>
            <a:noFill/>
            <a:ln w="9525">
              <a:solidFill>
                <a:srgbClr val="000000"/>
              </a:solidFill>
              <a:round/>
              <a:headEnd/>
              <a:tailEnd/>
            </a:ln>
            <a:effectLst/>
          </p:spPr>
          <p:txBody>
            <a:bodyPr/>
            <a:lstStyle/>
            <a:p>
              <a:endParaRPr lang="en-US" sz="1400"/>
            </a:p>
          </p:txBody>
        </p:sp>
        <p:sp>
          <p:nvSpPr>
            <p:cNvPr id="782" name="Line 115"/>
            <p:cNvSpPr>
              <a:spLocks noChangeShapeType="1"/>
            </p:cNvSpPr>
            <p:nvPr/>
          </p:nvSpPr>
          <p:spPr bwMode="auto">
            <a:xfrm rot="5400000" flipH="1">
              <a:off x="5162550" y="3917950"/>
              <a:ext cx="71438" cy="0"/>
            </a:xfrm>
            <a:prstGeom prst="line">
              <a:avLst/>
            </a:prstGeom>
            <a:noFill/>
            <a:ln w="9525">
              <a:solidFill>
                <a:srgbClr val="000000"/>
              </a:solidFill>
              <a:round/>
              <a:headEnd/>
              <a:tailEnd/>
            </a:ln>
            <a:effectLst/>
          </p:spPr>
          <p:txBody>
            <a:bodyPr/>
            <a:lstStyle/>
            <a:p>
              <a:endParaRPr lang="en-US" sz="1400"/>
            </a:p>
          </p:txBody>
        </p:sp>
        <p:sp>
          <p:nvSpPr>
            <p:cNvPr id="783" name="Line 116"/>
            <p:cNvSpPr>
              <a:spLocks noChangeShapeType="1"/>
            </p:cNvSpPr>
            <p:nvPr/>
          </p:nvSpPr>
          <p:spPr bwMode="auto">
            <a:xfrm rot="5400000" flipH="1">
              <a:off x="5086350" y="3917950"/>
              <a:ext cx="71438" cy="0"/>
            </a:xfrm>
            <a:prstGeom prst="line">
              <a:avLst/>
            </a:prstGeom>
            <a:noFill/>
            <a:ln w="9525">
              <a:solidFill>
                <a:srgbClr val="000000"/>
              </a:solidFill>
              <a:round/>
              <a:headEnd/>
              <a:tailEnd/>
            </a:ln>
            <a:effectLst/>
          </p:spPr>
          <p:txBody>
            <a:bodyPr/>
            <a:lstStyle/>
            <a:p>
              <a:endParaRPr lang="en-US" sz="1400"/>
            </a:p>
          </p:txBody>
        </p:sp>
        <p:sp>
          <p:nvSpPr>
            <p:cNvPr id="784" name="Line 117"/>
            <p:cNvSpPr>
              <a:spLocks noChangeShapeType="1"/>
            </p:cNvSpPr>
            <p:nvPr/>
          </p:nvSpPr>
          <p:spPr bwMode="auto">
            <a:xfrm rot="5400000" flipH="1">
              <a:off x="5024438" y="3917950"/>
              <a:ext cx="71438" cy="0"/>
            </a:xfrm>
            <a:prstGeom prst="line">
              <a:avLst/>
            </a:prstGeom>
            <a:noFill/>
            <a:ln w="9525">
              <a:solidFill>
                <a:srgbClr val="000000"/>
              </a:solidFill>
              <a:round/>
              <a:headEnd/>
              <a:tailEnd/>
            </a:ln>
            <a:effectLst/>
          </p:spPr>
          <p:txBody>
            <a:bodyPr/>
            <a:lstStyle/>
            <a:p>
              <a:endParaRPr lang="en-US" sz="1400"/>
            </a:p>
          </p:txBody>
        </p:sp>
        <p:sp>
          <p:nvSpPr>
            <p:cNvPr id="785" name="Line 118"/>
            <p:cNvSpPr>
              <a:spLocks noChangeShapeType="1"/>
            </p:cNvSpPr>
            <p:nvPr/>
          </p:nvSpPr>
          <p:spPr bwMode="auto">
            <a:xfrm rot="5400000" flipH="1">
              <a:off x="4949825" y="3917950"/>
              <a:ext cx="71438" cy="0"/>
            </a:xfrm>
            <a:prstGeom prst="line">
              <a:avLst/>
            </a:prstGeom>
            <a:noFill/>
            <a:ln w="9525">
              <a:solidFill>
                <a:srgbClr val="000000"/>
              </a:solidFill>
              <a:round/>
              <a:headEnd/>
              <a:tailEnd/>
            </a:ln>
            <a:effectLst/>
          </p:spPr>
          <p:txBody>
            <a:bodyPr/>
            <a:lstStyle/>
            <a:p>
              <a:endParaRPr lang="en-US" sz="1400"/>
            </a:p>
          </p:txBody>
        </p:sp>
        <p:sp>
          <p:nvSpPr>
            <p:cNvPr id="786" name="Line 119"/>
            <p:cNvSpPr>
              <a:spLocks noChangeShapeType="1"/>
            </p:cNvSpPr>
            <p:nvPr/>
          </p:nvSpPr>
          <p:spPr bwMode="auto">
            <a:xfrm rot="5400000" flipH="1">
              <a:off x="6065838" y="5403850"/>
              <a:ext cx="69850" cy="0"/>
            </a:xfrm>
            <a:prstGeom prst="line">
              <a:avLst/>
            </a:prstGeom>
            <a:noFill/>
            <a:ln w="9525">
              <a:solidFill>
                <a:srgbClr val="000000"/>
              </a:solidFill>
              <a:round/>
              <a:headEnd/>
              <a:tailEnd/>
            </a:ln>
            <a:effectLst/>
          </p:spPr>
          <p:txBody>
            <a:bodyPr/>
            <a:lstStyle/>
            <a:p>
              <a:endParaRPr lang="en-US" sz="1400"/>
            </a:p>
          </p:txBody>
        </p:sp>
        <p:sp>
          <p:nvSpPr>
            <p:cNvPr id="787" name="Line 120"/>
            <p:cNvSpPr>
              <a:spLocks noChangeShapeType="1"/>
            </p:cNvSpPr>
            <p:nvPr/>
          </p:nvSpPr>
          <p:spPr bwMode="auto">
            <a:xfrm rot="5400000" flipH="1">
              <a:off x="5991225" y="5403850"/>
              <a:ext cx="69850" cy="0"/>
            </a:xfrm>
            <a:prstGeom prst="line">
              <a:avLst/>
            </a:prstGeom>
            <a:noFill/>
            <a:ln w="9525">
              <a:solidFill>
                <a:srgbClr val="000000"/>
              </a:solidFill>
              <a:round/>
              <a:headEnd/>
              <a:tailEnd/>
            </a:ln>
            <a:effectLst/>
          </p:spPr>
          <p:txBody>
            <a:bodyPr/>
            <a:lstStyle/>
            <a:p>
              <a:endParaRPr lang="en-US" sz="1400"/>
            </a:p>
          </p:txBody>
        </p:sp>
        <p:sp>
          <p:nvSpPr>
            <p:cNvPr id="788" name="Line 121"/>
            <p:cNvSpPr>
              <a:spLocks noChangeShapeType="1"/>
            </p:cNvSpPr>
            <p:nvPr/>
          </p:nvSpPr>
          <p:spPr bwMode="auto">
            <a:xfrm rot="5400000" flipH="1">
              <a:off x="5916613" y="5403850"/>
              <a:ext cx="69850" cy="0"/>
            </a:xfrm>
            <a:prstGeom prst="line">
              <a:avLst/>
            </a:prstGeom>
            <a:noFill/>
            <a:ln w="9525">
              <a:solidFill>
                <a:srgbClr val="000000"/>
              </a:solidFill>
              <a:round/>
              <a:headEnd/>
              <a:tailEnd/>
            </a:ln>
            <a:effectLst/>
          </p:spPr>
          <p:txBody>
            <a:bodyPr/>
            <a:lstStyle/>
            <a:p>
              <a:endParaRPr lang="en-US" sz="1400"/>
            </a:p>
          </p:txBody>
        </p:sp>
        <p:sp>
          <p:nvSpPr>
            <p:cNvPr id="789" name="Line 122"/>
            <p:cNvSpPr>
              <a:spLocks noChangeShapeType="1"/>
            </p:cNvSpPr>
            <p:nvPr/>
          </p:nvSpPr>
          <p:spPr bwMode="auto">
            <a:xfrm rot="5400000" flipH="1">
              <a:off x="5840413" y="5403850"/>
              <a:ext cx="69850" cy="0"/>
            </a:xfrm>
            <a:prstGeom prst="line">
              <a:avLst/>
            </a:prstGeom>
            <a:noFill/>
            <a:ln w="9525">
              <a:solidFill>
                <a:srgbClr val="000000"/>
              </a:solidFill>
              <a:round/>
              <a:headEnd/>
              <a:tailEnd/>
            </a:ln>
            <a:effectLst/>
          </p:spPr>
          <p:txBody>
            <a:bodyPr/>
            <a:lstStyle/>
            <a:p>
              <a:endParaRPr lang="en-US" sz="1400"/>
            </a:p>
          </p:txBody>
        </p:sp>
        <p:sp>
          <p:nvSpPr>
            <p:cNvPr id="790" name="Line 123"/>
            <p:cNvSpPr>
              <a:spLocks noChangeShapeType="1"/>
            </p:cNvSpPr>
            <p:nvPr/>
          </p:nvSpPr>
          <p:spPr bwMode="auto">
            <a:xfrm rot="5400000" flipH="1">
              <a:off x="5765800" y="5403850"/>
              <a:ext cx="69850" cy="0"/>
            </a:xfrm>
            <a:prstGeom prst="line">
              <a:avLst/>
            </a:prstGeom>
            <a:noFill/>
            <a:ln w="9525">
              <a:solidFill>
                <a:srgbClr val="000000"/>
              </a:solidFill>
              <a:round/>
              <a:headEnd/>
              <a:tailEnd/>
            </a:ln>
            <a:effectLst/>
          </p:spPr>
          <p:txBody>
            <a:bodyPr/>
            <a:lstStyle/>
            <a:p>
              <a:endParaRPr lang="en-US" sz="1400"/>
            </a:p>
          </p:txBody>
        </p:sp>
        <p:sp>
          <p:nvSpPr>
            <p:cNvPr id="791" name="Line 124"/>
            <p:cNvSpPr>
              <a:spLocks noChangeShapeType="1"/>
            </p:cNvSpPr>
            <p:nvPr/>
          </p:nvSpPr>
          <p:spPr bwMode="auto">
            <a:xfrm rot="5400000" flipH="1">
              <a:off x="5689600" y="5403850"/>
              <a:ext cx="69850" cy="0"/>
            </a:xfrm>
            <a:prstGeom prst="line">
              <a:avLst/>
            </a:prstGeom>
            <a:noFill/>
            <a:ln w="9525">
              <a:solidFill>
                <a:srgbClr val="000000"/>
              </a:solidFill>
              <a:round/>
              <a:headEnd/>
              <a:tailEnd/>
            </a:ln>
            <a:effectLst/>
          </p:spPr>
          <p:txBody>
            <a:bodyPr/>
            <a:lstStyle/>
            <a:p>
              <a:endParaRPr lang="en-US" sz="1400"/>
            </a:p>
          </p:txBody>
        </p:sp>
        <p:sp>
          <p:nvSpPr>
            <p:cNvPr id="792" name="Line 125"/>
            <p:cNvSpPr>
              <a:spLocks noChangeShapeType="1"/>
            </p:cNvSpPr>
            <p:nvPr/>
          </p:nvSpPr>
          <p:spPr bwMode="auto">
            <a:xfrm rot="5400000" flipH="1">
              <a:off x="5614988" y="5403850"/>
              <a:ext cx="69850" cy="0"/>
            </a:xfrm>
            <a:prstGeom prst="line">
              <a:avLst/>
            </a:prstGeom>
            <a:noFill/>
            <a:ln w="9525">
              <a:solidFill>
                <a:srgbClr val="000000"/>
              </a:solidFill>
              <a:round/>
              <a:headEnd/>
              <a:tailEnd/>
            </a:ln>
            <a:effectLst/>
          </p:spPr>
          <p:txBody>
            <a:bodyPr/>
            <a:lstStyle/>
            <a:p>
              <a:endParaRPr lang="en-US" sz="1400"/>
            </a:p>
          </p:txBody>
        </p:sp>
        <p:sp>
          <p:nvSpPr>
            <p:cNvPr id="793" name="Line 126"/>
            <p:cNvSpPr>
              <a:spLocks noChangeShapeType="1"/>
            </p:cNvSpPr>
            <p:nvPr/>
          </p:nvSpPr>
          <p:spPr bwMode="auto">
            <a:xfrm rot="5400000" flipH="1">
              <a:off x="5540375" y="5403850"/>
              <a:ext cx="69850" cy="0"/>
            </a:xfrm>
            <a:prstGeom prst="line">
              <a:avLst/>
            </a:prstGeom>
            <a:noFill/>
            <a:ln w="9525">
              <a:solidFill>
                <a:srgbClr val="000000"/>
              </a:solidFill>
              <a:round/>
              <a:headEnd/>
              <a:tailEnd/>
            </a:ln>
            <a:effectLst/>
          </p:spPr>
          <p:txBody>
            <a:bodyPr/>
            <a:lstStyle/>
            <a:p>
              <a:endParaRPr lang="en-US" sz="1400"/>
            </a:p>
          </p:txBody>
        </p:sp>
        <p:sp>
          <p:nvSpPr>
            <p:cNvPr id="794" name="Line 127"/>
            <p:cNvSpPr>
              <a:spLocks noChangeShapeType="1"/>
            </p:cNvSpPr>
            <p:nvPr/>
          </p:nvSpPr>
          <p:spPr bwMode="auto">
            <a:xfrm rot="5400000" flipH="1">
              <a:off x="5464175" y="5403850"/>
              <a:ext cx="69850" cy="0"/>
            </a:xfrm>
            <a:prstGeom prst="line">
              <a:avLst/>
            </a:prstGeom>
            <a:noFill/>
            <a:ln w="9525">
              <a:solidFill>
                <a:srgbClr val="000000"/>
              </a:solidFill>
              <a:round/>
              <a:headEnd/>
              <a:tailEnd/>
            </a:ln>
            <a:effectLst/>
          </p:spPr>
          <p:txBody>
            <a:bodyPr/>
            <a:lstStyle/>
            <a:p>
              <a:endParaRPr lang="en-US" sz="1400"/>
            </a:p>
          </p:txBody>
        </p:sp>
        <p:sp>
          <p:nvSpPr>
            <p:cNvPr id="795" name="Line 128"/>
            <p:cNvSpPr>
              <a:spLocks noChangeShapeType="1"/>
            </p:cNvSpPr>
            <p:nvPr/>
          </p:nvSpPr>
          <p:spPr bwMode="auto">
            <a:xfrm rot="5400000" flipH="1">
              <a:off x="5389563" y="5403850"/>
              <a:ext cx="69850" cy="0"/>
            </a:xfrm>
            <a:prstGeom prst="line">
              <a:avLst/>
            </a:prstGeom>
            <a:noFill/>
            <a:ln w="9525">
              <a:solidFill>
                <a:srgbClr val="000000"/>
              </a:solidFill>
              <a:round/>
              <a:headEnd/>
              <a:tailEnd/>
            </a:ln>
            <a:effectLst/>
          </p:spPr>
          <p:txBody>
            <a:bodyPr/>
            <a:lstStyle/>
            <a:p>
              <a:endParaRPr lang="en-US" sz="1400"/>
            </a:p>
          </p:txBody>
        </p:sp>
        <p:sp>
          <p:nvSpPr>
            <p:cNvPr id="796" name="Line 129"/>
            <p:cNvSpPr>
              <a:spLocks noChangeShapeType="1"/>
            </p:cNvSpPr>
            <p:nvPr/>
          </p:nvSpPr>
          <p:spPr bwMode="auto">
            <a:xfrm rot="5400000" flipH="1">
              <a:off x="5314950" y="5403850"/>
              <a:ext cx="69850" cy="0"/>
            </a:xfrm>
            <a:prstGeom prst="line">
              <a:avLst/>
            </a:prstGeom>
            <a:noFill/>
            <a:ln w="9525">
              <a:solidFill>
                <a:srgbClr val="000000"/>
              </a:solidFill>
              <a:round/>
              <a:headEnd/>
              <a:tailEnd/>
            </a:ln>
            <a:effectLst/>
          </p:spPr>
          <p:txBody>
            <a:bodyPr/>
            <a:lstStyle/>
            <a:p>
              <a:endParaRPr lang="en-US" sz="1400"/>
            </a:p>
          </p:txBody>
        </p:sp>
        <p:sp>
          <p:nvSpPr>
            <p:cNvPr id="797" name="Line 130"/>
            <p:cNvSpPr>
              <a:spLocks noChangeShapeType="1"/>
            </p:cNvSpPr>
            <p:nvPr/>
          </p:nvSpPr>
          <p:spPr bwMode="auto">
            <a:xfrm rot="5400000" flipH="1">
              <a:off x="5238750" y="5403850"/>
              <a:ext cx="69850" cy="0"/>
            </a:xfrm>
            <a:prstGeom prst="line">
              <a:avLst/>
            </a:prstGeom>
            <a:noFill/>
            <a:ln w="9525">
              <a:solidFill>
                <a:srgbClr val="000000"/>
              </a:solidFill>
              <a:round/>
              <a:headEnd/>
              <a:tailEnd/>
            </a:ln>
            <a:effectLst/>
          </p:spPr>
          <p:txBody>
            <a:bodyPr/>
            <a:lstStyle/>
            <a:p>
              <a:endParaRPr lang="en-US" sz="1400"/>
            </a:p>
          </p:txBody>
        </p:sp>
        <p:sp>
          <p:nvSpPr>
            <p:cNvPr id="798" name="Line 131"/>
            <p:cNvSpPr>
              <a:spLocks noChangeShapeType="1"/>
            </p:cNvSpPr>
            <p:nvPr/>
          </p:nvSpPr>
          <p:spPr bwMode="auto">
            <a:xfrm rot="5400000" flipH="1">
              <a:off x="5164138" y="5403850"/>
              <a:ext cx="69850" cy="0"/>
            </a:xfrm>
            <a:prstGeom prst="line">
              <a:avLst/>
            </a:prstGeom>
            <a:noFill/>
            <a:ln w="9525">
              <a:solidFill>
                <a:srgbClr val="000000"/>
              </a:solidFill>
              <a:round/>
              <a:headEnd/>
              <a:tailEnd/>
            </a:ln>
            <a:effectLst/>
          </p:spPr>
          <p:txBody>
            <a:bodyPr/>
            <a:lstStyle/>
            <a:p>
              <a:endParaRPr lang="en-US" sz="1400"/>
            </a:p>
          </p:txBody>
        </p:sp>
        <p:sp>
          <p:nvSpPr>
            <p:cNvPr id="799" name="Line 132"/>
            <p:cNvSpPr>
              <a:spLocks noChangeShapeType="1"/>
            </p:cNvSpPr>
            <p:nvPr/>
          </p:nvSpPr>
          <p:spPr bwMode="auto">
            <a:xfrm rot="5400000" flipH="1">
              <a:off x="5087938" y="5403850"/>
              <a:ext cx="69850" cy="0"/>
            </a:xfrm>
            <a:prstGeom prst="line">
              <a:avLst/>
            </a:prstGeom>
            <a:noFill/>
            <a:ln w="9525">
              <a:solidFill>
                <a:srgbClr val="000000"/>
              </a:solidFill>
              <a:round/>
              <a:headEnd/>
              <a:tailEnd/>
            </a:ln>
            <a:effectLst/>
          </p:spPr>
          <p:txBody>
            <a:bodyPr/>
            <a:lstStyle/>
            <a:p>
              <a:endParaRPr lang="en-US" sz="1400"/>
            </a:p>
          </p:txBody>
        </p:sp>
        <p:sp>
          <p:nvSpPr>
            <p:cNvPr id="800" name="Line 133"/>
            <p:cNvSpPr>
              <a:spLocks noChangeShapeType="1"/>
            </p:cNvSpPr>
            <p:nvPr/>
          </p:nvSpPr>
          <p:spPr bwMode="auto">
            <a:xfrm rot="5400000" flipH="1">
              <a:off x="5026025" y="5403850"/>
              <a:ext cx="69850" cy="0"/>
            </a:xfrm>
            <a:prstGeom prst="line">
              <a:avLst/>
            </a:prstGeom>
            <a:noFill/>
            <a:ln w="9525">
              <a:solidFill>
                <a:srgbClr val="000000"/>
              </a:solidFill>
              <a:round/>
              <a:headEnd/>
              <a:tailEnd/>
            </a:ln>
            <a:effectLst/>
          </p:spPr>
          <p:txBody>
            <a:bodyPr/>
            <a:lstStyle/>
            <a:p>
              <a:endParaRPr lang="en-US" sz="1400"/>
            </a:p>
          </p:txBody>
        </p:sp>
        <p:sp>
          <p:nvSpPr>
            <p:cNvPr id="801" name="Line 134"/>
            <p:cNvSpPr>
              <a:spLocks noChangeShapeType="1"/>
            </p:cNvSpPr>
            <p:nvPr/>
          </p:nvSpPr>
          <p:spPr bwMode="auto">
            <a:xfrm rot="5400000" flipH="1">
              <a:off x="4951413" y="5403850"/>
              <a:ext cx="69850" cy="0"/>
            </a:xfrm>
            <a:prstGeom prst="line">
              <a:avLst/>
            </a:prstGeom>
            <a:noFill/>
            <a:ln w="9525">
              <a:solidFill>
                <a:srgbClr val="000000"/>
              </a:solidFill>
              <a:round/>
              <a:headEnd/>
              <a:tailEnd/>
            </a:ln>
            <a:effectLst/>
          </p:spPr>
          <p:txBody>
            <a:bodyPr/>
            <a:lstStyle/>
            <a:p>
              <a:endParaRPr lang="en-US" sz="1400"/>
            </a:p>
          </p:txBody>
        </p:sp>
        <p:sp>
          <p:nvSpPr>
            <p:cNvPr id="802" name="Line 135"/>
            <p:cNvSpPr>
              <a:spLocks noChangeShapeType="1"/>
            </p:cNvSpPr>
            <p:nvPr/>
          </p:nvSpPr>
          <p:spPr bwMode="auto">
            <a:xfrm rot="5400000">
              <a:off x="4886325" y="4705350"/>
              <a:ext cx="0" cy="74613"/>
            </a:xfrm>
            <a:prstGeom prst="line">
              <a:avLst/>
            </a:prstGeom>
            <a:noFill/>
            <a:ln w="9525">
              <a:solidFill>
                <a:srgbClr val="000000"/>
              </a:solidFill>
              <a:round/>
              <a:headEnd/>
              <a:tailEnd/>
            </a:ln>
            <a:effectLst/>
          </p:spPr>
          <p:txBody>
            <a:bodyPr/>
            <a:lstStyle/>
            <a:p>
              <a:endParaRPr lang="en-US" sz="1400"/>
            </a:p>
          </p:txBody>
        </p:sp>
        <p:sp>
          <p:nvSpPr>
            <p:cNvPr id="803" name="Line 136"/>
            <p:cNvSpPr>
              <a:spLocks noChangeShapeType="1"/>
            </p:cNvSpPr>
            <p:nvPr/>
          </p:nvSpPr>
          <p:spPr bwMode="auto">
            <a:xfrm rot="5400000">
              <a:off x="4873625" y="4633913"/>
              <a:ext cx="0" cy="74613"/>
            </a:xfrm>
            <a:prstGeom prst="line">
              <a:avLst/>
            </a:prstGeom>
            <a:noFill/>
            <a:ln w="9525">
              <a:solidFill>
                <a:srgbClr val="000000"/>
              </a:solidFill>
              <a:round/>
              <a:headEnd/>
              <a:tailEnd/>
            </a:ln>
            <a:effectLst/>
          </p:spPr>
          <p:txBody>
            <a:bodyPr/>
            <a:lstStyle/>
            <a:p>
              <a:endParaRPr lang="en-US" sz="1400"/>
            </a:p>
          </p:txBody>
        </p:sp>
        <p:sp>
          <p:nvSpPr>
            <p:cNvPr id="804" name="Line 137"/>
            <p:cNvSpPr>
              <a:spLocks noChangeShapeType="1"/>
            </p:cNvSpPr>
            <p:nvPr/>
          </p:nvSpPr>
          <p:spPr bwMode="auto">
            <a:xfrm rot="5400000">
              <a:off x="4873625" y="4564063"/>
              <a:ext cx="0" cy="74613"/>
            </a:xfrm>
            <a:prstGeom prst="line">
              <a:avLst/>
            </a:prstGeom>
            <a:noFill/>
            <a:ln w="9525">
              <a:solidFill>
                <a:srgbClr val="000000"/>
              </a:solidFill>
              <a:round/>
              <a:headEnd/>
              <a:tailEnd/>
            </a:ln>
            <a:effectLst/>
          </p:spPr>
          <p:txBody>
            <a:bodyPr/>
            <a:lstStyle/>
            <a:p>
              <a:endParaRPr lang="en-US" sz="1400"/>
            </a:p>
          </p:txBody>
        </p:sp>
        <p:sp>
          <p:nvSpPr>
            <p:cNvPr id="805" name="Line 138"/>
            <p:cNvSpPr>
              <a:spLocks noChangeShapeType="1"/>
            </p:cNvSpPr>
            <p:nvPr/>
          </p:nvSpPr>
          <p:spPr bwMode="auto">
            <a:xfrm rot="5400000">
              <a:off x="4873625" y="4492625"/>
              <a:ext cx="0" cy="74613"/>
            </a:xfrm>
            <a:prstGeom prst="line">
              <a:avLst/>
            </a:prstGeom>
            <a:noFill/>
            <a:ln w="9525">
              <a:solidFill>
                <a:srgbClr val="000000"/>
              </a:solidFill>
              <a:round/>
              <a:headEnd/>
              <a:tailEnd/>
            </a:ln>
            <a:effectLst/>
          </p:spPr>
          <p:txBody>
            <a:bodyPr/>
            <a:lstStyle/>
            <a:p>
              <a:endParaRPr lang="en-US" sz="1400"/>
            </a:p>
          </p:txBody>
        </p:sp>
        <p:sp>
          <p:nvSpPr>
            <p:cNvPr id="806" name="Line 139"/>
            <p:cNvSpPr>
              <a:spLocks noChangeShapeType="1"/>
            </p:cNvSpPr>
            <p:nvPr/>
          </p:nvSpPr>
          <p:spPr bwMode="auto">
            <a:xfrm rot="5400000">
              <a:off x="4873625" y="4421188"/>
              <a:ext cx="0" cy="74613"/>
            </a:xfrm>
            <a:prstGeom prst="line">
              <a:avLst/>
            </a:prstGeom>
            <a:noFill/>
            <a:ln w="9525">
              <a:solidFill>
                <a:srgbClr val="000000"/>
              </a:solidFill>
              <a:round/>
              <a:headEnd/>
              <a:tailEnd/>
            </a:ln>
            <a:effectLst/>
          </p:spPr>
          <p:txBody>
            <a:bodyPr/>
            <a:lstStyle/>
            <a:p>
              <a:endParaRPr lang="en-US" sz="1400"/>
            </a:p>
          </p:txBody>
        </p:sp>
        <p:sp>
          <p:nvSpPr>
            <p:cNvPr id="807" name="Line 140"/>
            <p:cNvSpPr>
              <a:spLocks noChangeShapeType="1"/>
            </p:cNvSpPr>
            <p:nvPr/>
          </p:nvSpPr>
          <p:spPr bwMode="auto">
            <a:xfrm rot="5400000">
              <a:off x="4873625" y="4351338"/>
              <a:ext cx="0" cy="74613"/>
            </a:xfrm>
            <a:prstGeom prst="line">
              <a:avLst/>
            </a:prstGeom>
            <a:noFill/>
            <a:ln w="9525">
              <a:solidFill>
                <a:srgbClr val="000000"/>
              </a:solidFill>
              <a:round/>
              <a:headEnd/>
              <a:tailEnd/>
            </a:ln>
            <a:effectLst/>
          </p:spPr>
          <p:txBody>
            <a:bodyPr/>
            <a:lstStyle/>
            <a:p>
              <a:endParaRPr lang="en-US" sz="1400"/>
            </a:p>
          </p:txBody>
        </p:sp>
        <p:sp>
          <p:nvSpPr>
            <p:cNvPr id="808" name="Line 141"/>
            <p:cNvSpPr>
              <a:spLocks noChangeShapeType="1"/>
            </p:cNvSpPr>
            <p:nvPr/>
          </p:nvSpPr>
          <p:spPr bwMode="auto">
            <a:xfrm rot="5400000">
              <a:off x="4873625" y="4279900"/>
              <a:ext cx="0" cy="74613"/>
            </a:xfrm>
            <a:prstGeom prst="line">
              <a:avLst/>
            </a:prstGeom>
            <a:noFill/>
            <a:ln w="9525">
              <a:solidFill>
                <a:srgbClr val="000000"/>
              </a:solidFill>
              <a:round/>
              <a:headEnd/>
              <a:tailEnd/>
            </a:ln>
            <a:effectLst/>
          </p:spPr>
          <p:txBody>
            <a:bodyPr/>
            <a:lstStyle/>
            <a:p>
              <a:endParaRPr lang="en-US" sz="1400"/>
            </a:p>
          </p:txBody>
        </p:sp>
        <p:sp>
          <p:nvSpPr>
            <p:cNvPr id="809" name="Line 142"/>
            <p:cNvSpPr>
              <a:spLocks noChangeShapeType="1"/>
            </p:cNvSpPr>
            <p:nvPr/>
          </p:nvSpPr>
          <p:spPr bwMode="auto">
            <a:xfrm rot="5400000">
              <a:off x="4873625" y="4210050"/>
              <a:ext cx="0" cy="74613"/>
            </a:xfrm>
            <a:prstGeom prst="line">
              <a:avLst/>
            </a:prstGeom>
            <a:noFill/>
            <a:ln w="9525">
              <a:solidFill>
                <a:srgbClr val="000000"/>
              </a:solidFill>
              <a:round/>
              <a:headEnd/>
              <a:tailEnd/>
            </a:ln>
            <a:effectLst/>
          </p:spPr>
          <p:txBody>
            <a:bodyPr/>
            <a:lstStyle/>
            <a:p>
              <a:endParaRPr lang="en-US" sz="1400"/>
            </a:p>
          </p:txBody>
        </p:sp>
        <p:sp>
          <p:nvSpPr>
            <p:cNvPr id="810" name="Line 143"/>
            <p:cNvSpPr>
              <a:spLocks noChangeShapeType="1"/>
            </p:cNvSpPr>
            <p:nvPr/>
          </p:nvSpPr>
          <p:spPr bwMode="auto">
            <a:xfrm rot="5400000">
              <a:off x="4873625" y="4138613"/>
              <a:ext cx="0" cy="74613"/>
            </a:xfrm>
            <a:prstGeom prst="line">
              <a:avLst/>
            </a:prstGeom>
            <a:noFill/>
            <a:ln w="9525">
              <a:solidFill>
                <a:srgbClr val="000000"/>
              </a:solidFill>
              <a:round/>
              <a:headEnd/>
              <a:tailEnd/>
            </a:ln>
            <a:effectLst/>
          </p:spPr>
          <p:txBody>
            <a:bodyPr/>
            <a:lstStyle/>
            <a:p>
              <a:endParaRPr lang="en-US" sz="1400"/>
            </a:p>
          </p:txBody>
        </p:sp>
        <p:sp>
          <p:nvSpPr>
            <p:cNvPr id="811" name="Line 144"/>
            <p:cNvSpPr>
              <a:spLocks noChangeShapeType="1"/>
            </p:cNvSpPr>
            <p:nvPr/>
          </p:nvSpPr>
          <p:spPr bwMode="auto">
            <a:xfrm rot="5400000">
              <a:off x="4873625" y="4067175"/>
              <a:ext cx="0" cy="74613"/>
            </a:xfrm>
            <a:prstGeom prst="line">
              <a:avLst/>
            </a:prstGeom>
            <a:noFill/>
            <a:ln w="9525">
              <a:solidFill>
                <a:srgbClr val="000000"/>
              </a:solidFill>
              <a:round/>
              <a:headEnd/>
              <a:tailEnd/>
            </a:ln>
            <a:effectLst/>
          </p:spPr>
          <p:txBody>
            <a:bodyPr/>
            <a:lstStyle/>
            <a:p>
              <a:endParaRPr lang="en-US" sz="1400"/>
            </a:p>
          </p:txBody>
        </p:sp>
        <p:sp>
          <p:nvSpPr>
            <p:cNvPr id="812" name="Line 145"/>
            <p:cNvSpPr>
              <a:spLocks noChangeShapeType="1"/>
            </p:cNvSpPr>
            <p:nvPr/>
          </p:nvSpPr>
          <p:spPr bwMode="auto">
            <a:xfrm rot="5400000">
              <a:off x="4873625" y="3997325"/>
              <a:ext cx="0" cy="74613"/>
            </a:xfrm>
            <a:prstGeom prst="line">
              <a:avLst/>
            </a:prstGeom>
            <a:noFill/>
            <a:ln w="9525">
              <a:solidFill>
                <a:srgbClr val="000000"/>
              </a:solidFill>
              <a:round/>
              <a:headEnd/>
              <a:tailEnd/>
            </a:ln>
            <a:effectLst/>
          </p:spPr>
          <p:txBody>
            <a:bodyPr/>
            <a:lstStyle/>
            <a:p>
              <a:endParaRPr lang="en-US" sz="1400"/>
            </a:p>
          </p:txBody>
        </p:sp>
        <p:sp>
          <p:nvSpPr>
            <p:cNvPr id="813" name="Line 146"/>
            <p:cNvSpPr>
              <a:spLocks noChangeShapeType="1"/>
            </p:cNvSpPr>
            <p:nvPr/>
          </p:nvSpPr>
          <p:spPr bwMode="auto">
            <a:xfrm rot="5400000">
              <a:off x="4873625" y="5272088"/>
              <a:ext cx="0" cy="74613"/>
            </a:xfrm>
            <a:prstGeom prst="line">
              <a:avLst/>
            </a:prstGeom>
            <a:noFill/>
            <a:ln w="9525">
              <a:solidFill>
                <a:srgbClr val="000000"/>
              </a:solidFill>
              <a:round/>
              <a:headEnd/>
              <a:tailEnd/>
            </a:ln>
            <a:effectLst/>
          </p:spPr>
          <p:txBody>
            <a:bodyPr/>
            <a:lstStyle/>
            <a:p>
              <a:endParaRPr lang="en-US" sz="1400"/>
            </a:p>
          </p:txBody>
        </p:sp>
        <p:sp>
          <p:nvSpPr>
            <p:cNvPr id="814" name="Line 147"/>
            <p:cNvSpPr>
              <a:spLocks noChangeShapeType="1"/>
            </p:cNvSpPr>
            <p:nvPr/>
          </p:nvSpPr>
          <p:spPr bwMode="auto">
            <a:xfrm rot="5400000">
              <a:off x="4873625" y="5200650"/>
              <a:ext cx="0" cy="74613"/>
            </a:xfrm>
            <a:prstGeom prst="line">
              <a:avLst/>
            </a:prstGeom>
            <a:noFill/>
            <a:ln w="9525">
              <a:solidFill>
                <a:srgbClr val="000000"/>
              </a:solidFill>
              <a:round/>
              <a:headEnd/>
              <a:tailEnd/>
            </a:ln>
            <a:effectLst/>
          </p:spPr>
          <p:txBody>
            <a:bodyPr/>
            <a:lstStyle/>
            <a:p>
              <a:endParaRPr lang="en-US" sz="1400"/>
            </a:p>
          </p:txBody>
        </p:sp>
        <p:sp>
          <p:nvSpPr>
            <p:cNvPr id="815" name="Line 148"/>
            <p:cNvSpPr>
              <a:spLocks noChangeShapeType="1"/>
            </p:cNvSpPr>
            <p:nvPr/>
          </p:nvSpPr>
          <p:spPr bwMode="auto">
            <a:xfrm rot="5400000">
              <a:off x="4873625" y="5129213"/>
              <a:ext cx="0" cy="74613"/>
            </a:xfrm>
            <a:prstGeom prst="line">
              <a:avLst/>
            </a:prstGeom>
            <a:noFill/>
            <a:ln w="9525">
              <a:solidFill>
                <a:srgbClr val="000000"/>
              </a:solidFill>
              <a:round/>
              <a:headEnd/>
              <a:tailEnd/>
            </a:ln>
            <a:effectLst/>
          </p:spPr>
          <p:txBody>
            <a:bodyPr/>
            <a:lstStyle/>
            <a:p>
              <a:endParaRPr lang="en-US" sz="1400"/>
            </a:p>
          </p:txBody>
        </p:sp>
        <p:sp>
          <p:nvSpPr>
            <p:cNvPr id="816" name="Line 149"/>
            <p:cNvSpPr>
              <a:spLocks noChangeShapeType="1"/>
            </p:cNvSpPr>
            <p:nvPr/>
          </p:nvSpPr>
          <p:spPr bwMode="auto">
            <a:xfrm rot="5400000">
              <a:off x="4873625" y="5059363"/>
              <a:ext cx="0" cy="74613"/>
            </a:xfrm>
            <a:prstGeom prst="line">
              <a:avLst/>
            </a:prstGeom>
            <a:noFill/>
            <a:ln w="9525">
              <a:solidFill>
                <a:srgbClr val="000000"/>
              </a:solidFill>
              <a:round/>
              <a:headEnd/>
              <a:tailEnd/>
            </a:ln>
            <a:effectLst/>
          </p:spPr>
          <p:txBody>
            <a:bodyPr/>
            <a:lstStyle/>
            <a:p>
              <a:endParaRPr lang="en-US" sz="1400"/>
            </a:p>
          </p:txBody>
        </p:sp>
        <p:sp>
          <p:nvSpPr>
            <p:cNvPr id="817" name="Line 150"/>
            <p:cNvSpPr>
              <a:spLocks noChangeShapeType="1"/>
            </p:cNvSpPr>
            <p:nvPr/>
          </p:nvSpPr>
          <p:spPr bwMode="auto">
            <a:xfrm rot="5400000">
              <a:off x="4873625" y="4987925"/>
              <a:ext cx="0" cy="74613"/>
            </a:xfrm>
            <a:prstGeom prst="line">
              <a:avLst/>
            </a:prstGeom>
            <a:noFill/>
            <a:ln w="9525">
              <a:solidFill>
                <a:srgbClr val="000000"/>
              </a:solidFill>
              <a:round/>
              <a:headEnd/>
              <a:tailEnd/>
            </a:ln>
            <a:effectLst/>
          </p:spPr>
          <p:txBody>
            <a:bodyPr/>
            <a:lstStyle/>
            <a:p>
              <a:endParaRPr lang="en-US" sz="1400"/>
            </a:p>
          </p:txBody>
        </p:sp>
        <p:sp>
          <p:nvSpPr>
            <p:cNvPr id="818" name="Line 151"/>
            <p:cNvSpPr>
              <a:spLocks noChangeShapeType="1"/>
            </p:cNvSpPr>
            <p:nvPr/>
          </p:nvSpPr>
          <p:spPr bwMode="auto">
            <a:xfrm rot="5400000">
              <a:off x="4873625" y="4918075"/>
              <a:ext cx="0" cy="74613"/>
            </a:xfrm>
            <a:prstGeom prst="line">
              <a:avLst/>
            </a:prstGeom>
            <a:noFill/>
            <a:ln w="9525">
              <a:solidFill>
                <a:srgbClr val="000000"/>
              </a:solidFill>
              <a:round/>
              <a:headEnd/>
              <a:tailEnd/>
            </a:ln>
            <a:effectLst/>
          </p:spPr>
          <p:txBody>
            <a:bodyPr/>
            <a:lstStyle/>
            <a:p>
              <a:endParaRPr lang="en-US" sz="1400"/>
            </a:p>
          </p:txBody>
        </p:sp>
        <p:sp>
          <p:nvSpPr>
            <p:cNvPr id="819" name="Line 152"/>
            <p:cNvSpPr>
              <a:spLocks noChangeShapeType="1"/>
            </p:cNvSpPr>
            <p:nvPr/>
          </p:nvSpPr>
          <p:spPr bwMode="auto">
            <a:xfrm rot="5400000">
              <a:off x="4873625" y="4846638"/>
              <a:ext cx="0" cy="74613"/>
            </a:xfrm>
            <a:prstGeom prst="line">
              <a:avLst/>
            </a:prstGeom>
            <a:noFill/>
            <a:ln w="9525">
              <a:solidFill>
                <a:srgbClr val="000000"/>
              </a:solidFill>
              <a:round/>
              <a:headEnd/>
              <a:tailEnd/>
            </a:ln>
            <a:effectLst/>
          </p:spPr>
          <p:txBody>
            <a:bodyPr/>
            <a:lstStyle/>
            <a:p>
              <a:endParaRPr lang="en-US" sz="1400"/>
            </a:p>
          </p:txBody>
        </p:sp>
        <p:sp>
          <p:nvSpPr>
            <p:cNvPr id="820" name="Line 153"/>
            <p:cNvSpPr>
              <a:spLocks noChangeShapeType="1"/>
            </p:cNvSpPr>
            <p:nvPr/>
          </p:nvSpPr>
          <p:spPr bwMode="auto">
            <a:xfrm rot="5400000">
              <a:off x="4873625" y="4775200"/>
              <a:ext cx="0" cy="74613"/>
            </a:xfrm>
            <a:prstGeom prst="line">
              <a:avLst/>
            </a:prstGeom>
            <a:noFill/>
            <a:ln w="9525">
              <a:solidFill>
                <a:srgbClr val="000000"/>
              </a:solidFill>
              <a:round/>
              <a:headEnd/>
              <a:tailEnd/>
            </a:ln>
            <a:effectLst/>
          </p:spPr>
          <p:txBody>
            <a:bodyPr/>
            <a:lstStyle/>
            <a:p>
              <a:endParaRPr lang="en-US" sz="1400"/>
            </a:p>
          </p:txBody>
        </p:sp>
        <p:sp>
          <p:nvSpPr>
            <p:cNvPr id="821" name="Line 154"/>
            <p:cNvSpPr>
              <a:spLocks noChangeShapeType="1"/>
            </p:cNvSpPr>
            <p:nvPr/>
          </p:nvSpPr>
          <p:spPr bwMode="auto">
            <a:xfrm rot="5400000">
              <a:off x="6215063" y="4716463"/>
              <a:ext cx="0" cy="74613"/>
            </a:xfrm>
            <a:prstGeom prst="line">
              <a:avLst/>
            </a:prstGeom>
            <a:noFill/>
            <a:ln w="9525">
              <a:solidFill>
                <a:srgbClr val="000000"/>
              </a:solidFill>
              <a:round/>
              <a:headEnd/>
              <a:tailEnd/>
            </a:ln>
            <a:effectLst/>
          </p:spPr>
          <p:txBody>
            <a:bodyPr/>
            <a:lstStyle/>
            <a:p>
              <a:endParaRPr lang="en-US" sz="1400"/>
            </a:p>
          </p:txBody>
        </p:sp>
        <p:sp>
          <p:nvSpPr>
            <p:cNvPr id="822" name="Line 155"/>
            <p:cNvSpPr>
              <a:spLocks noChangeShapeType="1"/>
            </p:cNvSpPr>
            <p:nvPr/>
          </p:nvSpPr>
          <p:spPr bwMode="auto">
            <a:xfrm rot="5400000">
              <a:off x="6202363" y="4646613"/>
              <a:ext cx="0" cy="74613"/>
            </a:xfrm>
            <a:prstGeom prst="line">
              <a:avLst/>
            </a:prstGeom>
            <a:noFill/>
            <a:ln w="9525">
              <a:solidFill>
                <a:srgbClr val="000000"/>
              </a:solidFill>
              <a:round/>
              <a:headEnd/>
              <a:tailEnd/>
            </a:ln>
            <a:effectLst/>
          </p:spPr>
          <p:txBody>
            <a:bodyPr/>
            <a:lstStyle/>
            <a:p>
              <a:endParaRPr lang="en-US" sz="1400"/>
            </a:p>
          </p:txBody>
        </p:sp>
        <p:sp>
          <p:nvSpPr>
            <p:cNvPr id="823" name="Line 156"/>
            <p:cNvSpPr>
              <a:spLocks noChangeShapeType="1"/>
            </p:cNvSpPr>
            <p:nvPr/>
          </p:nvSpPr>
          <p:spPr bwMode="auto">
            <a:xfrm rot="5400000">
              <a:off x="6202363" y="4575175"/>
              <a:ext cx="0" cy="74613"/>
            </a:xfrm>
            <a:prstGeom prst="line">
              <a:avLst/>
            </a:prstGeom>
            <a:noFill/>
            <a:ln w="9525">
              <a:solidFill>
                <a:srgbClr val="000000"/>
              </a:solidFill>
              <a:round/>
              <a:headEnd/>
              <a:tailEnd/>
            </a:ln>
            <a:effectLst/>
          </p:spPr>
          <p:txBody>
            <a:bodyPr/>
            <a:lstStyle/>
            <a:p>
              <a:endParaRPr lang="en-US" sz="1400"/>
            </a:p>
          </p:txBody>
        </p:sp>
        <p:sp>
          <p:nvSpPr>
            <p:cNvPr id="824" name="Line 157"/>
            <p:cNvSpPr>
              <a:spLocks noChangeShapeType="1"/>
            </p:cNvSpPr>
            <p:nvPr/>
          </p:nvSpPr>
          <p:spPr bwMode="auto">
            <a:xfrm rot="5400000">
              <a:off x="6202363" y="4503738"/>
              <a:ext cx="0" cy="74613"/>
            </a:xfrm>
            <a:prstGeom prst="line">
              <a:avLst/>
            </a:prstGeom>
            <a:noFill/>
            <a:ln w="9525">
              <a:solidFill>
                <a:srgbClr val="000000"/>
              </a:solidFill>
              <a:round/>
              <a:headEnd/>
              <a:tailEnd/>
            </a:ln>
            <a:effectLst/>
          </p:spPr>
          <p:txBody>
            <a:bodyPr/>
            <a:lstStyle/>
            <a:p>
              <a:endParaRPr lang="en-US" sz="1400"/>
            </a:p>
          </p:txBody>
        </p:sp>
        <p:sp>
          <p:nvSpPr>
            <p:cNvPr id="825" name="Line 158"/>
            <p:cNvSpPr>
              <a:spLocks noChangeShapeType="1"/>
            </p:cNvSpPr>
            <p:nvPr/>
          </p:nvSpPr>
          <p:spPr bwMode="auto">
            <a:xfrm rot="5400000">
              <a:off x="6202363" y="4433888"/>
              <a:ext cx="0" cy="74613"/>
            </a:xfrm>
            <a:prstGeom prst="line">
              <a:avLst/>
            </a:prstGeom>
            <a:noFill/>
            <a:ln w="9525">
              <a:solidFill>
                <a:srgbClr val="000000"/>
              </a:solidFill>
              <a:round/>
              <a:headEnd/>
              <a:tailEnd/>
            </a:ln>
            <a:effectLst/>
          </p:spPr>
          <p:txBody>
            <a:bodyPr/>
            <a:lstStyle/>
            <a:p>
              <a:endParaRPr lang="en-US" sz="1400"/>
            </a:p>
          </p:txBody>
        </p:sp>
        <p:sp>
          <p:nvSpPr>
            <p:cNvPr id="826" name="Line 159"/>
            <p:cNvSpPr>
              <a:spLocks noChangeShapeType="1"/>
            </p:cNvSpPr>
            <p:nvPr/>
          </p:nvSpPr>
          <p:spPr bwMode="auto">
            <a:xfrm rot="5400000">
              <a:off x="6202363" y="4362450"/>
              <a:ext cx="0" cy="74613"/>
            </a:xfrm>
            <a:prstGeom prst="line">
              <a:avLst/>
            </a:prstGeom>
            <a:noFill/>
            <a:ln w="9525">
              <a:solidFill>
                <a:srgbClr val="000000"/>
              </a:solidFill>
              <a:round/>
              <a:headEnd/>
              <a:tailEnd/>
            </a:ln>
            <a:effectLst/>
          </p:spPr>
          <p:txBody>
            <a:bodyPr/>
            <a:lstStyle/>
            <a:p>
              <a:endParaRPr lang="en-US" sz="1400"/>
            </a:p>
          </p:txBody>
        </p:sp>
        <p:sp>
          <p:nvSpPr>
            <p:cNvPr id="827" name="Line 160"/>
            <p:cNvSpPr>
              <a:spLocks noChangeShapeType="1"/>
            </p:cNvSpPr>
            <p:nvPr/>
          </p:nvSpPr>
          <p:spPr bwMode="auto">
            <a:xfrm rot="5400000">
              <a:off x="6202363" y="4292600"/>
              <a:ext cx="0" cy="74613"/>
            </a:xfrm>
            <a:prstGeom prst="line">
              <a:avLst/>
            </a:prstGeom>
            <a:noFill/>
            <a:ln w="9525">
              <a:solidFill>
                <a:srgbClr val="000000"/>
              </a:solidFill>
              <a:round/>
              <a:headEnd/>
              <a:tailEnd/>
            </a:ln>
            <a:effectLst/>
          </p:spPr>
          <p:txBody>
            <a:bodyPr/>
            <a:lstStyle/>
            <a:p>
              <a:endParaRPr lang="en-US" sz="1400"/>
            </a:p>
          </p:txBody>
        </p:sp>
        <p:sp>
          <p:nvSpPr>
            <p:cNvPr id="828" name="Line 161"/>
            <p:cNvSpPr>
              <a:spLocks noChangeShapeType="1"/>
            </p:cNvSpPr>
            <p:nvPr/>
          </p:nvSpPr>
          <p:spPr bwMode="auto">
            <a:xfrm rot="5400000">
              <a:off x="6202363" y="4221163"/>
              <a:ext cx="0" cy="74613"/>
            </a:xfrm>
            <a:prstGeom prst="line">
              <a:avLst/>
            </a:prstGeom>
            <a:noFill/>
            <a:ln w="9525">
              <a:solidFill>
                <a:srgbClr val="000000"/>
              </a:solidFill>
              <a:round/>
              <a:headEnd/>
              <a:tailEnd/>
            </a:ln>
            <a:effectLst/>
          </p:spPr>
          <p:txBody>
            <a:bodyPr/>
            <a:lstStyle/>
            <a:p>
              <a:endParaRPr lang="en-US" sz="1400"/>
            </a:p>
          </p:txBody>
        </p:sp>
        <p:sp>
          <p:nvSpPr>
            <p:cNvPr id="829" name="Line 162"/>
            <p:cNvSpPr>
              <a:spLocks noChangeShapeType="1"/>
            </p:cNvSpPr>
            <p:nvPr/>
          </p:nvSpPr>
          <p:spPr bwMode="auto">
            <a:xfrm rot="5400000">
              <a:off x="6202363" y="4149725"/>
              <a:ext cx="0" cy="74613"/>
            </a:xfrm>
            <a:prstGeom prst="line">
              <a:avLst/>
            </a:prstGeom>
            <a:noFill/>
            <a:ln w="9525">
              <a:solidFill>
                <a:srgbClr val="000000"/>
              </a:solidFill>
              <a:round/>
              <a:headEnd/>
              <a:tailEnd/>
            </a:ln>
            <a:effectLst/>
          </p:spPr>
          <p:txBody>
            <a:bodyPr/>
            <a:lstStyle/>
            <a:p>
              <a:endParaRPr lang="en-US" sz="1400"/>
            </a:p>
          </p:txBody>
        </p:sp>
        <p:sp>
          <p:nvSpPr>
            <p:cNvPr id="830" name="Line 163"/>
            <p:cNvSpPr>
              <a:spLocks noChangeShapeType="1"/>
            </p:cNvSpPr>
            <p:nvPr/>
          </p:nvSpPr>
          <p:spPr bwMode="auto">
            <a:xfrm rot="5400000">
              <a:off x="6202363" y="4079875"/>
              <a:ext cx="0" cy="74613"/>
            </a:xfrm>
            <a:prstGeom prst="line">
              <a:avLst/>
            </a:prstGeom>
            <a:noFill/>
            <a:ln w="9525">
              <a:solidFill>
                <a:srgbClr val="000000"/>
              </a:solidFill>
              <a:round/>
              <a:headEnd/>
              <a:tailEnd/>
            </a:ln>
            <a:effectLst/>
          </p:spPr>
          <p:txBody>
            <a:bodyPr/>
            <a:lstStyle/>
            <a:p>
              <a:endParaRPr lang="en-US" sz="1400"/>
            </a:p>
          </p:txBody>
        </p:sp>
        <p:sp>
          <p:nvSpPr>
            <p:cNvPr id="831" name="Line 164"/>
            <p:cNvSpPr>
              <a:spLocks noChangeShapeType="1"/>
            </p:cNvSpPr>
            <p:nvPr/>
          </p:nvSpPr>
          <p:spPr bwMode="auto">
            <a:xfrm rot="5400000">
              <a:off x="6202363" y="4008438"/>
              <a:ext cx="0" cy="74613"/>
            </a:xfrm>
            <a:prstGeom prst="line">
              <a:avLst/>
            </a:prstGeom>
            <a:noFill/>
            <a:ln w="9525">
              <a:solidFill>
                <a:srgbClr val="000000"/>
              </a:solidFill>
              <a:round/>
              <a:headEnd/>
              <a:tailEnd/>
            </a:ln>
            <a:effectLst/>
          </p:spPr>
          <p:txBody>
            <a:bodyPr/>
            <a:lstStyle/>
            <a:p>
              <a:endParaRPr lang="en-US" sz="1400"/>
            </a:p>
          </p:txBody>
        </p:sp>
        <p:sp>
          <p:nvSpPr>
            <p:cNvPr id="832" name="Line 165"/>
            <p:cNvSpPr>
              <a:spLocks noChangeShapeType="1"/>
            </p:cNvSpPr>
            <p:nvPr/>
          </p:nvSpPr>
          <p:spPr bwMode="auto">
            <a:xfrm rot="5400000">
              <a:off x="6202363" y="5283200"/>
              <a:ext cx="0" cy="74613"/>
            </a:xfrm>
            <a:prstGeom prst="line">
              <a:avLst/>
            </a:prstGeom>
            <a:noFill/>
            <a:ln w="9525">
              <a:solidFill>
                <a:srgbClr val="000000"/>
              </a:solidFill>
              <a:round/>
              <a:headEnd/>
              <a:tailEnd/>
            </a:ln>
            <a:effectLst/>
          </p:spPr>
          <p:txBody>
            <a:bodyPr/>
            <a:lstStyle/>
            <a:p>
              <a:endParaRPr lang="en-US" sz="1400"/>
            </a:p>
          </p:txBody>
        </p:sp>
        <p:sp>
          <p:nvSpPr>
            <p:cNvPr id="833" name="Line 166"/>
            <p:cNvSpPr>
              <a:spLocks noChangeShapeType="1"/>
            </p:cNvSpPr>
            <p:nvPr/>
          </p:nvSpPr>
          <p:spPr bwMode="auto">
            <a:xfrm rot="5400000">
              <a:off x="6202363" y="5211763"/>
              <a:ext cx="0" cy="74613"/>
            </a:xfrm>
            <a:prstGeom prst="line">
              <a:avLst/>
            </a:prstGeom>
            <a:noFill/>
            <a:ln w="9525">
              <a:solidFill>
                <a:srgbClr val="000000"/>
              </a:solidFill>
              <a:round/>
              <a:headEnd/>
              <a:tailEnd/>
            </a:ln>
            <a:effectLst/>
          </p:spPr>
          <p:txBody>
            <a:bodyPr/>
            <a:lstStyle/>
            <a:p>
              <a:endParaRPr lang="en-US" sz="1400"/>
            </a:p>
          </p:txBody>
        </p:sp>
        <p:sp>
          <p:nvSpPr>
            <p:cNvPr id="834" name="Line 167"/>
            <p:cNvSpPr>
              <a:spLocks noChangeShapeType="1"/>
            </p:cNvSpPr>
            <p:nvPr/>
          </p:nvSpPr>
          <p:spPr bwMode="auto">
            <a:xfrm rot="5400000">
              <a:off x="6202363" y="5141913"/>
              <a:ext cx="0" cy="74613"/>
            </a:xfrm>
            <a:prstGeom prst="line">
              <a:avLst/>
            </a:prstGeom>
            <a:noFill/>
            <a:ln w="9525">
              <a:solidFill>
                <a:srgbClr val="000000"/>
              </a:solidFill>
              <a:round/>
              <a:headEnd/>
              <a:tailEnd/>
            </a:ln>
            <a:effectLst/>
          </p:spPr>
          <p:txBody>
            <a:bodyPr/>
            <a:lstStyle/>
            <a:p>
              <a:endParaRPr lang="en-US" sz="1400"/>
            </a:p>
          </p:txBody>
        </p:sp>
        <p:sp>
          <p:nvSpPr>
            <p:cNvPr id="835" name="Line 168"/>
            <p:cNvSpPr>
              <a:spLocks noChangeShapeType="1"/>
            </p:cNvSpPr>
            <p:nvPr/>
          </p:nvSpPr>
          <p:spPr bwMode="auto">
            <a:xfrm rot="5400000">
              <a:off x="6202363" y="5070475"/>
              <a:ext cx="0" cy="74613"/>
            </a:xfrm>
            <a:prstGeom prst="line">
              <a:avLst/>
            </a:prstGeom>
            <a:noFill/>
            <a:ln w="9525">
              <a:solidFill>
                <a:srgbClr val="000000"/>
              </a:solidFill>
              <a:round/>
              <a:headEnd/>
              <a:tailEnd/>
            </a:ln>
            <a:effectLst/>
          </p:spPr>
          <p:txBody>
            <a:bodyPr/>
            <a:lstStyle/>
            <a:p>
              <a:endParaRPr lang="en-US" sz="1400"/>
            </a:p>
          </p:txBody>
        </p:sp>
        <p:sp>
          <p:nvSpPr>
            <p:cNvPr id="836" name="Line 169"/>
            <p:cNvSpPr>
              <a:spLocks noChangeShapeType="1"/>
            </p:cNvSpPr>
            <p:nvPr/>
          </p:nvSpPr>
          <p:spPr bwMode="auto">
            <a:xfrm rot="5400000">
              <a:off x="6202363" y="5000625"/>
              <a:ext cx="0" cy="74613"/>
            </a:xfrm>
            <a:prstGeom prst="line">
              <a:avLst/>
            </a:prstGeom>
            <a:noFill/>
            <a:ln w="9525">
              <a:solidFill>
                <a:srgbClr val="000000"/>
              </a:solidFill>
              <a:round/>
              <a:headEnd/>
              <a:tailEnd/>
            </a:ln>
            <a:effectLst/>
          </p:spPr>
          <p:txBody>
            <a:bodyPr/>
            <a:lstStyle/>
            <a:p>
              <a:endParaRPr lang="en-US" sz="1400"/>
            </a:p>
          </p:txBody>
        </p:sp>
        <p:sp>
          <p:nvSpPr>
            <p:cNvPr id="837" name="Line 170"/>
            <p:cNvSpPr>
              <a:spLocks noChangeShapeType="1"/>
            </p:cNvSpPr>
            <p:nvPr/>
          </p:nvSpPr>
          <p:spPr bwMode="auto">
            <a:xfrm rot="5400000">
              <a:off x="6202363" y="4929188"/>
              <a:ext cx="0" cy="74613"/>
            </a:xfrm>
            <a:prstGeom prst="line">
              <a:avLst/>
            </a:prstGeom>
            <a:noFill/>
            <a:ln w="9525">
              <a:solidFill>
                <a:srgbClr val="000000"/>
              </a:solidFill>
              <a:round/>
              <a:headEnd/>
              <a:tailEnd/>
            </a:ln>
            <a:effectLst/>
          </p:spPr>
          <p:txBody>
            <a:bodyPr/>
            <a:lstStyle/>
            <a:p>
              <a:endParaRPr lang="en-US" sz="1400"/>
            </a:p>
          </p:txBody>
        </p:sp>
        <p:sp>
          <p:nvSpPr>
            <p:cNvPr id="838" name="Line 171"/>
            <p:cNvSpPr>
              <a:spLocks noChangeShapeType="1"/>
            </p:cNvSpPr>
            <p:nvPr/>
          </p:nvSpPr>
          <p:spPr bwMode="auto">
            <a:xfrm rot="5400000">
              <a:off x="6202363" y="4857750"/>
              <a:ext cx="0" cy="74613"/>
            </a:xfrm>
            <a:prstGeom prst="line">
              <a:avLst/>
            </a:prstGeom>
            <a:noFill/>
            <a:ln w="9525">
              <a:solidFill>
                <a:srgbClr val="000000"/>
              </a:solidFill>
              <a:round/>
              <a:headEnd/>
              <a:tailEnd/>
            </a:ln>
            <a:effectLst/>
          </p:spPr>
          <p:txBody>
            <a:bodyPr/>
            <a:lstStyle/>
            <a:p>
              <a:endParaRPr lang="en-US" sz="1400"/>
            </a:p>
          </p:txBody>
        </p:sp>
        <p:sp>
          <p:nvSpPr>
            <p:cNvPr id="839" name="Line 172"/>
            <p:cNvSpPr>
              <a:spLocks noChangeShapeType="1"/>
            </p:cNvSpPr>
            <p:nvPr/>
          </p:nvSpPr>
          <p:spPr bwMode="auto">
            <a:xfrm rot="5400000">
              <a:off x="6202363" y="4787900"/>
              <a:ext cx="0" cy="74613"/>
            </a:xfrm>
            <a:prstGeom prst="line">
              <a:avLst/>
            </a:prstGeom>
            <a:noFill/>
            <a:ln w="9525">
              <a:solidFill>
                <a:srgbClr val="000000"/>
              </a:solidFill>
              <a:round/>
              <a:headEnd/>
              <a:tailEnd/>
            </a:ln>
            <a:effectLst/>
          </p:spPr>
          <p:txBody>
            <a:bodyPr/>
            <a:lstStyle/>
            <a:p>
              <a:endParaRPr lang="en-US" sz="1400"/>
            </a:p>
          </p:txBody>
        </p:sp>
        <p:sp>
          <p:nvSpPr>
            <p:cNvPr id="840" name="Rectangle 198"/>
            <p:cNvSpPr>
              <a:spLocks noChangeAspect="1" noChangeArrowheads="1"/>
            </p:cNvSpPr>
            <p:nvPr/>
          </p:nvSpPr>
          <p:spPr bwMode="auto">
            <a:xfrm rot="5400000">
              <a:off x="4846637" y="4033838"/>
              <a:ext cx="1401764" cy="1241426"/>
            </a:xfrm>
            <a:prstGeom prst="rect">
              <a:avLst/>
            </a:prstGeom>
            <a:solidFill>
              <a:schemeClr val="bg1"/>
            </a:solidFill>
            <a:ln w="9525">
              <a:solidFill>
                <a:srgbClr val="000000"/>
              </a:solidFill>
              <a:miter lim="800000"/>
              <a:headEnd/>
              <a:tailEnd/>
            </a:ln>
            <a:effectLst/>
          </p:spPr>
          <p:txBody>
            <a:bodyPr wrap="none" anchor="ctr"/>
            <a:lstStyle/>
            <a:p>
              <a:pPr algn="ctr"/>
              <a:r>
                <a:rPr lang="en-US" sz="1400" dirty="0">
                  <a:sym typeface="Symbol" pitchFamily="18" charset="2"/>
                </a:rPr>
                <a:t>FPGA</a:t>
              </a:r>
            </a:p>
          </p:txBody>
        </p:sp>
      </p:grpSp>
      <p:grpSp>
        <p:nvGrpSpPr>
          <p:cNvPr id="848" name="Group 173"/>
          <p:cNvGrpSpPr>
            <a:grpSpLocks/>
          </p:cNvGrpSpPr>
          <p:nvPr/>
        </p:nvGrpSpPr>
        <p:grpSpPr bwMode="auto">
          <a:xfrm rot="5400000">
            <a:off x="1903187" y="4712941"/>
            <a:ext cx="480377" cy="570786"/>
            <a:chOff x="3304" y="1512"/>
            <a:chExt cx="360" cy="456"/>
          </a:xfrm>
        </p:grpSpPr>
        <p:sp>
          <p:nvSpPr>
            <p:cNvPr id="849" name="Rectangle 174"/>
            <p:cNvSpPr>
              <a:spLocks noChangeArrowheads="1"/>
            </p:cNvSpPr>
            <p:nvPr/>
          </p:nvSpPr>
          <p:spPr bwMode="auto">
            <a:xfrm rot="10800000">
              <a:off x="3352" y="1512"/>
              <a:ext cx="256" cy="456"/>
            </a:xfrm>
            <a:prstGeom prst="rect">
              <a:avLst/>
            </a:prstGeom>
            <a:solidFill>
              <a:schemeClr val="bg1"/>
            </a:solidFill>
            <a:ln w="9525">
              <a:solidFill>
                <a:schemeClr val="tx1"/>
              </a:solidFill>
              <a:miter lim="800000"/>
              <a:headEnd/>
              <a:tailEnd/>
            </a:ln>
            <a:effectLst/>
          </p:spPr>
          <p:txBody>
            <a:bodyPr vert="eaVert" wrap="none" anchor="ctr"/>
            <a:lstStyle/>
            <a:p>
              <a:pPr algn="ctr"/>
              <a:r>
                <a:rPr lang="en-US" sz="1400" dirty="0" smtClean="0"/>
                <a:t>Codec</a:t>
              </a:r>
              <a:endParaRPr lang="en-US" sz="1400" dirty="0"/>
            </a:p>
          </p:txBody>
        </p:sp>
        <p:sp>
          <p:nvSpPr>
            <p:cNvPr id="850" name="Line 175"/>
            <p:cNvSpPr>
              <a:spLocks noChangeShapeType="1"/>
            </p:cNvSpPr>
            <p:nvPr/>
          </p:nvSpPr>
          <p:spPr bwMode="auto">
            <a:xfrm flipH="1">
              <a:off x="3608" y="1536"/>
              <a:ext cx="48" cy="0"/>
            </a:xfrm>
            <a:prstGeom prst="line">
              <a:avLst/>
            </a:prstGeom>
            <a:noFill/>
            <a:ln w="9525">
              <a:solidFill>
                <a:schemeClr val="tx1"/>
              </a:solidFill>
              <a:round/>
              <a:headEnd/>
              <a:tailEnd/>
            </a:ln>
            <a:effectLst/>
          </p:spPr>
          <p:txBody>
            <a:bodyPr/>
            <a:lstStyle/>
            <a:p>
              <a:endParaRPr lang="en-US" sz="1400"/>
            </a:p>
          </p:txBody>
        </p:sp>
        <p:sp>
          <p:nvSpPr>
            <p:cNvPr id="851" name="Line 176"/>
            <p:cNvSpPr>
              <a:spLocks noChangeShapeType="1"/>
            </p:cNvSpPr>
            <p:nvPr/>
          </p:nvSpPr>
          <p:spPr bwMode="auto">
            <a:xfrm flipH="1">
              <a:off x="3608" y="1584"/>
              <a:ext cx="48" cy="0"/>
            </a:xfrm>
            <a:prstGeom prst="line">
              <a:avLst/>
            </a:prstGeom>
            <a:noFill/>
            <a:ln w="9525">
              <a:solidFill>
                <a:schemeClr val="tx1"/>
              </a:solidFill>
              <a:round/>
              <a:headEnd/>
              <a:tailEnd/>
            </a:ln>
            <a:effectLst/>
          </p:spPr>
          <p:txBody>
            <a:bodyPr/>
            <a:lstStyle/>
            <a:p>
              <a:endParaRPr lang="en-US" sz="1400"/>
            </a:p>
          </p:txBody>
        </p:sp>
        <p:sp>
          <p:nvSpPr>
            <p:cNvPr id="852" name="Line 177"/>
            <p:cNvSpPr>
              <a:spLocks noChangeShapeType="1"/>
            </p:cNvSpPr>
            <p:nvPr/>
          </p:nvSpPr>
          <p:spPr bwMode="auto">
            <a:xfrm flipH="1">
              <a:off x="3608" y="1632"/>
              <a:ext cx="48" cy="0"/>
            </a:xfrm>
            <a:prstGeom prst="line">
              <a:avLst/>
            </a:prstGeom>
            <a:noFill/>
            <a:ln w="9525">
              <a:solidFill>
                <a:schemeClr val="tx1"/>
              </a:solidFill>
              <a:round/>
              <a:headEnd/>
              <a:tailEnd/>
            </a:ln>
            <a:effectLst/>
          </p:spPr>
          <p:txBody>
            <a:bodyPr/>
            <a:lstStyle/>
            <a:p>
              <a:endParaRPr lang="en-US" sz="1400"/>
            </a:p>
          </p:txBody>
        </p:sp>
        <p:sp>
          <p:nvSpPr>
            <p:cNvPr id="853" name="Line 178"/>
            <p:cNvSpPr>
              <a:spLocks noChangeShapeType="1"/>
            </p:cNvSpPr>
            <p:nvPr/>
          </p:nvSpPr>
          <p:spPr bwMode="auto">
            <a:xfrm flipH="1">
              <a:off x="3608" y="1680"/>
              <a:ext cx="48" cy="0"/>
            </a:xfrm>
            <a:prstGeom prst="line">
              <a:avLst/>
            </a:prstGeom>
            <a:noFill/>
            <a:ln w="9525">
              <a:solidFill>
                <a:schemeClr val="tx1"/>
              </a:solidFill>
              <a:round/>
              <a:headEnd/>
              <a:tailEnd/>
            </a:ln>
            <a:effectLst/>
          </p:spPr>
          <p:txBody>
            <a:bodyPr/>
            <a:lstStyle/>
            <a:p>
              <a:endParaRPr lang="en-US" sz="1400"/>
            </a:p>
          </p:txBody>
        </p:sp>
        <p:sp>
          <p:nvSpPr>
            <p:cNvPr id="854" name="Line 179"/>
            <p:cNvSpPr>
              <a:spLocks noChangeShapeType="1"/>
            </p:cNvSpPr>
            <p:nvPr/>
          </p:nvSpPr>
          <p:spPr bwMode="auto">
            <a:xfrm flipH="1">
              <a:off x="3608" y="1728"/>
              <a:ext cx="48" cy="0"/>
            </a:xfrm>
            <a:prstGeom prst="line">
              <a:avLst/>
            </a:prstGeom>
            <a:noFill/>
            <a:ln w="9525">
              <a:solidFill>
                <a:schemeClr val="tx1"/>
              </a:solidFill>
              <a:round/>
              <a:headEnd/>
              <a:tailEnd/>
            </a:ln>
            <a:effectLst/>
          </p:spPr>
          <p:txBody>
            <a:bodyPr/>
            <a:lstStyle/>
            <a:p>
              <a:endParaRPr lang="en-US" sz="1400"/>
            </a:p>
          </p:txBody>
        </p:sp>
        <p:sp>
          <p:nvSpPr>
            <p:cNvPr id="855" name="Line 180"/>
            <p:cNvSpPr>
              <a:spLocks noChangeShapeType="1"/>
            </p:cNvSpPr>
            <p:nvPr/>
          </p:nvSpPr>
          <p:spPr bwMode="auto">
            <a:xfrm flipH="1">
              <a:off x="3608" y="1776"/>
              <a:ext cx="48" cy="0"/>
            </a:xfrm>
            <a:prstGeom prst="line">
              <a:avLst/>
            </a:prstGeom>
            <a:noFill/>
            <a:ln w="9525">
              <a:solidFill>
                <a:schemeClr val="tx1"/>
              </a:solidFill>
              <a:round/>
              <a:headEnd/>
              <a:tailEnd/>
            </a:ln>
            <a:effectLst/>
          </p:spPr>
          <p:txBody>
            <a:bodyPr/>
            <a:lstStyle/>
            <a:p>
              <a:endParaRPr lang="en-US" sz="1400"/>
            </a:p>
          </p:txBody>
        </p:sp>
        <p:sp>
          <p:nvSpPr>
            <p:cNvPr id="856" name="Line 181"/>
            <p:cNvSpPr>
              <a:spLocks noChangeShapeType="1"/>
            </p:cNvSpPr>
            <p:nvPr/>
          </p:nvSpPr>
          <p:spPr bwMode="auto">
            <a:xfrm flipH="1">
              <a:off x="3608" y="1824"/>
              <a:ext cx="48" cy="0"/>
            </a:xfrm>
            <a:prstGeom prst="line">
              <a:avLst/>
            </a:prstGeom>
            <a:noFill/>
            <a:ln w="9525">
              <a:solidFill>
                <a:schemeClr val="tx1"/>
              </a:solidFill>
              <a:round/>
              <a:headEnd/>
              <a:tailEnd/>
            </a:ln>
            <a:effectLst/>
          </p:spPr>
          <p:txBody>
            <a:bodyPr/>
            <a:lstStyle/>
            <a:p>
              <a:endParaRPr lang="en-US" sz="1400"/>
            </a:p>
          </p:txBody>
        </p:sp>
        <p:sp>
          <p:nvSpPr>
            <p:cNvPr id="857" name="Line 182"/>
            <p:cNvSpPr>
              <a:spLocks noChangeShapeType="1"/>
            </p:cNvSpPr>
            <p:nvPr/>
          </p:nvSpPr>
          <p:spPr bwMode="auto">
            <a:xfrm flipH="1">
              <a:off x="3608" y="1872"/>
              <a:ext cx="48" cy="0"/>
            </a:xfrm>
            <a:prstGeom prst="line">
              <a:avLst/>
            </a:prstGeom>
            <a:noFill/>
            <a:ln w="9525">
              <a:solidFill>
                <a:schemeClr val="tx1"/>
              </a:solidFill>
              <a:round/>
              <a:headEnd/>
              <a:tailEnd/>
            </a:ln>
            <a:effectLst/>
          </p:spPr>
          <p:txBody>
            <a:bodyPr/>
            <a:lstStyle/>
            <a:p>
              <a:endParaRPr lang="en-US" sz="1400"/>
            </a:p>
          </p:txBody>
        </p:sp>
        <p:sp>
          <p:nvSpPr>
            <p:cNvPr id="858" name="Line 183"/>
            <p:cNvSpPr>
              <a:spLocks noChangeShapeType="1"/>
            </p:cNvSpPr>
            <p:nvPr/>
          </p:nvSpPr>
          <p:spPr bwMode="auto">
            <a:xfrm flipH="1">
              <a:off x="3616" y="1912"/>
              <a:ext cx="48" cy="0"/>
            </a:xfrm>
            <a:prstGeom prst="line">
              <a:avLst/>
            </a:prstGeom>
            <a:noFill/>
            <a:ln w="9525">
              <a:solidFill>
                <a:schemeClr val="tx1"/>
              </a:solidFill>
              <a:round/>
              <a:headEnd/>
              <a:tailEnd/>
            </a:ln>
            <a:effectLst/>
          </p:spPr>
          <p:txBody>
            <a:bodyPr/>
            <a:lstStyle/>
            <a:p>
              <a:endParaRPr lang="en-US" sz="1400"/>
            </a:p>
          </p:txBody>
        </p:sp>
        <p:sp>
          <p:nvSpPr>
            <p:cNvPr id="859" name="Line 184"/>
            <p:cNvSpPr>
              <a:spLocks noChangeShapeType="1"/>
            </p:cNvSpPr>
            <p:nvPr/>
          </p:nvSpPr>
          <p:spPr bwMode="auto">
            <a:xfrm flipH="1">
              <a:off x="3304" y="1544"/>
              <a:ext cx="48" cy="0"/>
            </a:xfrm>
            <a:prstGeom prst="line">
              <a:avLst/>
            </a:prstGeom>
            <a:noFill/>
            <a:ln w="9525">
              <a:solidFill>
                <a:schemeClr val="tx1"/>
              </a:solidFill>
              <a:round/>
              <a:headEnd/>
              <a:tailEnd/>
            </a:ln>
            <a:effectLst/>
          </p:spPr>
          <p:txBody>
            <a:bodyPr/>
            <a:lstStyle/>
            <a:p>
              <a:endParaRPr lang="en-US" sz="1400"/>
            </a:p>
          </p:txBody>
        </p:sp>
        <p:sp>
          <p:nvSpPr>
            <p:cNvPr id="860" name="Line 185"/>
            <p:cNvSpPr>
              <a:spLocks noChangeShapeType="1"/>
            </p:cNvSpPr>
            <p:nvPr/>
          </p:nvSpPr>
          <p:spPr bwMode="auto">
            <a:xfrm flipH="1">
              <a:off x="3304" y="1592"/>
              <a:ext cx="48" cy="0"/>
            </a:xfrm>
            <a:prstGeom prst="line">
              <a:avLst/>
            </a:prstGeom>
            <a:noFill/>
            <a:ln w="9525">
              <a:solidFill>
                <a:schemeClr val="tx1"/>
              </a:solidFill>
              <a:round/>
              <a:headEnd/>
              <a:tailEnd/>
            </a:ln>
            <a:effectLst/>
          </p:spPr>
          <p:txBody>
            <a:bodyPr/>
            <a:lstStyle/>
            <a:p>
              <a:endParaRPr lang="en-US" sz="1400"/>
            </a:p>
          </p:txBody>
        </p:sp>
        <p:sp>
          <p:nvSpPr>
            <p:cNvPr id="861" name="Line 186"/>
            <p:cNvSpPr>
              <a:spLocks noChangeShapeType="1"/>
            </p:cNvSpPr>
            <p:nvPr/>
          </p:nvSpPr>
          <p:spPr bwMode="auto">
            <a:xfrm flipH="1">
              <a:off x="3304" y="1640"/>
              <a:ext cx="48" cy="0"/>
            </a:xfrm>
            <a:prstGeom prst="line">
              <a:avLst/>
            </a:prstGeom>
            <a:noFill/>
            <a:ln w="9525">
              <a:solidFill>
                <a:schemeClr val="tx1"/>
              </a:solidFill>
              <a:round/>
              <a:headEnd/>
              <a:tailEnd/>
            </a:ln>
            <a:effectLst/>
          </p:spPr>
          <p:txBody>
            <a:bodyPr/>
            <a:lstStyle/>
            <a:p>
              <a:endParaRPr lang="en-US" sz="1400"/>
            </a:p>
          </p:txBody>
        </p:sp>
        <p:sp>
          <p:nvSpPr>
            <p:cNvPr id="862" name="Line 187"/>
            <p:cNvSpPr>
              <a:spLocks noChangeShapeType="1"/>
            </p:cNvSpPr>
            <p:nvPr/>
          </p:nvSpPr>
          <p:spPr bwMode="auto">
            <a:xfrm flipH="1">
              <a:off x="3304" y="1688"/>
              <a:ext cx="48" cy="0"/>
            </a:xfrm>
            <a:prstGeom prst="line">
              <a:avLst/>
            </a:prstGeom>
            <a:noFill/>
            <a:ln w="9525">
              <a:solidFill>
                <a:schemeClr val="tx1"/>
              </a:solidFill>
              <a:round/>
              <a:headEnd/>
              <a:tailEnd/>
            </a:ln>
            <a:effectLst/>
          </p:spPr>
          <p:txBody>
            <a:bodyPr/>
            <a:lstStyle/>
            <a:p>
              <a:endParaRPr lang="en-US" sz="1400"/>
            </a:p>
          </p:txBody>
        </p:sp>
        <p:sp>
          <p:nvSpPr>
            <p:cNvPr id="863" name="Line 188"/>
            <p:cNvSpPr>
              <a:spLocks noChangeShapeType="1"/>
            </p:cNvSpPr>
            <p:nvPr/>
          </p:nvSpPr>
          <p:spPr bwMode="auto">
            <a:xfrm flipH="1">
              <a:off x="3304" y="1736"/>
              <a:ext cx="48" cy="0"/>
            </a:xfrm>
            <a:prstGeom prst="line">
              <a:avLst/>
            </a:prstGeom>
            <a:noFill/>
            <a:ln w="9525">
              <a:solidFill>
                <a:schemeClr val="tx1"/>
              </a:solidFill>
              <a:round/>
              <a:headEnd/>
              <a:tailEnd/>
            </a:ln>
            <a:effectLst/>
          </p:spPr>
          <p:txBody>
            <a:bodyPr/>
            <a:lstStyle/>
            <a:p>
              <a:endParaRPr lang="en-US" sz="1400"/>
            </a:p>
          </p:txBody>
        </p:sp>
        <p:sp>
          <p:nvSpPr>
            <p:cNvPr id="864" name="Line 189"/>
            <p:cNvSpPr>
              <a:spLocks noChangeShapeType="1"/>
            </p:cNvSpPr>
            <p:nvPr/>
          </p:nvSpPr>
          <p:spPr bwMode="auto">
            <a:xfrm flipH="1">
              <a:off x="3304" y="1784"/>
              <a:ext cx="48" cy="0"/>
            </a:xfrm>
            <a:prstGeom prst="line">
              <a:avLst/>
            </a:prstGeom>
            <a:noFill/>
            <a:ln w="9525">
              <a:solidFill>
                <a:schemeClr val="tx1"/>
              </a:solidFill>
              <a:round/>
              <a:headEnd/>
              <a:tailEnd/>
            </a:ln>
            <a:effectLst/>
          </p:spPr>
          <p:txBody>
            <a:bodyPr/>
            <a:lstStyle/>
            <a:p>
              <a:endParaRPr lang="en-US" sz="1400"/>
            </a:p>
          </p:txBody>
        </p:sp>
        <p:sp>
          <p:nvSpPr>
            <p:cNvPr id="865" name="Line 190"/>
            <p:cNvSpPr>
              <a:spLocks noChangeShapeType="1"/>
            </p:cNvSpPr>
            <p:nvPr/>
          </p:nvSpPr>
          <p:spPr bwMode="auto">
            <a:xfrm flipH="1">
              <a:off x="3304" y="1832"/>
              <a:ext cx="48" cy="0"/>
            </a:xfrm>
            <a:prstGeom prst="line">
              <a:avLst/>
            </a:prstGeom>
            <a:noFill/>
            <a:ln w="9525">
              <a:solidFill>
                <a:schemeClr val="tx1"/>
              </a:solidFill>
              <a:round/>
              <a:headEnd/>
              <a:tailEnd/>
            </a:ln>
            <a:effectLst/>
          </p:spPr>
          <p:txBody>
            <a:bodyPr/>
            <a:lstStyle/>
            <a:p>
              <a:endParaRPr lang="en-US" sz="1400"/>
            </a:p>
          </p:txBody>
        </p:sp>
        <p:sp>
          <p:nvSpPr>
            <p:cNvPr id="866" name="Line 191"/>
            <p:cNvSpPr>
              <a:spLocks noChangeShapeType="1"/>
            </p:cNvSpPr>
            <p:nvPr/>
          </p:nvSpPr>
          <p:spPr bwMode="auto">
            <a:xfrm flipH="1">
              <a:off x="3304" y="1880"/>
              <a:ext cx="48" cy="0"/>
            </a:xfrm>
            <a:prstGeom prst="line">
              <a:avLst/>
            </a:prstGeom>
            <a:noFill/>
            <a:ln w="9525">
              <a:solidFill>
                <a:schemeClr val="tx1"/>
              </a:solidFill>
              <a:round/>
              <a:headEnd/>
              <a:tailEnd/>
            </a:ln>
            <a:effectLst/>
          </p:spPr>
          <p:txBody>
            <a:bodyPr/>
            <a:lstStyle/>
            <a:p>
              <a:endParaRPr lang="en-US" sz="1400"/>
            </a:p>
          </p:txBody>
        </p:sp>
        <p:sp>
          <p:nvSpPr>
            <p:cNvPr id="867" name="Line 192"/>
            <p:cNvSpPr>
              <a:spLocks noChangeShapeType="1"/>
            </p:cNvSpPr>
            <p:nvPr/>
          </p:nvSpPr>
          <p:spPr bwMode="auto">
            <a:xfrm flipH="1">
              <a:off x="3312" y="1920"/>
              <a:ext cx="48" cy="0"/>
            </a:xfrm>
            <a:prstGeom prst="line">
              <a:avLst/>
            </a:prstGeom>
            <a:noFill/>
            <a:ln w="9525">
              <a:solidFill>
                <a:schemeClr val="tx1"/>
              </a:solidFill>
              <a:round/>
              <a:headEnd/>
              <a:tailEnd/>
            </a:ln>
            <a:effectLst/>
          </p:spPr>
          <p:txBody>
            <a:bodyPr/>
            <a:lstStyle/>
            <a:p>
              <a:endParaRPr lang="en-US" sz="1400"/>
            </a:p>
          </p:txBody>
        </p:sp>
      </p:grpSp>
      <p:grpSp>
        <p:nvGrpSpPr>
          <p:cNvPr id="869" name="Group 868"/>
          <p:cNvGrpSpPr/>
          <p:nvPr/>
        </p:nvGrpSpPr>
        <p:grpSpPr>
          <a:xfrm>
            <a:off x="2448758" y="2537781"/>
            <a:ext cx="6501914" cy="2690773"/>
            <a:chOff x="1956286" y="2842260"/>
            <a:chExt cx="6501914" cy="2690773"/>
          </a:xfrm>
        </p:grpSpPr>
        <p:sp>
          <p:nvSpPr>
            <p:cNvPr id="870" name="Rectangle 869"/>
            <p:cNvSpPr/>
            <p:nvPr/>
          </p:nvSpPr>
          <p:spPr>
            <a:xfrm>
              <a:off x="2724150" y="3749040"/>
              <a:ext cx="1036320" cy="518160"/>
            </a:xfrm>
            <a:prstGeom prst="rect">
              <a:avLst/>
            </a:prstGeom>
            <a:no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Physical Synthesis</a:t>
              </a:r>
              <a:endParaRPr lang="en-US" sz="1400" dirty="0">
                <a:solidFill>
                  <a:schemeClr val="tx1"/>
                </a:solidFill>
              </a:endParaRPr>
            </a:p>
          </p:txBody>
        </p:sp>
        <p:sp>
          <p:nvSpPr>
            <p:cNvPr id="871" name="Rectangle 870"/>
            <p:cNvSpPr/>
            <p:nvPr/>
          </p:nvSpPr>
          <p:spPr>
            <a:xfrm>
              <a:off x="4213860" y="3749040"/>
              <a:ext cx="906780" cy="518160"/>
            </a:xfrm>
            <a:prstGeom prst="rect">
              <a:avLst/>
            </a:prstGeom>
            <a:no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Logic Synthesis</a:t>
              </a:r>
              <a:endParaRPr lang="en-US" sz="1400" dirty="0">
                <a:solidFill>
                  <a:schemeClr val="tx1"/>
                </a:solidFill>
              </a:endParaRPr>
            </a:p>
          </p:txBody>
        </p:sp>
        <p:sp>
          <p:nvSpPr>
            <p:cNvPr id="872" name="Rectangle 871"/>
            <p:cNvSpPr/>
            <p:nvPr/>
          </p:nvSpPr>
          <p:spPr>
            <a:xfrm>
              <a:off x="5638800" y="3749040"/>
              <a:ext cx="906780" cy="518160"/>
            </a:xfrm>
            <a:prstGeom prst="rect">
              <a:avLst/>
            </a:prstGeom>
            <a:no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RTL Synthesis</a:t>
              </a:r>
              <a:endParaRPr lang="en-US" sz="1400" dirty="0">
                <a:solidFill>
                  <a:schemeClr val="tx1"/>
                </a:solidFill>
              </a:endParaRPr>
            </a:p>
          </p:txBody>
        </p:sp>
        <p:sp>
          <p:nvSpPr>
            <p:cNvPr id="873" name="Rectangle 872"/>
            <p:cNvSpPr/>
            <p:nvPr/>
          </p:nvSpPr>
          <p:spPr>
            <a:xfrm>
              <a:off x="7063740" y="3749040"/>
              <a:ext cx="906780" cy="518160"/>
            </a:xfrm>
            <a:prstGeom prst="rect">
              <a:avLst/>
            </a:prstGeom>
            <a:no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System Synthesis</a:t>
              </a:r>
              <a:endParaRPr lang="en-US" sz="1400" dirty="0">
                <a:solidFill>
                  <a:schemeClr val="tx1"/>
                </a:solidFill>
              </a:endParaRPr>
            </a:p>
          </p:txBody>
        </p:sp>
        <p:sp>
          <p:nvSpPr>
            <p:cNvPr id="874" name="Rectangle 873"/>
            <p:cNvSpPr/>
            <p:nvPr/>
          </p:nvSpPr>
          <p:spPr>
            <a:xfrm>
              <a:off x="2725778" y="4520790"/>
              <a:ext cx="5244742" cy="394110"/>
            </a:xfrm>
            <a:prstGeom prst="rect">
              <a:avLst/>
            </a:prstGeom>
            <a:noFill/>
            <a:ln w="95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Intellectual Property (IP) Cores</a:t>
              </a:r>
              <a:endParaRPr lang="en-US" sz="1400" dirty="0">
                <a:solidFill>
                  <a:schemeClr val="tx1"/>
                </a:solidFill>
              </a:endParaRPr>
            </a:p>
          </p:txBody>
        </p:sp>
        <p:sp>
          <p:nvSpPr>
            <p:cNvPr id="875" name="Rounded Rectangle 874"/>
            <p:cNvSpPr/>
            <p:nvPr/>
          </p:nvSpPr>
          <p:spPr>
            <a:xfrm>
              <a:off x="2498941" y="3619499"/>
              <a:ext cx="5959259" cy="1913534"/>
            </a:xfrm>
            <a:prstGeom prst="round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876" name="Straight Arrow Connector 875"/>
            <p:cNvCxnSpPr>
              <a:endCxn id="870" idx="2"/>
            </p:cNvCxnSpPr>
            <p:nvPr/>
          </p:nvCxnSpPr>
          <p:spPr>
            <a:xfrm rot="5400000" flipH="1" flipV="1">
              <a:off x="3115515" y="4393995"/>
              <a:ext cx="25359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77" name="Straight Arrow Connector 876"/>
            <p:cNvCxnSpPr/>
            <p:nvPr/>
          </p:nvCxnSpPr>
          <p:spPr>
            <a:xfrm rot="5400000" flipH="1" flipV="1">
              <a:off x="4540456" y="4393995"/>
              <a:ext cx="25359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78" name="Straight Arrow Connector 877"/>
            <p:cNvCxnSpPr/>
            <p:nvPr/>
          </p:nvCxnSpPr>
          <p:spPr>
            <a:xfrm rot="5400000" flipH="1" flipV="1">
              <a:off x="5965395" y="4393995"/>
              <a:ext cx="25359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79" name="Straight Arrow Connector 878"/>
            <p:cNvCxnSpPr/>
            <p:nvPr/>
          </p:nvCxnSpPr>
          <p:spPr>
            <a:xfrm rot="5400000" flipH="1" flipV="1">
              <a:off x="7390335" y="4393995"/>
              <a:ext cx="25359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80" name="Straight Arrow Connector 879"/>
            <p:cNvCxnSpPr>
              <a:stCxn id="871" idx="1"/>
              <a:endCxn id="870" idx="3"/>
            </p:cNvCxnSpPr>
            <p:nvPr/>
          </p:nvCxnSpPr>
          <p:spPr>
            <a:xfrm rot="10800000">
              <a:off x="3760470" y="4008120"/>
              <a:ext cx="453390" cy="13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81" name="Straight Arrow Connector 880"/>
            <p:cNvCxnSpPr>
              <a:stCxn id="872" idx="1"/>
              <a:endCxn id="871" idx="3"/>
            </p:cNvCxnSpPr>
            <p:nvPr/>
          </p:nvCxnSpPr>
          <p:spPr>
            <a:xfrm rot="10800000">
              <a:off x="5120640" y="4008120"/>
              <a:ext cx="518160" cy="13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82" name="Straight Arrow Connector 881"/>
            <p:cNvCxnSpPr>
              <a:stCxn id="873" idx="1"/>
              <a:endCxn id="872" idx="3"/>
            </p:cNvCxnSpPr>
            <p:nvPr/>
          </p:nvCxnSpPr>
          <p:spPr>
            <a:xfrm rot="10800000">
              <a:off x="6545580" y="4008120"/>
              <a:ext cx="518160" cy="13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83" name="Straight Arrow Connector 882"/>
            <p:cNvCxnSpPr>
              <a:stCxn id="870" idx="1"/>
            </p:cNvCxnSpPr>
            <p:nvPr/>
          </p:nvCxnSpPr>
          <p:spPr>
            <a:xfrm rot="10800000">
              <a:off x="1956286" y="4008120"/>
              <a:ext cx="76786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84" name="TextBox 883"/>
            <p:cNvSpPr txBox="1"/>
            <p:nvPr/>
          </p:nvSpPr>
          <p:spPr>
            <a:xfrm>
              <a:off x="2798956" y="4914900"/>
              <a:ext cx="5288627" cy="584776"/>
            </a:xfrm>
            <a:prstGeom prst="rect">
              <a:avLst/>
            </a:prstGeom>
            <a:noFill/>
          </p:spPr>
          <p:txBody>
            <a:bodyPr wrap="none" rtlCol="0">
              <a:spAutoFit/>
            </a:bodyPr>
            <a:lstStyle/>
            <a:p>
              <a:pPr algn="ctr"/>
              <a:r>
                <a:rPr lang="en-US" sz="1600" dirty="0" smtClean="0"/>
                <a:t>Application Engineer using CAD tools developed by:</a:t>
              </a:r>
            </a:p>
            <a:p>
              <a:pPr algn="ctr"/>
              <a:r>
                <a:rPr lang="en-US" sz="1600" dirty="0" smtClean="0"/>
                <a:t>Cadence, Mentor Graphics, Synopsys, </a:t>
              </a:r>
              <a:r>
                <a:rPr lang="en-US" sz="1600" dirty="0" err="1" smtClean="0"/>
                <a:t>Mathworks</a:t>
              </a:r>
              <a:r>
                <a:rPr lang="en-US" sz="1600" dirty="0" smtClean="0"/>
                <a:t>, </a:t>
              </a:r>
              <a:r>
                <a:rPr lang="en-US" sz="1600" dirty="0" err="1" smtClean="0"/>
                <a:t>Altera</a:t>
              </a:r>
              <a:r>
                <a:rPr lang="en-US" sz="1600" dirty="0" smtClean="0"/>
                <a:t>, Xilinx</a:t>
              </a:r>
              <a:endParaRPr lang="en-US" sz="1600" dirty="0"/>
            </a:p>
          </p:txBody>
        </p:sp>
        <p:sp>
          <p:nvSpPr>
            <p:cNvPr id="885" name="TextBox 884"/>
            <p:cNvSpPr txBox="1"/>
            <p:nvPr/>
          </p:nvSpPr>
          <p:spPr>
            <a:xfrm>
              <a:off x="6789333" y="2842260"/>
              <a:ext cx="1466868" cy="584776"/>
            </a:xfrm>
            <a:prstGeom prst="rect">
              <a:avLst/>
            </a:prstGeom>
            <a:noFill/>
          </p:spPr>
          <p:txBody>
            <a:bodyPr wrap="none" rtlCol="0">
              <a:spAutoFit/>
            </a:bodyPr>
            <a:lstStyle/>
            <a:p>
              <a:r>
                <a:rPr lang="en-US" sz="1600" dirty="0" smtClean="0"/>
                <a:t>Specification:</a:t>
              </a:r>
            </a:p>
            <a:p>
              <a:r>
                <a:rPr lang="en-US" sz="1600" dirty="0" smtClean="0"/>
                <a:t>C/C++, </a:t>
              </a:r>
              <a:r>
                <a:rPr lang="en-US" sz="1600" dirty="0" err="1" smtClean="0"/>
                <a:t>Matlab</a:t>
              </a:r>
              <a:endParaRPr lang="en-US" sz="1600" dirty="0"/>
            </a:p>
          </p:txBody>
        </p:sp>
        <p:cxnSp>
          <p:nvCxnSpPr>
            <p:cNvPr id="886" name="Straight Arrow Connector 885"/>
            <p:cNvCxnSpPr>
              <a:stCxn id="885" idx="2"/>
              <a:endCxn id="873" idx="0"/>
            </p:cNvCxnSpPr>
            <p:nvPr/>
          </p:nvCxnSpPr>
          <p:spPr>
            <a:xfrm rot="5400000">
              <a:off x="7358947" y="3585220"/>
              <a:ext cx="322004" cy="56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887" name="Straight Arrow Connector 886"/>
          <p:cNvCxnSpPr/>
          <p:nvPr/>
        </p:nvCxnSpPr>
        <p:spPr>
          <a:xfrm rot="5400000">
            <a:off x="1820968" y="3131466"/>
            <a:ext cx="647699" cy="0"/>
          </a:xfrm>
          <a:prstGeom prst="straightConnector1">
            <a:avLst/>
          </a:prstGeom>
          <a:ln>
            <a:solidFill>
              <a:srgbClr val="000000"/>
            </a:solidFill>
            <a:tailEnd type="arrow"/>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63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44"/>
                                        </p:tgtEl>
                                        <p:attrNameLst>
                                          <p:attrName>style.visibility</p:attrName>
                                        </p:attrNameLst>
                                      </p:cBhvr>
                                      <p:to>
                                        <p:strVal val="visible"/>
                                      </p:to>
                                    </p:set>
                                    <p:anim calcmode="lin" valueType="num">
                                      <p:cBhvr>
                                        <p:cTn id="7" dur="1000" fill="hold"/>
                                        <p:tgtEl>
                                          <p:spTgt spid="844"/>
                                        </p:tgtEl>
                                        <p:attrNameLst>
                                          <p:attrName>ppt_w</p:attrName>
                                        </p:attrNameLst>
                                      </p:cBhvr>
                                      <p:tavLst>
                                        <p:tav tm="0">
                                          <p:val>
                                            <p:strVal val="#ppt_w*0.70"/>
                                          </p:val>
                                        </p:tav>
                                        <p:tav tm="100000">
                                          <p:val>
                                            <p:strVal val="#ppt_w"/>
                                          </p:val>
                                        </p:tav>
                                      </p:tavLst>
                                    </p:anim>
                                    <p:anim calcmode="lin" valueType="num">
                                      <p:cBhvr>
                                        <p:cTn id="8" dur="1000" fill="hold"/>
                                        <p:tgtEl>
                                          <p:spTgt spid="844"/>
                                        </p:tgtEl>
                                        <p:attrNameLst>
                                          <p:attrName>ppt_h</p:attrName>
                                        </p:attrNameLst>
                                      </p:cBhvr>
                                      <p:tavLst>
                                        <p:tav tm="0">
                                          <p:val>
                                            <p:strVal val="#ppt_h"/>
                                          </p:val>
                                        </p:tav>
                                        <p:tav tm="100000">
                                          <p:val>
                                            <p:strVal val="#ppt_h"/>
                                          </p:val>
                                        </p:tav>
                                      </p:tavLst>
                                    </p:anim>
                                    <p:animEffect transition="in" filter="fade">
                                      <p:cBhvr>
                                        <p:cTn id="9" dur="1000"/>
                                        <p:tgtEl>
                                          <p:spTgt spid="84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69"/>
                                        </p:tgtEl>
                                        <p:attrNameLst>
                                          <p:attrName>style.visibility</p:attrName>
                                        </p:attrNameLst>
                                      </p:cBhvr>
                                      <p:to>
                                        <p:strVal val="visible"/>
                                      </p:to>
                                    </p:set>
                                  </p:childTnLst>
                                </p:cTn>
                              </p:par>
                              <p:par>
                                <p:cTn id="14" presetID="53" presetClass="entr" presetSubtype="0" fill="hold" nodeType="withEffect">
                                  <p:stCondLst>
                                    <p:cond delay="0"/>
                                  </p:stCondLst>
                                  <p:childTnLst>
                                    <p:set>
                                      <p:cBhvr>
                                        <p:cTn id="15" dur="1" fill="hold">
                                          <p:stCondLst>
                                            <p:cond delay="0"/>
                                          </p:stCondLst>
                                        </p:cTn>
                                        <p:tgtEl>
                                          <p:spTgt spid="845"/>
                                        </p:tgtEl>
                                        <p:attrNameLst>
                                          <p:attrName>style.visibility</p:attrName>
                                        </p:attrNameLst>
                                      </p:cBhvr>
                                      <p:to>
                                        <p:strVal val="visible"/>
                                      </p:to>
                                    </p:set>
                                    <p:anim calcmode="lin" valueType="num">
                                      <p:cBhvr>
                                        <p:cTn id="16" dur="1000" fill="hold"/>
                                        <p:tgtEl>
                                          <p:spTgt spid="845"/>
                                        </p:tgtEl>
                                        <p:attrNameLst>
                                          <p:attrName>ppt_w</p:attrName>
                                        </p:attrNameLst>
                                      </p:cBhvr>
                                      <p:tavLst>
                                        <p:tav tm="0">
                                          <p:val>
                                            <p:fltVal val="0"/>
                                          </p:val>
                                        </p:tav>
                                        <p:tav tm="100000">
                                          <p:val>
                                            <p:strVal val="#ppt_w"/>
                                          </p:val>
                                        </p:tav>
                                      </p:tavLst>
                                    </p:anim>
                                    <p:anim calcmode="lin" valueType="num">
                                      <p:cBhvr>
                                        <p:cTn id="17" dur="1000" fill="hold"/>
                                        <p:tgtEl>
                                          <p:spTgt spid="845"/>
                                        </p:tgtEl>
                                        <p:attrNameLst>
                                          <p:attrName>ppt_h</p:attrName>
                                        </p:attrNameLst>
                                      </p:cBhvr>
                                      <p:tavLst>
                                        <p:tav tm="0">
                                          <p:val>
                                            <p:fltVal val="0"/>
                                          </p:val>
                                        </p:tav>
                                        <p:tav tm="100000">
                                          <p:val>
                                            <p:strVal val="#ppt_h"/>
                                          </p:val>
                                        </p:tav>
                                      </p:tavLst>
                                    </p:anim>
                                    <p:animEffect transition="in" filter="fade">
                                      <p:cBhvr>
                                        <p:cTn id="18" dur="1000"/>
                                        <p:tgtEl>
                                          <p:spTgt spid="84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dirty="0" smtClean="0"/>
              <a:t>Tool </a:t>
            </a:r>
            <a:r>
              <a:rPr lang="en-US" dirty="0"/>
              <a:t>Chains</a:t>
            </a:r>
          </a:p>
        </p:txBody>
      </p:sp>
      <p:pic>
        <p:nvPicPr>
          <p:cNvPr id="349187" name="Picture 3"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68450"/>
            <a:ext cx="8621713" cy="412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16766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a:t>History of Reconfigurable Computing</a:t>
            </a:r>
          </a:p>
        </p:txBody>
      </p:sp>
      <p:sp>
        <p:nvSpPr>
          <p:cNvPr id="321544" name="Rectangle 8"/>
          <p:cNvSpPr>
            <a:spLocks noGrp="1" noChangeArrowheads="1"/>
          </p:cNvSpPr>
          <p:nvPr>
            <p:ph type="body" idx="1"/>
          </p:nvPr>
        </p:nvSpPr>
        <p:spPr/>
        <p:txBody>
          <a:bodyPr/>
          <a:lstStyle/>
          <a:p>
            <a:r>
              <a:rPr lang="en-US"/>
              <a:t>Early Years – PLA, PAL</a:t>
            </a:r>
          </a:p>
          <a:p>
            <a:pPr lvl="1"/>
            <a:r>
              <a:rPr lang="en-US"/>
              <a:t>One time programmable</a:t>
            </a:r>
          </a:p>
          <a:p>
            <a:pPr lvl="1"/>
            <a:r>
              <a:rPr lang="en-US"/>
              <a:t>Programmed by blowing fuses</a:t>
            </a:r>
          </a:p>
          <a:p>
            <a:endParaRPr lang="en-US"/>
          </a:p>
          <a:p>
            <a:r>
              <a:rPr lang="en-US"/>
              <a:t>Complex Logic Devices</a:t>
            </a:r>
          </a:p>
          <a:p>
            <a:pPr lvl="1"/>
            <a:r>
              <a:rPr lang="en-US"/>
              <a:t>FPGA, CPLD</a:t>
            </a:r>
          </a:p>
          <a:p>
            <a:pPr lvl="1"/>
            <a:r>
              <a:rPr lang="en-US"/>
              <a:t>Reprogrammable (SRAM)</a:t>
            </a:r>
          </a:p>
          <a:p>
            <a:pPr lvl="1"/>
            <a:r>
              <a:rPr lang="en-US"/>
              <a:t>Initially used for glue logic, ASIC prototyping</a:t>
            </a:r>
          </a:p>
        </p:txBody>
      </p:sp>
      <p:grpSp>
        <p:nvGrpSpPr>
          <p:cNvPr id="321600" name="Group 64"/>
          <p:cNvGrpSpPr>
            <a:grpSpLocks/>
          </p:cNvGrpSpPr>
          <p:nvPr/>
        </p:nvGrpSpPr>
        <p:grpSpPr bwMode="auto">
          <a:xfrm>
            <a:off x="6100763" y="914400"/>
            <a:ext cx="2967037" cy="2790825"/>
            <a:chOff x="559" y="322"/>
            <a:chExt cx="4494" cy="4190"/>
          </a:xfrm>
        </p:grpSpPr>
        <p:sp>
          <p:nvSpPr>
            <p:cNvPr id="321545" name="Line 9"/>
            <p:cNvSpPr>
              <a:spLocks noChangeShapeType="1"/>
            </p:cNvSpPr>
            <p:nvPr/>
          </p:nvSpPr>
          <p:spPr bwMode="auto">
            <a:xfrm>
              <a:off x="636" y="1368"/>
              <a:ext cx="369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46" name="Line 10"/>
            <p:cNvSpPr>
              <a:spLocks noChangeShapeType="1"/>
            </p:cNvSpPr>
            <p:nvPr/>
          </p:nvSpPr>
          <p:spPr bwMode="auto">
            <a:xfrm>
              <a:off x="628" y="1696"/>
              <a:ext cx="369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47" name="Line 11"/>
            <p:cNvSpPr>
              <a:spLocks noChangeShapeType="1"/>
            </p:cNvSpPr>
            <p:nvPr/>
          </p:nvSpPr>
          <p:spPr bwMode="auto">
            <a:xfrm>
              <a:off x="636" y="2048"/>
              <a:ext cx="369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48" name="Line 12"/>
            <p:cNvSpPr>
              <a:spLocks noChangeShapeType="1"/>
            </p:cNvSpPr>
            <p:nvPr/>
          </p:nvSpPr>
          <p:spPr bwMode="auto">
            <a:xfrm>
              <a:off x="636" y="2376"/>
              <a:ext cx="369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49" name="Line 13"/>
            <p:cNvSpPr>
              <a:spLocks noChangeShapeType="1"/>
            </p:cNvSpPr>
            <p:nvPr/>
          </p:nvSpPr>
          <p:spPr bwMode="auto">
            <a:xfrm>
              <a:off x="652" y="2712"/>
              <a:ext cx="369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50" name="Line 14"/>
            <p:cNvSpPr>
              <a:spLocks noChangeShapeType="1"/>
            </p:cNvSpPr>
            <p:nvPr/>
          </p:nvSpPr>
          <p:spPr bwMode="auto">
            <a:xfrm>
              <a:off x="644" y="3040"/>
              <a:ext cx="369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51" name="Line 15"/>
            <p:cNvSpPr>
              <a:spLocks noChangeShapeType="1"/>
            </p:cNvSpPr>
            <p:nvPr/>
          </p:nvSpPr>
          <p:spPr bwMode="auto">
            <a:xfrm>
              <a:off x="780" y="528"/>
              <a:ext cx="0" cy="28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52" name="Line 16"/>
            <p:cNvSpPr>
              <a:spLocks noChangeShapeType="1"/>
            </p:cNvSpPr>
            <p:nvPr/>
          </p:nvSpPr>
          <p:spPr bwMode="auto">
            <a:xfrm>
              <a:off x="1068" y="960"/>
              <a:ext cx="0" cy="24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53" name="Line 17"/>
            <p:cNvSpPr>
              <a:spLocks noChangeShapeType="1"/>
            </p:cNvSpPr>
            <p:nvPr/>
          </p:nvSpPr>
          <p:spPr bwMode="auto">
            <a:xfrm>
              <a:off x="636" y="1056"/>
              <a:ext cx="369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54" name="AutoShape 18"/>
            <p:cNvSpPr>
              <a:spLocks noChangeArrowheads="1"/>
            </p:cNvSpPr>
            <p:nvPr/>
          </p:nvSpPr>
          <p:spPr bwMode="auto">
            <a:xfrm>
              <a:off x="972" y="768"/>
              <a:ext cx="192" cy="192"/>
            </a:xfrm>
            <a:prstGeom prst="flowChartMerge">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55" name="Oval 19"/>
            <p:cNvSpPr>
              <a:spLocks noChangeArrowheads="1"/>
            </p:cNvSpPr>
            <p:nvPr/>
          </p:nvSpPr>
          <p:spPr bwMode="auto">
            <a:xfrm>
              <a:off x="1044" y="9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56" name="Line 20"/>
            <p:cNvSpPr>
              <a:spLocks noChangeShapeType="1"/>
            </p:cNvSpPr>
            <p:nvPr/>
          </p:nvSpPr>
          <p:spPr bwMode="auto">
            <a:xfrm flipV="1">
              <a:off x="1068" y="624"/>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57" name="Line 21"/>
            <p:cNvSpPr>
              <a:spLocks noChangeShapeType="1"/>
            </p:cNvSpPr>
            <p:nvPr/>
          </p:nvSpPr>
          <p:spPr bwMode="auto">
            <a:xfrm flipH="1">
              <a:off x="780" y="624"/>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58" name="Line 22"/>
            <p:cNvSpPr>
              <a:spLocks noChangeShapeType="1"/>
            </p:cNvSpPr>
            <p:nvPr/>
          </p:nvSpPr>
          <p:spPr bwMode="auto">
            <a:xfrm>
              <a:off x="1356" y="528"/>
              <a:ext cx="0" cy="28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59" name="Line 23"/>
            <p:cNvSpPr>
              <a:spLocks noChangeShapeType="1"/>
            </p:cNvSpPr>
            <p:nvPr/>
          </p:nvSpPr>
          <p:spPr bwMode="auto">
            <a:xfrm>
              <a:off x="1644" y="960"/>
              <a:ext cx="0" cy="24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60" name="AutoShape 24"/>
            <p:cNvSpPr>
              <a:spLocks noChangeArrowheads="1"/>
            </p:cNvSpPr>
            <p:nvPr/>
          </p:nvSpPr>
          <p:spPr bwMode="auto">
            <a:xfrm>
              <a:off x="1548" y="768"/>
              <a:ext cx="192" cy="192"/>
            </a:xfrm>
            <a:prstGeom prst="flowChartMerge">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61" name="Oval 25"/>
            <p:cNvSpPr>
              <a:spLocks noChangeArrowheads="1"/>
            </p:cNvSpPr>
            <p:nvPr/>
          </p:nvSpPr>
          <p:spPr bwMode="auto">
            <a:xfrm>
              <a:off x="1620" y="9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62" name="Line 26"/>
            <p:cNvSpPr>
              <a:spLocks noChangeShapeType="1"/>
            </p:cNvSpPr>
            <p:nvPr/>
          </p:nvSpPr>
          <p:spPr bwMode="auto">
            <a:xfrm flipV="1">
              <a:off x="1644" y="624"/>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63" name="Line 27"/>
            <p:cNvSpPr>
              <a:spLocks noChangeShapeType="1"/>
            </p:cNvSpPr>
            <p:nvPr/>
          </p:nvSpPr>
          <p:spPr bwMode="auto">
            <a:xfrm flipH="1">
              <a:off x="1356" y="624"/>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64" name="Line 28"/>
            <p:cNvSpPr>
              <a:spLocks noChangeShapeType="1"/>
            </p:cNvSpPr>
            <p:nvPr/>
          </p:nvSpPr>
          <p:spPr bwMode="auto">
            <a:xfrm>
              <a:off x="1932" y="528"/>
              <a:ext cx="0" cy="28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65" name="Line 29"/>
            <p:cNvSpPr>
              <a:spLocks noChangeShapeType="1"/>
            </p:cNvSpPr>
            <p:nvPr/>
          </p:nvSpPr>
          <p:spPr bwMode="auto">
            <a:xfrm>
              <a:off x="2220" y="960"/>
              <a:ext cx="0" cy="24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66" name="AutoShape 30"/>
            <p:cNvSpPr>
              <a:spLocks noChangeArrowheads="1"/>
            </p:cNvSpPr>
            <p:nvPr/>
          </p:nvSpPr>
          <p:spPr bwMode="auto">
            <a:xfrm>
              <a:off x="2124" y="768"/>
              <a:ext cx="192" cy="192"/>
            </a:xfrm>
            <a:prstGeom prst="flowChartMerge">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67" name="Oval 31"/>
            <p:cNvSpPr>
              <a:spLocks noChangeArrowheads="1"/>
            </p:cNvSpPr>
            <p:nvPr/>
          </p:nvSpPr>
          <p:spPr bwMode="auto">
            <a:xfrm>
              <a:off x="2196" y="9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68" name="Line 32"/>
            <p:cNvSpPr>
              <a:spLocks noChangeShapeType="1"/>
            </p:cNvSpPr>
            <p:nvPr/>
          </p:nvSpPr>
          <p:spPr bwMode="auto">
            <a:xfrm flipV="1">
              <a:off x="2220" y="624"/>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69" name="Line 33"/>
            <p:cNvSpPr>
              <a:spLocks noChangeShapeType="1"/>
            </p:cNvSpPr>
            <p:nvPr/>
          </p:nvSpPr>
          <p:spPr bwMode="auto">
            <a:xfrm flipH="1">
              <a:off x="1932" y="624"/>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70" name="Text Box 34"/>
            <p:cNvSpPr txBox="1">
              <a:spLocks noChangeArrowheads="1"/>
            </p:cNvSpPr>
            <p:nvPr/>
          </p:nvSpPr>
          <p:spPr bwMode="auto">
            <a:xfrm>
              <a:off x="634" y="570"/>
              <a:ext cx="278" cy="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900">
                <a:latin typeface="Arial" charset="0"/>
                <a:ea typeface="ＭＳ Ｐゴシック" charset="0"/>
              </a:endParaRPr>
            </a:p>
          </p:txBody>
        </p:sp>
        <p:sp>
          <p:nvSpPr>
            <p:cNvPr id="321571" name="Text Box 35"/>
            <p:cNvSpPr txBox="1">
              <a:spLocks noChangeArrowheads="1"/>
            </p:cNvSpPr>
            <p:nvPr/>
          </p:nvSpPr>
          <p:spPr bwMode="auto">
            <a:xfrm>
              <a:off x="1208" y="563"/>
              <a:ext cx="279" cy="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sz="900">
                <a:latin typeface="Arial" charset="0"/>
                <a:ea typeface="ＭＳ Ｐゴシック" charset="0"/>
              </a:endParaRPr>
            </a:p>
          </p:txBody>
        </p:sp>
        <p:sp>
          <p:nvSpPr>
            <p:cNvPr id="321572" name="Text Box 36"/>
            <p:cNvSpPr txBox="1">
              <a:spLocks noChangeArrowheads="1"/>
            </p:cNvSpPr>
            <p:nvPr/>
          </p:nvSpPr>
          <p:spPr bwMode="auto">
            <a:xfrm>
              <a:off x="1790" y="563"/>
              <a:ext cx="279" cy="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900">
                <a:latin typeface="Arial" charset="0"/>
                <a:ea typeface="ＭＳ Ｐゴシック" charset="0"/>
              </a:endParaRPr>
            </a:p>
          </p:txBody>
        </p:sp>
        <p:sp>
          <p:nvSpPr>
            <p:cNvPr id="321573" name="Text Box 37"/>
            <p:cNvSpPr txBox="1">
              <a:spLocks noChangeArrowheads="1"/>
            </p:cNvSpPr>
            <p:nvPr/>
          </p:nvSpPr>
          <p:spPr bwMode="auto">
            <a:xfrm>
              <a:off x="1242" y="322"/>
              <a:ext cx="404" cy="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sz="900">
                <a:latin typeface="Arial" charset="0"/>
                <a:ea typeface="ＭＳ Ｐゴシック" charset="0"/>
              </a:endParaRPr>
            </a:p>
          </p:txBody>
        </p:sp>
        <p:sp>
          <p:nvSpPr>
            <p:cNvPr id="321574" name="AutoShape 38"/>
            <p:cNvSpPr>
              <a:spLocks noChangeArrowheads="1"/>
            </p:cNvSpPr>
            <p:nvPr/>
          </p:nvSpPr>
          <p:spPr bwMode="auto">
            <a:xfrm>
              <a:off x="2528" y="936"/>
              <a:ext cx="288" cy="240"/>
            </a:xfrm>
            <a:prstGeom prst="flowChartDelay">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75" name="AutoShape 39"/>
            <p:cNvSpPr>
              <a:spLocks noChangeArrowheads="1"/>
            </p:cNvSpPr>
            <p:nvPr/>
          </p:nvSpPr>
          <p:spPr bwMode="auto">
            <a:xfrm>
              <a:off x="2528" y="1256"/>
              <a:ext cx="288" cy="240"/>
            </a:xfrm>
            <a:prstGeom prst="flowChartDelay">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76" name="AutoShape 40"/>
            <p:cNvSpPr>
              <a:spLocks noChangeArrowheads="1"/>
            </p:cNvSpPr>
            <p:nvPr/>
          </p:nvSpPr>
          <p:spPr bwMode="auto">
            <a:xfrm>
              <a:off x="2528" y="1592"/>
              <a:ext cx="288" cy="240"/>
            </a:xfrm>
            <a:prstGeom prst="flowChartDelay">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77" name="AutoShape 41"/>
            <p:cNvSpPr>
              <a:spLocks noChangeArrowheads="1"/>
            </p:cNvSpPr>
            <p:nvPr/>
          </p:nvSpPr>
          <p:spPr bwMode="auto">
            <a:xfrm>
              <a:off x="2528" y="1936"/>
              <a:ext cx="288" cy="240"/>
            </a:xfrm>
            <a:prstGeom prst="flowChartDelay">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78" name="AutoShape 42"/>
            <p:cNvSpPr>
              <a:spLocks noChangeArrowheads="1"/>
            </p:cNvSpPr>
            <p:nvPr/>
          </p:nvSpPr>
          <p:spPr bwMode="auto">
            <a:xfrm>
              <a:off x="2528" y="2264"/>
              <a:ext cx="288" cy="240"/>
            </a:xfrm>
            <a:prstGeom prst="flowChartDelay">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79" name="AutoShape 43"/>
            <p:cNvSpPr>
              <a:spLocks noChangeArrowheads="1"/>
            </p:cNvSpPr>
            <p:nvPr/>
          </p:nvSpPr>
          <p:spPr bwMode="auto">
            <a:xfrm>
              <a:off x="2528" y="2600"/>
              <a:ext cx="288" cy="240"/>
            </a:xfrm>
            <a:prstGeom prst="flowChartDelay">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80" name="AutoShape 44"/>
            <p:cNvSpPr>
              <a:spLocks noChangeArrowheads="1"/>
            </p:cNvSpPr>
            <p:nvPr/>
          </p:nvSpPr>
          <p:spPr bwMode="auto">
            <a:xfrm>
              <a:off x="2528" y="2928"/>
              <a:ext cx="288" cy="240"/>
            </a:xfrm>
            <a:prstGeom prst="flowChartDelay">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81" name="Text Box 45"/>
            <p:cNvSpPr txBox="1">
              <a:spLocks noChangeArrowheads="1"/>
            </p:cNvSpPr>
            <p:nvPr/>
          </p:nvSpPr>
          <p:spPr bwMode="auto">
            <a:xfrm>
              <a:off x="559" y="3678"/>
              <a:ext cx="279" cy="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900">
                <a:latin typeface="Arial" charset="0"/>
                <a:ea typeface="ＭＳ Ｐゴシック" charset="0"/>
              </a:endParaRPr>
            </a:p>
          </p:txBody>
        </p:sp>
        <p:sp>
          <p:nvSpPr>
            <p:cNvPr id="321582" name="Line 46"/>
            <p:cNvSpPr>
              <a:spLocks noChangeShapeType="1"/>
            </p:cNvSpPr>
            <p:nvPr/>
          </p:nvSpPr>
          <p:spPr bwMode="auto">
            <a:xfrm>
              <a:off x="3084" y="912"/>
              <a:ext cx="0" cy="30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83" name="Line 47"/>
            <p:cNvSpPr>
              <a:spLocks noChangeShapeType="1"/>
            </p:cNvSpPr>
            <p:nvPr/>
          </p:nvSpPr>
          <p:spPr bwMode="auto">
            <a:xfrm>
              <a:off x="3420" y="912"/>
              <a:ext cx="0" cy="30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84" name="Line 48"/>
            <p:cNvSpPr>
              <a:spLocks noChangeShapeType="1"/>
            </p:cNvSpPr>
            <p:nvPr/>
          </p:nvSpPr>
          <p:spPr bwMode="auto">
            <a:xfrm>
              <a:off x="3756" y="912"/>
              <a:ext cx="0" cy="30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85" name="Line 49"/>
            <p:cNvSpPr>
              <a:spLocks noChangeShapeType="1"/>
            </p:cNvSpPr>
            <p:nvPr/>
          </p:nvSpPr>
          <p:spPr bwMode="auto">
            <a:xfrm>
              <a:off x="4092" y="912"/>
              <a:ext cx="0" cy="30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1586" name="AutoShape 50"/>
            <p:cNvSpPr>
              <a:spLocks noChangeArrowheads="1"/>
            </p:cNvSpPr>
            <p:nvPr/>
          </p:nvSpPr>
          <p:spPr bwMode="auto">
            <a:xfrm rot="16200000">
              <a:off x="2900" y="3336"/>
              <a:ext cx="384" cy="240"/>
            </a:xfrm>
            <a:prstGeom prst="flowChartOnlineStorage">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87" name="AutoShape 51"/>
            <p:cNvSpPr>
              <a:spLocks noChangeArrowheads="1"/>
            </p:cNvSpPr>
            <p:nvPr/>
          </p:nvSpPr>
          <p:spPr bwMode="auto">
            <a:xfrm rot="16200000">
              <a:off x="3228" y="3336"/>
              <a:ext cx="384" cy="240"/>
            </a:xfrm>
            <a:prstGeom prst="flowChartOnlineStorage">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88" name="AutoShape 52"/>
            <p:cNvSpPr>
              <a:spLocks noChangeArrowheads="1"/>
            </p:cNvSpPr>
            <p:nvPr/>
          </p:nvSpPr>
          <p:spPr bwMode="auto">
            <a:xfrm rot="16200000">
              <a:off x="3564" y="3336"/>
              <a:ext cx="384" cy="240"/>
            </a:xfrm>
            <a:prstGeom prst="flowChartOnlineStorage">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89" name="AutoShape 53"/>
            <p:cNvSpPr>
              <a:spLocks noChangeArrowheads="1"/>
            </p:cNvSpPr>
            <p:nvPr/>
          </p:nvSpPr>
          <p:spPr bwMode="auto">
            <a:xfrm rot="16200000">
              <a:off x="3908" y="3336"/>
              <a:ext cx="384" cy="240"/>
            </a:xfrm>
            <a:prstGeom prst="flowChartOnlineStorage">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590" name="Text Box 54"/>
            <p:cNvSpPr txBox="1">
              <a:spLocks noChangeArrowheads="1"/>
            </p:cNvSpPr>
            <p:nvPr/>
          </p:nvSpPr>
          <p:spPr bwMode="auto">
            <a:xfrm>
              <a:off x="3283" y="4169"/>
              <a:ext cx="279" cy="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900">
                <a:latin typeface="Arial" charset="0"/>
                <a:ea typeface="ＭＳ Ｐゴシック" charset="0"/>
              </a:endParaRPr>
            </a:p>
          </p:txBody>
        </p:sp>
        <p:sp>
          <p:nvSpPr>
            <p:cNvPr id="321591" name="Text Box 55"/>
            <p:cNvSpPr txBox="1">
              <a:spLocks noChangeArrowheads="1"/>
            </p:cNvSpPr>
            <p:nvPr/>
          </p:nvSpPr>
          <p:spPr bwMode="auto">
            <a:xfrm>
              <a:off x="2913" y="825"/>
              <a:ext cx="279" cy="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900">
                <a:latin typeface="Arial" charset="0"/>
                <a:ea typeface="ＭＳ Ｐゴシック" charset="0"/>
              </a:endParaRPr>
            </a:p>
          </p:txBody>
        </p:sp>
        <p:sp>
          <p:nvSpPr>
            <p:cNvPr id="321592" name="Text Box 56"/>
            <p:cNvSpPr txBox="1">
              <a:spLocks noChangeArrowheads="1"/>
            </p:cNvSpPr>
            <p:nvPr/>
          </p:nvSpPr>
          <p:spPr bwMode="auto">
            <a:xfrm>
              <a:off x="4774" y="2145"/>
              <a:ext cx="279"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900">
                <a:latin typeface="Arial" charset="0"/>
                <a:ea typeface="ＭＳ Ｐゴシック" charset="0"/>
              </a:endParaRPr>
            </a:p>
          </p:txBody>
        </p:sp>
        <p:sp>
          <p:nvSpPr>
            <p:cNvPr id="321593" name="Text Box 57"/>
            <p:cNvSpPr txBox="1">
              <a:spLocks noChangeArrowheads="1"/>
            </p:cNvSpPr>
            <p:nvPr/>
          </p:nvSpPr>
          <p:spPr bwMode="auto">
            <a:xfrm>
              <a:off x="4327" y="1161"/>
              <a:ext cx="279" cy="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900">
                <a:latin typeface="Arial" charset="0"/>
                <a:ea typeface="ＭＳ Ｐゴシック" charset="0"/>
              </a:endParaRPr>
            </a:p>
          </p:txBody>
        </p:sp>
        <p:sp>
          <p:nvSpPr>
            <p:cNvPr id="321594" name="Text Box 58"/>
            <p:cNvSpPr txBox="1">
              <a:spLocks noChangeArrowheads="1"/>
            </p:cNvSpPr>
            <p:nvPr/>
          </p:nvSpPr>
          <p:spPr bwMode="auto">
            <a:xfrm>
              <a:off x="4339" y="1480"/>
              <a:ext cx="279"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900">
                <a:latin typeface="Arial" charset="0"/>
                <a:ea typeface="ＭＳ Ｐゴシック" charset="0"/>
              </a:endParaRPr>
            </a:p>
          </p:txBody>
        </p:sp>
        <p:sp>
          <p:nvSpPr>
            <p:cNvPr id="321595" name="Text Box 59"/>
            <p:cNvSpPr txBox="1">
              <a:spLocks noChangeArrowheads="1"/>
            </p:cNvSpPr>
            <p:nvPr/>
          </p:nvSpPr>
          <p:spPr bwMode="auto">
            <a:xfrm>
              <a:off x="4334" y="1812"/>
              <a:ext cx="279" cy="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900">
                <a:latin typeface="Arial" charset="0"/>
                <a:ea typeface="ＭＳ Ｐゴシック" charset="0"/>
              </a:endParaRPr>
            </a:p>
          </p:txBody>
        </p:sp>
        <p:sp>
          <p:nvSpPr>
            <p:cNvPr id="321596" name="Text Box 60"/>
            <p:cNvSpPr txBox="1">
              <a:spLocks noChangeArrowheads="1"/>
            </p:cNvSpPr>
            <p:nvPr/>
          </p:nvSpPr>
          <p:spPr bwMode="auto">
            <a:xfrm>
              <a:off x="4339" y="2155"/>
              <a:ext cx="279" cy="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900">
                <a:latin typeface="Arial" charset="0"/>
                <a:ea typeface="ＭＳ Ｐゴシック" charset="0"/>
              </a:endParaRPr>
            </a:p>
          </p:txBody>
        </p:sp>
        <p:sp>
          <p:nvSpPr>
            <p:cNvPr id="321597" name="Text Box 61"/>
            <p:cNvSpPr txBox="1">
              <a:spLocks noChangeArrowheads="1"/>
            </p:cNvSpPr>
            <p:nvPr/>
          </p:nvSpPr>
          <p:spPr bwMode="auto">
            <a:xfrm>
              <a:off x="4339" y="2491"/>
              <a:ext cx="279" cy="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900">
                <a:latin typeface="Arial" charset="0"/>
                <a:ea typeface="ＭＳ Ｐゴシック" charset="0"/>
              </a:endParaRPr>
            </a:p>
          </p:txBody>
        </p:sp>
        <p:sp>
          <p:nvSpPr>
            <p:cNvPr id="321598" name="Text Box 62"/>
            <p:cNvSpPr txBox="1">
              <a:spLocks noChangeArrowheads="1"/>
            </p:cNvSpPr>
            <p:nvPr/>
          </p:nvSpPr>
          <p:spPr bwMode="auto">
            <a:xfrm>
              <a:off x="4334" y="2827"/>
              <a:ext cx="279" cy="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900">
                <a:latin typeface="Arial" charset="0"/>
                <a:ea typeface="ＭＳ Ｐゴシック" charset="0"/>
              </a:endParaRPr>
            </a:p>
          </p:txBody>
        </p:sp>
        <p:sp>
          <p:nvSpPr>
            <p:cNvPr id="321599" name="Text Box 63"/>
            <p:cNvSpPr txBox="1">
              <a:spLocks noChangeArrowheads="1"/>
            </p:cNvSpPr>
            <p:nvPr/>
          </p:nvSpPr>
          <p:spPr bwMode="auto">
            <a:xfrm>
              <a:off x="4334" y="3156"/>
              <a:ext cx="279" cy="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900">
                <a:latin typeface="Arial" charset="0"/>
                <a:ea typeface="ＭＳ Ｐゴシック" charset="0"/>
              </a:endParaRPr>
            </a:p>
          </p:txBody>
        </p:sp>
      </p:grpSp>
      <p:sp>
        <p:nvSpPr>
          <p:cNvPr id="321602" name="Text Box 66"/>
          <p:cNvSpPr txBox="1">
            <a:spLocks noChangeArrowheads="1"/>
          </p:cNvSpPr>
          <p:nvPr/>
        </p:nvSpPr>
        <p:spPr bwMode="auto">
          <a:xfrm>
            <a:off x="7315200" y="941388"/>
            <a:ext cx="6032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a:t>PLA</a:t>
            </a:r>
          </a:p>
        </p:txBody>
      </p:sp>
      <p:pic>
        <p:nvPicPr>
          <p:cNvPr id="321603" name="Picture 67" descr="de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962400"/>
            <a:ext cx="1371600" cy="1122363"/>
          </a:xfrm>
          <a:prstGeom prst="rect">
            <a:avLst/>
          </a:prstGeom>
          <a:noFill/>
          <a:extLst>
            <a:ext uri="{909E8E84-426E-40dd-AFC4-6F175D3DCCD1}">
              <a14:hiddenFill xmlns:a14="http://schemas.microsoft.com/office/drawing/2010/main" xmlns="">
                <a:solidFill>
                  <a:srgbClr val="FFFFFF"/>
                </a:solidFill>
              </a14:hiddenFill>
            </a:ext>
          </a:extLst>
        </p:spPr>
      </p:pic>
      <p:pic>
        <p:nvPicPr>
          <p:cNvPr id="321604" name="Picture 68" descr="C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29000"/>
            <a:ext cx="1295400" cy="1222375"/>
          </a:xfrm>
          <a:prstGeom prst="rect">
            <a:avLst/>
          </a:prstGeom>
          <a:noFill/>
          <a:extLst>
            <a:ext uri="{909E8E84-426E-40dd-AFC4-6F175D3DCCD1}">
              <a14:hiddenFill xmlns:a14="http://schemas.microsoft.com/office/drawing/2010/main" xmlns="">
                <a:solidFill>
                  <a:srgbClr val="FFFFFF"/>
                </a:solidFill>
              </a14:hiddenFill>
            </a:ext>
          </a:extLst>
        </p:spPr>
      </p:pic>
      <p:sp>
        <p:nvSpPr>
          <p:cNvPr id="321605" name="Rectangle 69"/>
          <p:cNvSpPr>
            <a:spLocks noChangeArrowheads="1"/>
          </p:cNvSpPr>
          <p:nvPr/>
        </p:nvSpPr>
        <p:spPr bwMode="auto">
          <a:xfrm>
            <a:off x="533400" y="5791200"/>
            <a:ext cx="821961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800" b="1" dirty="0" smtClean="0">
                <a:solidFill>
                  <a:schemeClr val="tx2"/>
                </a:solidFill>
                <a:effectLst>
                  <a:outerShdw blurRad="38100" dist="38100" dir="2700000" algn="tl">
                    <a:srgbClr val="DDDDDD"/>
                  </a:outerShdw>
                </a:effectLst>
                <a:latin typeface="Arial"/>
              </a:rPr>
              <a:t>“</a:t>
            </a:r>
            <a:r>
              <a:rPr lang="en-US" sz="2800" b="1" dirty="0" smtClean="0">
                <a:solidFill>
                  <a:schemeClr val="tx2"/>
                </a:solidFill>
                <a:effectLst>
                  <a:outerShdw blurRad="38100" dist="38100" dir="2700000" algn="tl">
                    <a:srgbClr val="DDDDDD"/>
                  </a:outerShdw>
                </a:effectLst>
              </a:rPr>
              <a:t>Moore</a:t>
            </a:r>
            <a:r>
              <a:rPr lang="en-US" sz="2800" b="1" dirty="0" smtClean="0">
                <a:solidFill>
                  <a:schemeClr val="tx2"/>
                </a:solidFill>
                <a:effectLst>
                  <a:outerShdw blurRad="38100" dist="38100" dir="2700000" algn="tl">
                    <a:srgbClr val="DDDDDD"/>
                  </a:outerShdw>
                </a:effectLst>
                <a:latin typeface="Arial"/>
              </a:rPr>
              <a:t>”</a:t>
            </a:r>
            <a:r>
              <a:rPr lang="en-US" sz="2800" b="1" dirty="0" smtClean="0">
                <a:solidFill>
                  <a:schemeClr val="tx2"/>
                </a:solidFill>
                <a:effectLst>
                  <a:outerShdw blurRad="38100" dist="38100" dir="2700000" algn="tl">
                    <a:srgbClr val="DDDDDD"/>
                  </a:outerShdw>
                </a:effectLst>
              </a:rPr>
              <a:t> </a:t>
            </a:r>
            <a:r>
              <a:rPr lang="en-US" sz="2800" b="1" dirty="0">
                <a:solidFill>
                  <a:schemeClr val="tx2"/>
                </a:solidFill>
                <a:effectLst>
                  <a:outerShdw blurRad="38100" dist="38100" dir="2700000" algn="tl">
                    <a:srgbClr val="DDDDDD"/>
                  </a:outerShdw>
                </a:effectLst>
              </a:rPr>
              <a:t>transistors = more complex devices</a:t>
            </a:r>
          </a:p>
        </p:txBody>
      </p:sp>
    </p:spTree>
    <p:extLst>
      <p:ext uri="{BB962C8B-B14F-4D97-AF65-F5344CB8AC3E}">
        <p14:creationId xmlns:p14="http://schemas.microsoft.com/office/powerpoint/2010/main" val="3962859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a:t>Modern Reconfigurable Devices</a:t>
            </a:r>
          </a:p>
        </p:txBody>
      </p:sp>
      <p:sp>
        <p:nvSpPr>
          <p:cNvPr id="369667" name="Rectangle 3"/>
          <p:cNvSpPr>
            <a:spLocks noGrp="1" noChangeArrowheads="1"/>
          </p:cNvSpPr>
          <p:nvPr>
            <p:ph type="body" idx="1"/>
          </p:nvPr>
        </p:nvSpPr>
        <p:spPr>
          <a:xfrm>
            <a:off x="76200" y="1066800"/>
            <a:ext cx="8686800" cy="5638800"/>
          </a:xfrm>
        </p:spPr>
        <p:txBody>
          <a:bodyPr/>
          <a:lstStyle/>
          <a:p>
            <a:r>
              <a:rPr lang="en-US" sz="2800" dirty="0"/>
              <a:t>Reconfigurable devices are extremely complicated, multiprocessing computing systems</a:t>
            </a:r>
          </a:p>
          <a:p>
            <a:pPr lvl="1"/>
            <a:r>
              <a:rPr lang="en-US" sz="2400" dirty="0"/>
              <a:t>Mix of hardware and software components</a:t>
            </a:r>
          </a:p>
          <a:p>
            <a:pPr lvl="2"/>
            <a:r>
              <a:rPr lang="en-US" sz="2000" dirty="0"/>
              <a:t>Microprocessors – RISC, DSP, network, …</a:t>
            </a:r>
          </a:p>
          <a:p>
            <a:pPr lvl="2"/>
            <a:r>
              <a:rPr lang="en-US" sz="2000" dirty="0"/>
              <a:t>Logic level (FPGA) Reconfigurable logic</a:t>
            </a:r>
          </a:p>
          <a:p>
            <a:pPr lvl="1"/>
            <a:r>
              <a:rPr lang="en-US" sz="2400" dirty="0"/>
              <a:t>Specs for </a:t>
            </a:r>
            <a:r>
              <a:rPr lang="en-US" sz="2400" dirty="0" smtClean="0"/>
              <a:t>high end Xilinx </a:t>
            </a:r>
            <a:r>
              <a:rPr lang="en-US" sz="2400" dirty="0" err="1"/>
              <a:t>Virtex</a:t>
            </a:r>
            <a:r>
              <a:rPr lang="en-US" sz="2400" dirty="0"/>
              <a:t> 7</a:t>
            </a:r>
          </a:p>
          <a:p>
            <a:pPr lvl="2"/>
            <a:r>
              <a:rPr lang="en-US" sz="2000" dirty="0"/>
              <a:t>1 GHz ARM Dual Core Cortex A9</a:t>
            </a:r>
          </a:p>
          <a:p>
            <a:pPr lvl="2"/>
            <a:r>
              <a:rPr lang="en-US" sz="2000" dirty="0"/>
              <a:t>96 transceivers @ 28.05 Gb/s peak</a:t>
            </a:r>
          </a:p>
          <a:p>
            <a:pPr lvl="2"/>
            <a:r>
              <a:rPr lang="en-US" sz="2000" dirty="0"/>
              <a:t>3600 DSP Slices @ 5,335 GMAC/s</a:t>
            </a:r>
          </a:p>
          <a:p>
            <a:pPr lvl="2"/>
            <a:r>
              <a:rPr lang="en-US" sz="2000" dirty="0"/>
              <a:t>1,955K logic cells</a:t>
            </a:r>
          </a:p>
          <a:p>
            <a:pPr lvl="2"/>
            <a:r>
              <a:rPr lang="en-US" sz="2000" dirty="0"/>
              <a:t>68 Mb BRAM</a:t>
            </a:r>
          </a:p>
          <a:p>
            <a:pPr lvl="2"/>
            <a:r>
              <a:rPr lang="en-US" sz="2000" dirty="0"/>
              <a:t>1,200 I/</a:t>
            </a:r>
            <a:r>
              <a:rPr lang="en-US" sz="2000" dirty="0" err="1" smtClean="0"/>
              <a:t>Os</a:t>
            </a:r>
            <a:endParaRPr lang="en-US" sz="2000" dirty="0"/>
          </a:p>
          <a:p>
            <a:r>
              <a:rPr lang="en-US" sz="2800" dirty="0"/>
              <a:t>Can implement complex applications</a:t>
            </a:r>
          </a:p>
        </p:txBody>
      </p:sp>
      <p:pic>
        <p:nvPicPr>
          <p:cNvPr id="369668" name="Picture 4" descr="de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667000"/>
            <a:ext cx="1905000" cy="1558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50893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sz="3200"/>
              <a:t>Traditional Choice: Hardware vs. Software</a:t>
            </a:r>
          </a:p>
        </p:txBody>
      </p:sp>
      <p:sp>
        <p:nvSpPr>
          <p:cNvPr id="184325" name="Rectangle 5"/>
          <p:cNvSpPr>
            <a:spLocks noGrp="1" noChangeArrowheads="1"/>
          </p:cNvSpPr>
          <p:nvPr>
            <p:ph type="body" idx="1"/>
          </p:nvPr>
        </p:nvSpPr>
        <p:spPr>
          <a:xfrm>
            <a:off x="152400" y="1066800"/>
            <a:ext cx="5334000" cy="5051425"/>
          </a:xfrm>
        </p:spPr>
        <p:txBody>
          <a:bodyPr/>
          <a:lstStyle/>
          <a:p>
            <a:r>
              <a:rPr lang="en-US"/>
              <a:t>Properties of Hardware</a:t>
            </a:r>
          </a:p>
          <a:p>
            <a:pPr lvl="1"/>
            <a:r>
              <a:rPr lang="en-US"/>
              <a:t>Fast: High performance</a:t>
            </a:r>
          </a:p>
          <a:p>
            <a:pPr lvl="2"/>
            <a:r>
              <a:rPr lang="en-US"/>
              <a:t>Spatial execution</a:t>
            </a:r>
          </a:p>
          <a:p>
            <a:pPr lvl="2"/>
            <a:r>
              <a:rPr lang="en-US"/>
              <a:t>Adaptable parallelism</a:t>
            </a:r>
          </a:p>
          <a:p>
            <a:pPr lvl="1"/>
            <a:r>
              <a:rPr lang="en-US"/>
              <a:t>Compact: Silicon area efficient</a:t>
            </a:r>
          </a:p>
          <a:p>
            <a:pPr lvl="2"/>
            <a:r>
              <a:rPr lang="en-US"/>
              <a:t>Operations tailored to application</a:t>
            </a:r>
          </a:p>
          <a:p>
            <a:pPr lvl="2"/>
            <a:r>
              <a:rPr lang="en-US"/>
              <a:t>Simple control</a:t>
            </a:r>
          </a:p>
          <a:p>
            <a:pPr lvl="2"/>
            <a:r>
              <a:rPr lang="en-US"/>
              <a:t>Direct wire connections between operations</a:t>
            </a:r>
          </a:p>
        </p:txBody>
      </p:sp>
      <p:pic>
        <p:nvPicPr>
          <p:cNvPr id="184327" name="Picture 7" descr="hdw_comp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1524000"/>
            <a:ext cx="3629025" cy="3962400"/>
          </a:xfrm>
          <a:prstGeom prst="rect">
            <a:avLst/>
          </a:prstGeom>
          <a:noFill/>
          <a:extLst>
            <a:ext uri="{909E8E84-426E-40dd-AFC4-6F175D3DCCD1}">
              <a14:hiddenFill xmlns:a14="http://schemas.microsoft.com/office/drawing/2010/main" xmlns="">
                <a:solidFill>
                  <a:srgbClr val="FFFFFF"/>
                </a:solidFill>
              </a14:hiddenFill>
            </a:ext>
          </a:extLst>
        </p:spPr>
      </p:pic>
      <p:sp>
        <p:nvSpPr>
          <p:cNvPr id="184328" name="Rectangle 8"/>
          <p:cNvSpPr>
            <a:spLocks noChangeArrowheads="1"/>
          </p:cNvSpPr>
          <p:nvPr/>
        </p:nvSpPr>
        <p:spPr bwMode="auto">
          <a:xfrm>
            <a:off x="765175" y="6019800"/>
            <a:ext cx="75406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800" b="1">
                <a:solidFill>
                  <a:schemeClr val="tx2"/>
                </a:solidFill>
                <a:effectLst>
                  <a:outerShdw blurRad="38100" dist="38100" dir="2700000" algn="tl">
                    <a:srgbClr val="DDDDDD"/>
                  </a:outerShdw>
                </a:effectLst>
              </a:rPr>
              <a:t>Hardware Inflexible: Fixed at Fabrication</a:t>
            </a:r>
          </a:p>
        </p:txBody>
      </p:sp>
      <p:sp>
        <p:nvSpPr>
          <p:cNvPr id="184329" name="Text Box 9"/>
          <p:cNvSpPr txBox="1">
            <a:spLocks noChangeArrowheads="1"/>
          </p:cNvSpPr>
          <p:nvPr/>
        </p:nvSpPr>
        <p:spPr bwMode="auto">
          <a:xfrm>
            <a:off x="6369050" y="5440363"/>
            <a:ext cx="20320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200">
                <a:cs typeface="Tahoma" charset="0"/>
              </a:rPr>
              <a:t>Source: DeHon/Wawrzynek</a:t>
            </a:r>
          </a:p>
        </p:txBody>
      </p:sp>
    </p:spTree>
    <p:extLst>
      <p:ext uri="{BB962C8B-B14F-4D97-AF65-F5344CB8AC3E}">
        <p14:creationId xmlns:p14="http://schemas.microsoft.com/office/powerpoint/2010/main" val="203166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Rectangle 5"/>
          <p:cNvSpPr>
            <a:spLocks noChangeArrowheads="1"/>
          </p:cNvSpPr>
          <p:nvPr/>
        </p:nvSpPr>
        <p:spPr bwMode="auto">
          <a:xfrm>
            <a:off x="1371600" y="6034088"/>
            <a:ext cx="6589713"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800" b="1">
                <a:solidFill>
                  <a:schemeClr val="tx2"/>
                </a:solidFill>
                <a:effectLst>
                  <a:outerShdw blurRad="38100" dist="38100" dir="2700000" algn="tl">
                    <a:srgbClr val="DDDDDD"/>
                  </a:outerShdw>
                </a:effectLst>
              </a:rPr>
              <a:t>Software Flexible: Fixed at Runtime</a:t>
            </a:r>
          </a:p>
        </p:txBody>
      </p:sp>
      <p:sp>
        <p:nvSpPr>
          <p:cNvPr id="186374" name="Rectangle 6"/>
          <p:cNvSpPr>
            <a:spLocks noGrp="1" noChangeArrowheads="1"/>
          </p:cNvSpPr>
          <p:nvPr>
            <p:ph type="title"/>
          </p:nvPr>
        </p:nvSpPr>
        <p:spPr>
          <a:noFill/>
          <a:ln/>
        </p:spPr>
        <p:txBody>
          <a:bodyPr/>
          <a:lstStyle/>
          <a:p>
            <a:r>
              <a:rPr lang="en-US" sz="3200"/>
              <a:t>Traditional Choice: Hardware vs. Software</a:t>
            </a:r>
          </a:p>
        </p:txBody>
      </p:sp>
      <p:pic>
        <p:nvPicPr>
          <p:cNvPr id="186376" name="Picture 8" descr="spatial_temporal_c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591425" cy="3838575"/>
          </a:xfrm>
          <a:prstGeom prst="rect">
            <a:avLst/>
          </a:prstGeom>
          <a:noFill/>
          <a:extLst>
            <a:ext uri="{909E8E84-426E-40dd-AFC4-6F175D3DCCD1}">
              <a14:hiddenFill xmlns:a14="http://schemas.microsoft.com/office/drawing/2010/main" xmlns="">
                <a:solidFill>
                  <a:srgbClr val="FFFFFF"/>
                </a:solidFill>
              </a14:hiddenFill>
            </a:ext>
          </a:extLst>
        </p:spPr>
      </p:pic>
      <p:sp>
        <p:nvSpPr>
          <p:cNvPr id="186377" name="Rectangle 9"/>
          <p:cNvSpPr>
            <a:spLocks noChangeArrowheads="1"/>
          </p:cNvSpPr>
          <p:nvPr/>
        </p:nvSpPr>
        <p:spPr bwMode="auto">
          <a:xfrm>
            <a:off x="990600" y="1676400"/>
            <a:ext cx="3810000" cy="3886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6371" name="Rectangle 3"/>
          <p:cNvSpPr>
            <a:spLocks noGrp="1" noChangeArrowheads="1"/>
          </p:cNvSpPr>
          <p:nvPr>
            <p:ph type="body" idx="1"/>
          </p:nvPr>
        </p:nvSpPr>
        <p:spPr>
          <a:xfrm>
            <a:off x="228600" y="1143000"/>
            <a:ext cx="5029200" cy="5051425"/>
          </a:xfrm>
        </p:spPr>
        <p:txBody>
          <a:bodyPr/>
          <a:lstStyle/>
          <a:p>
            <a:r>
              <a:rPr lang="en-US"/>
              <a:t>Properties of Software</a:t>
            </a:r>
          </a:p>
          <a:p>
            <a:pPr lvl="1"/>
            <a:r>
              <a:rPr lang="en-US"/>
              <a:t>Slow: </a:t>
            </a:r>
          </a:p>
          <a:p>
            <a:pPr lvl="2"/>
            <a:r>
              <a:rPr lang="en-US"/>
              <a:t>Sequential execution</a:t>
            </a:r>
          </a:p>
          <a:p>
            <a:pPr lvl="2"/>
            <a:r>
              <a:rPr lang="en-US"/>
              <a:t>Overhead of interpreting instructions</a:t>
            </a:r>
          </a:p>
          <a:p>
            <a:pPr lvl="1"/>
            <a:r>
              <a:rPr lang="en-US"/>
              <a:t>Area inefficient:</a:t>
            </a:r>
          </a:p>
          <a:p>
            <a:pPr lvl="2"/>
            <a:r>
              <a:rPr lang="en-US"/>
              <a:t>Fixed width, general operators</a:t>
            </a:r>
          </a:p>
          <a:p>
            <a:pPr lvl="2"/>
            <a:r>
              <a:rPr lang="en-US"/>
              <a:t>Area overhead</a:t>
            </a:r>
          </a:p>
          <a:p>
            <a:pPr lvl="3"/>
            <a:r>
              <a:rPr lang="en-US"/>
              <a:t>Instruction cache</a:t>
            </a:r>
          </a:p>
          <a:p>
            <a:pPr lvl="3"/>
            <a:r>
              <a:rPr lang="en-US"/>
              <a:t>Control circuitry</a:t>
            </a:r>
          </a:p>
        </p:txBody>
      </p:sp>
      <p:sp>
        <p:nvSpPr>
          <p:cNvPr id="186378" name="Text Box 10"/>
          <p:cNvSpPr txBox="1">
            <a:spLocks noChangeArrowheads="1"/>
          </p:cNvSpPr>
          <p:nvPr/>
        </p:nvSpPr>
        <p:spPr bwMode="auto">
          <a:xfrm>
            <a:off x="6324600" y="5257800"/>
            <a:ext cx="197643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200">
                <a:cs typeface="Tahoma" charset="0"/>
              </a:rPr>
              <a:t>Souce: DeHon/Wawrzynek</a:t>
            </a:r>
          </a:p>
        </p:txBody>
      </p:sp>
    </p:spTree>
    <p:extLst>
      <p:ext uri="{BB962C8B-B14F-4D97-AF65-F5344CB8AC3E}">
        <p14:creationId xmlns:p14="http://schemas.microsoft.com/office/powerpoint/2010/main" val="4128010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Reconfigurable Hardware</a:t>
            </a:r>
          </a:p>
        </p:txBody>
      </p:sp>
      <p:sp>
        <p:nvSpPr>
          <p:cNvPr id="188419" name="Rectangle 3"/>
          <p:cNvSpPr>
            <a:spLocks noGrp="1" noChangeArrowheads="1"/>
          </p:cNvSpPr>
          <p:nvPr>
            <p:ph type="body" idx="1"/>
          </p:nvPr>
        </p:nvSpPr>
        <p:spPr/>
        <p:txBody>
          <a:bodyPr/>
          <a:lstStyle/>
          <a:p>
            <a:r>
              <a:rPr lang="en-US"/>
              <a:t>Fast:</a:t>
            </a:r>
          </a:p>
          <a:p>
            <a:pPr lvl="1"/>
            <a:r>
              <a:rPr lang="en-US"/>
              <a:t>Spatial parallelism (like hardware)</a:t>
            </a:r>
          </a:p>
          <a:p>
            <a:pPr lvl="1"/>
            <a:r>
              <a:rPr lang="en-US"/>
              <a:t>Application specific operators, control circuitry</a:t>
            </a:r>
          </a:p>
          <a:p>
            <a:r>
              <a:rPr lang="en-US"/>
              <a:t>Flexible:</a:t>
            </a:r>
          </a:p>
          <a:p>
            <a:pPr lvl="1"/>
            <a:r>
              <a:rPr lang="en-US"/>
              <a:t>Operators and interconnect programmable (like software)</a:t>
            </a:r>
          </a:p>
          <a:p>
            <a:endParaRPr lang="en-US"/>
          </a:p>
        </p:txBody>
      </p:sp>
      <p:pic>
        <p:nvPicPr>
          <p:cNvPr id="188421" name="Picture 5" descr="spatial_no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4343400"/>
            <a:ext cx="8462962" cy="2144713"/>
          </a:xfrm>
          <a:prstGeom prst="rect">
            <a:avLst/>
          </a:prstGeom>
          <a:noFill/>
          <a:extLst>
            <a:ext uri="{909E8E84-426E-40dd-AFC4-6F175D3DCCD1}">
              <a14:hiddenFill xmlns:a14="http://schemas.microsoft.com/office/drawing/2010/main" xmlns="">
                <a:solidFill>
                  <a:srgbClr val="FFFFFF"/>
                </a:solidFill>
              </a14:hiddenFill>
            </a:ext>
          </a:extLst>
        </p:spPr>
      </p:pic>
      <p:sp>
        <p:nvSpPr>
          <p:cNvPr id="188422" name="Text Box 6"/>
          <p:cNvSpPr txBox="1">
            <a:spLocks noChangeArrowheads="1"/>
          </p:cNvSpPr>
          <p:nvPr/>
        </p:nvSpPr>
        <p:spPr bwMode="auto">
          <a:xfrm>
            <a:off x="3854450" y="6049963"/>
            <a:ext cx="20320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200">
                <a:cs typeface="Tahoma" charset="0"/>
              </a:rPr>
              <a:t>Source: DeHon/Wawrzynek</a:t>
            </a:r>
          </a:p>
        </p:txBody>
      </p:sp>
    </p:spTree>
    <p:extLst>
      <p:ext uri="{BB962C8B-B14F-4D97-AF65-F5344CB8AC3E}">
        <p14:creationId xmlns:p14="http://schemas.microsoft.com/office/powerpoint/2010/main" val="745665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temp\articulate\presenter\imgtemp\EUBoFiwZ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Theme1">
  <a:themeElements>
    <a:clrScheme name="expres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express">
      <a:majorFont>
        <a:latin typeface="Lucida Sans Unicode"/>
        <a:ea typeface="宋体"/>
        <a:cs typeface="宋体"/>
      </a:majorFont>
      <a:minorFont>
        <a:latin typeface="Times New Roman"/>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65" charset="0"/>
          </a:defRPr>
        </a:defPPr>
      </a:lstStyle>
    </a:lnDef>
  </a:objectDefaults>
  <a:extraClrSchemeLst>
    <a:extraClrScheme>
      <a:clrScheme name="expres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expres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expres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expres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expres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expres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49424</TotalTime>
  <Words>1696</Words>
  <Application>Microsoft Macintosh PowerPoint</Application>
  <PresentationFormat>On-screen Show (4:3)</PresentationFormat>
  <Paragraphs>477</Paragraphs>
  <Slides>41</Slides>
  <Notes>15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5" baseType="lpstr">
      <vt:lpstr>Arial Narrow</vt:lpstr>
      <vt:lpstr>GillSans</vt:lpstr>
      <vt:lpstr>Impact</vt:lpstr>
      <vt:lpstr>Lucida Sans Unicode</vt:lpstr>
      <vt:lpstr>ＭＳ Ｐゴシック</vt:lpstr>
      <vt:lpstr>Symbol</vt:lpstr>
      <vt:lpstr>Tahoma</vt:lpstr>
      <vt:lpstr>Tekton</vt:lpstr>
      <vt:lpstr>Times New Roman</vt:lpstr>
      <vt:lpstr>Wingdings</vt:lpstr>
      <vt:lpstr>宋体</vt:lpstr>
      <vt:lpstr>Arial</vt:lpstr>
      <vt:lpstr>Theme1</vt:lpstr>
      <vt:lpstr>Equation</vt:lpstr>
      <vt:lpstr>Reconfigurable Hardware</vt:lpstr>
      <vt:lpstr>Reconfigurable Hardware</vt:lpstr>
      <vt:lpstr>PowerPoint Presentation</vt:lpstr>
      <vt:lpstr>Origins of Reconfigurable Computing</vt:lpstr>
      <vt:lpstr>History of Reconfigurable Computing</vt:lpstr>
      <vt:lpstr>Modern Reconfigurable Devices</vt:lpstr>
      <vt:lpstr>Traditional Choice: Hardware vs. Software</vt:lpstr>
      <vt:lpstr>Traditional Choice: Hardware vs. Software</vt:lpstr>
      <vt:lpstr>Reconfigurable Hardware</vt:lpstr>
      <vt:lpstr>Reconfigurable Hardware</vt:lpstr>
      <vt:lpstr>Performance Benefits</vt:lpstr>
      <vt:lpstr>Programmability Abstractions</vt:lpstr>
      <vt:lpstr>Processor vs FPGA </vt:lpstr>
      <vt:lpstr>PowerPoint Presentation</vt:lpstr>
      <vt:lpstr>PowerPoint Presentation</vt:lpstr>
      <vt:lpstr>Programmable Logic</vt:lpstr>
      <vt:lpstr>Lookup Table (LUT)</vt:lpstr>
      <vt:lpstr>Lookup Table (LUT)</vt:lpstr>
      <vt:lpstr>Lookup Table (LUT)</vt:lpstr>
      <vt:lpstr>Lookup Table (LUT)</vt:lpstr>
      <vt:lpstr>Configurable Logic Block (CLB)</vt:lpstr>
      <vt:lpstr>Programmable Interconnect</vt:lpstr>
      <vt:lpstr>Switchbox Operation</vt:lpstr>
      <vt:lpstr>Programmable Interconnect</vt:lpstr>
      <vt:lpstr>Programmable Interconnect</vt:lpstr>
      <vt:lpstr>FPGA “Hardening”</vt:lpstr>
      <vt:lpstr>FPGA “Hardening” </vt:lpstr>
      <vt:lpstr>Embedded RAM</vt:lpstr>
      <vt:lpstr>Embedded Functional Unit</vt:lpstr>
      <vt:lpstr>Xilinx 7 Series FPGAs</vt:lpstr>
      <vt:lpstr>FPGA System Life Cycle</vt:lpstr>
      <vt:lpstr>Tool Chains</vt:lpstr>
      <vt:lpstr>Programming the FPGA </vt:lpstr>
      <vt:lpstr>Antifuses</vt:lpstr>
      <vt:lpstr>Antifuses</vt:lpstr>
      <vt:lpstr>PowerPoint Presentation</vt:lpstr>
      <vt:lpstr>Floating Gate (EPROM/EEPROM/Flash)</vt:lpstr>
      <vt:lpstr>PowerPoint Presentation</vt:lpstr>
      <vt:lpstr>Programming Technology</vt:lpstr>
      <vt:lpstr>FPGA System Life Cycle</vt:lpstr>
      <vt:lpstr>Tool Chains</vt:lpstr>
    </vt:vector>
  </TitlesOfParts>
  <Company>Nu Horizons Electronics</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Authorized User</dc:creator>
  <cp:lastModifiedBy>Ryan Kastner</cp:lastModifiedBy>
  <cp:revision>1466</cp:revision>
  <cp:lastPrinted>1601-01-01T00:00:00Z</cp:lastPrinted>
  <dcterms:created xsi:type="dcterms:W3CDTF">2010-04-21T17:09:47Z</dcterms:created>
  <dcterms:modified xsi:type="dcterms:W3CDTF">2017-10-10T19:32:14Z</dcterms:modified>
</cp:coreProperties>
</file>